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955" r:id="rId2"/>
  </p:sldMasterIdLst>
  <p:notesMasterIdLst>
    <p:notesMasterId r:id="rId35"/>
  </p:notesMasterIdLst>
  <p:handoutMasterIdLst>
    <p:handoutMasterId r:id="rId36"/>
  </p:handoutMasterIdLst>
  <p:sldIdLst>
    <p:sldId id="257" r:id="rId3"/>
    <p:sldId id="341" r:id="rId4"/>
    <p:sldId id="349" r:id="rId5"/>
    <p:sldId id="350" r:id="rId6"/>
    <p:sldId id="352" r:id="rId7"/>
    <p:sldId id="353" r:id="rId8"/>
    <p:sldId id="380" r:id="rId9"/>
    <p:sldId id="354" r:id="rId10"/>
    <p:sldId id="356" r:id="rId11"/>
    <p:sldId id="357" r:id="rId12"/>
    <p:sldId id="362" r:id="rId13"/>
    <p:sldId id="358" r:id="rId14"/>
    <p:sldId id="359" r:id="rId15"/>
    <p:sldId id="360" r:id="rId16"/>
    <p:sldId id="363" r:id="rId17"/>
    <p:sldId id="382" r:id="rId18"/>
    <p:sldId id="383" r:id="rId19"/>
    <p:sldId id="384" r:id="rId20"/>
    <p:sldId id="385" r:id="rId21"/>
    <p:sldId id="389" r:id="rId22"/>
    <p:sldId id="386" r:id="rId23"/>
    <p:sldId id="387" r:id="rId24"/>
    <p:sldId id="388" r:id="rId25"/>
    <p:sldId id="392" r:id="rId26"/>
    <p:sldId id="365" r:id="rId27"/>
    <p:sldId id="366" r:id="rId28"/>
    <p:sldId id="367" r:id="rId29"/>
    <p:sldId id="368" r:id="rId30"/>
    <p:sldId id="393" r:id="rId31"/>
    <p:sldId id="394" r:id="rId32"/>
    <p:sldId id="395" r:id="rId33"/>
    <p:sldId id="397" r:id="rId34"/>
  </p:sldIdLst>
  <p:sldSz cx="9144000" cy="6858000" type="screen4x3"/>
  <p:notesSz cx="6888163" cy="100203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9FB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75" autoAdjust="0"/>
    <p:restoredTop sz="94660"/>
  </p:normalViewPr>
  <p:slideViewPr>
    <p:cSldViewPr>
      <p:cViewPr varScale="1">
        <p:scale>
          <a:sx n="68" d="100"/>
          <a:sy n="68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2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10AD8C6-C55B-4685-9E56-D0856D96C6F5}" type="datetimeFigureOut">
              <a:rPr lang="pt-BR"/>
              <a:pPr>
                <a:defRPr/>
              </a:pPr>
              <a:t>12/10/2015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35181E-51B2-46F6-ABAE-B40ED11612C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67087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5B0C94F-574D-4272-904E-05D6E8DE322D}" type="datetimeFigureOut">
              <a:rPr lang="pt-BR"/>
              <a:pPr>
                <a:defRPr/>
              </a:pPr>
              <a:t>12/10/2015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AE1BB93-DB58-4785-B58E-09D4B7BF75E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514286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582B3-5BA5-42D1-9F25-FDE1D359A5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 userDrawn="1"/>
        </p:nvSpPr>
        <p:spPr>
          <a:xfrm>
            <a:off x="139700" y="104775"/>
            <a:ext cx="16891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chemeClr val="bg1"/>
                </a:solidFill>
                <a:latin typeface="+mn-lt"/>
              </a:rPr>
              <a:t>Título do slide</a:t>
            </a:r>
          </a:p>
        </p:txBody>
      </p:sp>
      <p:sp>
        <p:nvSpPr>
          <p:cNvPr id="3" name="TextBox 5"/>
          <p:cNvSpPr txBox="1"/>
          <p:nvPr userDrawn="1"/>
        </p:nvSpPr>
        <p:spPr>
          <a:xfrm>
            <a:off x="7308850" y="6413500"/>
            <a:ext cx="1354138" cy="292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300" b="1" dirty="0">
                <a:solidFill>
                  <a:srgbClr val="FFFFFF"/>
                </a:solidFill>
                <a:latin typeface="+mn-lt"/>
              </a:rPr>
              <a:t>Aula #3</a:t>
            </a:r>
          </a:p>
        </p:txBody>
      </p:sp>
      <p:sp>
        <p:nvSpPr>
          <p:cNvPr id="4" name="TextBox 6"/>
          <p:cNvSpPr txBox="1"/>
          <p:nvPr userDrawn="1"/>
        </p:nvSpPr>
        <p:spPr>
          <a:xfrm>
            <a:off x="8686800" y="6413500"/>
            <a:ext cx="581025" cy="2905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B2823EE2-DAD0-4CD2-A921-51E5464966DD}" type="slidenum">
              <a:rPr lang="pt-BR" sz="1300" b="1">
                <a:solidFill>
                  <a:srgbClr val="FFFFFF"/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pt-BR" sz="13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5" name="TextBox 8"/>
          <p:cNvSpPr txBox="1"/>
          <p:nvPr userDrawn="1"/>
        </p:nvSpPr>
        <p:spPr>
          <a:xfrm>
            <a:off x="228600" y="6375400"/>
            <a:ext cx="2640013" cy="3063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b="1" dirty="0">
                <a:solidFill>
                  <a:srgbClr val="FFFFFF"/>
                </a:solidFill>
                <a:latin typeface="+mn-lt"/>
              </a:rPr>
              <a:t>Prof. Carmen D. </a:t>
            </a:r>
            <a:r>
              <a:rPr lang="pt-BR" sz="1400" b="1" dirty="0" err="1">
                <a:solidFill>
                  <a:srgbClr val="FFFFFF"/>
                </a:solidFill>
                <a:latin typeface="+mn-lt"/>
              </a:rPr>
              <a:t>Saldiva</a:t>
            </a:r>
            <a:r>
              <a:rPr lang="pt-BR" sz="1400" b="1" dirty="0">
                <a:solidFill>
                  <a:srgbClr val="FFFFFF"/>
                </a:solidFill>
                <a:latin typeface="+mn-lt"/>
              </a:rPr>
              <a:t> de André</a:t>
            </a:r>
            <a:endParaRPr lang="pt-BR" sz="1300" b="1" dirty="0">
              <a:solidFill>
                <a:srgbClr val="FFFFFF"/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 userDrawn="1"/>
        </p:nvSpPr>
        <p:spPr>
          <a:xfrm>
            <a:off x="139700" y="104775"/>
            <a:ext cx="16891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chemeClr val="bg1"/>
                </a:solidFill>
                <a:latin typeface="+mn-lt"/>
              </a:rPr>
              <a:t>Título do slide</a:t>
            </a:r>
          </a:p>
        </p:txBody>
      </p:sp>
      <p:sp>
        <p:nvSpPr>
          <p:cNvPr id="3" name="TextBox 5"/>
          <p:cNvSpPr txBox="1"/>
          <p:nvPr userDrawn="1"/>
        </p:nvSpPr>
        <p:spPr>
          <a:xfrm>
            <a:off x="7308850" y="6413500"/>
            <a:ext cx="1354138" cy="292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300" b="1" dirty="0">
                <a:solidFill>
                  <a:srgbClr val="FFFFFF"/>
                </a:solidFill>
                <a:latin typeface="+mn-lt"/>
              </a:rPr>
              <a:t>Aula #3</a:t>
            </a:r>
          </a:p>
        </p:txBody>
      </p:sp>
      <p:sp>
        <p:nvSpPr>
          <p:cNvPr id="4" name="TextBox 6"/>
          <p:cNvSpPr txBox="1"/>
          <p:nvPr userDrawn="1"/>
        </p:nvSpPr>
        <p:spPr>
          <a:xfrm>
            <a:off x="8686800" y="6413500"/>
            <a:ext cx="581025" cy="2905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209645B-0733-4183-A0F7-9A330E246419}" type="slidenum">
              <a:rPr lang="pt-BR" sz="1300" b="1">
                <a:solidFill>
                  <a:srgbClr val="FFFFFF"/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pt-BR" sz="13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5" name="TextBox 8"/>
          <p:cNvSpPr txBox="1"/>
          <p:nvPr userDrawn="1"/>
        </p:nvSpPr>
        <p:spPr>
          <a:xfrm>
            <a:off x="228600" y="6375400"/>
            <a:ext cx="2640013" cy="3063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b="1" dirty="0">
                <a:solidFill>
                  <a:srgbClr val="FFFFFF"/>
                </a:solidFill>
                <a:latin typeface="+mn-lt"/>
              </a:rPr>
              <a:t>Prof. Carmen D. </a:t>
            </a:r>
            <a:r>
              <a:rPr lang="pt-BR" sz="1400" b="1" dirty="0" err="1">
                <a:solidFill>
                  <a:srgbClr val="FFFFFF"/>
                </a:solidFill>
                <a:latin typeface="+mn-lt"/>
              </a:rPr>
              <a:t>Saldiva</a:t>
            </a:r>
            <a:r>
              <a:rPr lang="pt-BR" sz="1400" b="1" dirty="0">
                <a:solidFill>
                  <a:srgbClr val="FFFFFF"/>
                </a:solidFill>
                <a:latin typeface="+mn-lt"/>
              </a:rPr>
              <a:t> de André</a:t>
            </a:r>
            <a:endParaRPr lang="pt-BR" sz="1300" b="1" dirty="0">
              <a:solidFill>
                <a:srgbClr val="FFFFFF"/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 userDrawn="1"/>
        </p:nvSpPr>
        <p:spPr>
          <a:xfrm>
            <a:off x="139700" y="104775"/>
            <a:ext cx="16891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chemeClr val="bg1"/>
                </a:solidFill>
                <a:latin typeface="+mn-lt"/>
              </a:rPr>
              <a:t>Título do slide</a:t>
            </a:r>
          </a:p>
        </p:txBody>
      </p:sp>
      <p:sp>
        <p:nvSpPr>
          <p:cNvPr id="3" name="TextBox 5"/>
          <p:cNvSpPr txBox="1"/>
          <p:nvPr userDrawn="1"/>
        </p:nvSpPr>
        <p:spPr>
          <a:xfrm>
            <a:off x="7308850" y="6413500"/>
            <a:ext cx="1354138" cy="292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300" b="1" dirty="0">
                <a:solidFill>
                  <a:srgbClr val="FFFFFF"/>
                </a:solidFill>
                <a:latin typeface="+mn-lt"/>
              </a:rPr>
              <a:t>Aula #3</a:t>
            </a:r>
          </a:p>
        </p:txBody>
      </p:sp>
      <p:sp>
        <p:nvSpPr>
          <p:cNvPr id="4" name="TextBox 6"/>
          <p:cNvSpPr txBox="1"/>
          <p:nvPr userDrawn="1"/>
        </p:nvSpPr>
        <p:spPr>
          <a:xfrm>
            <a:off x="8686800" y="6413500"/>
            <a:ext cx="581025" cy="2905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B34AF96-9E01-4321-B85B-C2DF34CEAF98}" type="slidenum">
              <a:rPr lang="pt-BR" sz="1300" b="1">
                <a:solidFill>
                  <a:srgbClr val="FFFFFF"/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pt-BR" sz="13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5" name="TextBox 8"/>
          <p:cNvSpPr txBox="1"/>
          <p:nvPr userDrawn="1"/>
        </p:nvSpPr>
        <p:spPr>
          <a:xfrm>
            <a:off x="228600" y="6375400"/>
            <a:ext cx="2640013" cy="3063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b="1" dirty="0">
                <a:solidFill>
                  <a:srgbClr val="FFFFFF"/>
                </a:solidFill>
                <a:latin typeface="+mn-lt"/>
              </a:rPr>
              <a:t>Prof. Carmen D. </a:t>
            </a:r>
            <a:r>
              <a:rPr lang="pt-BR" sz="1400" b="1" dirty="0" err="1">
                <a:solidFill>
                  <a:srgbClr val="FFFFFF"/>
                </a:solidFill>
                <a:latin typeface="+mn-lt"/>
              </a:rPr>
              <a:t>Saldiva</a:t>
            </a:r>
            <a:r>
              <a:rPr lang="pt-BR" sz="1400" b="1" dirty="0">
                <a:solidFill>
                  <a:srgbClr val="FFFFFF"/>
                </a:solidFill>
                <a:latin typeface="+mn-lt"/>
              </a:rPr>
              <a:t> de André</a:t>
            </a:r>
            <a:endParaRPr lang="pt-BR" sz="1300" b="1" dirty="0">
              <a:solidFill>
                <a:srgbClr val="FFFFFF"/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 userDrawn="1"/>
        </p:nvSpPr>
        <p:spPr>
          <a:xfrm>
            <a:off x="139700" y="104775"/>
            <a:ext cx="16891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chemeClr val="bg1"/>
                </a:solidFill>
                <a:latin typeface="+mn-lt"/>
              </a:rPr>
              <a:t>Título do slide</a:t>
            </a:r>
          </a:p>
        </p:txBody>
      </p:sp>
      <p:sp>
        <p:nvSpPr>
          <p:cNvPr id="3" name="TextBox 5"/>
          <p:cNvSpPr txBox="1"/>
          <p:nvPr userDrawn="1"/>
        </p:nvSpPr>
        <p:spPr>
          <a:xfrm>
            <a:off x="7308850" y="6413500"/>
            <a:ext cx="1354138" cy="292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300" b="1" dirty="0">
                <a:solidFill>
                  <a:srgbClr val="FFFFFF"/>
                </a:solidFill>
                <a:latin typeface="+mn-lt"/>
              </a:rPr>
              <a:t>Aula #3</a:t>
            </a:r>
          </a:p>
        </p:txBody>
      </p:sp>
      <p:sp>
        <p:nvSpPr>
          <p:cNvPr id="4" name="TextBox 6"/>
          <p:cNvSpPr txBox="1"/>
          <p:nvPr userDrawn="1"/>
        </p:nvSpPr>
        <p:spPr>
          <a:xfrm>
            <a:off x="8686800" y="6413500"/>
            <a:ext cx="581025" cy="2905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26CFD74-787E-457C-9E08-0E16BCFBD2A6}" type="slidenum">
              <a:rPr lang="pt-BR" sz="1300" b="1">
                <a:solidFill>
                  <a:srgbClr val="FFFFFF"/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pt-BR" sz="13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5" name="TextBox 8"/>
          <p:cNvSpPr txBox="1"/>
          <p:nvPr userDrawn="1"/>
        </p:nvSpPr>
        <p:spPr>
          <a:xfrm>
            <a:off x="228600" y="6375400"/>
            <a:ext cx="2640013" cy="3063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b="1" dirty="0">
                <a:solidFill>
                  <a:srgbClr val="FFFFFF"/>
                </a:solidFill>
                <a:latin typeface="+mn-lt"/>
              </a:rPr>
              <a:t>Prof. Carmen D. </a:t>
            </a:r>
            <a:r>
              <a:rPr lang="pt-BR" sz="1400" b="1" dirty="0" err="1">
                <a:solidFill>
                  <a:srgbClr val="FFFFFF"/>
                </a:solidFill>
                <a:latin typeface="+mn-lt"/>
              </a:rPr>
              <a:t>Saldiva</a:t>
            </a:r>
            <a:r>
              <a:rPr lang="pt-BR" sz="1400" b="1" dirty="0">
                <a:solidFill>
                  <a:srgbClr val="FFFFFF"/>
                </a:solidFill>
                <a:latin typeface="+mn-lt"/>
              </a:rPr>
              <a:t> de André</a:t>
            </a:r>
            <a:endParaRPr lang="pt-BR" sz="1300" b="1" dirty="0">
              <a:solidFill>
                <a:srgbClr val="FFFFFF"/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 userDrawn="1"/>
        </p:nvSpPr>
        <p:spPr>
          <a:xfrm>
            <a:off x="139700" y="104775"/>
            <a:ext cx="16891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chemeClr val="bg1"/>
                </a:solidFill>
                <a:latin typeface="+mn-lt"/>
              </a:rPr>
              <a:t>Título do slide</a:t>
            </a:r>
          </a:p>
        </p:txBody>
      </p:sp>
      <p:sp>
        <p:nvSpPr>
          <p:cNvPr id="3" name="TextBox 5"/>
          <p:cNvSpPr txBox="1"/>
          <p:nvPr userDrawn="1"/>
        </p:nvSpPr>
        <p:spPr>
          <a:xfrm>
            <a:off x="7308850" y="6413500"/>
            <a:ext cx="1354138" cy="292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300" b="1" dirty="0">
                <a:solidFill>
                  <a:srgbClr val="FFFFFF"/>
                </a:solidFill>
                <a:latin typeface="+mn-lt"/>
              </a:rPr>
              <a:t>Aula #3</a:t>
            </a:r>
          </a:p>
        </p:txBody>
      </p:sp>
      <p:sp>
        <p:nvSpPr>
          <p:cNvPr id="4" name="TextBox 6"/>
          <p:cNvSpPr txBox="1"/>
          <p:nvPr userDrawn="1"/>
        </p:nvSpPr>
        <p:spPr>
          <a:xfrm>
            <a:off x="8686800" y="6413500"/>
            <a:ext cx="581025" cy="2905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4EC0243-25A3-4C6E-8BB2-7AB69C2FB153}" type="slidenum">
              <a:rPr lang="pt-BR" sz="1300" b="1">
                <a:solidFill>
                  <a:srgbClr val="FFFFFF"/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pt-BR" sz="13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5" name="TextBox 8"/>
          <p:cNvSpPr txBox="1"/>
          <p:nvPr userDrawn="1"/>
        </p:nvSpPr>
        <p:spPr>
          <a:xfrm>
            <a:off x="228600" y="6375400"/>
            <a:ext cx="2640013" cy="3063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b="1" dirty="0">
                <a:solidFill>
                  <a:srgbClr val="FFFFFF"/>
                </a:solidFill>
                <a:latin typeface="+mn-lt"/>
              </a:rPr>
              <a:t>Prof. Carmen D. </a:t>
            </a:r>
            <a:r>
              <a:rPr lang="pt-BR" sz="1400" b="1" dirty="0" err="1">
                <a:solidFill>
                  <a:srgbClr val="FFFFFF"/>
                </a:solidFill>
                <a:latin typeface="+mn-lt"/>
              </a:rPr>
              <a:t>Saldiva</a:t>
            </a:r>
            <a:r>
              <a:rPr lang="pt-BR" sz="1400" b="1" dirty="0">
                <a:solidFill>
                  <a:srgbClr val="FFFFFF"/>
                </a:solidFill>
                <a:latin typeface="+mn-lt"/>
              </a:rPr>
              <a:t> de André</a:t>
            </a:r>
            <a:endParaRPr lang="pt-BR" sz="1300" b="1" dirty="0">
              <a:solidFill>
                <a:srgbClr val="FFFFFF"/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 userDrawn="1"/>
        </p:nvSpPr>
        <p:spPr>
          <a:xfrm>
            <a:off x="139700" y="104775"/>
            <a:ext cx="16891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chemeClr val="bg1"/>
                </a:solidFill>
                <a:latin typeface="+mn-lt"/>
              </a:rPr>
              <a:t>Título do slide</a:t>
            </a:r>
          </a:p>
        </p:txBody>
      </p:sp>
      <p:sp>
        <p:nvSpPr>
          <p:cNvPr id="3" name="TextBox 5"/>
          <p:cNvSpPr txBox="1"/>
          <p:nvPr userDrawn="1"/>
        </p:nvSpPr>
        <p:spPr>
          <a:xfrm>
            <a:off x="7308850" y="6413500"/>
            <a:ext cx="1354138" cy="292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300" b="1" dirty="0">
                <a:solidFill>
                  <a:srgbClr val="FFFFFF"/>
                </a:solidFill>
                <a:latin typeface="+mn-lt"/>
              </a:rPr>
              <a:t>Aula #3</a:t>
            </a:r>
          </a:p>
        </p:txBody>
      </p:sp>
      <p:sp>
        <p:nvSpPr>
          <p:cNvPr id="4" name="TextBox 6"/>
          <p:cNvSpPr txBox="1"/>
          <p:nvPr userDrawn="1"/>
        </p:nvSpPr>
        <p:spPr>
          <a:xfrm>
            <a:off x="8686800" y="6413500"/>
            <a:ext cx="581025" cy="2905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9CB2A7E-D70A-4ECC-BADC-FF0E0CF314A2}" type="slidenum">
              <a:rPr lang="pt-BR" sz="1300" b="1">
                <a:solidFill>
                  <a:srgbClr val="FFFFFF"/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pt-BR" sz="13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5" name="TextBox 8"/>
          <p:cNvSpPr txBox="1"/>
          <p:nvPr userDrawn="1"/>
        </p:nvSpPr>
        <p:spPr>
          <a:xfrm>
            <a:off x="228600" y="6375400"/>
            <a:ext cx="2640013" cy="3063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b="1" dirty="0">
                <a:solidFill>
                  <a:srgbClr val="FFFFFF"/>
                </a:solidFill>
                <a:latin typeface="+mn-lt"/>
              </a:rPr>
              <a:t>Prof. Carmen D. </a:t>
            </a:r>
            <a:r>
              <a:rPr lang="pt-BR" sz="1400" b="1" dirty="0" err="1">
                <a:solidFill>
                  <a:srgbClr val="FFFFFF"/>
                </a:solidFill>
                <a:latin typeface="+mn-lt"/>
              </a:rPr>
              <a:t>Saldiva</a:t>
            </a:r>
            <a:r>
              <a:rPr lang="pt-BR" sz="1400" b="1" dirty="0">
                <a:solidFill>
                  <a:srgbClr val="FFFFFF"/>
                </a:solidFill>
                <a:latin typeface="+mn-lt"/>
              </a:rPr>
              <a:t> de André</a:t>
            </a:r>
            <a:endParaRPr lang="pt-BR" sz="1300" b="1" dirty="0">
              <a:solidFill>
                <a:srgbClr val="FFFFFF"/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268" name="Espaço Reservado para Título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 estilo do título mestre</a:t>
            </a:r>
            <a:endParaRPr lang="en-US" dirty="0" smtClean="0"/>
          </a:p>
        </p:txBody>
      </p:sp>
      <p:sp>
        <p:nvSpPr>
          <p:cNvPr id="11269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 smtClean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045C75"/>
                </a:solidFill>
                <a:latin typeface="Constantia" pitchFamily="18" charset="0"/>
                <a:cs typeface="Arial" pitchFamily="34" charset="0"/>
              </a:defRPr>
            </a:lvl1pPr>
          </a:lstStyle>
          <a:p>
            <a:pPr>
              <a:defRPr/>
            </a:pPr>
            <a:fld id="{B0FF7B7F-6421-4345-8854-9EC0147F67C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grpSp>
        <p:nvGrpSpPr>
          <p:cNvPr id="11273" name="Grupo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58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o_Microsoft_Office_Word_97_-_2003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asta_de_Trabalho_do_Microsoft_Office_Excel_20072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asta_de_Trabalho_do_Microsoft_Office_Excel_20073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o_Word_20071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33400" y="1477963"/>
            <a:ext cx="83820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pt-BR" sz="4400" b="1">
                <a:solidFill>
                  <a:schemeClr val="tx2"/>
                </a:solidFill>
                <a:latin typeface="Constantia" pitchFamily="18" charset="0"/>
              </a:rPr>
              <a:t>Métodos Estatísticos Aplicados às Ciências Biológicas</a:t>
            </a:r>
            <a:endParaRPr lang="en-US" sz="4400" b="1">
              <a:solidFill>
                <a:schemeClr val="tx2"/>
              </a:solidFill>
              <a:latin typeface="Constantia" pitchFamily="18" charset="0"/>
            </a:endParaRPr>
          </a:p>
        </p:txBody>
      </p:sp>
      <p:sp>
        <p:nvSpPr>
          <p:cNvPr id="16388" name="CaixaDeTexto 3"/>
          <p:cNvSpPr txBox="1">
            <a:spLocks noChangeArrowheads="1"/>
          </p:cNvSpPr>
          <p:nvPr/>
        </p:nvSpPr>
        <p:spPr bwMode="auto">
          <a:xfrm>
            <a:off x="3635375" y="3213100"/>
            <a:ext cx="20891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sz="3600" dirty="0">
                <a:solidFill>
                  <a:srgbClr val="1E9FB4"/>
                </a:solidFill>
                <a:latin typeface="Constantia" pitchFamily="18" charset="0"/>
              </a:rPr>
              <a:t>- </a:t>
            </a:r>
            <a:r>
              <a:rPr lang="pt-BR" sz="3600" dirty="0" smtClean="0">
                <a:solidFill>
                  <a:srgbClr val="1E9FB4"/>
                </a:solidFill>
                <a:latin typeface="Constantia" pitchFamily="18" charset="0"/>
              </a:rPr>
              <a:t>9</a:t>
            </a:r>
            <a:r>
              <a:rPr lang="pt-BR" sz="3600" dirty="0" smtClean="0">
                <a:solidFill>
                  <a:srgbClr val="1E9FB4"/>
                </a:solidFill>
                <a:latin typeface="Constantia" pitchFamily="18" charset="0"/>
              </a:rPr>
              <a:t>ª </a:t>
            </a:r>
            <a:r>
              <a:rPr lang="pt-BR" sz="3600" dirty="0">
                <a:solidFill>
                  <a:srgbClr val="1E9FB4"/>
                </a:solidFill>
                <a:latin typeface="Constantia" pitchFamily="18" charset="0"/>
              </a:rPr>
              <a:t>aula -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762000" y="838200"/>
            <a:ext cx="7315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solidFill>
                  <a:schemeClr val="tx2"/>
                </a:solidFill>
                <a:latin typeface="+mn-lt"/>
              </a:rPr>
              <a:t>As hipóteses de interesse  são: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609600" y="1905000"/>
            <a:ext cx="83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H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</a:rPr>
              <a:t>01</a:t>
            </a: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:</a:t>
            </a:r>
            <a:endParaRPr lang="pt-BR" sz="2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1676400" y="1905000"/>
            <a:ext cx="6553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solidFill>
                  <a:srgbClr val="1E9FB4"/>
                </a:solidFill>
                <a:latin typeface="+mn-lt"/>
              </a:rPr>
              <a:t>As médias da variável resposta são iguais nos diferentes níveis do fator A.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609600" y="3505200"/>
            <a:ext cx="99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H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</a:rPr>
              <a:t>02</a:t>
            </a: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:</a:t>
            </a:r>
            <a:endParaRPr lang="pt-BR" sz="2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1600200" y="3581400"/>
            <a:ext cx="7162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>
                <a:solidFill>
                  <a:srgbClr val="1E9FB4"/>
                </a:solidFill>
                <a:latin typeface="+mn-lt"/>
              </a:rPr>
              <a:t>As médias da variável resposta são iguais nos diferentes níveis do fator B.</a:t>
            </a: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685800" y="4876800"/>
            <a:ext cx="8618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H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</a:rPr>
              <a:t>03</a:t>
            </a: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:</a:t>
            </a:r>
            <a:endParaRPr lang="pt-BR" sz="2800" baseline="-250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1676400" y="4953000"/>
            <a:ext cx="678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>
                <a:solidFill>
                  <a:srgbClr val="1E9FB4"/>
                </a:solidFill>
                <a:latin typeface="+mn-lt"/>
              </a:rPr>
              <a:t>Não existe interação entre A e B</a:t>
            </a:r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4953000" y="6019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/>
              <a:t>?</a:t>
            </a:r>
          </a:p>
        </p:txBody>
      </p:sp>
      <p:sp>
        <p:nvSpPr>
          <p:cNvPr id="40973" name="AutoShape 13"/>
          <p:cNvSpPr>
            <a:spLocks noChangeArrowheads="1"/>
          </p:cNvSpPr>
          <p:nvPr/>
        </p:nvSpPr>
        <p:spPr bwMode="auto">
          <a:xfrm>
            <a:off x="4038600" y="5486400"/>
            <a:ext cx="533400" cy="838200"/>
          </a:xfrm>
          <a:prstGeom prst="curvedRightArrow">
            <a:avLst>
              <a:gd name="adj1" fmla="val 31429"/>
              <a:gd name="adj2" fmla="val 6285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685800" y="1249596"/>
            <a:ext cx="716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solidFill>
                  <a:srgbClr val="1E9FB4"/>
                </a:solidFill>
                <a:latin typeface="+mn-lt"/>
              </a:rPr>
              <a:t>Gráfico com as médias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amostrais no exemplo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609600" y="1905000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68608" name="Object 1024"/>
          <p:cNvGraphicFramePr>
            <a:graphicFrameLocks noChangeAspect="1"/>
          </p:cNvGraphicFramePr>
          <p:nvPr/>
        </p:nvGraphicFramePr>
        <p:xfrm>
          <a:off x="1371600" y="2563390"/>
          <a:ext cx="6629400" cy="3817938"/>
        </p:xfrm>
        <a:graphic>
          <a:graphicData uri="http://schemas.openxmlformats.org/presentationml/2006/ole">
            <p:oleObj spid="_x0000_s332803" name="Documento" r:id="rId3" imgW="3648456" imgH="2100072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Oval 2"/>
          <p:cNvSpPr>
            <a:spLocks noChangeArrowheads="1"/>
          </p:cNvSpPr>
          <p:nvPr/>
        </p:nvSpPr>
        <p:spPr bwMode="auto">
          <a:xfrm>
            <a:off x="2514600" y="2286000"/>
            <a:ext cx="1371600" cy="838200"/>
          </a:xfrm>
          <a:prstGeom prst="ellipse">
            <a:avLst/>
          </a:prstGeom>
          <a:noFill/>
          <a:ln w="9525">
            <a:solidFill>
              <a:srgbClr val="1E9FB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800" b="1" dirty="0">
                <a:solidFill>
                  <a:srgbClr val="1E9FB4"/>
                </a:solidFill>
                <a:latin typeface="+mn-lt"/>
              </a:rPr>
              <a:t>Nível 1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41987" name="Oval 3"/>
          <p:cNvSpPr>
            <a:spLocks noChangeArrowheads="1"/>
          </p:cNvSpPr>
          <p:nvPr/>
        </p:nvSpPr>
        <p:spPr bwMode="auto">
          <a:xfrm>
            <a:off x="4267200" y="2286000"/>
            <a:ext cx="1371600" cy="838200"/>
          </a:xfrm>
          <a:prstGeom prst="ellipse">
            <a:avLst/>
          </a:prstGeom>
          <a:noFill/>
          <a:ln w="9525">
            <a:solidFill>
              <a:srgbClr val="1E9FB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800" b="1">
                <a:solidFill>
                  <a:srgbClr val="1E9FB4"/>
                </a:solidFill>
                <a:latin typeface="+mn-lt"/>
              </a:rPr>
              <a:t>Nível 2</a:t>
            </a:r>
            <a:endParaRPr lang="pt-BR" sz="280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41989" name="Oval 5"/>
          <p:cNvSpPr>
            <a:spLocks noChangeArrowheads="1"/>
          </p:cNvSpPr>
          <p:nvPr/>
        </p:nvSpPr>
        <p:spPr bwMode="auto">
          <a:xfrm>
            <a:off x="6096000" y="2286000"/>
            <a:ext cx="1371600" cy="838200"/>
          </a:xfrm>
          <a:prstGeom prst="ellipse">
            <a:avLst/>
          </a:prstGeom>
          <a:noFill/>
          <a:ln w="9525">
            <a:solidFill>
              <a:srgbClr val="1E9FB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800" b="1">
                <a:solidFill>
                  <a:srgbClr val="1E9FB4"/>
                </a:solidFill>
                <a:latin typeface="+mn-lt"/>
              </a:rPr>
              <a:t>Nível 3</a:t>
            </a:r>
            <a:endParaRPr lang="pt-BR" sz="280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41998" name="Oval 14"/>
          <p:cNvSpPr>
            <a:spLocks noChangeArrowheads="1"/>
          </p:cNvSpPr>
          <p:nvPr/>
        </p:nvSpPr>
        <p:spPr bwMode="auto">
          <a:xfrm>
            <a:off x="762000" y="3581400"/>
            <a:ext cx="1371600" cy="838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800" b="1">
                <a:latin typeface="+mn-lt"/>
              </a:rPr>
              <a:t>Nível 1</a:t>
            </a:r>
            <a:endParaRPr lang="pt-BR" sz="2800">
              <a:latin typeface="+mn-lt"/>
            </a:endParaRPr>
          </a:p>
        </p:txBody>
      </p:sp>
      <p:sp>
        <p:nvSpPr>
          <p:cNvPr id="41999" name="Oval 15"/>
          <p:cNvSpPr>
            <a:spLocks noChangeArrowheads="1"/>
          </p:cNvSpPr>
          <p:nvPr/>
        </p:nvSpPr>
        <p:spPr bwMode="auto">
          <a:xfrm>
            <a:off x="762000" y="4953000"/>
            <a:ext cx="1371600" cy="838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800" b="1">
                <a:latin typeface="+mn-lt"/>
              </a:rPr>
              <a:t>Nível 2</a:t>
            </a:r>
            <a:endParaRPr lang="pt-BR" sz="2800">
              <a:latin typeface="+mn-lt"/>
            </a:endParaRPr>
          </a:p>
        </p:txBody>
      </p:sp>
      <p:sp>
        <p:nvSpPr>
          <p:cNvPr id="42000" name="Text Box 16"/>
          <p:cNvSpPr txBox="1">
            <a:spLocks noChangeArrowheads="1"/>
          </p:cNvSpPr>
          <p:nvPr/>
        </p:nvSpPr>
        <p:spPr bwMode="auto">
          <a:xfrm>
            <a:off x="4139952" y="1681644"/>
            <a:ext cx="1752600" cy="523220"/>
          </a:xfrm>
          <a:prstGeom prst="rect">
            <a:avLst/>
          </a:prstGeom>
          <a:noFill/>
          <a:ln w="9525">
            <a:solidFill>
              <a:srgbClr val="1E9FB4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800" b="1" dirty="0">
                <a:solidFill>
                  <a:srgbClr val="1E9FB4"/>
                </a:solidFill>
                <a:latin typeface="+mn-lt"/>
              </a:rPr>
              <a:t>Fator A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685800" y="25146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838200" y="2514600"/>
            <a:ext cx="1295400" cy="52322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>
                <a:latin typeface="+mn-lt"/>
              </a:rPr>
              <a:t>Fator B</a:t>
            </a:r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 flipV="1">
            <a:off x="2743200" y="3581400"/>
            <a:ext cx="2133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2005" name="Line 21"/>
          <p:cNvSpPr>
            <a:spLocks noChangeShapeType="1"/>
          </p:cNvSpPr>
          <p:nvPr/>
        </p:nvSpPr>
        <p:spPr bwMode="auto">
          <a:xfrm>
            <a:off x="4953000" y="35814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2006" name="Line 22"/>
          <p:cNvSpPr>
            <a:spLocks noChangeShapeType="1"/>
          </p:cNvSpPr>
          <p:nvPr/>
        </p:nvSpPr>
        <p:spPr bwMode="auto">
          <a:xfrm flipV="1">
            <a:off x="2743200" y="4876800"/>
            <a:ext cx="2057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2007" name="Line 23"/>
          <p:cNvSpPr>
            <a:spLocks noChangeShapeType="1"/>
          </p:cNvSpPr>
          <p:nvPr/>
        </p:nvSpPr>
        <p:spPr bwMode="auto">
          <a:xfrm flipV="1">
            <a:off x="4724400" y="48768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2008" name="AutoShape 24"/>
          <p:cNvSpPr>
            <a:spLocks noChangeArrowheads="1"/>
          </p:cNvSpPr>
          <p:nvPr/>
        </p:nvSpPr>
        <p:spPr bwMode="auto">
          <a:xfrm>
            <a:off x="2667000" y="4038600"/>
            <a:ext cx="152400" cy="152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2009" name="AutoShape 25"/>
          <p:cNvSpPr>
            <a:spLocks noChangeArrowheads="1"/>
          </p:cNvSpPr>
          <p:nvPr/>
        </p:nvSpPr>
        <p:spPr bwMode="auto">
          <a:xfrm>
            <a:off x="4800600" y="3505200"/>
            <a:ext cx="152400" cy="152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2010" name="AutoShape 26"/>
          <p:cNvSpPr>
            <a:spLocks noChangeArrowheads="1"/>
          </p:cNvSpPr>
          <p:nvPr/>
        </p:nvSpPr>
        <p:spPr bwMode="auto">
          <a:xfrm>
            <a:off x="6629400" y="3505200"/>
            <a:ext cx="152400" cy="152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2011" name="AutoShape 27"/>
          <p:cNvSpPr>
            <a:spLocks noChangeArrowheads="1"/>
          </p:cNvSpPr>
          <p:nvPr/>
        </p:nvSpPr>
        <p:spPr bwMode="auto">
          <a:xfrm>
            <a:off x="2667000" y="5334000"/>
            <a:ext cx="152400" cy="152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2012" name="AutoShape 28"/>
          <p:cNvSpPr>
            <a:spLocks noChangeArrowheads="1"/>
          </p:cNvSpPr>
          <p:nvPr/>
        </p:nvSpPr>
        <p:spPr bwMode="auto">
          <a:xfrm>
            <a:off x="4800600" y="4800600"/>
            <a:ext cx="152400" cy="152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2013" name="AutoShape 29"/>
          <p:cNvSpPr>
            <a:spLocks noChangeArrowheads="1"/>
          </p:cNvSpPr>
          <p:nvPr/>
        </p:nvSpPr>
        <p:spPr bwMode="auto">
          <a:xfrm>
            <a:off x="6629400" y="4800600"/>
            <a:ext cx="152400" cy="152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2015" name="Text Box 31"/>
          <p:cNvSpPr txBox="1">
            <a:spLocks noChangeArrowheads="1"/>
          </p:cNvSpPr>
          <p:nvPr/>
        </p:nvSpPr>
        <p:spPr bwMode="auto">
          <a:xfrm>
            <a:off x="304800" y="745540"/>
            <a:ext cx="86596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800" b="1" dirty="0">
                <a:solidFill>
                  <a:schemeClr val="tx2"/>
                </a:solidFill>
                <a:latin typeface="+mn-lt"/>
              </a:rPr>
              <a:t>Ilustração de não existência de </a:t>
            </a:r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interação : gráfico das médias nos tratamentos</a:t>
            </a:r>
            <a:endParaRPr lang="pt-BR" sz="2800" b="1" dirty="0">
              <a:solidFill>
                <a:schemeClr val="tx2"/>
              </a:solidFill>
              <a:latin typeface="+mn-lt"/>
            </a:endParaRPr>
          </a:p>
        </p:txBody>
      </p:sp>
      <p:cxnSp>
        <p:nvCxnSpPr>
          <p:cNvPr id="24" name="Conector de seta reta 23"/>
          <p:cNvCxnSpPr/>
          <p:nvPr/>
        </p:nvCxnSpPr>
        <p:spPr>
          <a:xfrm flipV="1">
            <a:off x="2339752" y="2924944"/>
            <a:ext cx="0" cy="26642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/>
          <p:nvPr/>
        </p:nvCxnSpPr>
        <p:spPr>
          <a:xfrm flipV="1">
            <a:off x="2339752" y="5517232"/>
            <a:ext cx="4752528" cy="7200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Oval 2"/>
          <p:cNvSpPr>
            <a:spLocks noChangeArrowheads="1"/>
          </p:cNvSpPr>
          <p:nvPr/>
        </p:nvSpPr>
        <p:spPr bwMode="auto">
          <a:xfrm>
            <a:off x="2209800" y="2286000"/>
            <a:ext cx="1371600" cy="838200"/>
          </a:xfrm>
          <a:prstGeom prst="ellipse">
            <a:avLst/>
          </a:prstGeom>
          <a:noFill/>
          <a:ln w="9525">
            <a:solidFill>
              <a:srgbClr val="1E9FB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800" b="1" dirty="0">
                <a:solidFill>
                  <a:srgbClr val="1E9FB4"/>
                </a:solidFill>
                <a:latin typeface="+mn-lt"/>
              </a:rPr>
              <a:t>Nível 1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43011" name="Oval 3"/>
          <p:cNvSpPr>
            <a:spLocks noChangeArrowheads="1"/>
          </p:cNvSpPr>
          <p:nvPr/>
        </p:nvSpPr>
        <p:spPr bwMode="auto">
          <a:xfrm>
            <a:off x="3962400" y="2286000"/>
            <a:ext cx="1371600" cy="838200"/>
          </a:xfrm>
          <a:prstGeom prst="ellipse">
            <a:avLst/>
          </a:prstGeom>
          <a:noFill/>
          <a:ln w="9525">
            <a:solidFill>
              <a:srgbClr val="1E9FB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800" b="1" dirty="0">
                <a:solidFill>
                  <a:srgbClr val="1E9FB4"/>
                </a:solidFill>
                <a:latin typeface="+mn-lt"/>
              </a:rPr>
              <a:t>Nível 2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43012" name="Oval 4"/>
          <p:cNvSpPr>
            <a:spLocks noChangeArrowheads="1"/>
          </p:cNvSpPr>
          <p:nvPr/>
        </p:nvSpPr>
        <p:spPr bwMode="auto">
          <a:xfrm>
            <a:off x="5791200" y="2286000"/>
            <a:ext cx="1371600" cy="838200"/>
          </a:xfrm>
          <a:prstGeom prst="ellipse">
            <a:avLst/>
          </a:prstGeom>
          <a:noFill/>
          <a:ln w="9525">
            <a:solidFill>
              <a:srgbClr val="1E9FB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800" b="1">
                <a:solidFill>
                  <a:srgbClr val="1E9FB4"/>
                </a:solidFill>
                <a:latin typeface="+mn-lt"/>
              </a:rPr>
              <a:t>Nível 3</a:t>
            </a:r>
            <a:endParaRPr lang="pt-BR" sz="280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auto">
          <a:xfrm>
            <a:off x="762000" y="3581400"/>
            <a:ext cx="1371600" cy="838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800" b="1">
                <a:latin typeface="+mn-lt"/>
              </a:rPr>
              <a:t>Nível 1</a:t>
            </a:r>
            <a:endParaRPr lang="pt-BR" sz="2800">
              <a:latin typeface="+mn-lt"/>
            </a:endParaRPr>
          </a:p>
        </p:txBody>
      </p:sp>
      <p:sp>
        <p:nvSpPr>
          <p:cNvPr id="43014" name="Oval 6"/>
          <p:cNvSpPr>
            <a:spLocks noChangeArrowheads="1"/>
          </p:cNvSpPr>
          <p:nvPr/>
        </p:nvSpPr>
        <p:spPr bwMode="auto">
          <a:xfrm>
            <a:off x="762000" y="4953000"/>
            <a:ext cx="1371600" cy="838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800" b="1">
                <a:latin typeface="+mn-lt"/>
              </a:rPr>
              <a:t>Nível 2</a:t>
            </a:r>
            <a:endParaRPr lang="pt-BR" sz="2800">
              <a:latin typeface="+mn-lt"/>
            </a:endParaRP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3851920" y="1681644"/>
            <a:ext cx="1752600" cy="523220"/>
          </a:xfrm>
          <a:prstGeom prst="rect">
            <a:avLst/>
          </a:prstGeom>
          <a:noFill/>
          <a:ln w="9525">
            <a:solidFill>
              <a:srgbClr val="1E9FB4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800" b="1" dirty="0">
                <a:solidFill>
                  <a:srgbClr val="1E9FB4"/>
                </a:solidFill>
                <a:latin typeface="+mn-lt"/>
              </a:rPr>
              <a:t>Fator A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685800" y="25146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838200" y="2514600"/>
            <a:ext cx="1295400" cy="52322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>
                <a:latin typeface="+mn-lt"/>
              </a:rPr>
              <a:t>Fator B</a:t>
            </a:r>
          </a:p>
        </p:txBody>
      </p:sp>
      <p:sp>
        <p:nvSpPr>
          <p:cNvPr id="43020" name="Line 12"/>
          <p:cNvSpPr>
            <a:spLocks noChangeShapeType="1"/>
          </p:cNvSpPr>
          <p:nvPr/>
        </p:nvSpPr>
        <p:spPr bwMode="auto">
          <a:xfrm flipV="1">
            <a:off x="2743200" y="4876800"/>
            <a:ext cx="2057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21" name="Line 13"/>
          <p:cNvSpPr>
            <a:spLocks noChangeShapeType="1"/>
          </p:cNvSpPr>
          <p:nvPr/>
        </p:nvSpPr>
        <p:spPr bwMode="auto">
          <a:xfrm flipV="1">
            <a:off x="4724400" y="48768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22" name="AutoShape 14"/>
          <p:cNvSpPr>
            <a:spLocks noChangeArrowheads="1"/>
          </p:cNvSpPr>
          <p:nvPr/>
        </p:nvSpPr>
        <p:spPr bwMode="auto">
          <a:xfrm>
            <a:off x="2667000" y="4038600"/>
            <a:ext cx="152400" cy="152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23" name="AutoShape 15"/>
          <p:cNvSpPr>
            <a:spLocks noChangeArrowheads="1"/>
          </p:cNvSpPr>
          <p:nvPr/>
        </p:nvSpPr>
        <p:spPr bwMode="auto">
          <a:xfrm>
            <a:off x="4800600" y="3886200"/>
            <a:ext cx="152400" cy="152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24" name="AutoShape 16"/>
          <p:cNvSpPr>
            <a:spLocks noChangeArrowheads="1"/>
          </p:cNvSpPr>
          <p:nvPr/>
        </p:nvSpPr>
        <p:spPr bwMode="auto">
          <a:xfrm>
            <a:off x="6629400" y="4419600"/>
            <a:ext cx="152400" cy="152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25" name="AutoShape 17"/>
          <p:cNvSpPr>
            <a:spLocks noChangeArrowheads="1"/>
          </p:cNvSpPr>
          <p:nvPr/>
        </p:nvSpPr>
        <p:spPr bwMode="auto">
          <a:xfrm>
            <a:off x="2667000" y="5334000"/>
            <a:ext cx="152400" cy="152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26" name="AutoShape 18"/>
          <p:cNvSpPr>
            <a:spLocks noChangeArrowheads="1"/>
          </p:cNvSpPr>
          <p:nvPr/>
        </p:nvSpPr>
        <p:spPr bwMode="auto">
          <a:xfrm>
            <a:off x="4800600" y="4800600"/>
            <a:ext cx="152400" cy="152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27" name="AutoShape 19"/>
          <p:cNvSpPr>
            <a:spLocks noChangeArrowheads="1"/>
          </p:cNvSpPr>
          <p:nvPr/>
        </p:nvSpPr>
        <p:spPr bwMode="auto">
          <a:xfrm>
            <a:off x="6629400" y="4800600"/>
            <a:ext cx="152400" cy="152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28" name="Text Box 20"/>
          <p:cNvSpPr txBox="1">
            <a:spLocks noChangeArrowheads="1"/>
          </p:cNvSpPr>
          <p:nvPr/>
        </p:nvSpPr>
        <p:spPr bwMode="auto">
          <a:xfrm>
            <a:off x="0" y="817548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800" b="1" dirty="0">
                <a:solidFill>
                  <a:schemeClr val="tx2"/>
                </a:solidFill>
                <a:latin typeface="+mn-lt"/>
              </a:rPr>
              <a:t>Ilustração de  existência de </a:t>
            </a:r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interação: representação das médias nos tratamentos</a:t>
            </a:r>
            <a:endParaRPr lang="pt-BR" sz="2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3032" name="Line 24"/>
          <p:cNvSpPr>
            <a:spLocks noChangeShapeType="1"/>
          </p:cNvSpPr>
          <p:nvPr/>
        </p:nvSpPr>
        <p:spPr bwMode="auto">
          <a:xfrm>
            <a:off x="4953000" y="4038600"/>
            <a:ext cx="1828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34" name="Line 26"/>
          <p:cNvSpPr>
            <a:spLocks noChangeShapeType="1"/>
          </p:cNvSpPr>
          <p:nvPr/>
        </p:nvSpPr>
        <p:spPr bwMode="auto">
          <a:xfrm flipV="1">
            <a:off x="2819400" y="4038600"/>
            <a:ext cx="1981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2" name="Conector de seta reta 21"/>
          <p:cNvCxnSpPr/>
          <p:nvPr/>
        </p:nvCxnSpPr>
        <p:spPr>
          <a:xfrm flipV="1">
            <a:off x="2267744" y="2348880"/>
            <a:ext cx="0" cy="345638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de seta reta 23"/>
          <p:cNvCxnSpPr/>
          <p:nvPr/>
        </p:nvCxnSpPr>
        <p:spPr>
          <a:xfrm>
            <a:off x="2267744" y="5805264"/>
            <a:ext cx="5328592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304800" y="965671"/>
            <a:ext cx="434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800" b="1" dirty="0">
                <a:solidFill>
                  <a:schemeClr val="tx2"/>
                </a:solidFill>
                <a:latin typeface="+mn-lt"/>
              </a:rPr>
              <a:t>Exemplo ( continuação)</a:t>
            </a:r>
          </a:p>
        </p:txBody>
      </p:sp>
      <p:sp>
        <p:nvSpPr>
          <p:cNvPr id="44054" name="Text Box 22"/>
          <p:cNvSpPr txBox="1">
            <a:spLocks noChangeArrowheads="1"/>
          </p:cNvSpPr>
          <p:nvPr/>
        </p:nvSpPr>
        <p:spPr bwMode="auto">
          <a:xfrm>
            <a:off x="304800" y="1752600"/>
            <a:ext cx="8839200" cy="297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000" dirty="0" err="1">
                <a:latin typeface="Courier New" pitchFamily="49" charset="0"/>
              </a:rPr>
              <a:t>Analysis</a:t>
            </a:r>
            <a:r>
              <a:rPr lang="pt-BR" sz="2000" dirty="0">
                <a:latin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</a:rPr>
              <a:t>of</a:t>
            </a:r>
            <a:r>
              <a:rPr lang="pt-BR" sz="2000" dirty="0">
                <a:latin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</a:rPr>
              <a:t>Variance</a:t>
            </a:r>
            <a:r>
              <a:rPr lang="pt-BR" sz="2000" dirty="0">
                <a:latin typeface="Courier New" pitchFamily="49" charset="0"/>
              </a:rPr>
              <a:t> for Nota</a:t>
            </a:r>
          </a:p>
          <a:p>
            <a:r>
              <a:rPr lang="pt-BR" sz="2000" dirty="0">
                <a:latin typeface="Courier New" pitchFamily="49" charset="0"/>
              </a:rPr>
              <a:t>   </a:t>
            </a:r>
          </a:p>
          <a:p>
            <a:r>
              <a:rPr lang="pt-BR" sz="2000" dirty="0">
                <a:latin typeface="Courier New" pitchFamily="49" charset="0"/>
              </a:rPr>
              <a:t>Source        DF        SS        MS        F        P</a:t>
            </a:r>
          </a:p>
          <a:p>
            <a:r>
              <a:rPr lang="pt-BR" sz="2000" dirty="0">
                <a:latin typeface="Courier New" pitchFamily="49" charset="0"/>
              </a:rPr>
              <a:t>Grupo          1     18,00     18,00     2,04    0,179</a:t>
            </a:r>
          </a:p>
          <a:p>
            <a:r>
              <a:rPr lang="pt-BR" sz="2000" dirty="0">
                <a:latin typeface="Courier New" pitchFamily="49" charset="0"/>
              </a:rPr>
              <a:t>Droga          2     48,00     24,00     2,72    0,106</a:t>
            </a:r>
          </a:p>
          <a:p>
            <a:r>
              <a:rPr lang="pt-BR" sz="2000" dirty="0" err="1">
                <a:latin typeface="Courier New" pitchFamily="49" charset="0"/>
              </a:rPr>
              <a:t>Interaction</a:t>
            </a:r>
            <a:r>
              <a:rPr lang="pt-BR" sz="2000" dirty="0">
                <a:latin typeface="Courier New" pitchFamily="49" charset="0"/>
              </a:rPr>
              <a:t>    2    144,00     72,00     8,15    </a:t>
            </a:r>
            <a:r>
              <a:rPr lang="pt-BR" sz="2000" b="1" dirty="0">
                <a:latin typeface="Courier New" pitchFamily="49" charset="0"/>
              </a:rPr>
              <a:t>0,006</a:t>
            </a:r>
          </a:p>
          <a:p>
            <a:r>
              <a:rPr lang="pt-BR" sz="2000" dirty="0" err="1">
                <a:latin typeface="Courier New" pitchFamily="49" charset="0"/>
              </a:rPr>
              <a:t>Error</a:t>
            </a:r>
            <a:r>
              <a:rPr lang="pt-BR" sz="2000" dirty="0">
                <a:latin typeface="Courier New" pitchFamily="49" charset="0"/>
              </a:rPr>
              <a:t>         12    106,00      8,83</a:t>
            </a:r>
          </a:p>
          <a:p>
            <a:r>
              <a:rPr lang="pt-BR" sz="2000" dirty="0">
                <a:latin typeface="Courier New" pitchFamily="49" charset="0"/>
              </a:rPr>
              <a:t>Total         17    316,00</a:t>
            </a:r>
          </a:p>
          <a:p>
            <a:pPr>
              <a:spcBef>
                <a:spcPct val="50000"/>
              </a:spcBef>
            </a:pPr>
            <a:endParaRPr lang="pt-BR" dirty="0"/>
          </a:p>
        </p:txBody>
      </p:sp>
      <p:sp>
        <p:nvSpPr>
          <p:cNvPr id="44055" name="Text Box 23"/>
          <p:cNvSpPr txBox="1">
            <a:spLocks noChangeArrowheads="1"/>
          </p:cNvSpPr>
          <p:nvPr/>
        </p:nvSpPr>
        <p:spPr bwMode="auto">
          <a:xfrm>
            <a:off x="539552" y="4365104"/>
            <a:ext cx="82089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Existe efeito de interação  entre Droga e Grupo</a:t>
            </a:r>
            <a:endParaRPr lang="pt-BR" sz="2800" b="1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6" name="Seta para baixo 5"/>
          <p:cNvSpPr/>
          <p:nvPr/>
        </p:nvSpPr>
        <p:spPr bwMode="auto">
          <a:xfrm>
            <a:off x="3995936" y="4869160"/>
            <a:ext cx="576064" cy="360040"/>
          </a:xfrm>
          <a:prstGeom prst="downArrow">
            <a:avLst/>
          </a:prstGeom>
          <a:solidFill>
            <a:srgbClr val="1E9FB4"/>
          </a:solidFill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rtlCol="0" anchor="ctr"/>
          <a:lstStyle/>
          <a:p>
            <a:pPr algn="ctr"/>
            <a:endParaRPr lang="pt-BR" sz="2800">
              <a:latin typeface="+mn-lt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5496" y="5243716"/>
            <a:ext cx="88924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2400" dirty="0" smtClean="0">
                <a:solidFill>
                  <a:srgbClr val="1E9FB4"/>
                </a:solidFill>
                <a:latin typeface="+mn-lt"/>
              </a:rPr>
              <a:t>A diferença entre as médias </a:t>
            </a:r>
            <a:r>
              <a:rPr lang="pt-BR" sz="2400" dirty="0" smtClean="0">
                <a:solidFill>
                  <a:srgbClr val="1E9FB4"/>
                </a:solidFill>
                <a:latin typeface="+mn-lt"/>
              </a:rPr>
              <a:t>dos </a:t>
            </a:r>
            <a:r>
              <a:rPr lang="pt-BR" sz="2400" dirty="0" smtClean="0">
                <a:solidFill>
                  <a:srgbClr val="1E9FB4"/>
                </a:solidFill>
                <a:latin typeface="+mn-lt"/>
              </a:rPr>
              <a:t>escores com as três drogas depende do grupo</a:t>
            </a:r>
          </a:p>
          <a:p>
            <a:pPr>
              <a:buFont typeface="Arial" pitchFamily="34" charset="0"/>
              <a:buChar char="•"/>
            </a:pPr>
            <a:r>
              <a:rPr lang="pt-BR" sz="2400" dirty="0" smtClean="0">
                <a:solidFill>
                  <a:srgbClr val="1E9FB4"/>
                </a:solidFill>
                <a:latin typeface="+mn-lt"/>
              </a:rPr>
              <a:t>A diferença entre as médias das notas nos dois grupos depende da droga</a:t>
            </a:r>
            <a:endParaRPr lang="pt-BR" sz="2400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251520" y="1467941"/>
            <a:ext cx="849694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solidFill>
                  <a:srgbClr val="1E9FB4"/>
                </a:solidFill>
                <a:latin typeface="+mn-lt"/>
              </a:rPr>
              <a:t>Para detectar as diferenças existentes entre as médias, métodos de comparações múltiplas devem ser aplicados às médias das </a:t>
            </a:r>
            <a:r>
              <a:rPr lang="pt-BR" sz="2800" dirty="0" err="1">
                <a:solidFill>
                  <a:srgbClr val="1E9FB4"/>
                </a:solidFill>
                <a:latin typeface="+mn-lt"/>
              </a:rPr>
              <a:t>caselas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1124744"/>
            <a:ext cx="6228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Exemplo</a:t>
            </a:r>
            <a:endParaRPr lang="pt-BR" sz="2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23528" y="1988840"/>
            <a:ext cx="84249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O desempenho em um teste de labirinto foi avaliado em três 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raças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de camundongo sob duas 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condições ambientais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. Os 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escores para erro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atribuídos aos 48 camundongos são apresentados na tabela a seguir.</a:t>
            </a:r>
          </a:p>
          <a:p>
            <a:endParaRPr lang="pt-BR" sz="2800" dirty="0" smtClean="0">
              <a:solidFill>
                <a:srgbClr val="1E9FB4"/>
              </a:solidFill>
              <a:latin typeface="+mn-lt"/>
            </a:endParaRPr>
          </a:p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O objetivo do estudo é avaliar se o erro no teste está associado à raça ou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ao ambiente</a:t>
            </a:r>
            <a:endParaRPr lang="pt-BR" sz="2800" dirty="0" smtClean="0">
              <a:solidFill>
                <a:srgbClr val="1E9FB4"/>
              </a:solidFill>
              <a:latin typeface="+mn-lt"/>
            </a:endParaRPr>
          </a:p>
          <a:p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2195736" y="1685032"/>
          <a:ext cx="4824536" cy="4696300"/>
        </p:xfrm>
        <a:graphic>
          <a:graphicData uri="http://schemas.openxmlformats.org/drawingml/2006/table">
            <a:tbl>
              <a:tblPr/>
              <a:tblGrid>
                <a:gridCol w="973015"/>
                <a:gridCol w="1015585"/>
                <a:gridCol w="1417968"/>
                <a:gridCol w="1417968"/>
              </a:tblGrid>
              <a:tr h="234815">
                <a:tc>
                  <a:txBody>
                    <a:bodyPr/>
                    <a:lstStyle/>
                    <a:p>
                      <a:endParaRPr lang="pt-BR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Raça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696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Ambiente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R1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R2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R3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8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Livre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28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33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101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4815">
                <a:tc>
                  <a:txBody>
                    <a:bodyPr/>
                    <a:lstStyle/>
                    <a:p>
                      <a:endParaRPr lang="pt-BR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22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36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33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815">
                <a:tc>
                  <a:txBody>
                    <a:bodyPr/>
                    <a:lstStyle/>
                    <a:p>
                      <a:endParaRPr lang="pt-BR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41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122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815">
                <a:tc>
                  <a:txBody>
                    <a:bodyPr/>
                    <a:lstStyle/>
                    <a:p>
                      <a:endParaRPr lang="pt-BR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36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22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35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815">
                <a:tc>
                  <a:txBody>
                    <a:bodyPr/>
                    <a:lstStyle/>
                    <a:p>
                      <a:endParaRPr lang="pt-BR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83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94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815">
                <a:tc>
                  <a:txBody>
                    <a:bodyPr/>
                    <a:lstStyle/>
                    <a:p>
                      <a:endParaRPr lang="pt-BR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56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815">
                <a:tc>
                  <a:txBody>
                    <a:bodyPr/>
                    <a:lstStyle/>
                    <a:p>
                      <a:endParaRPr lang="pt-BR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76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83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815">
                <a:tc>
                  <a:txBody>
                    <a:bodyPr/>
                    <a:lstStyle/>
                    <a:p>
                      <a:endParaRPr lang="pt-BR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86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58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6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Restrito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72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60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136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4815">
                <a:tc>
                  <a:txBody>
                    <a:bodyPr/>
                    <a:lstStyle/>
                    <a:p>
                      <a:endParaRPr lang="pt-BR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48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35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38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815">
                <a:tc>
                  <a:txBody>
                    <a:bodyPr/>
                    <a:lstStyle/>
                    <a:p>
                      <a:endParaRPr lang="pt-BR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83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64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815">
                <a:tc>
                  <a:txBody>
                    <a:bodyPr/>
                    <a:lstStyle/>
                    <a:p>
                      <a:endParaRPr lang="pt-BR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91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99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87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815">
                <a:tc>
                  <a:txBody>
                    <a:bodyPr/>
                    <a:lstStyle/>
                    <a:p>
                      <a:endParaRPr lang="pt-BR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32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89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120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815">
                <a:tc>
                  <a:txBody>
                    <a:bodyPr/>
                    <a:lstStyle/>
                    <a:p>
                      <a:endParaRPr lang="pt-BR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93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126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153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815">
                <a:tc>
                  <a:txBody>
                    <a:bodyPr/>
                    <a:lstStyle/>
                    <a:p>
                      <a:endParaRPr lang="pt-BR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31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110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128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815">
                <a:tc>
                  <a:txBody>
                    <a:bodyPr/>
                    <a:lstStyle/>
                    <a:p>
                      <a:endParaRPr lang="pt-BR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118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140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33" marR="42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683568" y="836712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Dados </a:t>
            </a:r>
            <a:endParaRPr lang="pt-BR" sz="2800" b="1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980728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Resumo descritivo do Escore por ambiente e Raça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23528" y="1772816"/>
            <a:ext cx="84249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Descriptive</a:t>
            </a:r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Statistics</a:t>
            </a:r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: Escore </a:t>
            </a:r>
          </a:p>
          <a:p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Ambiente = Livre </a:t>
            </a:r>
          </a:p>
          <a:p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nn-NO" dirty="0" smtClean="0">
                <a:latin typeface="Courier New" pitchFamily="49" charset="0"/>
                <a:cs typeface="Courier New" pitchFamily="49" charset="0"/>
              </a:rPr>
              <a:t>Variable  Raça  N   Mean  StDev  Minimum  Median  Maximum</a:t>
            </a:r>
          </a:p>
          <a:p>
            <a:r>
              <a:rPr lang="pt-BR" dirty="0" smtClean="0">
                <a:latin typeface="Courier New" pitchFamily="49" charset="0"/>
                <a:cs typeface="Courier New" pitchFamily="49" charset="0"/>
              </a:rPr>
              <a:t>Escore    R1    8  30,25  24,02    10,00   24,00    86,00</a:t>
            </a:r>
          </a:p>
          <a:p>
            <a:r>
              <a:rPr lang="pt-BR" dirty="0" smtClean="0">
                <a:latin typeface="Courier New" pitchFamily="49" charset="0"/>
                <a:cs typeface="Courier New" pitchFamily="49" charset="0"/>
              </a:rPr>
              <a:t>          R2    8  45,38  24,80    14,00   38,50    83,00</a:t>
            </a:r>
          </a:p>
          <a:p>
            <a:r>
              <a:rPr lang="pt-BR" dirty="0" smtClean="0">
                <a:latin typeface="Courier New" pitchFamily="49" charset="0"/>
                <a:cs typeface="Courier New" pitchFamily="49" charset="0"/>
              </a:rPr>
              <a:t>          R3    8   68,4   36,6     23,0    69,5    122,0</a:t>
            </a:r>
          </a:p>
          <a:p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Ambiente = Restrito </a:t>
            </a:r>
          </a:p>
          <a:p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nn-NO" dirty="0" smtClean="0">
                <a:latin typeface="Courier New" pitchFamily="49" charset="0"/>
                <a:cs typeface="Courier New" pitchFamily="49" charset="0"/>
              </a:rPr>
              <a:t>Variable  Raça  N   Mean  StDev  Minimum  Median  Maximum</a:t>
            </a:r>
          </a:p>
          <a:p>
            <a:r>
              <a:rPr lang="pt-BR" dirty="0" smtClean="0">
                <a:latin typeface="Courier New" pitchFamily="49" charset="0"/>
                <a:cs typeface="Courier New" pitchFamily="49" charset="0"/>
              </a:rPr>
              <a:t>Escore    R1    8   51,4   29,9     19,0    40,0     93,0</a:t>
            </a:r>
          </a:p>
          <a:p>
            <a:r>
              <a:rPr lang="pt-BR" dirty="0" smtClean="0">
                <a:latin typeface="Courier New" pitchFamily="49" charset="0"/>
                <a:cs typeface="Courier New" pitchFamily="49" charset="0"/>
              </a:rPr>
              <a:t>          R2    8   90,0   30,6     35,0    94,0    126,0</a:t>
            </a:r>
          </a:p>
          <a:p>
            <a:r>
              <a:rPr lang="pt-BR" dirty="0" smtClean="0">
                <a:latin typeface="Courier New" pitchFamily="49" charset="0"/>
                <a:cs typeface="Courier New" pitchFamily="49" charset="0"/>
              </a:rPr>
              <a:t>          R3    8  108,3   40,8     38,0   124,0    153,0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55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9652" y="1340768"/>
            <a:ext cx="6696744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51520" y="908720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chemeClr val="tx2"/>
                </a:solidFill>
                <a:latin typeface="+mn-lt"/>
              </a:rPr>
              <a:t>Motivação </a:t>
            </a:r>
            <a:endParaRPr lang="pt-BR" sz="32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23528" y="1484784"/>
            <a:ext cx="85689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Oliveira-Maul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et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al. (2013). </a:t>
            </a:r>
            <a:r>
              <a:rPr lang="pt-BR" sz="2800" b="1" dirty="0" err="1" smtClean="0">
                <a:solidFill>
                  <a:schemeClr val="tx2"/>
                </a:solidFill>
                <a:latin typeface="+mn-lt"/>
              </a:rPr>
              <a:t>Aging</a:t>
            </a:r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, Diabetes, </a:t>
            </a:r>
            <a:r>
              <a:rPr lang="pt-BR" sz="2800" b="1" dirty="0" err="1" smtClean="0">
                <a:solidFill>
                  <a:schemeClr val="tx2"/>
                </a:solidFill>
                <a:latin typeface="+mn-lt"/>
              </a:rPr>
              <a:t>and</a:t>
            </a:r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pt-BR" sz="2800" b="1" dirty="0" err="1" smtClean="0">
                <a:solidFill>
                  <a:schemeClr val="tx2"/>
                </a:solidFill>
                <a:latin typeface="+mn-lt"/>
              </a:rPr>
              <a:t>Hypertension</a:t>
            </a:r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latin typeface="+mn-lt"/>
              </a:rPr>
              <a:t>Are Associated With Decreased Nasal </a:t>
            </a:r>
            <a:r>
              <a:rPr lang="pt-BR" sz="2800" b="1" dirty="0" err="1" smtClean="0">
                <a:solidFill>
                  <a:schemeClr val="tx2"/>
                </a:solidFill>
                <a:latin typeface="+mn-lt"/>
              </a:rPr>
              <a:t>Mucociliary</a:t>
            </a:r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pt-BR" sz="2800" b="1" dirty="0" err="1" smtClean="0">
                <a:solidFill>
                  <a:schemeClr val="tx2"/>
                </a:solidFill>
                <a:latin typeface="+mn-lt"/>
              </a:rPr>
              <a:t>Clearance</a:t>
            </a:r>
            <a:endParaRPr lang="pt-BR" sz="2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23528" y="3118316"/>
            <a:ext cx="8496944" cy="3046988"/>
          </a:xfrm>
          <a:prstGeom prst="rect">
            <a:avLst/>
          </a:prstGeom>
          <a:ln>
            <a:solidFill>
              <a:srgbClr val="1E9FB4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+mn-lt"/>
              </a:rPr>
              <a:t>Descriptive statistics are presented as means ± SD. The sex, BMI, SF-36 physical and mental component summary data, BP, heart rate, pulse </a:t>
            </a:r>
            <a:r>
              <a:rPr lang="en-US" sz="2400" dirty="0" err="1" smtClean="0">
                <a:solidFill>
                  <a:schemeClr val="tx2"/>
                </a:solidFill>
                <a:latin typeface="+mn-lt"/>
              </a:rPr>
              <a:t>oximetry</a:t>
            </a:r>
            <a:r>
              <a:rPr lang="en-US" sz="2400" dirty="0" smtClean="0">
                <a:solidFill>
                  <a:schemeClr val="tx2"/>
                </a:solidFill>
                <a:latin typeface="+mn-lt"/>
              </a:rPr>
              <a:t>, blood glucose, STT, mucus airflow </a:t>
            </a:r>
            <a:r>
              <a:rPr lang="en-US" sz="2400" dirty="0" err="1" smtClean="0">
                <a:solidFill>
                  <a:schemeClr val="tx2"/>
                </a:solidFill>
                <a:latin typeface="+mn-lt"/>
              </a:rPr>
              <a:t>clearability</a:t>
            </a:r>
            <a:r>
              <a:rPr lang="en-US" sz="2400" dirty="0" smtClean="0">
                <a:solidFill>
                  <a:schemeClr val="tx2"/>
                </a:solidFill>
                <a:latin typeface="+mn-lt"/>
              </a:rPr>
              <a:t>, and contact angle data are described for each age group ( &lt; 40 years, 40-59 years, and </a:t>
            </a:r>
            <a:r>
              <a:rPr lang="en-US" sz="2400" dirty="0" smtClean="0">
                <a:solidFill>
                  <a:schemeClr val="tx2"/>
                </a:solidFill>
                <a:latin typeface="+mn-lt"/>
                <a:sym typeface="Symbol"/>
              </a:rPr>
              <a:t></a:t>
            </a:r>
            <a:r>
              <a:rPr lang="en-US" sz="2400" dirty="0" smtClean="0">
                <a:solidFill>
                  <a:schemeClr val="tx2"/>
                </a:solidFill>
                <a:latin typeface="+mn-lt"/>
              </a:rPr>
              <a:t>60 years) in the healthy and the DM and/or HTN groups and were analyzed by </a:t>
            </a:r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two-way analysis of variance with post hoc correction by </a:t>
            </a:r>
            <a:r>
              <a:rPr lang="en-US" sz="2400" b="1" dirty="0" err="1" smtClean="0">
                <a:solidFill>
                  <a:schemeClr val="tx2"/>
                </a:solidFill>
                <a:latin typeface="+mn-lt"/>
              </a:rPr>
              <a:t>Bonferroni</a:t>
            </a:r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 adjustment. </a:t>
            </a:r>
            <a:endParaRPr lang="pt-BR" sz="2400" b="1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762000" y="838200"/>
            <a:ext cx="7315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solidFill>
                  <a:schemeClr val="tx2"/>
                </a:solidFill>
                <a:latin typeface="+mn-lt"/>
              </a:rPr>
              <a:t>As hipóteses de interesse  são: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609600" y="1905000"/>
            <a:ext cx="83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H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</a:rPr>
              <a:t>01</a:t>
            </a: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:</a:t>
            </a:r>
            <a:endParaRPr lang="pt-BR" sz="2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1676400" y="1905000"/>
            <a:ext cx="6553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As médias do escore são iguais nos dois ambientes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609600" y="3505200"/>
            <a:ext cx="99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H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</a:rPr>
              <a:t>02</a:t>
            </a: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:</a:t>
            </a:r>
            <a:endParaRPr lang="pt-BR" sz="2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1600200" y="3581400"/>
            <a:ext cx="716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solidFill>
                  <a:srgbClr val="1E9FB4"/>
                </a:solidFill>
                <a:latin typeface="+mn-lt"/>
              </a:rPr>
              <a:t>As médias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do escore são </a:t>
            </a:r>
            <a:r>
              <a:rPr lang="pt-BR" sz="2800" dirty="0">
                <a:solidFill>
                  <a:srgbClr val="1E9FB4"/>
                </a:solidFill>
                <a:latin typeface="+mn-lt"/>
              </a:rPr>
              <a:t>iguais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nas três raças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685800" y="4876800"/>
            <a:ext cx="8618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H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</a:rPr>
              <a:t>03</a:t>
            </a: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:</a:t>
            </a:r>
            <a:endParaRPr lang="pt-BR" sz="2800" baseline="-250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1676400" y="4953000"/>
            <a:ext cx="678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solidFill>
                  <a:srgbClr val="1E9FB4"/>
                </a:solidFill>
                <a:latin typeface="+mn-lt"/>
              </a:rPr>
              <a:t>Não existe interação entre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raça e ambiente 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1052736"/>
            <a:ext cx="77768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Two-way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ANOVA: Escore versus Ambiente; Raça </a:t>
            </a:r>
          </a:p>
          <a:p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dirty="0" smtClean="0">
                <a:latin typeface="Courier New" pitchFamily="49" charset="0"/>
                <a:cs typeface="Courier New" pitchFamily="49" charset="0"/>
              </a:rPr>
              <a:t>Source       DF       SS       MS      F      P</a:t>
            </a:r>
          </a:p>
          <a:p>
            <a:r>
              <a:rPr lang="pt-BR" dirty="0" smtClean="0">
                <a:latin typeface="Courier New" pitchFamily="49" charset="0"/>
                <a:cs typeface="Courier New" pitchFamily="49" charset="0"/>
              </a:rPr>
              <a:t>Ambiente      1  14875,5  14875,5  14,81  0,000</a:t>
            </a:r>
          </a:p>
          <a:p>
            <a:r>
              <a:rPr lang="pt-BR" dirty="0" smtClean="0">
                <a:latin typeface="Courier New" pitchFamily="49" charset="0"/>
                <a:cs typeface="Courier New" pitchFamily="49" charset="0"/>
              </a:rPr>
              <a:t>Raça          2  18154,2   9077,1   9,04  0,001</a:t>
            </a:r>
          </a:p>
          <a:p>
            <a:r>
              <a:rPr lang="fr-FR" dirty="0" smtClean="0">
                <a:latin typeface="Courier New" pitchFamily="49" charset="0"/>
                <a:cs typeface="Courier New" pitchFamily="49" charset="0"/>
              </a:rPr>
              <a:t>Interaction   2   1235,2    617,6   0,61  0,546</a:t>
            </a:r>
          </a:p>
          <a:p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Error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    42  42192,6   1004,6</a:t>
            </a:r>
          </a:p>
          <a:p>
            <a:r>
              <a:rPr lang="pt-BR" dirty="0" smtClean="0">
                <a:latin typeface="Courier New" pitchFamily="49" charset="0"/>
                <a:cs typeface="Courier New" pitchFamily="49" charset="0"/>
              </a:rPr>
              <a:t>Total        47  76457,5</a:t>
            </a:r>
          </a:p>
          <a:p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683568" y="3573016"/>
            <a:ext cx="72728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tx2"/>
                </a:solidFill>
                <a:latin typeface="+mn-lt"/>
              </a:rPr>
              <a:t>Resultado do método de </a:t>
            </a:r>
            <a:r>
              <a:rPr lang="pt-BR" sz="2800" dirty="0" err="1" smtClean="0">
                <a:solidFill>
                  <a:schemeClr val="tx2"/>
                </a:solidFill>
                <a:latin typeface="+mn-lt"/>
              </a:rPr>
              <a:t>Tukey</a:t>
            </a: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 para Raça:</a:t>
            </a:r>
          </a:p>
          <a:p>
            <a:endParaRPr lang="pt-BR" sz="2800" dirty="0" smtClean="0">
              <a:solidFill>
                <a:schemeClr val="tx2"/>
              </a:solidFill>
              <a:latin typeface="+mn-lt"/>
            </a:endParaRPr>
          </a:p>
          <a:p>
            <a:r>
              <a:rPr lang="pt-BR" sz="2800" dirty="0" smtClean="0">
                <a:solidFill>
                  <a:schemeClr val="tx2"/>
                </a:solidFill>
                <a:latin typeface="+mn-lt"/>
              </a:rPr>
              <a:t>R1 x R2 : p=0,054</a:t>
            </a:r>
          </a:p>
          <a:p>
            <a:r>
              <a:rPr lang="pt-BR" sz="2800" dirty="0" smtClean="0">
                <a:solidFill>
                  <a:schemeClr val="tx2"/>
                </a:solidFill>
                <a:latin typeface="+mn-lt"/>
              </a:rPr>
              <a:t>R1 x R3 : p&lt;0,001</a:t>
            </a:r>
          </a:p>
          <a:p>
            <a:r>
              <a:rPr lang="pt-BR" sz="2800" dirty="0" smtClean="0">
                <a:solidFill>
                  <a:schemeClr val="tx2"/>
                </a:solidFill>
                <a:latin typeface="+mn-lt"/>
              </a:rPr>
              <a:t>R2 x R3 : p=0,169</a:t>
            </a:r>
            <a:endParaRPr lang="pt-BR" sz="2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95536" y="5949280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Conclusões ...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65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320280"/>
            <a:ext cx="6091572" cy="4061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aixaDeTexto 2"/>
          <p:cNvSpPr txBox="1"/>
          <p:nvPr/>
        </p:nvSpPr>
        <p:spPr>
          <a:xfrm>
            <a:off x="251520" y="1052736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tx2"/>
                </a:solidFill>
                <a:latin typeface="+mj-lt"/>
              </a:rPr>
              <a:t>Verificação das suposições</a:t>
            </a:r>
            <a:endParaRPr lang="pt-BR" sz="28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23528" y="1556792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Normalidade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76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576197"/>
            <a:ext cx="5911552" cy="3941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aixaDeTexto 2"/>
          <p:cNvSpPr txBox="1"/>
          <p:nvPr/>
        </p:nvSpPr>
        <p:spPr>
          <a:xfrm>
            <a:off x="395536" y="5651956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Teste de 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Bartlett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: p=0,714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67544" y="980728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Igualdade de variâncias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2401724"/>
            <a:ext cx="87849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Mais de uma medida é feita em um mesmo indivíduo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: medidas no tempo ou em diferentes condições experimentais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3" name="Seta para baixo 2"/>
          <p:cNvSpPr/>
          <p:nvPr/>
        </p:nvSpPr>
        <p:spPr bwMode="auto">
          <a:xfrm>
            <a:off x="4211960" y="3985900"/>
            <a:ext cx="648072" cy="432048"/>
          </a:xfrm>
          <a:prstGeom prst="downArrow">
            <a:avLst/>
          </a:prstGeom>
          <a:solidFill>
            <a:srgbClr val="1E9FB4"/>
          </a:solidFill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rtlCol="0" anchor="ctr"/>
          <a:lstStyle/>
          <a:p>
            <a:pPr algn="ctr"/>
            <a:endParaRPr lang="pt-BR" sz="2800"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051720" y="4777988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tx2"/>
                </a:solidFill>
                <a:latin typeface="+mn-lt"/>
              </a:rPr>
              <a:t>generalização do teste </a:t>
            </a:r>
            <a:r>
              <a:rPr lang="pt-BR" sz="2800" dirty="0" err="1" smtClean="0">
                <a:solidFill>
                  <a:schemeClr val="tx2"/>
                </a:solidFill>
                <a:latin typeface="+mn-lt"/>
              </a:rPr>
              <a:t>t-pareado</a:t>
            </a:r>
            <a:endParaRPr lang="pt-BR" sz="2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043608" y="980728"/>
            <a:ext cx="7704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ANOVA com um  fator e medidas repetidas</a:t>
            </a:r>
          </a:p>
          <a:p>
            <a:pPr algn="ctr"/>
            <a:endParaRPr lang="pt-BR" sz="2800" b="1" dirty="0" smtClean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Oval 2"/>
          <p:cNvSpPr>
            <a:spLocks noChangeArrowheads="1"/>
          </p:cNvSpPr>
          <p:nvPr/>
        </p:nvSpPr>
        <p:spPr bwMode="auto">
          <a:xfrm>
            <a:off x="2267744" y="2282279"/>
            <a:ext cx="1371600" cy="838200"/>
          </a:xfrm>
          <a:prstGeom prst="ellipse">
            <a:avLst/>
          </a:prstGeom>
          <a:noFill/>
          <a:ln w="9525">
            <a:solidFill>
              <a:srgbClr val="1E9FB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400" b="1">
                <a:solidFill>
                  <a:schemeClr val="tx2"/>
                </a:solidFill>
                <a:latin typeface="+mn-lt"/>
              </a:rPr>
              <a:t>Nível 1</a:t>
            </a:r>
            <a:endParaRPr lang="pt-BR" sz="24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0179" name="Oval 3"/>
          <p:cNvSpPr>
            <a:spLocks noChangeArrowheads="1"/>
          </p:cNvSpPr>
          <p:nvPr/>
        </p:nvSpPr>
        <p:spPr bwMode="auto">
          <a:xfrm>
            <a:off x="3886200" y="2282279"/>
            <a:ext cx="1371600" cy="838200"/>
          </a:xfrm>
          <a:prstGeom prst="ellipse">
            <a:avLst/>
          </a:prstGeom>
          <a:noFill/>
          <a:ln w="9525">
            <a:solidFill>
              <a:srgbClr val="1E9FB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400" b="1">
                <a:solidFill>
                  <a:schemeClr val="tx2"/>
                </a:solidFill>
                <a:latin typeface="+mn-lt"/>
              </a:rPr>
              <a:t>Nível 2</a:t>
            </a:r>
            <a:endParaRPr lang="pt-BR" sz="24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5580112" y="2420888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dirty="0">
                <a:latin typeface="Times New Roman" pitchFamily="18" charset="0"/>
              </a:rPr>
              <a:t>.   .   .</a:t>
            </a:r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6804248" y="2282279"/>
            <a:ext cx="1371600" cy="838200"/>
          </a:xfrm>
          <a:prstGeom prst="ellipse">
            <a:avLst/>
          </a:prstGeom>
          <a:noFill/>
          <a:ln w="9525">
            <a:solidFill>
              <a:srgbClr val="1E9FB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400" b="1">
                <a:solidFill>
                  <a:schemeClr val="tx2"/>
                </a:solidFill>
                <a:latin typeface="+mn-lt"/>
              </a:rPr>
              <a:t>Nível k</a:t>
            </a:r>
            <a:endParaRPr lang="pt-BR" sz="24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4283968" y="1527175"/>
            <a:ext cx="1600200" cy="461665"/>
          </a:xfrm>
          <a:prstGeom prst="rect">
            <a:avLst/>
          </a:prstGeom>
          <a:noFill/>
          <a:ln w="9525">
            <a:solidFill>
              <a:srgbClr val="1E9FB4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 dirty="0">
                <a:solidFill>
                  <a:schemeClr val="tx2"/>
                </a:solidFill>
                <a:latin typeface="+mn-lt"/>
              </a:rPr>
              <a:t>Fator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251520" y="3349079"/>
            <a:ext cx="1676400" cy="457200"/>
          </a:xfrm>
          <a:prstGeom prst="rect">
            <a:avLst/>
          </a:prstGeom>
          <a:noFill/>
          <a:ln w="9525">
            <a:solidFill>
              <a:srgbClr val="1E9FB4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dirty="0">
                <a:solidFill>
                  <a:schemeClr val="tx2"/>
                </a:solidFill>
                <a:latin typeface="+mn-lt"/>
              </a:rPr>
              <a:t>indivíduo 1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231304" y="4191471"/>
            <a:ext cx="1676400" cy="457200"/>
          </a:xfrm>
          <a:prstGeom prst="rect">
            <a:avLst/>
          </a:prstGeom>
          <a:noFill/>
          <a:ln w="9525">
            <a:solidFill>
              <a:srgbClr val="1E9FB4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dirty="0">
                <a:solidFill>
                  <a:schemeClr val="tx2"/>
                </a:solidFill>
                <a:latin typeface="+mn-lt"/>
              </a:rPr>
              <a:t>indivíduo 2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179512" y="6135687"/>
            <a:ext cx="1890936" cy="461665"/>
          </a:xfrm>
          <a:prstGeom prst="rect">
            <a:avLst/>
          </a:prstGeom>
          <a:noFill/>
          <a:ln w="9525">
            <a:solidFill>
              <a:srgbClr val="1E9FB4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dirty="0">
                <a:solidFill>
                  <a:schemeClr val="tx2"/>
                </a:solidFill>
                <a:latin typeface="+mn-lt"/>
              </a:rPr>
              <a:t>indivíduo n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914400" y="3960813"/>
            <a:ext cx="5334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.</a:t>
            </a:r>
            <a:br>
              <a:rPr lang="pt-BR"/>
            </a:br>
            <a:r>
              <a:rPr lang="pt-BR"/>
              <a:t>.</a:t>
            </a:r>
            <a:br>
              <a:rPr lang="pt-BR"/>
            </a:br>
            <a:r>
              <a:rPr lang="pt-BR"/>
              <a:t>.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2362200" y="3281263"/>
            <a:ext cx="5943600" cy="36933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 x                  </a:t>
            </a:r>
            <a:r>
              <a:rPr lang="pt-BR" dirty="0" err="1"/>
              <a:t>x</a:t>
            </a:r>
            <a:r>
              <a:rPr lang="pt-BR" dirty="0"/>
              <a:t>           </a:t>
            </a:r>
            <a:r>
              <a:rPr lang="pt-BR" dirty="0" smtClean="0"/>
              <a:t>                         </a:t>
            </a:r>
            <a:r>
              <a:rPr lang="pt-BR" dirty="0"/>
              <a:t>.  .  .          x                </a:t>
            </a:r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2362200" y="4133751"/>
            <a:ext cx="5943600" cy="36933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 x                  </a:t>
            </a:r>
            <a:r>
              <a:rPr lang="pt-BR" dirty="0" err="1"/>
              <a:t>x</a:t>
            </a:r>
            <a:r>
              <a:rPr lang="pt-BR" dirty="0"/>
              <a:t>         </a:t>
            </a:r>
            <a:r>
              <a:rPr lang="pt-BR" dirty="0" smtClean="0"/>
              <a:t>                           </a:t>
            </a:r>
            <a:r>
              <a:rPr lang="pt-BR" dirty="0"/>
              <a:t>.  .  .          x                </a:t>
            </a: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2362200" y="6135687"/>
            <a:ext cx="5943600" cy="36933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 x                  </a:t>
            </a:r>
            <a:r>
              <a:rPr lang="pt-BR" dirty="0" err="1"/>
              <a:t>x</a:t>
            </a:r>
            <a:r>
              <a:rPr lang="pt-BR" dirty="0"/>
              <a:t>            </a:t>
            </a:r>
            <a:r>
              <a:rPr lang="pt-BR" dirty="0" smtClean="0"/>
              <a:t>                          .  </a:t>
            </a:r>
            <a:r>
              <a:rPr lang="pt-BR" dirty="0"/>
              <a:t>.  .          x                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0" y="972597"/>
            <a:ext cx="572412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Estrutura geral dos dados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79512" y="980728"/>
            <a:ext cx="2514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800" b="1" dirty="0">
                <a:solidFill>
                  <a:schemeClr val="tx2"/>
                </a:solidFill>
                <a:latin typeface="+mn-lt"/>
              </a:rPr>
              <a:t>Vantagens </a:t>
            </a:r>
            <a:endParaRPr lang="pt-BR" sz="2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251520" y="1988840"/>
            <a:ext cx="849694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solidFill>
                  <a:srgbClr val="1E9FB4"/>
                </a:solidFill>
                <a:latin typeface="+mn-lt"/>
              </a:rPr>
              <a:t>1) Os tratamentos são comparados diretamente na mesma unidade experimental, eliminando toda fonte de variabilidade entre os indivíduos do erro experimental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251520" y="4489956"/>
            <a:ext cx="7848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solidFill>
                  <a:srgbClr val="1E9FB4"/>
                </a:solidFill>
                <a:latin typeface="+mn-lt"/>
              </a:rPr>
              <a:t>2) Economia de unidades experimentais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395536" y="862831"/>
            <a:ext cx="419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 dirty="0">
                <a:solidFill>
                  <a:schemeClr val="tx2"/>
                </a:solidFill>
                <a:latin typeface="+mn-lt"/>
              </a:rPr>
              <a:t>Desvantagens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179512" y="1683965"/>
            <a:ext cx="88924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Pode ocorrer </a:t>
            </a:r>
            <a:r>
              <a:rPr lang="pt-BR" sz="2800" i="1" dirty="0" err="1">
                <a:solidFill>
                  <a:srgbClr val="1E9FB4"/>
                </a:solidFill>
                <a:latin typeface="+mn-lt"/>
              </a:rPr>
              <a:t>carryover</a:t>
            </a:r>
            <a:r>
              <a:rPr lang="pt-BR" sz="2800" i="1" dirty="0">
                <a:solidFill>
                  <a:srgbClr val="1E9FB4"/>
                </a:solidFill>
                <a:latin typeface="+mn-lt"/>
              </a:rPr>
              <a:t> </a:t>
            </a:r>
            <a:r>
              <a:rPr lang="pt-BR" sz="2800" i="1" dirty="0" err="1" smtClean="0">
                <a:solidFill>
                  <a:srgbClr val="1E9FB4"/>
                </a:solidFill>
                <a:latin typeface="+mn-lt"/>
              </a:rPr>
              <a:t>effect</a:t>
            </a:r>
            <a:r>
              <a:rPr lang="pt-BR" sz="2800" i="1" dirty="0" smtClean="0">
                <a:solidFill>
                  <a:srgbClr val="1E9FB4"/>
                </a:solidFill>
                <a:latin typeface="+mn-lt"/>
              </a:rPr>
              <a:t>,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ou</a:t>
            </a:r>
            <a:r>
              <a:rPr lang="pt-BR" sz="2800" i="1" dirty="0" smtClean="0">
                <a:solidFill>
                  <a:srgbClr val="1E9FB4"/>
                </a:solidFill>
                <a:latin typeface="+mn-lt"/>
              </a:rPr>
              <a:t>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algum efeito da ordem em que os tratamentos são aplicados 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251520" y="2996952"/>
            <a:ext cx="871296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solidFill>
                  <a:srgbClr val="1E9FB4"/>
                </a:solidFill>
                <a:latin typeface="+mn-lt"/>
              </a:rPr>
              <a:t>Para corrigir esses problemas :</a:t>
            </a:r>
          </a:p>
          <a:p>
            <a:pPr>
              <a:spcBef>
                <a:spcPct val="50000"/>
              </a:spcBef>
            </a:pPr>
            <a:r>
              <a:rPr lang="pt-BR" sz="2800" dirty="0">
                <a:solidFill>
                  <a:srgbClr val="1E9FB4"/>
                </a:solidFill>
                <a:latin typeface="+mn-lt"/>
              </a:rPr>
              <a:t>1) </a:t>
            </a:r>
            <a:r>
              <a:rPr lang="pt-BR" sz="2800" dirty="0" err="1">
                <a:solidFill>
                  <a:srgbClr val="1E9FB4"/>
                </a:solidFill>
                <a:latin typeface="+mn-lt"/>
              </a:rPr>
              <a:t>aleatorizar</a:t>
            </a:r>
            <a:r>
              <a:rPr lang="pt-BR" sz="2800" dirty="0">
                <a:solidFill>
                  <a:srgbClr val="1E9FB4"/>
                </a:solidFill>
                <a:latin typeface="+mn-lt"/>
              </a:rPr>
              <a:t> a ordem de administração dos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tratamentos (se possível)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pt-BR" sz="2800" dirty="0">
                <a:solidFill>
                  <a:srgbClr val="1E9FB4"/>
                </a:solidFill>
                <a:latin typeface="+mn-lt"/>
              </a:rPr>
              <a:t>2) permitir que seja dado um período de tempo suficiente entre a administração de dois tratamentos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533400" y="1124744"/>
            <a:ext cx="815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solidFill>
                  <a:srgbClr val="1E9FB4"/>
                </a:solidFill>
                <a:latin typeface="+mn-lt"/>
              </a:rPr>
              <a:t>A hipótese de interesse é: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611560" y="1886744"/>
            <a:ext cx="806489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 dirty="0">
                <a:solidFill>
                  <a:srgbClr val="1E9FB4"/>
                </a:solidFill>
                <a:latin typeface="+mn-lt"/>
              </a:rPr>
              <a:t>H</a:t>
            </a:r>
            <a:r>
              <a:rPr lang="pt-BR" sz="2800" b="1" baseline="-25000" dirty="0">
                <a:solidFill>
                  <a:srgbClr val="1E9FB4"/>
                </a:solidFill>
                <a:latin typeface="+mn-lt"/>
              </a:rPr>
              <a:t>0</a:t>
            </a:r>
            <a:r>
              <a:rPr lang="pt-BR" sz="2800" b="1" dirty="0">
                <a:solidFill>
                  <a:srgbClr val="1E9FB4"/>
                </a:solidFill>
                <a:latin typeface="+mn-lt"/>
              </a:rPr>
              <a:t> :</a:t>
            </a:r>
            <a:r>
              <a:rPr lang="pt-BR" sz="2800" dirty="0">
                <a:solidFill>
                  <a:srgbClr val="1E9FB4"/>
                </a:solidFill>
                <a:latin typeface="+mn-lt"/>
              </a:rPr>
              <a:t> as médias da variável resposta nos diferentes níveis do fator de interesse são iguais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-36512" y="764704"/>
            <a:ext cx="48965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Exemplo ( Altman, 1999)</a:t>
            </a:r>
            <a:endParaRPr lang="pt-BR" sz="2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35496" y="1268760"/>
            <a:ext cx="903548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Frequência cardíaca em 9 pacientes com insuficiência cardíaca antes e 30, 60 e 120 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min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após a administração de uma droga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graphicFrame>
        <p:nvGraphicFramePr>
          <p:cNvPr id="340994" name="Object 2"/>
          <p:cNvGraphicFramePr>
            <a:graphicFrameLocks noChangeAspect="1"/>
          </p:cNvGraphicFramePr>
          <p:nvPr/>
        </p:nvGraphicFramePr>
        <p:xfrm>
          <a:off x="1411289" y="2702861"/>
          <a:ext cx="6113040" cy="4038507"/>
        </p:xfrm>
        <a:graphic>
          <a:graphicData uri="http://schemas.openxmlformats.org/presentationml/2006/ole">
            <p:oleObj spid="_x0000_s340995" name="Planilha" r:id="rId3" imgW="3055515" imgH="2019319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1268760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chemeClr val="tx2"/>
                </a:solidFill>
                <a:latin typeface="+mn-lt"/>
              </a:rPr>
              <a:t>Exemplos</a:t>
            </a:r>
            <a:endParaRPr lang="pt-BR" sz="32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2132856"/>
            <a:ext cx="889248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1)</a:t>
            </a:r>
            <a:r>
              <a:rPr lang="pt-BR" sz="2800" dirty="0" smtClean="0">
                <a:latin typeface="+mn-lt"/>
              </a:rPr>
              <a:t>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Comparação de graus médios de melhora em pacientes Esquizofrênicos ou Depressivos submetidos a 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três tipos de tratamento </a:t>
            </a:r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4077072"/>
            <a:ext cx="896448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2) O desempenho em um teste de labirinto foi avaliado em 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três raças de camundongo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sob 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duas condições ambientais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, sendo atribuído a cada camundongo um escores para erro. </a:t>
            </a:r>
          </a:p>
          <a:p>
            <a:endParaRPr lang="pt-BR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1105580"/>
            <a:ext cx="8604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Análise descritiva</a:t>
            </a:r>
            <a:endParaRPr lang="pt-BR" sz="2800" b="1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342019" name="Object 3"/>
          <p:cNvGraphicFramePr>
            <a:graphicFrameLocks noChangeAspect="1"/>
          </p:cNvGraphicFramePr>
          <p:nvPr/>
        </p:nvGraphicFramePr>
        <p:xfrm>
          <a:off x="214459" y="2276872"/>
          <a:ext cx="8317981" cy="1656184"/>
        </p:xfrm>
        <a:graphic>
          <a:graphicData uri="http://schemas.openxmlformats.org/presentationml/2006/ole">
            <p:oleObj spid="_x0000_s342020" name="Planilha" r:id="rId3" imgW="4633049" imgH="922093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30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556792"/>
            <a:ext cx="7128792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CaixaDeTexto 3"/>
          <p:cNvSpPr txBox="1"/>
          <p:nvPr/>
        </p:nvSpPr>
        <p:spPr>
          <a:xfrm>
            <a:off x="683568" y="764704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Gráfico de perfis</a:t>
            </a:r>
            <a:endParaRPr lang="pt-BR" sz="2800" b="1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533400" y="1124744"/>
            <a:ext cx="815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solidFill>
                  <a:srgbClr val="1E9FB4"/>
                </a:solidFill>
                <a:latin typeface="+mn-lt"/>
              </a:rPr>
              <a:t>A hipótese de interesse é: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323528" y="1886744"/>
            <a:ext cx="85689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 dirty="0">
                <a:solidFill>
                  <a:srgbClr val="1E9FB4"/>
                </a:solidFill>
                <a:latin typeface="+mn-lt"/>
              </a:rPr>
              <a:t>H</a:t>
            </a:r>
            <a:r>
              <a:rPr lang="pt-BR" sz="2800" b="1" baseline="-25000" dirty="0">
                <a:solidFill>
                  <a:srgbClr val="1E9FB4"/>
                </a:solidFill>
                <a:latin typeface="+mn-lt"/>
              </a:rPr>
              <a:t>0</a:t>
            </a:r>
            <a:r>
              <a:rPr lang="pt-BR" sz="2800" b="1" dirty="0">
                <a:solidFill>
                  <a:srgbClr val="1E9FB4"/>
                </a:solidFill>
                <a:latin typeface="+mn-lt"/>
              </a:rPr>
              <a:t> :</a:t>
            </a:r>
            <a:r>
              <a:rPr lang="pt-BR" sz="2800" dirty="0">
                <a:solidFill>
                  <a:srgbClr val="1E9FB4"/>
                </a:solidFill>
                <a:latin typeface="+mn-lt"/>
              </a:rPr>
              <a:t> as médias da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pulsação nos quatro tempos são iguais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51520" y="3501008"/>
            <a:ext cx="8640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+mn-lt"/>
              </a:rPr>
              <a:t>O modelo estatístico que permite testar a hipótese acima envolve conceitos que estão fora do escopo deste curso </a:t>
            </a:r>
            <a:endParaRPr lang="pt-BR" sz="2800" dirty="0"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51520" y="1332051"/>
            <a:ext cx="86409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3)  Dois 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métodos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que promovem a retirada de magnésio da água estão sendo estudados. Sabe-se que a 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duração do tratamento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pode influir na concentração residual do magnésio na água.  Foram então retiradas, de forma aleatória, três amostras da água tratada com cada um dos métodos em 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dois momentos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: uma hora e duas horas após o início do tratamento . Em cada amostra foi medida a concentração residual de magnésio, em gramas por centímetro cúbico, e os resultados obtidos são apresentados na tabela a seguir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51520" y="4221088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1058" name="Object 2"/>
          <p:cNvGraphicFramePr>
            <a:graphicFrameLocks noChangeAspect="1"/>
          </p:cNvGraphicFramePr>
          <p:nvPr/>
        </p:nvGraphicFramePr>
        <p:xfrm>
          <a:off x="251520" y="1556792"/>
          <a:ext cx="8496944" cy="1728191"/>
        </p:xfrm>
        <a:graphic>
          <a:graphicData uri="http://schemas.openxmlformats.org/presentationml/2006/ole">
            <p:oleObj spid="_x0000_s301059" name="Documento" r:id="rId3" imgW="6755505" imgH="903009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0" y="692696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pt-BR" sz="3200" b="1" dirty="0" smtClean="0">
                <a:solidFill>
                  <a:schemeClr val="tx2"/>
                </a:solidFill>
                <a:latin typeface="+mn-lt"/>
              </a:rPr>
              <a:t>ANOVA com dois  fatores - amostras </a:t>
            </a:r>
            <a:r>
              <a:rPr lang="pt-BR" sz="3200" b="1" dirty="0">
                <a:solidFill>
                  <a:schemeClr val="tx2"/>
                </a:solidFill>
                <a:latin typeface="+mn-lt"/>
              </a:rPr>
              <a:t>independentes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23528" y="2253640"/>
            <a:ext cx="842493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1E9FB4"/>
              </a:buClr>
              <a:buFont typeface="Arial" pitchFamily="34" charset="0"/>
              <a:buChar char="•"/>
            </a:pPr>
            <a:r>
              <a:rPr lang="pt-BR" sz="2800" dirty="0" smtClean="0">
                <a:latin typeface="+mj-lt"/>
              </a:rPr>
              <a:t> </a:t>
            </a:r>
            <a:r>
              <a:rPr lang="pt-BR" sz="2800" dirty="0" smtClean="0">
                <a:solidFill>
                  <a:srgbClr val="1E9FB4"/>
                </a:solidFill>
                <a:latin typeface="+mj-lt"/>
              </a:rPr>
              <a:t>dois fatores: duas variáveis classificatórias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1E9FB4"/>
              </a:buClr>
              <a:buFont typeface="Arial" pitchFamily="34" charset="0"/>
              <a:buChar char="•"/>
            </a:pPr>
            <a:r>
              <a:rPr lang="pt-BR" sz="2800" dirty="0" smtClean="0">
                <a:solidFill>
                  <a:srgbClr val="1E9FB4"/>
                </a:solidFill>
                <a:latin typeface="+mj-lt"/>
              </a:rPr>
              <a:t> permite avaliar o efeito  simultâneo das duas variáveis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800" dirty="0" smtClean="0">
                <a:solidFill>
                  <a:srgbClr val="1E9FB4"/>
                </a:solidFill>
                <a:latin typeface="+mj-lt"/>
              </a:rPr>
              <a:t> mesmo número de observações em cada tratamento (r)          restrição raramente satisfeita em estudos observacionais. Por ex: comparar pesos de bebês de ambos os sexos segundo categorias de idade gestacional</a:t>
            </a:r>
            <a:endParaRPr lang="pt-BR" sz="2800" dirty="0">
              <a:solidFill>
                <a:srgbClr val="1E9FB4"/>
              </a:solidFill>
              <a:latin typeface="+mj-lt"/>
            </a:endParaRPr>
          </a:p>
        </p:txBody>
      </p:sp>
      <p:sp>
        <p:nvSpPr>
          <p:cNvPr id="7" name="Seta para a direita 6"/>
          <p:cNvSpPr/>
          <p:nvPr/>
        </p:nvSpPr>
        <p:spPr bwMode="auto">
          <a:xfrm>
            <a:off x="1043608" y="4365104"/>
            <a:ext cx="504056" cy="360040"/>
          </a:xfrm>
          <a:prstGeom prst="rightArrow">
            <a:avLst/>
          </a:prstGeom>
          <a:solidFill>
            <a:srgbClr val="1E9FB4"/>
          </a:solidFill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rtlCol="0" anchor="ctr"/>
          <a:lstStyle/>
          <a:p>
            <a:pPr algn="ctr"/>
            <a:endParaRPr lang="pt-BR" sz="2800"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0" y="692696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pt-BR" sz="3200" b="1" dirty="0" smtClean="0">
                <a:solidFill>
                  <a:schemeClr val="tx2"/>
                </a:solidFill>
                <a:latin typeface="+mn-lt"/>
              </a:rPr>
              <a:t>ANOVA com dois  fatores - amostras </a:t>
            </a:r>
            <a:r>
              <a:rPr lang="pt-BR" sz="3200" b="1" dirty="0">
                <a:solidFill>
                  <a:schemeClr val="tx2"/>
                </a:solidFill>
                <a:latin typeface="+mn-lt"/>
              </a:rPr>
              <a:t>independentes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07504" y="1772816"/>
            <a:ext cx="2133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800" b="1" dirty="0">
                <a:solidFill>
                  <a:schemeClr val="tx2"/>
                </a:solidFill>
                <a:latin typeface="+mn-lt"/>
              </a:rPr>
              <a:t>Exemplo: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108520" y="2420888"/>
            <a:ext cx="871195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solidFill>
                  <a:srgbClr val="1E9FB4"/>
                </a:solidFill>
                <a:latin typeface="+mn-lt"/>
              </a:rPr>
              <a:t>Graus médios de melhora em pacientes com transtornos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mentais (esquizofrênicos ou depressivos)</a:t>
            </a:r>
          </a:p>
          <a:p>
            <a:pPr>
              <a:spcBef>
                <a:spcPct val="50000"/>
              </a:spcBef>
            </a:pP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Três pacientes de cada grupo foram tratados com uma de 3 drogas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179512" y="4708301"/>
            <a:ext cx="8229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solidFill>
                  <a:schemeClr val="tx2"/>
                </a:solidFill>
                <a:latin typeface="+mn-lt"/>
              </a:rPr>
              <a:t>Variável Resposta</a:t>
            </a:r>
            <a:r>
              <a:rPr lang="pt-BR" sz="2800" dirty="0">
                <a:latin typeface="+mn-lt"/>
              </a:rPr>
              <a:t>: grau de melhora = diferença entre os graus obtidos em uma escala de ajuste emocional, antes e após o tratamento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685800" y="975320"/>
            <a:ext cx="2743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latin typeface="+mn-lt"/>
              </a:rPr>
              <a:t>Fator : </a:t>
            </a:r>
            <a:r>
              <a:rPr lang="pt-BR" sz="2800" dirty="0">
                <a:solidFill>
                  <a:schemeClr val="tx2"/>
                </a:solidFill>
                <a:latin typeface="+mn-lt"/>
              </a:rPr>
              <a:t>Grupo</a:t>
            </a:r>
            <a:endParaRPr lang="pt-BR" sz="2800" dirty="0">
              <a:latin typeface="+mn-lt"/>
            </a:endParaRPr>
          </a:p>
        </p:txBody>
      </p:sp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1600200" y="1523256"/>
            <a:ext cx="457200" cy="609600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1E9FB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914400" y="2727920"/>
            <a:ext cx="1828800" cy="609600"/>
          </a:xfrm>
          <a:prstGeom prst="rect">
            <a:avLst/>
          </a:prstGeom>
          <a:noFill/>
          <a:ln w="9525">
            <a:solidFill>
              <a:srgbClr val="1E9FB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800" dirty="0">
                <a:solidFill>
                  <a:srgbClr val="1E9FB4"/>
                </a:solidFill>
                <a:latin typeface="+mn-lt"/>
              </a:rPr>
              <a:t>2 níveis</a:t>
            </a:r>
          </a:p>
        </p:txBody>
      </p:sp>
      <p:sp>
        <p:nvSpPr>
          <p:cNvPr id="37893" name="AutoShape 5"/>
          <p:cNvSpPr>
            <a:spLocks/>
          </p:cNvSpPr>
          <p:nvPr/>
        </p:nvSpPr>
        <p:spPr bwMode="auto">
          <a:xfrm>
            <a:off x="3429000" y="693440"/>
            <a:ext cx="76200" cy="1295400"/>
          </a:xfrm>
          <a:prstGeom prst="leftBrace">
            <a:avLst>
              <a:gd name="adj1" fmla="val 1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2800">
              <a:latin typeface="+mn-lt"/>
            </a:endParaRP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3733800" y="746720"/>
            <a:ext cx="2819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>
                <a:latin typeface="+mn-lt"/>
              </a:rPr>
              <a:t>Esquisofrênicos</a:t>
            </a:r>
            <a:br>
              <a:rPr lang="pt-BR" sz="2800">
                <a:latin typeface="+mn-lt"/>
              </a:rPr>
            </a:br>
            <a:r>
              <a:rPr lang="pt-BR" sz="2800">
                <a:latin typeface="+mn-lt"/>
              </a:rPr>
              <a:t>Depressivos</a:t>
            </a: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762000" y="4251920"/>
            <a:ext cx="2514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>
                <a:latin typeface="+mn-lt"/>
              </a:rPr>
              <a:t>Fator: </a:t>
            </a:r>
            <a:r>
              <a:rPr lang="pt-BR" sz="2800">
                <a:solidFill>
                  <a:schemeClr val="tx2"/>
                </a:solidFill>
                <a:latin typeface="+mn-lt"/>
              </a:rPr>
              <a:t>Droga</a:t>
            </a:r>
            <a:endParaRPr lang="pt-BR" sz="2800">
              <a:latin typeface="+mn-lt"/>
            </a:endParaRPr>
          </a:p>
        </p:txBody>
      </p:sp>
      <p:sp>
        <p:nvSpPr>
          <p:cNvPr id="37896" name="AutoShape 8"/>
          <p:cNvSpPr>
            <a:spLocks noChangeArrowheads="1"/>
          </p:cNvSpPr>
          <p:nvPr/>
        </p:nvSpPr>
        <p:spPr bwMode="auto">
          <a:xfrm>
            <a:off x="1600200" y="4763616"/>
            <a:ext cx="457200" cy="609600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1E9FB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762000" y="5775920"/>
            <a:ext cx="1905000" cy="533400"/>
          </a:xfrm>
          <a:prstGeom prst="rect">
            <a:avLst/>
          </a:prstGeom>
          <a:noFill/>
          <a:ln w="9525">
            <a:solidFill>
              <a:srgbClr val="1E9FB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800" dirty="0">
                <a:solidFill>
                  <a:srgbClr val="1E9FB4"/>
                </a:solidFill>
                <a:latin typeface="+mn-lt"/>
              </a:rPr>
              <a:t>3 níveis</a:t>
            </a:r>
          </a:p>
        </p:txBody>
      </p:sp>
      <p:sp>
        <p:nvSpPr>
          <p:cNvPr id="37898" name="AutoShape 10"/>
          <p:cNvSpPr>
            <a:spLocks/>
          </p:cNvSpPr>
          <p:nvPr/>
        </p:nvSpPr>
        <p:spPr bwMode="auto">
          <a:xfrm>
            <a:off x="3429000" y="3853408"/>
            <a:ext cx="76200" cy="1447800"/>
          </a:xfrm>
          <a:prstGeom prst="leftBrace">
            <a:avLst>
              <a:gd name="adj1" fmla="val 15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3810000" y="3870920"/>
            <a:ext cx="1828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>
                <a:latin typeface="+mn-lt"/>
              </a:rPr>
              <a:t>Droga 1</a:t>
            </a:r>
            <a:br>
              <a:rPr lang="pt-BR" sz="2800">
                <a:latin typeface="+mn-lt"/>
              </a:rPr>
            </a:br>
            <a:r>
              <a:rPr lang="pt-BR" sz="2800">
                <a:latin typeface="+mn-lt"/>
              </a:rPr>
              <a:t>Droga 2</a:t>
            </a:r>
            <a:br>
              <a:rPr lang="pt-BR" sz="2800">
                <a:latin typeface="+mn-lt"/>
              </a:rPr>
            </a:br>
            <a:r>
              <a:rPr lang="pt-BR" sz="2800">
                <a:latin typeface="+mn-lt"/>
              </a:rPr>
              <a:t>Droga 3</a:t>
            </a:r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>
            <a:off x="5181600" y="1676400"/>
            <a:ext cx="914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 flipV="1">
            <a:off x="5029200" y="2819400"/>
            <a:ext cx="1066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6553200" y="2589808"/>
            <a:ext cx="2286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>
                <a:solidFill>
                  <a:schemeClr val="tx2"/>
                </a:solidFill>
                <a:latin typeface="+mn-lt"/>
              </a:rPr>
              <a:t>tratamentos</a:t>
            </a:r>
            <a:endParaRPr lang="pt-BR" sz="2800">
              <a:latin typeface="+mn-lt"/>
            </a:endParaRPr>
          </a:p>
        </p:txBody>
      </p:sp>
      <p:sp>
        <p:nvSpPr>
          <p:cNvPr id="37904" name="AutoShape 16"/>
          <p:cNvSpPr>
            <a:spLocks noChangeArrowheads="1"/>
          </p:cNvSpPr>
          <p:nvPr/>
        </p:nvSpPr>
        <p:spPr bwMode="auto">
          <a:xfrm>
            <a:off x="7391400" y="3179440"/>
            <a:ext cx="457200" cy="609600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1E9FB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7905" name="Rectangle 17"/>
          <p:cNvSpPr>
            <a:spLocks noChangeArrowheads="1"/>
          </p:cNvSpPr>
          <p:nvPr/>
        </p:nvSpPr>
        <p:spPr bwMode="auto">
          <a:xfrm>
            <a:off x="6477000" y="4099520"/>
            <a:ext cx="2286000" cy="685800"/>
          </a:xfrm>
          <a:prstGeom prst="rect">
            <a:avLst/>
          </a:prstGeom>
          <a:noFill/>
          <a:ln w="9525">
            <a:solidFill>
              <a:srgbClr val="1E9FB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800" dirty="0">
                <a:solidFill>
                  <a:srgbClr val="1E9FB4"/>
                </a:solidFill>
                <a:latin typeface="+mn-lt"/>
              </a:rPr>
              <a:t>6 tratamentos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6876256" y="5661248"/>
            <a:ext cx="1080120" cy="954107"/>
          </a:xfrm>
          <a:prstGeom prst="rect">
            <a:avLst/>
          </a:prstGeom>
          <a:noFill/>
          <a:ln>
            <a:solidFill>
              <a:srgbClr val="1E9FB4"/>
            </a:solidFill>
          </a:ln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r=3 n=18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79512" y="3356992"/>
            <a:ext cx="88204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solidFill>
                  <a:srgbClr val="1E9FB4"/>
                </a:solidFill>
                <a:latin typeface="+mn-lt"/>
              </a:rPr>
              <a:t>Temos agora  amostras de tamanho r de a *b populações  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179512" y="4653136"/>
            <a:ext cx="874846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solidFill>
                  <a:srgbClr val="1E9FB4"/>
                </a:solidFill>
                <a:latin typeface="+mn-lt"/>
              </a:rPr>
              <a:t>Vamos supor que nessas populações a variável resposta tem </a:t>
            </a:r>
            <a:r>
              <a:rPr lang="pt-BR" sz="2800" b="1" dirty="0">
                <a:solidFill>
                  <a:srgbClr val="1E9FB4"/>
                </a:solidFill>
                <a:latin typeface="+mn-lt"/>
              </a:rPr>
              <a:t>distribuição Normal com a mesma 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variância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23528" y="1268760"/>
            <a:ext cx="81369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Fator A : </a:t>
            </a:r>
            <a:r>
              <a:rPr lang="pt-BR" sz="2800" b="1" dirty="0" smtClean="0">
                <a:solidFill>
                  <a:schemeClr val="accent2"/>
                </a:solidFill>
                <a:latin typeface="+mn-lt"/>
              </a:rPr>
              <a:t>a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níveis</a:t>
            </a:r>
          </a:p>
          <a:p>
            <a:endParaRPr lang="pt-BR" sz="2800" dirty="0" smtClean="0">
              <a:solidFill>
                <a:srgbClr val="1E9FB4"/>
              </a:solidFill>
              <a:latin typeface="+mn-lt"/>
            </a:endParaRPr>
          </a:p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Fator B : 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b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níveis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 bwMode="auto">
        <a:noFill/>
        <a:ln w="38100">
          <a:solidFill>
            <a:srgbClr val="CC0000"/>
          </a:solidFill>
          <a:round/>
          <a:headEnd/>
          <a:tailEnd type="triangle" w="med" len="med"/>
        </a:ln>
      </a:spPr>
      <a:bodyPr wrap="none" anchor="ctr"/>
      <a:lstStyle>
        <a:defPPr>
          <a:defRPr sz="2800">
            <a:latin typeface="+mn-lt"/>
          </a:defRPr>
        </a:defPPr>
      </a:lstStyle>
    </a:spDef>
    <a:lnDef>
      <a:spPr>
        <a:ln w="28575"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2922</TotalTime>
  <Words>1183</Words>
  <Application>Microsoft Office PowerPoint</Application>
  <PresentationFormat>Apresentação na tela (4:3)</PresentationFormat>
  <Paragraphs>204</Paragraphs>
  <Slides>32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incorporados</vt:lpstr>
      </vt:variant>
      <vt:variant>
        <vt:i4>2</vt:i4>
      </vt:variant>
      <vt:variant>
        <vt:lpstr>Títulos de slides</vt:lpstr>
      </vt:variant>
      <vt:variant>
        <vt:i4>32</vt:i4>
      </vt:variant>
    </vt:vector>
  </HeadingPairs>
  <TitlesOfParts>
    <vt:vector size="36" baseType="lpstr">
      <vt:lpstr>Fluxo</vt:lpstr>
      <vt:lpstr>Office Theme</vt:lpstr>
      <vt:lpstr>Documento</vt:lpstr>
      <vt:lpstr>Planilha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Paulo</dc:creator>
  <cp:lastModifiedBy>PAULO</cp:lastModifiedBy>
  <cp:revision>420</cp:revision>
  <dcterms:created xsi:type="dcterms:W3CDTF">2014-07-21T21:03:23Z</dcterms:created>
  <dcterms:modified xsi:type="dcterms:W3CDTF">2015-10-12T23:03:21Z</dcterms:modified>
</cp:coreProperties>
</file>