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955" r:id="rId2"/>
  </p:sldMasterIdLst>
  <p:notesMasterIdLst>
    <p:notesMasterId r:id="rId20"/>
  </p:notesMasterIdLst>
  <p:handoutMasterIdLst>
    <p:handoutMasterId r:id="rId21"/>
  </p:handoutMasterIdLst>
  <p:sldIdLst>
    <p:sldId id="257" r:id="rId3"/>
    <p:sldId id="344" r:id="rId4"/>
    <p:sldId id="341" r:id="rId5"/>
    <p:sldId id="321" r:id="rId6"/>
    <p:sldId id="322" r:id="rId7"/>
    <p:sldId id="325" r:id="rId8"/>
    <p:sldId id="326" r:id="rId9"/>
    <p:sldId id="342" r:id="rId10"/>
    <p:sldId id="343" r:id="rId11"/>
    <p:sldId id="330" r:id="rId12"/>
    <p:sldId id="331" r:id="rId13"/>
    <p:sldId id="333" r:id="rId14"/>
    <p:sldId id="335" r:id="rId15"/>
    <p:sldId id="336" r:id="rId16"/>
    <p:sldId id="337" r:id="rId17"/>
    <p:sldId id="339" r:id="rId18"/>
    <p:sldId id="345" r:id="rId19"/>
  </p:sldIdLst>
  <p:sldSz cx="9144000" cy="6858000" type="screen4x3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9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660"/>
  </p:normalViewPr>
  <p:slideViewPr>
    <p:cSldViewPr>
      <p:cViewPr varScale="1">
        <p:scale>
          <a:sx n="100" d="100"/>
          <a:sy n="100" d="100"/>
        </p:scale>
        <p:origin x="97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10AD8C6-C55B-4685-9E56-D0856D96C6F5}" type="datetimeFigureOut">
              <a:rPr lang="pt-BR"/>
              <a:pPr>
                <a:defRPr/>
              </a:pPr>
              <a:t>06/10/2015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35181E-51B2-46F6-ABAE-B40ED11612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087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5B0C94F-574D-4272-904E-05D6E8DE322D}" type="datetimeFigureOut">
              <a:rPr lang="pt-BR"/>
              <a:pPr>
                <a:defRPr/>
              </a:pPr>
              <a:t>06/10/2015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E1BB93-DB58-4785-B58E-09D4B7BF75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1428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582B3-5BA5-42D1-9F25-FDE1D359A5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000" b="1" dirty="0">
                <a:solidFill>
                  <a:schemeClr val="bg1"/>
                </a:solidFill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654925" y="6413500"/>
            <a:ext cx="771525" cy="2921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300" b="1" dirty="0">
                <a:solidFill>
                  <a:srgbClr val="FFFFFF"/>
                </a:solidFill>
              </a:rPr>
              <a:t>aula #04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461963" cy="2921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72199961-AF31-40F5-8888-AC5D2FC56BF3}" type="slidenum">
              <a:rPr lang="pt-BR" sz="1300" b="1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300288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b="1" dirty="0" err="1">
                <a:solidFill>
                  <a:srgbClr val="FFFFFF"/>
                </a:solidFill>
              </a:rPr>
              <a:t>Profa</a:t>
            </a:r>
            <a:r>
              <a:rPr lang="pt-BR" sz="1400" b="1" dirty="0">
                <a:solidFill>
                  <a:srgbClr val="FFFFFF"/>
                </a:solidFill>
              </a:rPr>
              <a:t>.</a:t>
            </a:r>
            <a:r>
              <a:rPr lang="pt-BR" sz="1400" b="1" dirty="0" err="1">
                <a:solidFill>
                  <a:srgbClr val="FFFFFF"/>
                </a:solidFill>
              </a:rPr>
              <a:t>Dra.</a:t>
            </a:r>
            <a:r>
              <a:rPr lang="pt-BR" sz="1400" b="1" dirty="0">
                <a:solidFill>
                  <a:srgbClr val="FFFFFF"/>
                </a:solidFill>
              </a:rPr>
              <a:t>Carmen </a:t>
            </a:r>
            <a:r>
              <a:rPr lang="pt-BR" sz="1400" b="1" dirty="0" err="1">
                <a:solidFill>
                  <a:srgbClr val="FFFFFF"/>
                </a:solidFill>
              </a:rPr>
              <a:t>D.S.André</a:t>
            </a:r>
            <a:endParaRPr lang="pt-BR" sz="13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2823EE2-DAD0-4CD2-A921-51E5464966DD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209645B-0733-4183-A0F7-9A330E246419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B34AF96-9E01-4321-B85B-C2DF34CEAF98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26CFD74-787E-457C-9E08-0E16BCFBD2A6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4EC0243-25A3-4C6E-8BB2-7AB69C2FB153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</a:rPr>
              <a:t>Título do slide</a:t>
            </a:r>
          </a:p>
        </p:txBody>
      </p:sp>
      <p:sp>
        <p:nvSpPr>
          <p:cNvPr id="3" name="TextBox 5"/>
          <p:cNvSpPr txBox="1"/>
          <p:nvPr userDrawn="1"/>
        </p:nvSpPr>
        <p:spPr>
          <a:xfrm>
            <a:off x="7308850" y="6413500"/>
            <a:ext cx="135413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>
                <a:solidFill>
                  <a:srgbClr val="FFFFFF"/>
                </a:solidFill>
                <a:latin typeface="+mn-lt"/>
              </a:rPr>
              <a:t>Aula #3</a:t>
            </a:r>
          </a:p>
        </p:txBody>
      </p:sp>
      <p:sp>
        <p:nvSpPr>
          <p:cNvPr id="4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CB2A7E-D70A-4ECC-BADC-FF0E0CF314A2}" type="slidenum">
              <a:rPr lang="pt-BR" sz="1300" b="1">
                <a:solidFill>
                  <a:srgbClr val="FFFFFF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0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2"/>
          <p:cNvSpPr txBox="1"/>
          <p:nvPr userDrawn="1"/>
        </p:nvSpPr>
        <p:spPr>
          <a:xfrm>
            <a:off x="139700" y="104775"/>
            <a:ext cx="16891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  <a:latin typeface="+mn-lt"/>
                <a:cs typeface="+mn-cs"/>
              </a:rPr>
              <a:t>Título do slide</a:t>
            </a:r>
          </a:p>
        </p:txBody>
      </p:sp>
      <p:sp>
        <p:nvSpPr>
          <p:cNvPr id="5" name="TextBox 5"/>
          <p:cNvSpPr txBox="1"/>
          <p:nvPr userDrawn="1"/>
        </p:nvSpPr>
        <p:spPr>
          <a:xfrm>
            <a:off x="7308305" y="6413500"/>
            <a:ext cx="135468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300" b="1" dirty="0" smtClean="0">
                <a:solidFill>
                  <a:srgbClr val="FFFFFF"/>
                </a:solidFill>
                <a:latin typeface="+mn-lt"/>
                <a:cs typeface="+mn-cs"/>
              </a:rPr>
              <a:t>Aula #3</a:t>
            </a:r>
            <a:endParaRPr lang="pt-BR" sz="1300" b="1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6" name="TextBox 6"/>
          <p:cNvSpPr txBox="1"/>
          <p:nvPr userDrawn="1"/>
        </p:nvSpPr>
        <p:spPr>
          <a:xfrm>
            <a:off x="8686800" y="6413500"/>
            <a:ext cx="581025" cy="290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819B988-A1D4-42D0-B930-CE7818436C64}" type="slidenum">
              <a:rPr lang="pt-BR" sz="1300" b="1">
                <a:solidFill>
                  <a:srgbClr val="FFFFFF"/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300" b="1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7" name="TextBox 8"/>
          <p:cNvSpPr txBox="1"/>
          <p:nvPr userDrawn="1"/>
        </p:nvSpPr>
        <p:spPr>
          <a:xfrm>
            <a:off x="228600" y="6375400"/>
            <a:ext cx="2640013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FFFFFF"/>
                </a:solidFill>
                <a:latin typeface="+mn-lt"/>
                <a:cs typeface="+mn-cs"/>
              </a:rPr>
              <a:t>Prof. Carmen D. </a:t>
            </a:r>
            <a:r>
              <a:rPr lang="pt-BR" sz="1400" b="1" dirty="0" err="1">
                <a:solidFill>
                  <a:srgbClr val="FFFFFF"/>
                </a:solidFill>
                <a:latin typeface="+mn-lt"/>
                <a:cs typeface="+mn-cs"/>
              </a:rPr>
              <a:t>Saldiva</a:t>
            </a:r>
            <a:r>
              <a:rPr lang="pt-BR" sz="1400" b="1" dirty="0">
                <a:solidFill>
                  <a:srgbClr val="FFFFFF"/>
                </a:solidFill>
                <a:latin typeface="+mn-lt"/>
                <a:cs typeface="+mn-cs"/>
              </a:rPr>
              <a:t> de André</a:t>
            </a:r>
            <a:endParaRPr lang="pt-BR" sz="1300" b="1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8" name="Retângulo com Único Canto Aparado 13"/>
          <p:cNvSpPr/>
          <p:nvPr userDrawn="1"/>
        </p:nvSpPr>
        <p:spPr>
          <a:xfrm flipV="1">
            <a:off x="-36513" y="304800"/>
            <a:ext cx="4032251" cy="531813"/>
          </a:xfrm>
          <a:prstGeom prst="snip1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4" y="345741"/>
            <a:ext cx="4032448" cy="53191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6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  <a:endParaRPr lang="en-US" dirty="0" smtClean="0"/>
          </a:p>
        </p:txBody>
      </p:sp>
      <p:sp>
        <p:nvSpPr>
          <p:cNvPr id="1126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 smtClean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  <a:latin typeface="Constantia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B0FF7B7F-6421-4345-8854-9EC0147F67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127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9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8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477963"/>
            <a:ext cx="8382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sz="4400" b="1">
                <a:solidFill>
                  <a:schemeClr val="tx2"/>
                </a:solidFill>
                <a:latin typeface="Constantia" pitchFamily="18" charset="0"/>
              </a:rPr>
              <a:t>Métodos Estatísticos Aplicados às Ciências Biológicas</a:t>
            </a:r>
            <a:endParaRPr lang="en-US" sz="4400" b="1">
              <a:solidFill>
                <a:schemeClr val="tx2"/>
              </a:solidFill>
              <a:latin typeface="Constantia" pitchFamily="18" charset="0"/>
            </a:endParaRPr>
          </a:p>
        </p:txBody>
      </p:sp>
      <p:sp>
        <p:nvSpPr>
          <p:cNvPr id="16388" name="CaixaDeTexto 3"/>
          <p:cNvSpPr txBox="1">
            <a:spLocks noChangeArrowheads="1"/>
          </p:cNvSpPr>
          <p:nvPr/>
        </p:nvSpPr>
        <p:spPr bwMode="auto">
          <a:xfrm>
            <a:off x="3635374" y="3213100"/>
            <a:ext cx="45370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pt-BR" sz="3600" dirty="0">
                <a:solidFill>
                  <a:srgbClr val="1E9FB4"/>
                </a:solidFill>
                <a:latin typeface="Constantia" pitchFamily="18" charset="0"/>
              </a:rPr>
              <a:t>8</a:t>
            </a:r>
            <a:r>
              <a:rPr lang="pt-BR" sz="3600" dirty="0" smtClean="0">
                <a:solidFill>
                  <a:srgbClr val="1E9FB4"/>
                </a:solidFill>
                <a:latin typeface="Constantia" pitchFamily="18" charset="0"/>
              </a:rPr>
              <a:t>ª </a:t>
            </a:r>
            <a:r>
              <a:rPr lang="pt-BR" sz="3600" dirty="0">
                <a:solidFill>
                  <a:srgbClr val="1E9FB4"/>
                </a:solidFill>
                <a:latin typeface="Constantia" pitchFamily="18" charset="0"/>
              </a:rPr>
              <a:t>aula </a:t>
            </a:r>
            <a:r>
              <a:rPr lang="pt-BR" sz="3600" dirty="0" smtClean="0">
                <a:solidFill>
                  <a:srgbClr val="1E9FB4"/>
                </a:solidFill>
                <a:latin typeface="Constantia" pitchFamily="18" charset="0"/>
              </a:rPr>
              <a:t>- Prática </a:t>
            </a:r>
            <a:endParaRPr lang="pt-BR" sz="3600" dirty="0">
              <a:solidFill>
                <a:srgbClr val="1E9FB4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51520" y="897101"/>
            <a:ext cx="828288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0070C0"/>
                </a:solidFill>
                <a:latin typeface="+mn-lt"/>
              </a:rPr>
              <a:t>Para obter os resíduos e médias amostrais </a:t>
            </a:r>
            <a:r>
              <a:rPr lang="pt-BR" sz="2800" dirty="0" smtClean="0">
                <a:solidFill>
                  <a:srgbClr val="0070C0"/>
                </a:solidFill>
                <a:latin typeface="+mn-lt"/>
              </a:rPr>
              <a:t> e </a:t>
            </a:r>
            <a:r>
              <a:rPr lang="pt-BR" sz="2800" dirty="0">
                <a:solidFill>
                  <a:srgbClr val="0070C0"/>
                </a:solidFill>
                <a:latin typeface="+mn-lt"/>
              </a:rPr>
              <a:t>acrescentá-los ao banco de dados, digite na janela do script</a:t>
            </a:r>
            <a:r>
              <a:rPr lang="pt-BR" sz="2800" dirty="0" smtClean="0">
                <a:solidFill>
                  <a:srgbClr val="0070C0"/>
                </a:solidFill>
                <a:latin typeface="+mn-lt"/>
              </a:rPr>
              <a:t>:</a:t>
            </a:r>
            <a:endParaRPr lang="pt-BR" sz="28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Crisantemo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$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residuos</a:t>
            </a:r>
            <a:r>
              <a:rPr lang="pt-BR" sz="2800" dirty="0">
                <a:solidFill>
                  <a:srgbClr val="1E9FB4"/>
                </a:solidFill>
                <a:latin typeface="+mn-lt"/>
              </a:rPr>
              <a:t>&lt;-Anova1$</a:t>
            </a:r>
            <a:r>
              <a:rPr lang="pt-BR" sz="2800" dirty="0" err="1">
                <a:solidFill>
                  <a:srgbClr val="1E9FB4"/>
                </a:solidFill>
                <a:latin typeface="+mn-lt"/>
              </a:rPr>
              <a:t>residuals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Crisantemo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$medias</a:t>
            </a:r>
            <a:r>
              <a:rPr lang="pt-BR" sz="2800" dirty="0">
                <a:solidFill>
                  <a:srgbClr val="1E9FB4"/>
                </a:solidFill>
                <a:latin typeface="+mn-lt"/>
              </a:rPr>
              <a:t>&lt;-Anova1$</a:t>
            </a:r>
            <a:r>
              <a:rPr lang="pt-BR" sz="2800" dirty="0" err="1">
                <a:solidFill>
                  <a:srgbClr val="1E9FB4"/>
                </a:solidFill>
                <a:latin typeface="+mn-lt"/>
              </a:rPr>
              <a:t>fitted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Ilumine o texto e clique em </a:t>
            </a:r>
            <a:r>
              <a:rPr lang="pt-BR" sz="2800" dirty="0">
                <a:solidFill>
                  <a:srgbClr val="CC0000"/>
                </a:solidFill>
                <a:latin typeface="+mn-lt"/>
              </a:rPr>
              <a:t>Submeter</a:t>
            </a:r>
            <a:endParaRPr lang="pt-BR" sz="2800" dirty="0">
              <a:latin typeface="+mn-lt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51048" y="4492858"/>
            <a:ext cx="8153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Em seguida, clique em :</a:t>
            </a:r>
          </a:p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n-lt"/>
              </a:rPr>
              <a:t>Dados          Conjunto de dados ativo   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    </a:t>
            </a:r>
            <a:r>
              <a:rPr lang="pt-BR" sz="2800" dirty="0">
                <a:solidFill>
                  <a:srgbClr val="1E9FB4"/>
                </a:solidFill>
                <a:latin typeface="+mn-lt"/>
              </a:rPr>
              <a:t>Renovar conjunto de dados ativo</a:t>
            </a:r>
          </a:p>
        </p:txBody>
      </p:sp>
      <p:sp>
        <p:nvSpPr>
          <p:cNvPr id="44036" name="Line 5"/>
          <p:cNvSpPr>
            <a:spLocks noChangeShapeType="1"/>
          </p:cNvSpPr>
          <p:nvPr/>
        </p:nvSpPr>
        <p:spPr bwMode="auto">
          <a:xfrm>
            <a:off x="1658144" y="5413692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 sz="2800">
              <a:latin typeface="+mn-lt"/>
            </a:endParaRPr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>
            <a:off x="6207224" y="5429458"/>
            <a:ext cx="540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 sz="28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Line 4"/>
          <p:cNvSpPr>
            <a:spLocks noChangeShapeType="1"/>
          </p:cNvSpPr>
          <p:nvPr/>
        </p:nvSpPr>
        <p:spPr bwMode="auto">
          <a:xfrm flipV="1">
            <a:off x="7924800" y="2819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pic>
        <p:nvPicPr>
          <p:cNvPr id="3409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950" y="990600"/>
            <a:ext cx="8674100" cy="531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457200" y="990600"/>
            <a:ext cx="8153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Com estes procedimentos você terá duas colunas adicionadas ao banco de </a:t>
            </a:r>
            <a:r>
              <a:rPr lang="pt-BR" sz="2800" dirty="0" smtClean="0">
                <a:latin typeface="+mn-lt"/>
              </a:rPr>
              <a:t>dados </a:t>
            </a:r>
            <a:r>
              <a:rPr lang="pt-BR" sz="2800" dirty="0" err="1" smtClean="0">
                <a:latin typeface="+mn-lt"/>
              </a:rPr>
              <a:t>Crisantemo</a:t>
            </a:r>
            <a:r>
              <a:rPr lang="pt-BR" sz="2800" dirty="0" smtClean="0">
                <a:latin typeface="+mn-lt"/>
              </a:rPr>
              <a:t>:</a:t>
            </a:r>
            <a:endParaRPr lang="pt-BR" sz="2800" dirty="0">
              <a:latin typeface="+mn-lt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800" dirty="0">
                <a:latin typeface="+mn-lt"/>
              </a:rPr>
              <a:t>uma coluna com os </a:t>
            </a:r>
            <a:r>
              <a:rPr lang="pt-BR" sz="2800" dirty="0">
                <a:solidFill>
                  <a:srgbClr val="CC0000"/>
                </a:solidFill>
                <a:latin typeface="+mn-lt"/>
              </a:rPr>
              <a:t>resíduos</a:t>
            </a:r>
            <a:endParaRPr lang="pt-BR" sz="2800" dirty="0">
              <a:latin typeface="+mn-lt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800" dirty="0">
                <a:latin typeface="+mn-lt"/>
              </a:rPr>
              <a:t>uma coluna com as médias, que no caso da ANOVA são denominadas </a:t>
            </a:r>
            <a:r>
              <a:rPr lang="pt-BR" sz="2800" dirty="0">
                <a:solidFill>
                  <a:srgbClr val="CC0000"/>
                </a:solidFill>
                <a:latin typeface="+mn-lt"/>
              </a:rPr>
              <a:t>valores ajustados</a:t>
            </a:r>
            <a:endParaRPr lang="pt-BR" sz="2800" dirty="0">
              <a:latin typeface="+mn-lt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81000" y="4648200"/>
            <a:ext cx="8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dirty="0">
                <a:latin typeface="+mn-lt"/>
              </a:rPr>
              <a:t>(clique em “Ver conjunto de dados”)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50304" y="683985"/>
            <a:ext cx="845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dirty="0">
                <a:latin typeface="+mn-lt"/>
              </a:rPr>
              <a:t>Gráfico de probabilidade normal dos resíduos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4067175" y="1232792"/>
            <a:ext cx="432000" cy="324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Arial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684212" y="1527175"/>
            <a:ext cx="8459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solidFill>
                  <a:srgbClr val="0070C0"/>
                </a:solidFill>
                <a:latin typeface="+mn-lt"/>
              </a:rPr>
              <a:t>Os pontos devem estar na região entre as curvas pontilhadas</a:t>
            </a:r>
          </a:p>
        </p:txBody>
      </p:sp>
      <p:pic>
        <p:nvPicPr>
          <p:cNvPr id="3420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5375" y="2049611"/>
            <a:ext cx="4411663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38336" y="601524"/>
            <a:ext cx="77381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Diagrama de dispersão dos resíduos x médias</a:t>
            </a:r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4038600" y="1196792"/>
            <a:ext cx="396000" cy="3600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2800">
              <a:latin typeface="+mn-lt"/>
            </a:endParaRP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506538" y="1537628"/>
            <a:ext cx="6665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solidFill>
                  <a:srgbClr val="0070C0"/>
                </a:solidFill>
                <a:latin typeface="+mn-lt"/>
              </a:rPr>
              <a:t>Não devem ser observadas tendências </a:t>
            </a:r>
          </a:p>
        </p:txBody>
      </p:sp>
      <p:pic>
        <p:nvPicPr>
          <p:cNvPr id="3430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5375" y="2193627"/>
            <a:ext cx="4411663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54360" y="888901"/>
            <a:ext cx="685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0070C0"/>
                </a:solidFill>
                <a:latin typeface="+mn-lt"/>
              </a:rPr>
              <a:t>Teste de Igualdade de Variâncias</a:t>
            </a:r>
          </a:p>
        </p:txBody>
      </p:sp>
      <p:pic>
        <p:nvPicPr>
          <p:cNvPr id="3440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950" y="1484784"/>
            <a:ext cx="86741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65275" y="762000"/>
            <a:ext cx="50942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b="1" dirty="0">
                <a:solidFill>
                  <a:schemeClr val="accent1"/>
                </a:solidFill>
                <a:latin typeface="+mn-lt"/>
              </a:rPr>
              <a:t>Desvios das Suposições</a:t>
            </a:r>
            <a:endParaRPr lang="pt-BR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31229" y="1828800"/>
            <a:ext cx="86772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Se as suposições de </a:t>
            </a:r>
            <a:r>
              <a:rPr lang="pt-BR" sz="2800" b="1" dirty="0">
                <a:solidFill>
                  <a:srgbClr val="0070C0"/>
                </a:solidFill>
                <a:latin typeface="+mn-lt"/>
              </a:rPr>
              <a:t>Normalidade ou Igualdade de Variâncias</a:t>
            </a:r>
            <a:r>
              <a:rPr lang="pt-BR" sz="2800" dirty="0">
                <a:latin typeface="+mn-lt"/>
              </a:rPr>
              <a:t> não estiverem satisfeitas, podem ser feitas </a:t>
            </a:r>
            <a:r>
              <a:rPr lang="pt-BR" sz="2800" dirty="0">
                <a:solidFill>
                  <a:schemeClr val="tx2"/>
                </a:solidFill>
                <a:latin typeface="+mn-lt"/>
              </a:rPr>
              <a:t>transformações</a:t>
            </a:r>
            <a:r>
              <a:rPr lang="pt-BR" sz="2800" dirty="0">
                <a:latin typeface="+mn-lt"/>
              </a:rPr>
              <a:t> nos dados.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524892" y="3356992"/>
            <a:ext cx="84312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No caso de não ser encontrada uma transformação adequada, podem ser adotadas </a:t>
            </a:r>
            <a:r>
              <a:rPr lang="pt-BR" sz="2800" b="1" dirty="0">
                <a:solidFill>
                  <a:srgbClr val="0070C0"/>
                </a:solidFill>
                <a:latin typeface="+mn-lt"/>
              </a:rPr>
              <a:t>técnicas não paramétricas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196752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Exercícios</a:t>
            </a:r>
          </a:p>
          <a:p>
            <a:endParaRPr lang="pt-BR" sz="2800" b="1" dirty="0" smtClean="0">
              <a:solidFill>
                <a:schemeClr val="tx2"/>
              </a:solidFill>
              <a:latin typeface="+mn-lt"/>
            </a:endParaRPr>
          </a:p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1) Considerando os dados da Espirometria, comparar  as médias da idade nas 3 categorias de ocupação</a:t>
            </a:r>
          </a:p>
          <a:p>
            <a:endParaRPr lang="pt-BR" sz="2800" b="1" dirty="0" smtClean="0">
              <a:solidFill>
                <a:schemeClr val="tx2"/>
              </a:solidFill>
              <a:latin typeface="+mn-lt"/>
            </a:endParaRPr>
          </a:p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2) Comparar as médias da circunferência abdominal nas 3 categorias </a:t>
            </a:r>
            <a:r>
              <a:rPr lang="pt-BR" sz="2800" b="1" smtClean="0">
                <a:solidFill>
                  <a:schemeClr val="tx2"/>
                </a:solidFill>
                <a:latin typeface="+mn-lt"/>
              </a:rPr>
              <a:t>de ocupação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263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196752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Exercício</a:t>
            </a:r>
            <a:endParaRPr lang="pt-BR" sz="2800" b="1" dirty="0" smtClean="0">
              <a:solidFill>
                <a:schemeClr val="tx2"/>
              </a:solidFill>
              <a:latin typeface="+mn-lt"/>
            </a:endParaRPr>
          </a:p>
          <a:p>
            <a:endParaRPr lang="pt-BR" sz="2800" b="1" dirty="0" smtClean="0">
              <a:solidFill>
                <a:schemeClr val="tx2"/>
              </a:solidFill>
              <a:latin typeface="+mn-lt"/>
            </a:endParaRPr>
          </a:p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Considerando os dados 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no arquivo </a:t>
            </a:r>
            <a:r>
              <a:rPr lang="pt-BR" sz="2800" b="1" i="1" dirty="0" err="1" smtClean="0">
                <a:solidFill>
                  <a:srgbClr val="00B0F0"/>
                </a:solidFill>
                <a:latin typeface="+mn-lt"/>
              </a:rPr>
              <a:t>Crisantemo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comparar  as médias 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do crescimento 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nas 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4 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categorias de </a:t>
            </a:r>
            <a:r>
              <a:rPr lang="pt-BR" sz="2800" b="1" i="1" dirty="0" smtClean="0">
                <a:solidFill>
                  <a:srgbClr val="00B0F0"/>
                </a:solidFill>
                <a:latin typeface="+mn-lt"/>
              </a:rPr>
              <a:t>C</a:t>
            </a:r>
            <a:r>
              <a:rPr lang="pt-BR" sz="2800" b="1" i="1" dirty="0" smtClean="0">
                <a:solidFill>
                  <a:srgbClr val="00B0F0"/>
                </a:solidFill>
                <a:latin typeface="+mn-lt"/>
              </a:rPr>
              <a:t>oncentração de </a:t>
            </a:r>
            <a:r>
              <a:rPr lang="pt-BR" sz="2800" b="1" i="1" dirty="0" err="1" smtClean="0">
                <a:solidFill>
                  <a:srgbClr val="00B0F0"/>
                </a:solidFill>
                <a:latin typeface="+mn-lt"/>
              </a:rPr>
              <a:t>fertiçizante</a:t>
            </a:r>
            <a:endParaRPr lang="pt-BR" sz="2800" b="1" i="1" dirty="0" smtClean="0">
              <a:solidFill>
                <a:srgbClr val="00B0F0"/>
              </a:solidFill>
              <a:latin typeface="+mn-lt"/>
            </a:endParaRPr>
          </a:p>
          <a:p>
            <a:endParaRPr lang="pt-BR" sz="2800" b="1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5536" y="407707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latin typeface="+mn-lt"/>
              </a:rPr>
              <a:t>Qual a 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hipótese nula </a:t>
            </a:r>
            <a:r>
              <a:rPr lang="pt-BR" sz="2800" b="1" dirty="0">
                <a:solidFill>
                  <a:schemeClr val="tx2"/>
                </a:solidFill>
                <a:latin typeface="+mn-lt"/>
              </a:rPr>
              <a:t>que está sendo testada?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5085184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latin typeface="+mn-lt"/>
              </a:rPr>
              <a:t>Qual é a hipótese alternativa?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47664" y="836712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chemeClr val="tx2"/>
                </a:solidFill>
                <a:latin typeface="+mn-lt"/>
              </a:rPr>
              <a:t>ANOVA com um fator no R</a:t>
            </a:r>
            <a:endParaRPr lang="pt-BR" sz="32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399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950" y="1556792"/>
            <a:ext cx="86741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491880" y="529516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Nome escolhido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950" y="1648544"/>
            <a:ext cx="86741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ector de seta reta 7"/>
          <p:cNvCxnSpPr/>
          <p:nvPr/>
        </p:nvCxnSpPr>
        <p:spPr>
          <a:xfrm flipV="1">
            <a:off x="1979712" y="1052736"/>
            <a:ext cx="2016224" cy="12241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51520" y="1556792"/>
            <a:ext cx="849592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 smtClean="0">
                <a:latin typeface="Courier New" pitchFamily="49" charset="0"/>
              </a:rPr>
              <a:t>&gt; Anova1 &lt;- </a:t>
            </a:r>
            <a:r>
              <a:rPr lang="pt-BR" dirty="0" err="1" smtClean="0">
                <a:latin typeface="Courier New" pitchFamily="49" charset="0"/>
              </a:rPr>
              <a:t>aov</a:t>
            </a:r>
            <a:r>
              <a:rPr lang="pt-BR" dirty="0" smtClean="0">
                <a:latin typeface="Courier New" pitchFamily="49" charset="0"/>
              </a:rPr>
              <a:t>(Crescimento ~ Concentração, data=</a:t>
            </a:r>
            <a:r>
              <a:rPr lang="pt-BR" dirty="0" err="1" smtClean="0">
                <a:latin typeface="Courier New" pitchFamily="49" charset="0"/>
              </a:rPr>
              <a:t>Crisantemo</a:t>
            </a:r>
            <a:r>
              <a:rPr lang="pt-BR" dirty="0" smtClean="0">
                <a:latin typeface="Courier New" pitchFamily="49" charset="0"/>
              </a:rPr>
              <a:t>)</a:t>
            </a:r>
          </a:p>
          <a:p>
            <a:endParaRPr lang="pt-BR" dirty="0" smtClean="0">
              <a:latin typeface="Courier New" pitchFamily="49" charset="0"/>
            </a:endParaRPr>
          </a:p>
          <a:p>
            <a:r>
              <a:rPr lang="pt-BR" dirty="0" smtClean="0">
                <a:latin typeface="Courier New" pitchFamily="49" charset="0"/>
              </a:rPr>
              <a:t>&gt; </a:t>
            </a:r>
            <a:r>
              <a:rPr lang="pt-BR" dirty="0" err="1" smtClean="0">
                <a:latin typeface="Courier New" pitchFamily="49" charset="0"/>
              </a:rPr>
              <a:t>summary</a:t>
            </a:r>
            <a:r>
              <a:rPr lang="pt-BR" dirty="0" smtClean="0">
                <a:latin typeface="Courier New" pitchFamily="49" charset="0"/>
              </a:rPr>
              <a:t>(Anova1)</a:t>
            </a:r>
          </a:p>
          <a:p>
            <a:r>
              <a:rPr lang="pt-BR" dirty="0" smtClean="0">
                <a:latin typeface="Courier New" pitchFamily="49" charset="0"/>
              </a:rPr>
              <a:t>             </a:t>
            </a:r>
            <a:r>
              <a:rPr lang="pt-BR" dirty="0" err="1" smtClean="0">
                <a:latin typeface="Courier New" pitchFamily="49" charset="0"/>
              </a:rPr>
              <a:t>Df</a:t>
            </a:r>
            <a:r>
              <a:rPr lang="pt-BR" dirty="0" smtClean="0">
                <a:latin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</a:rPr>
              <a:t>Sum</a:t>
            </a:r>
            <a:r>
              <a:rPr lang="pt-BR" dirty="0" smtClean="0">
                <a:latin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</a:rPr>
              <a:t>Sq</a:t>
            </a:r>
            <a:r>
              <a:rPr lang="pt-BR" dirty="0" smtClean="0">
                <a:latin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</a:rPr>
              <a:t>Mean</a:t>
            </a:r>
            <a:r>
              <a:rPr lang="pt-BR" dirty="0" smtClean="0">
                <a:latin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</a:rPr>
              <a:t>Sq</a:t>
            </a:r>
            <a:r>
              <a:rPr lang="pt-BR" dirty="0" smtClean="0">
                <a:latin typeface="Courier New" pitchFamily="49" charset="0"/>
              </a:rPr>
              <a:t> F </a:t>
            </a:r>
            <a:r>
              <a:rPr lang="pt-BR" dirty="0" err="1" smtClean="0">
                <a:latin typeface="Courier New" pitchFamily="49" charset="0"/>
              </a:rPr>
              <a:t>value</a:t>
            </a:r>
            <a:r>
              <a:rPr lang="pt-BR" dirty="0" smtClean="0">
                <a:latin typeface="Courier New" pitchFamily="49" charset="0"/>
              </a:rPr>
              <a:t>  </a:t>
            </a:r>
            <a:r>
              <a:rPr lang="pt-BR" dirty="0" err="1" smtClean="0">
                <a:latin typeface="Courier New" pitchFamily="49" charset="0"/>
              </a:rPr>
              <a:t>Pr</a:t>
            </a:r>
            <a:r>
              <a:rPr lang="pt-BR" dirty="0" smtClean="0">
                <a:latin typeface="Courier New" pitchFamily="49" charset="0"/>
              </a:rPr>
              <a:t>(&gt;F)   </a:t>
            </a:r>
          </a:p>
          <a:p>
            <a:r>
              <a:rPr lang="pt-BR" dirty="0" smtClean="0">
                <a:latin typeface="Courier New" pitchFamily="49" charset="0"/>
              </a:rPr>
              <a:t>Concentração  3  245.5   81.83   4.939 0.00565 **</a:t>
            </a:r>
          </a:p>
          <a:p>
            <a:r>
              <a:rPr lang="pt-BR" dirty="0" err="1" smtClean="0">
                <a:latin typeface="Courier New" pitchFamily="49" charset="0"/>
              </a:rPr>
              <a:t>Residuals</a:t>
            </a:r>
            <a:r>
              <a:rPr lang="pt-BR" dirty="0" smtClean="0">
                <a:latin typeface="Courier New" pitchFamily="49" charset="0"/>
              </a:rPr>
              <a:t>    36  596.4   16.57                   </a:t>
            </a:r>
          </a:p>
          <a:p>
            <a:r>
              <a:rPr lang="pt-BR" dirty="0" smtClean="0">
                <a:latin typeface="Courier New" pitchFamily="49" charset="0"/>
              </a:rPr>
              <a:t>---</a:t>
            </a:r>
          </a:p>
          <a:p>
            <a:r>
              <a:rPr lang="pt-BR" dirty="0" smtClean="0">
                <a:latin typeface="Courier New" pitchFamily="49" charset="0"/>
              </a:rPr>
              <a:t>Signif. </a:t>
            </a:r>
            <a:r>
              <a:rPr lang="pt-BR" dirty="0" err="1" smtClean="0">
                <a:latin typeface="Courier New" pitchFamily="49" charset="0"/>
              </a:rPr>
              <a:t>codes</a:t>
            </a:r>
            <a:r>
              <a:rPr lang="pt-BR" dirty="0" smtClean="0">
                <a:latin typeface="Courier New" pitchFamily="49" charset="0"/>
              </a:rPr>
              <a:t>:  0 '***' 0.001 '**' 0.01 '*' 0.05 '.' 0.1 ' ' 1</a:t>
            </a:r>
          </a:p>
          <a:p>
            <a:endParaRPr lang="pt-BR" dirty="0" smtClean="0">
              <a:latin typeface="Courier New" pitchFamily="49" charset="0"/>
            </a:endParaRPr>
          </a:p>
          <a:p>
            <a:r>
              <a:rPr lang="pt-BR" dirty="0" smtClean="0">
                <a:latin typeface="Courier New" pitchFamily="49" charset="0"/>
              </a:rPr>
              <a:t>&gt; </a:t>
            </a:r>
            <a:r>
              <a:rPr lang="pt-BR" dirty="0" err="1" smtClean="0">
                <a:latin typeface="Courier New" pitchFamily="49" charset="0"/>
              </a:rPr>
              <a:t>numSummary</a:t>
            </a:r>
            <a:r>
              <a:rPr lang="pt-BR" dirty="0" smtClean="0">
                <a:latin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</a:rPr>
              <a:t>Crisantemo</a:t>
            </a:r>
            <a:r>
              <a:rPr lang="pt-BR" dirty="0" smtClean="0">
                <a:latin typeface="Courier New" pitchFamily="49" charset="0"/>
              </a:rPr>
              <a:t>$Crescimento , </a:t>
            </a:r>
            <a:r>
              <a:rPr lang="pt-BR" dirty="0" err="1" smtClean="0">
                <a:latin typeface="Courier New" pitchFamily="49" charset="0"/>
              </a:rPr>
              <a:t>groups</a:t>
            </a:r>
            <a:r>
              <a:rPr lang="pt-BR" dirty="0" smtClean="0">
                <a:latin typeface="Courier New" pitchFamily="49" charset="0"/>
              </a:rPr>
              <a:t>=</a:t>
            </a:r>
            <a:r>
              <a:rPr lang="pt-BR" dirty="0" err="1" smtClean="0">
                <a:latin typeface="Courier New" pitchFamily="49" charset="0"/>
              </a:rPr>
              <a:t>Crisantemo</a:t>
            </a:r>
            <a:r>
              <a:rPr lang="pt-BR" dirty="0" smtClean="0">
                <a:latin typeface="Courier New" pitchFamily="49" charset="0"/>
              </a:rPr>
              <a:t>$Concentração, </a:t>
            </a:r>
            <a:r>
              <a:rPr lang="pt-BR" dirty="0" err="1" smtClean="0">
                <a:latin typeface="Courier New" pitchFamily="49" charset="0"/>
              </a:rPr>
              <a:t>statistics</a:t>
            </a:r>
            <a:r>
              <a:rPr lang="pt-BR" dirty="0" smtClean="0">
                <a:latin typeface="Courier New" pitchFamily="49" charset="0"/>
              </a:rPr>
              <a:t>=c("</a:t>
            </a:r>
            <a:r>
              <a:rPr lang="pt-BR" dirty="0" err="1" smtClean="0">
                <a:latin typeface="Courier New" pitchFamily="49" charset="0"/>
              </a:rPr>
              <a:t>mean</a:t>
            </a:r>
            <a:r>
              <a:rPr lang="pt-BR" dirty="0" smtClean="0">
                <a:latin typeface="Courier New" pitchFamily="49" charset="0"/>
              </a:rPr>
              <a:t>", "</a:t>
            </a:r>
            <a:r>
              <a:rPr lang="pt-BR" dirty="0" err="1" smtClean="0">
                <a:latin typeface="Courier New" pitchFamily="49" charset="0"/>
              </a:rPr>
              <a:t>sd</a:t>
            </a:r>
            <a:r>
              <a:rPr lang="pt-BR" dirty="0" smtClean="0">
                <a:latin typeface="Courier New" pitchFamily="49" charset="0"/>
              </a:rPr>
              <a:t>"))</a:t>
            </a:r>
          </a:p>
          <a:p>
            <a:r>
              <a:rPr lang="pt-BR" dirty="0" smtClean="0">
                <a:latin typeface="Courier New" pitchFamily="49" charset="0"/>
              </a:rPr>
              <a:t>     </a:t>
            </a:r>
            <a:r>
              <a:rPr lang="pt-BR" dirty="0" err="1" smtClean="0">
                <a:latin typeface="Courier New" pitchFamily="49" charset="0"/>
              </a:rPr>
              <a:t>mean</a:t>
            </a:r>
            <a:r>
              <a:rPr lang="pt-BR" dirty="0" smtClean="0">
                <a:latin typeface="Courier New" pitchFamily="49" charset="0"/>
              </a:rPr>
              <a:t>       </a:t>
            </a:r>
            <a:r>
              <a:rPr lang="pt-BR" dirty="0" err="1" smtClean="0">
                <a:latin typeface="Courier New" pitchFamily="49" charset="0"/>
              </a:rPr>
              <a:t>sd</a:t>
            </a:r>
            <a:r>
              <a:rPr lang="pt-BR" dirty="0" smtClean="0">
                <a:latin typeface="Courier New" pitchFamily="49" charset="0"/>
              </a:rPr>
              <a:t> data:n</a:t>
            </a:r>
          </a:p>
          <a:p>
            <a:r>
              <a:rPr lang="pt-BR" dirty="0" smtClean="0">
                <a:latin typeface="Courier New" pitchFamily="49" charset="0"/>
              </a:rPr>
              <a:t>50  15.34 3.209777     10</a:t>
            </a:r>
          </a:p>
          <a:p>
            <a:r>
              <a:rPr lang="pt-BR" dirty="0" smtClean="0">
                <a:latin typeface="Courier New" pitchFamily="49" charset="0"/>
              </a:rPr>
              <a:t>100 17.16 4.525287     10</a:t>
            </a:r>
          </a:p>
          <a:p>
            <a:r>
              <a:rPr lang="pt-BR" dirty="0" smtClean="0">
                <a:latin typeface="Courier New" pitchFamily="49" charset="0"/>
              </a:rPr>
              <a:t>200 18.52 4.708574     10</a:t>
            </a:r>
          </a:p>
          <a:p>
            <a:r>
              <a:rPr lang="pt-BR" dirty="0" smtClean="0">
                <a:latin typeface="Courier New" pitchFamily="49" charset="0"/>
              </a:rPr>
              <a:t>400 22.10 3.649049     10</a:t>
            </a:r>
            <a:endParaRPr lang="pt-BR" sz="1800" dirty="0">
              <a:latin typeface="Courier New" pitchFamily="49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016496" y="888901"/>
            <a:ext cx="5211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0070C0"/>
                </a:solidFill>
                <a:latin typeface="+mn-lt"/>
                <a:cs typeface="Arial" charset="0"/>
              </a:rPr>
              <a:t>Saída do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95536" y="685800"/>
            <a:ext cx="9144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0070C0"/>
                </a:solidFill>
                <a:latin typeface="+mn-lt"/>
              </a:rPr>
              <a:t>Para obter os </a:t>
            </a:r>
            <a:r>
              <a:rPr lang="pt-BR" sz="2800" b="1" dirty="0" err="1">
                <a:solidFill>
                  <a:srgbClr val="0070C0"/>
                </a:solidFill>
                <a:latin typeface="+mn-lt"/>
              </a:rPr>
              <a:t>p-valores</a:t>
            </a:r>
            <a:r>
              <a:rPr lang="pt-BR" sz="2800" b="1" dirty="0">
                <a:solidFill>
                  <a:srgbClr val="0070C0"/>
                </a:solidFill>
                <a:latin typeface="+mn-lt"/>
              </a:rPr>
              <a:t> das comparações </a:t>
            </a:r>
            <a:r>
              <a:rPr lang="pt-BR" sz="28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t-BR" sz="2800" b="1" dirty="0" smtClean="0">
                <a:solidFill>
                  <a:srgbClr val="0070C0"/>
                </a:solidFill>
                <a:latin typeface="+mn-lt"/>
              </a:rPr>
            </a:br>
            <a:r>
              <a:rPr lang="pt-BR" sz="2800" b="1" dirty="0" smtClean="0">
                <a:solidFill>
                  <a:srgbClr val="0070C0"/>
                </a:solidFill>
                <a:latin typeface="+mn-lt"/>
              </a:rPr>
              <a:t>das </a:t>
            </a:r>
            <a:r>
              <a:rPr lang="pt-BR" sz="2800" b="1" dirty="0">
                <a:solidFill>
                  <a:srgbClr val="0070C0"/>
                </a:solidFill>
                <a:latin typeface="+mn-lt"/>
              </a:rPr>
              <a:t>médias 2 a </a:t>
            </a:r>
            <a:r>
              <a:rPr lang="pt-BR" sz="2800" b="1" dirty="0" smtClean="0">
                <a:solidFill>
                  <a:srgbClr val="0070C0"/>
                </a:solidFill>
                <a:latin typeface="+mn-lt"/>
              </a:rPr>
              <a:t>2 pelo método de </a:t>
            </a:r>
            <a:r>
              <a:rPr lang="pt-BR" sz="2800" b="1" dirty="0" err="1" smtClean="0">
                <a:solidFill>
                  <a:srgbClr val="0070C0"/>
                </a:solidFill>
                <a:latin typeface="+mn-lt"/>
              </a:rPr>
              <a:t>Tukey</a:t>
            </a:r>
            <a:r>
              <a:rPr lang="pt-BR" sz="2800" b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pt-BR" sz="2800" b="1" dirty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endParaRPr lang="pt-BR" sz="2800" dirty="0">
              <a:solidFill>
                <a:srgbClr val="CC0000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Digitar na janela do script:</a:t>
            </a:r>
          </a:p>
          <a:p>
            <a:pPr>
              <a:spcBef>
                <a:spcPct val="50000"/>
              </a:spcBef>
            </a:pPr>
            <a:r>
              <a:rPr lang="pt-BR" sz="2800" dirty="0" err="1">
                <a:latin typeface="+mn-lt"/>
              </a:rPr>
              <a:t>TukeyHSD</a:t>
            </a:r>
            <a:r>
              <a:rPr lang="pt-BR" sz="2800" dirty="0">
                <a:latin typeface="+mn-lt"/>
              </a:rPr>
              <a:t>(Anova1) </a:t>
            </a:r>
            <a:r>
              <a:rPr lang="pt-BR" sz="2800" dirty="0" smtClean="0">
                <a:latin typeface="+mn-lt"/>
              </a:rPr>
              <a:t>, “iluminar “ e </a:t>
            </a:r>
            <a:r>
              <a:rPr lang="pt-BR" sz="2800" dirty="0">
                <a:latin typeface="+mn-lt"/>
              </a:rPr>
              <a:t>“clicar” em </a:t>
            </a:r>
            <a:r>
              <a:rPr lang="pt-BR" sz="2800" dirty="0">
                <a:solidFill>
                  <a:srgbClr val="CC0000"/>
                </a:solidFill>
                <a:latin typeface="+mn-lt"/>
              </a:rPr>
              <a:t>Submeter</a:t>
            </a:r>
            <a:endParaRPr lang="pt-BR" sz="2800" dirty="0">
              <a:latin typeface="+mn-lt"/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2339305" y="3050912"/>
            <a:ext cx="12239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800">
              <a:latin typeface="+mn-lt"/>
            </a:endParaRP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3060030" y="377005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 sz="2800">
              <a:latin typeface="+mn-lt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907505" y="4994012"/>
            <a:ext cx="5184775" cy="52322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Nome escolhido anteriormente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23528" y="1196752"/>
            <a:ext cx="806489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 smtClean="0">
                <a:latin typeface="Courier New" pitchFamily="49" charset="0"/>
              </a:rPr>
              <a:t>&gt; </a:t>
            </a:r>
            <a:r>
              <a:rPr lang="pt-BR" sz="2000" b="1" dirty="0" err="1" smtClean="0">
                <a:solidFill>
                  <a:srgbClr val="1E9FB4"/>
                </a:solidFill>
                <a:latin typeface="Courier New" pitchFamily="49" charset="0"/>
              </a:rPr>
              <a:t>TukeyHSD</a:t>
            </a:r>
            <a:r>
              <a:rPr lang="pt-BR" sz="2000" b="1" dirty="0" smtClean="0">
                <a:solidFill>
                  <a:srgbClr val="1E9FB4"/>
                </a:solidFill>
                <a:latin typeface="Courier New" pitchFamily="49" charset="0"/>
              </a:rPr>
              <a:t>(Anova1)</a:t>
            </a:r>
          </a:p>
          <a:p>
            <a:r>
              <a:rPr lang="pt-BR" sz="2000" dirty="0" smtClean="0">
                <a:latin typeface="Courier New" pitchFamily="49" charset="0"/>
              </a:rPr>
              <a:t>  </a:t>
            </a:r>
            <a:r>
              <a:rPr lang="pt-BR" sz="2000" dirty="0" err="1" smtClean="0">
                <a:latin typeface="Courier New" pitchFamily="49" charset="0"/>
              </a:rPr>
              <a:t>Tukey</a:t>
            </a:r>
            <a:r>
              <a:rPr lang="pt-BR" sz="2000" dirty="0" smtClean="0">
                <a:latin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</a:rPr>
              <a:t>multiple</a:t>
            </a:r>
            <a:r>
              <a:rPr lang="pt-BR" sz="2000" dirty="0" smtClean="0">
                <a:latin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</a:rPr>
              <a:t>comparisons</a:t>
            </a:r>
            <a:r>
              <a:rPr lang="pt-BR" sz="2000" dirty="0" smtClean="0">
                <a:latin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</a:rPr>
              <a:t>of</a:t>
            </a:r>
            <a:r>
              <a:rPr lang="pt-BR" sz="2000" dirty="0" smtClean="0">
                <a:latin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</a:rPr>
              <a:t>means</a:t>
            </a:r>
            <a:endParaRPr lang="pt-BR" sz="2000" dirty="0" smtClean="0">
              <a:latin typeface="Courier New" pitchFamily="49" charset="0"/>
            </a:endParaRPr>
          </a:p>
          <a:p>
            <a:r>
              <a:rPr lang="pt-BR" sz="2000" dirty="0" smtClean="0">
                <a:latin typeface="Courier New" pitchFamily="49" charset="0"/>
              </a:rPr>
              <a:t>    95% </a:t>
            </a:r>
            <a:r>
              <a:rPr lang="pt-BR" sz="2000" dirty="0" err="1" smtClean="0">
                <a:latin typeface="Courier New" pitchFamily="49" charset="0"/>
              </a:rPr>
              <a:t>family-wise</a:t>
            </a:r>
            <a:r>
              <a:rPr lang="pt-BR" sz="2000" dirty="0" smtClean="0">
                <a:latin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</a:rPr>
              <a:t>confidence</a:t>
            </a:r>
            <a:r>
              <a:rPr lang="pt-BR" sz="2000" dirty="0" smtClean="0">
                <a:latin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</a:rPr>
              <a:t>level</a:t>
            </a:r>
            <a:endParaRPr lang="pt-BR" sz="2000" dirty="0" smtClean="0">
              <a:latin typeface="Courier New" pitchFamily="49" charset="0"/>
            </a:endParaRPr>
          </a:p>
          <a:p>
            <a:endParaRPr lang="pt-BR" sz="2000" dirty="0" smtClean="0">
              <a:latin typeface="Courier New" pitchFamily="49" charset="0"/>
            </a:endParaRPr>
          </a:p>
          <a:p>
            <a:r>
              <a:rPr lang="pt-BR" sz="2000" dirty="0" err="1" smtClean="0">
                <a:latin typeface="Courier New" pitchFamily="49" charset="0"/>
              </a:rPr>
              <a:t>Fit</a:t>
            </a:r>
            <a:r>
              <a:rPr lang="pt-BR" sz="2000" dirty="0" smtClean="0">
                <a:latin typeface="Courier New" pitchFamily="49" charset="0"/>
              </a:rPr>
              <a:t>: </a:t>
            </a:r>
            <a:r>
              <a:rPr lang="pt-BR" sz="2000" dirty="0" err="1" smtClean="0">
                <a:latin typeface="Courier New" pitchFamily="49" charset="0"/>
              </a:rPr>
              <a:t>aov</a:t>
            </a:r>
            <a:r>
              <a:rPr lang="pt-BR" sz="2000" dirty="0" smtClean="0">
                <a:latin typeface="Courier New" pitchFamily="49" charset="0"/>
              </a:rPr>
              <a:t>(formula = Crescimento ~ Concentração, data = </a:t>
            </a:r>
            <a:r>
              <a:rPr lang="pt-BR" sz="2000" dirty="0" err="1" smtClean="0">
                <a:latin typeface="Courier New" pitchFamily="49" charset="0"/>
              </a:rPr>
              <a:t>Crisantemo</a:t>
            </a:r>
            <a:r>
              <a:rPr lang="pt-BR" sz="2000" dirty="0" smtClean="0">
                <a:latin typeface="Courier New" pitchFamily="49" charset="0"/>
              </a:rPr>
              <a:t>)</a:t>
            </a:r>
          </a:p>
          <a:p>
            <a:endParaRPr lang="pt-BR" sz="2000" dirty="0" smtClean="0">
              <a:latin typeface="Courier New" pitchFamily="49" charset="0"/>
            </a:endParaRPr>
          </a:p>
          <a:p>
            <a:r>
              <a:rPr lang="pt-BR" sz="2000" dirty="0" smtClean="0">
                <a:latin typeface="Courier New" pitchFamily="49" charset="0"/>
              </a:rPr>
              <a:t>$Concentração</a:t>
            </a:r>
          </a:p>
          <a:p>
            <a:r>
              <a:rPr lang="pt-BR" sz="2000" dirty="0" smtClean="0">
                <a:latin typeface="Courier New" pitchFamily="49" charset="0"/>
              </a:rPr>
              <a:t>        </a:t>
            </a:r>
            <a:r>
              <a:rPr lang="pt-BR" sz="2000" dirty="0" err="1" smtClean="0">
                <a:latin typeface="Courier New" pitchFamily="49" charset="0"/>
              </a:rPr>
              <a:t>diff</a:t>
            </a:r>
            <a:r>
              <a:rPr lang="pt-BR" sz="2000" dirty="0" smtClean="0">
                <a:latin typeface="Courier New" pitchFamily="49" charset="0"/>
              </a:rPr>
              <a:t>        </a:t>
            </a:r>
            <a:r>
              <a:rPr lang="pt-BR" sz="2000" dirty="0" err="1" smtClean="0">
                <a:latin typeface="Courier New" pitchFamily="49" charset="0"/>
              </a:rPr>
              <a:t>lwr</a:t>
            </a:r>
            <a:r>
              <a:rPr lang="pt-BR" sz="2000" dirty="0" smtClean="0">
                <a:latin typeface="Courier New" pitchFamily="49" charset="0"/>
              </a:rPr>
              <a:t>      </a:t>
            </a:r>
            <a:r>
              <a:rPr lang="pt-BR" sz="2000" dirty="0" err="1" smtClean="0">
                <a:latin typeface="Courier New" pitchFamily="49" charset="0"/>
              </a:rPr>
              <a:t>upr</a:t>
            </a:r>
            <a:r>
              <a:rPr lang="pt-BR" sz="2000" dirty="0" smtClean="0">
                <a:latin typeface="Courier New" pitchFamily="49" charset="0"/>
              </a:rPr>
              <a:t>     p </a:t>
            </a:r>
            <a:r>
              <a:rPr lang="pt-BR" sz="2000" dirty="0" err="1" smtClean="0">
                <a:latin typeface="Courier New" pitchFamily="49" charset="0"/>
              </a:rPr>
              <a:t>adj</a:t>
            </a:r>
            <a:endParaRPr lang="pt-BR" sz="2000" dirty="0" smtClean="0">
              <a:latin typeface="Courier New" pitchFamily="49" charset="0"/>
            </a:endParaRPr>
          </a:p>
          <a:p>
            <a:r>
              <a:rPr lang="pt-BR" sz="2000" dirty="0" smtClean="0">
                <a:latin typeface="Courier New" pitchFamily="49" charset="0"/>
              </a:rPr>
              <a:t>100-50  1.82 -3.0823804  6.72238 0.7504256</a:t>
            </a:r>
          </a:p>
          <a:p>
            <a:r>
              <a:rPr lang="pt-BR" sz="2000" dirty="0" smtClean="0">
                <a:latin typeface="Courier New" pitchFamily="49" charset="0"/>
              </a:rPr>
              <a:t>200-50  3.18 -1.7223804  8.08238 0.3151544</a:t>
            </a:r>
          </a:p>
          <a:p>
            <a:r>
              <a:rPr lang="pt-BR" sz="2000" dirty="0" smtClean="0">
                <a:latin typeface="Courier New" pitchFamily="49" charset="0"/>
              </a:rPr>
              <a:t>400-50  6.76  1.8576196 11.66238 0.0036829</a:t>
            </a:r>
          </a:p>
          <a:p>
            <a:r>
              <a:rPr lang="pt-BR" sz="2000" dirty="0" smtClean="0">
                <a:latin typeface="Courier New" pitchFamily="49" charset="0"/>
              </a:rPr>
              <a:t>200-100 1.36 -3.5423804  6.26238 0.8772706</a:t>
            </a:r>
          </a:p>
          <a:p>
            <a:r>
              <a:rPr lang="pt-BR" sz="2000" dirty="0" smtClean="0">
                <a:latin typeface="Courier New" pitchFamily="49" charset="0"/>
              </a:rPr>
              <a:t>400-100 4.94  0.0376196  9.84238 0.0476802</a:t>
            </a:r>
          </a:p>
          <a:p>
            <a:r>
              <a:rPr lang="pt-BR" sz="2000" dirty="0" smtClean="0">
                <a:latin typeface="Courier New" pitchFamily="49" charset="0"/>
              </a:rPr>
              <a:t>400-200 3.58 -1.3223804  8.48238 0.2193933</a:t>
            </a:r>
            <a:endParaRPr lang="pt-BR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0" y="973752"/>
            <a:ext cx="91440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0070C0"/>
                </a:solidFill>
                <a:latin typeface="+mn-lt"/>
              </a:rPr>
              <a:t>Para obter os </a:t>
            </a:r>
            <a:r>
              <a:rPr lang="pt-BR" sz="2800" b="1" dirty="0" err="1">
                <a:solidFill>
                  <a:srgbClr val="0070C0"/>
                </a:solidFill>
                <a:latin typeface="+mn-lt"/>
              </a:rPr>
              <a:t>p-valores</a:t>
            </a:r>
            <a:r>
              <a:rPr lang="pt-BR" sz="2800" b="1" dirty="0">
                <a:solidFill>
                  <a:srgbClr val="0070C0"/>
                </a:solidFill>
                <a:latin typeface="+mn-lt"/>
              </a:rPr>
              <a:t> das comparações </a:t>
            </a:r>
            <a:r>
              <a:rPr lang="pt-BR" sz="28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t-BR" sz="2800" b="1" dirty="0" smtClean="0">
                <a:solidFill>
                  <a:srgbClr val="0070C0"/>
                </a:solidFill>
                <a:latin typeface="+mn-lt"/>
              </a:rPr>
            </a:br>
            <a:r>
              <a:rPr lang="pt-BR" sz="2800" b="1" dirty="0" smtClean="0">
                <a:solidFill>
                  <a:srgbClr val="0070C0"/>
                </a:solidFill>
                <a:latin typeface="+mn-lt"/>
              </a:rPr>
              <a:t>das </a:t>
            </a:r>
            <a:r>
              <a:rPr lang="pt-BR" sz="2800" b="1" dirty="0">
                <a:solidFill>
                  <a:srgbClr val="0070C0"/>
                </a:solidFill>
                <a:latin typeface="+mn-lt"/>
              </a:rPr>
              <a:t>médias 2 a </a:t>
            </a:r>
            <a:r>
              <a:rPr lang="pt-BR" sz="2800" b="1" dirty="0" smtClean="0">
                <a:solidFill>
                  <a:srgbClr val="0070C0"/>
                </a:solidFill>
                <a:latin typeface="+mn-lt"/>
              </a:rPr>
              <a:t>2 pelo método de </a:t>
            </a:r>
            <a:r>
              <a:rPr lang="pt-BR" sz="2800" b="1" dirty="0" err="1" smtClean="0">
                <a:solidFill>
                  <a:srgbClr val="0070C0"/>
                </a:solidFill>
                <a:latin typeface="+mn-lt"/>
              </a:rPr>
              <a:t>Bonferroni</a:t>
            </a:r>
            <a:r>
              <a:rPr lang="pt-BR" sz="2800" b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pt-BR" sz="2800" b="1" dirty="0">
              <a:solidFill>
                <a:srgbClr val="0070C0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endParaRPr lang="pt-BR" sz="2800" dirty="0">
              <a:solidFill>
                <a:srgbClr val="CC0000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pt-BR" sz="2800" dirty="0">
                <a:latin typeface="+mn-lt"/>
              </a:rPr>
              <a:t>Digitar na janela do script</a:t>
            </a:r>
            <a:r>
              <a:rPr lang="pt-BR" sz="2800" dirty="0" smtClean="0">
                <a:latin typeface="+mn-lt"/>
              </a:rPr>
              <a:t>:</a:t>
            </a:r>
          </a:p>
          <a:p>
            <a:pPr>
              <a:spcBef>
                <a:spcPct val="50000"/>
              </a:spcBef>
            </a:pPr>
            <a:endParaRPr lang="pt-BR" sz="2800" dirty="0">
              <a:latin typeface="+mn-lt"/>
            </a:endParaRPr>
          </a:p>
          <a:p>
            <a:r>
              <a:rPr lang="pt-BR" sz="2800" dirty="0" err="1" smtClean="0">
                <a:latin typeface="+mn-lt"/>
              </a:rPr>
              <a:t>pairwise</a:t>
            </a:r>
            <a:r>
              <a:rPr lang="pt-BR" sz="2800" dirty="0" smtClean="0">
                <a:latin typeface="+mn-lt"/>
              </a:rPr>
              <a:t>.</a:t>
            </a:r>
            <a:r>
              <a:rPr lang="pt-BR" sz="2800" dirty="0" err="1" smtClean="0">
                <a:latin typeface="+mn-lt"/>
              </a:rPr>
              <a:t>t.test</a:t>
            </a:r>
            <a:r>
              <a:rPr lang="pt-BR" sz="2800" dirty="0" smtClean="0">
                <a:latin typeface="+mn-lt"/>
              </a:rPr>
              <a:t>(x, g, </a:t>
            </a:r>
            <a:r>
              <a:rPr lang="pt-BR" sz="2800" dirty="0" err="1" smtClean="0">
                <a:latin typeface="+mn-lt"/>
              </a:rPr>
              <a:t>p.adjust.method</a:t>
            </a:r>
            <a:r>
              <a:rPr lang="pt-BR" sz="2800" dirty="0" smtClean="0">
                <a:latin typeface="+mn-lt"/>
              </a:rPr>
              <a:t> = "</a:t>
            </a:r>
            <a:r>
              <a:rPr lang="pt-BR" sz="2800" dirty="0" err="1" smtClean="0">
                <a:latin typeface="+mn-lt"/>
              </a:rPr>
              <a:t>bonferroni</a:t>
            </a:r>
            <a:r>
              <a:rPr lang="pt-BR" sz="2800" dirty="0" smtClean="0">
                <a:latin typeface="+mn-lt"/>
              </a:rPr>
              <a:t>",</a:t>
            </a:r>
          </a:p>
          <a:p>
            <a:r>
              <a:rPr lang="pt-BR" sz="2800" dirty="0" smtClean="0">
                <a:latin typeface="+mn-lt"/>
              </a:rPr>
              <a:t>                </a:t>
            </a:r>
            <a:r>
              <a:rPr lang="pt-BR" sz="2800" dirty="0" err="1" smtClean="0">
                <a:latin typeface="+mn-lt"/>
              </a:rPr>
              <a:t>alternative</a:t>
            </a:r>
            <a:r>
              <a:rPr lang="pt-BR" sz="2800" dirty="0" smtClean="0">
                <a:latin typeface="+mn-lt"/>
              </a:rPr>
              <a:t> = c("</a:t>
            </a:r>
            <a:r>
              <a:rPr lang="pt-BR" sz="2800" dirty="0" err="1" smtClean="0">
                <a:latin typeface="+mn-lt"/>
              </a:rPr>
              <a:t>two</a:t>
            </a:r>
            <a:r>
              <a:rPr lang="pt-BR" sz="2800" dirty="0" smtClean="0">
                <a:latin typeface="+mn-lt"/>
              </a:rPr>
              <a:t>.</a:t>
            </a:r>
            <a:r>
              <a:rPr lang="pt-BR" sz="2800" dirty="0" err="1" smtClean="0">
                <a:latin typeface="+mn-lt"/>
              </a:rPr>
              <a:t>sided</a:t>
            </a:r>
            <a:r>
              <a:rPr lang="pt-BR" sz="2800" dirty="0" smtClean="0">
                <a:latin typeface="+mn-lt"/>
              </a:rPr>
              <a:t>", "</a:t>
            </a:r>
            <a:r>
              <a:rPr lang="pt-BR" sz="2800" dirty="0" err="1" smtClean="0">
                <a:latin typeface="+mn-lt"/>
              </a:rPr>
              <a:t>less</a:t>
            </a:r>
            <a:r>
              <a:rPr lang="pt-BR" sz="2800" dirty="0" smtClean="0">
                <a:latin typeface="+mn-lt"/>
              </a:rPr>
              <a:t>", "</a:t>
            </a:r>
            <a:r>
              <a:rPr lang="pt-BR" sz="2800" dirty="0" err="1" smtClean="0">
                <a:latin typeface="+mn-lt"/>
              </a:rPr>
              <a:t>greater</a:t>
            </a:r>
            <a:r>
              <a:rPr lang="pt-BR" sz="2800" dirty="0" smtClean="0">
                <a:latin typeface="+mn-lt"/>
              </a:rPr>
              <a:t>")),</a:t>
            </a:r>
          </a:p>
          <a:p>
            <a:r>
              <a:rPr lang="pt-BR" sz="2800" dirty="0" smtClean="0">
                <a:latin typeface="+mn-lt"/>
              </a:rPr>
              <a:t/>
            </a:r>
            <a:br>
              <a:rPr lang="pt-BR" sz="2800" dirty="0" smtClean="0">
                <a:latin typeface="+mn-lt"/>
              </a:rPr>
            </a:br>
            <a:endParaRPr lang="pt-BR" sz="2800" dirty="0" smtClean="0">
              <a:latin typeface="+mn-lt"/>
            </a:endParaRPr>
          </a:p>
          <a:p>
            <a:r>
              <a:rPr lang="pt-BR" sz="2800" dirty="0" smtClean="0">
                <a:latin typeface="+mn-lt"/>
              </a:rPr>
              <a:t>em que x é a variável resposta e g é o fator.</a:t>
            </a:r>
            <a:endParaRPr lang="pt-BR" sz="2800" dirty="0"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9512" y="615601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https://stat.ethz.ch/R-manual/R-devel/library/stats/html/pairwise.t.test.html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166843"/>
            <a:ext cx="87484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err="1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pairwise</a:t>
            </a:r>
            <a:r>
              <a:rPr lang="pt-BR" sz="2000" b="1" dirty="0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000" b="1" dirty="0" err="1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t.test</a:t>
            </a:r>
            <a:r>
              <a:rPr lang="pt-BR" sz="2000" b="1" dirty="0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b="1" dirty="0" err="1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Crisantemo</a:t>
            </a:r>
            <a:r>
              <a:rPr lang="pt-BR" sz="2000" b="1" dirty="0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$Crescimento, </a:t>
            </a:r>
            <a:r>
              <a:rPr lang="pt-BR" sz="2000" b="1" dirty="0" err="1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Crisantemo</a:t>
            </a:r>
            <a:r>
              <a:rPr lang="pt-BR" sz="2000" b="1" dirty="0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$Concentração, </a:t>
            </a:r>
            <a:r>
              <a:rPr lang="pt-BR" sz="2000" b="1" dirty="0" err="1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p.adjust.method</a:t>
            </a:r>
            <a:r>
              <a:rPr lang="pt-BR" sz="2000" b="1" dirty="0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 = "</a:t>
            </a:r>
            <a:r>
              <a:rPr lang="pt-BR" sz="2000" b="1" dirty="0" err="1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bonferroni</a:t>
            </a:r>
            <a:r>
              <a:rPr lang="pt-BR" sz="2000" b="1" dirty="0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")</a:t>
            </a: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Pairwise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comparisons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using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tests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with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pooled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SD </a:t>
            </a: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data: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Crisantemo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$Crescimento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Crisantemo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$Concentração </a:t>
            </a: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50     100    200   </a:t>
            </a: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100 1.0000 -      -     </a:t>
            </a: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200 0.5350 1.0000 -     </a:t>
            </a: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400 0.0041 0.0608 0.3417</a:t>
            </a: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value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adjustment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method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bonferroni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 bwMode="auto">
        <a:noFill/>
        <a:ln w="38100">
          <a:solidFill>
            <a:srgbClr val="CC0000"/>
          </a:solidFill>
          <a:round/>
          <a:headEnd/>
          <a:tailEnd type="triangle" w="med" len="med"/>
        </a:ln>
      </a:spPr>
      <a:bodyPr wrap="none" anchor="ctr"/>
      <a:lstStyle>
        <a:defPPr>
          <a:defRPr sz="2800">
            <a:latin typeface="+mn-lt"/>
          </a:defRPr>
        </a:defPPr>
      </a:lstStyle>
    </a:spDef>
    <a:lnDef>
      <a:spPr>
        <a:ln w="28575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2684</TotalTime>
  <Words>433</Words>
  <Application>Microsoft Office PowerPoint</Application>
  <PresentationFormat>Apresentação na tela (4:3)</PresentationFormat>
  <Paragraphs>88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Constantia</vt:lpstr>
      <vt:lpstr>Courier New</vt:lpstr>
      <vt:lpstr>Wingdings 2</vt:lpstr>
      <vt:lpstr>Fluxo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</dc:creator>
  <cp:lastModifiedBy>User</cp:lastModifiedBy>
  <cp:revision>373</cp:revision>
  <dcterms:created xsi:type="dcterms:W3CDTF">2014-07-21T21:03:23Z</dcterms:created>
  <dcterms:modified xsi:type="dcterms:W3CDTF">2015-10-06T13:15:22Z</dcterms:modified>
</cp:coreProperties>
</file>