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955" r:id="rId2"/>
  </p:sldMasterIdLst>
  <p:notesMasterIdLst>
    <p:notesMasterId r:id="rId43"/>
  </p:notesMasterIdLst>
  <p:handoutMasterIdLst>
    <p:handoutMasterId r:id="rId44"/>
  </p:handoutMasterIdLst>
  <p:sldIdLst>
    <p:sldId id="257" r:id="rId3"/>
    <p:sldId id="295" r:id="rId4"/>
    <p:sldId id="341" r:id="rId5"/>
    <p:sldId id="298" r:id="rId6"/>
    <p:sldId id="349" r:id="rId7"/>
    <p:sldId id="350" r:id="rId8"/>
    <p:sldId id="352" r:id="rId9"/>
    <p:sldId id="351" r:id="rId10"/>
    <p:sldId id="299" r:id="rId11"/>
    <p:sldId id="344" r:id="rId12"/>
    <p:sldId id="345" r:id="rId13"/>
    <p:sldId id="356" r:id="rId14"/>
    <p:sldId id="348" r:id="rId15"/>
    <p:sldId id="346" r:id="rId16"/>
    <p:sldId id="347" r:id="rId17"/>
    <p:sldId id="301" r:id="rId18"/>
    <p:sldId id="357" r:id="rId19"/>
    <p:sldId id="354" r:id="rId20"/>
    <p:sldId id="355" r:id="rId21"/>
    <p:sldId id="302" r:id="rId22"/>
    <p:sldId id="303" r:id="rId23"/>
    <p:sldId id="304" r:id="rId24"/>
    <p:sldId id="305" r:id="rId25"/>
    <p:sldId id="306" r:id="rId26"/>
    <p:sldId id="307" r:id="rId27"/>
    <p:sldId id="308" r:id="rId28"/>
    <p:sldId id="311" r:id="rId29"/>
    <p:sldId id="359" r:id="rId30"/>
    <p:sldId id="312" r:id="rId31"/>
    <p:sldId id="318" r:id="rId32"/>
    <p:sldId id="322" r:id="rId33"/>
    <p:sldId id="323" r:id="rId34"/>
    <p:sldId id="324" r:id="rId35"/>
    <p:sldId id="327" r:id="rId36"/>
    <p:sldId id="328" r:id="rId37"/>
    <p:sldId id="329" r:id="rId38"/>
    <p:sldId id="360" r:id="rId39"/>
    <p:sldId id="361" r:id="rId40"/>
    <p:sldId id="338" r:id="rId41"/>
    <p:sldId id="339" r:id="rId42"/>
  </p:sldIdLst>
  <p:sldSz cx="9144000" cy="6858000" type="screen4x3"/>
  <p:notesSz cx="6888163" cy="10020300"/>
  <p:defaultTextStyle>
    <a:defPPr>
      <a:defRPr lang="pt-B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9F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5" autoAdjust="0"/>
    <p:restoredTop sz="94660"/>
  </p:normalViewPr>
  <p:slideViewPr>
    <p:cSldViewPr>
      <p:cViewPr varScale="1">
        <p:scale>
          <a:sx n="100" d="100"/>
          <a:sy n="100" d="100"/>
        </p:scale>
        <p:origin x="979"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65"/>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pt-BR"/>
          </a:p>
        </p:txBody>
      </p:sp>
      <p:sp>
        <p:nvSpPr>
          <p:cNvPr id="3" name="Espaço Reservado para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710AD8C6-C55B-4685-9E56-D0856D96C6F5}" type="datetimeFigureOut">
              <a:rPr lang="pt-BR"/>
              <a:pPr>
                <a:defRPr/>
              </a:pPr>
              <a:t>07/10/2015</a:t>
            </a:fld>
            <a:endParaRPr lang="pt-BR"/>
          </a:p>
        </p:txBody>
      </p:sp>
      <p:sp>
        <p:nvSpPr>
          <p:cNvPr id="4" name="Espaço Reservado para Rodapé 3"/>
          <p:cNvSpPr>
            <a:spLocks noGrp="1"/>
          </p:cNvSpPr>
          <p:nvPr>
            <p:ph type="ftr" sz="quarter" idx="2"/>
          </p:nvPr>
        </p:nvSpPr>
        <p:spPr>
          <a:xfrm>
            <a:off x="0" y="9517063"/>
            <a:ext cx="2984500" cy="50165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pt-BR"/>
          </a:p>
        </p:txBody>
      </p:sp>
      <p:sp>
        <p:nvSpPr>
          <p:cNvPr id="5" name="Espaço Reservado para Número de Slide 4"/>
          <p:cNvSpPr>
            <a:spLocks noGrp="1"/>
          </p:cNvSpPr>
          <p:nvPr>
            <p:ph type="sldNum" sz="quarter" idx="3"/>
          </p:nvPr>
        </p:nvSpPr>
        <p:spPr>
          <a:xfrm>
            <a:off x="3902075" y="9517063"/>
            <a:ext cx="2984500" cy="5016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itchFamily="34" charset="0"/>
                <a:cs typeface="Arial" pitchFamily="34" charset="0"/>
              </a:defRPr>
            </a:lvl1pPr>
          </a:lstStyle>
          <a:p>
            <a:pPr>
              <a:defRPr/>
            </a:pPr>
            <a:fld id="{0435181E-51B2-46F6-ABAE-B40ED11612C9}" type="slidenum">
              <a:rPr lang="pt-BR"/>
              <a:pPr>
                <a:defRPr/>
              </a:pPr>
              <a:t>‹nº›</a:t>
            </a:fld>
            <a:endParaRPr lang="pt-BR"/>
          </a:p>
        </p:txBody>
      </p:sp>
    </p:spTree>
    <p:extLst>
      <p:ext uri="{BB962C8B-B14F-4D97-AF65-F5344CB8AC3E}">
        <p14:creationId xmlns:p14="http://schemas.microsoft.com/office/powerpoint/2010/main" val="3067087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84500" cy="501650"/>
          </a:xfrm>
          <a:prstGeom prst="rect">
            <a:avLst/>
          </a:prstGeom>
        </p:spPr>
        <p:txBody>
          <a:bodyPr vert="horz" lIns="96616" tIns="48308" rIns="96616" bIns="48308" rtlCol="0"/>
          <a:lstStyle>
            <a:lvl1pPr algn="l" eaLnBrk="1" hangingPunct="1">
              <a:defRPr sz="1300">
                <a:latin typeface="Arial" charset="0"/>
                <a:cs typeface="Arial" charset="0"/>
              </a:defRPr>
            </a:lvl1pPr>
          </a:lstStyle>
          <a:p>
            <a:pPr>
              <a:defRPr/>
            </a:pPr>
            <a:endParaRPr lang="pt-BR"/>
          </a:p>
        </p:txBody>
      </p:sp>
      <p:sp>
        <p:nvSpPr>
          <p:cNvPr id="3" name="Espaço Reservado para Data 2"/>
          <p:cNvSpPr>
            <a:spLocks noGrp="1"/>
          </p:cNvSpPr>
          <p:nvPr>
            <p:ph type="dt" idx="1"/>
          </p:nvPr>
        </p:nvSpPr>
        <p:spPr>
          <a:xfrm>
            <a:off x="3902075" y="0"/>
            <a:ext cx="2984500" cy="501650"/>
          </a:xfrm>
          <a:prstGeom prst="rect">
            <a:avLst/>
          </a:prstGeom>
        </p:spPr>
        <p:txBody>
          <a:bodyPr vert="horz" lIns="96616" tIns="48308" rIns="96616" bIns="48308" rtlCol="0"/>
          <a:lstStyle>
            <a:lvl1pPr algn="r" eaLnBrk="1" hangingPunct="1">
              <a:defRPr sz="1300">
                <a:latin typeface="Arial" charset="0"/>
                <a:cs typeface="Arial" charset="0"/>
              </a:defRPr>
            </a:lvl1pPr>
          </a:lstStyle>
          <a:p>
            <a:pPr>
              <a:defRPr/>
            </a:pPr>
            <a:fld id="{F5B0C94F-574D-4272-904E-05D6E8DE322D}" type="datetimeFigureOut">
              <a:rPr lang="pt-BR"/>
              <a:pPr>
                <a:defRPr/>
              </a:pPr>
              <a:t>07/10/2015</a:t>
            </a:fld>
            <a:endParaRPr lang="pt-BR"/>
          </a:p>
        </p:txBody>
      </p:sp>
      <p:sp>
        <p:nvSpPr>
          <p:cNvPr id="4" name="Espaço Reservado para Imagem de Slide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pt-BR" noProof="0" smtClean="0"/>
          </a:p>
        </p:txBody>
      </p:sp>
      <p:sp>
        <p:nvSpPr>
          <p:cNvPr id="5" name="Espaço Reservado para Anotações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eaLnBrk="1" hangingPunct="1">
              <a:defRPr sz="1300">
                <a:latin typeface="Arial" charset="0"/>
                <a:cs typeface="Arial" charset="0"/>
              </a:defRPr>
            </a:lvl1pPr>
          </a:lstStyle>
          <a:p>
            <a:pPr>
              <a:defRPr/>
            </a:pPr>
            <a:endParaRPr lang="pt-BR"/>
          </a:p>
        </p:txBody>
      </p:sp>
      <p:sp>
        <p:nvSpPr>
          <p:cNvPr id="7" name="Espaço Reservado para Número de Slide 6"/>
          <p:cNvSpPr>
            <a:spLocks noGrp="1"/>
          </p:cNvSpPr>
          <p:nvPr>
            <p:ph type="sldNum" sz="quarter" idx="5"/>
          </p:nvPr>
        </p:nvSpPr>
        <p:spPr>
          <a:xfrm>
            <a:off x="3902075" y="9517063"/>
            <a:ext cx="2984500" cy="501650"/>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smtClean="0">
                <a:latin typeface="Arial" pitchFamily="34" charset="0"/>
                <a:cs typeface="Arial" pitchFamily="34" charset="0"/>
              </a:defRPr>
            </a:lvl1pPr>
          </a:lstStyle>
          <a:p>
            <a:pPr>
              <a:defRPr/>
            </a:pPr>
            <a:fld id="{BAE1BB93-DB58-4785-B58E-09D4B7BF75E3}" type="slidenum">
              <a:rPr lang="pt-BR"/>
              <a:pPr>
                <a:defRPr/>
              </a:pPr>
              <a:t>‹nº›</a:t>
            </a:fld>
            <a:endParaRPr lang="pt-BR"/>
          </a:p>
        </p:txBody>
      </p:sp>
    </p:spTree>
    <p:extLst>
      <p:ext uri="{BB962C8B-B14F-4D97-AF65-F5344CB8AC3E}">
        <p14:creationId xmlns:p14="http://schemas.microsoft.com/office/powerpoint/2010/main" val="751428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4" name="Espaço Reservado para Número de Slide 17"/>
          <p:cNvSpPr>
            <a:spLocks noGrp="1"/>
          </p:cNvSpPr>
          <p:nvPr>
            <p:ph type="sldNum" sz="quarter" idx="12"/>
          </p:nvPr>
        </p:nvSpPr>
        <p:spPr/>
        <p:txBody>
          <a:bodyPr/>
          <a:lstStyle>
            <a:lvl1pPr>
              <a:defRPr/>
            </a:lvl1pPr>
          </a:lstStyle>
          <a:p>
            <a:pPr>
              <a:defRPr/>
            </a:pPr>
            <a:fld id="{4AE582B3-5BA5-42D1-9F25-FDE1D359A53A}" type="slidenum">
              <a:rPr lang="pt-BR"/>
              <a:pPr>
                <a:defRP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3" name="Picture 13" descr="01.jpg"/>
          <p:cNvPicPr>
            <a:picLocks noChangeAspect="1"/>
          </p:cNvPicPr>
          <p:nvPr userDrawn="1"/>
        </p:nvPicPr>
        <p:blipFill>
          <a:blip r:embed="rId2" cstate="print"/>
          <a:srcRect/>
          <a:stretch>
            <a:fillRect/>
          </a:stretch>
        </p:blipFill>
        <p:spPr bwMode="auto">
          <a:xfrm>
            <a:off x="-36513" y="0"/>
            <a:ext cx="9144001" cy="6858000"/>
          </a:xfrm>
          <a:prstGeom prst="rect">
            <a:avLst/>
          </a:prstGeom>
          <a:noFill/>
          <a:ln w="9525">
            <a:noFill/>
            <a:miter lim="800000"/>
            <a:headEnd/>
            <a:tailEnd/>
          </a:ln>
        </p:spPr>
      </p:pic>
      <p:sp>
        <p:nvSpPr>
          <p:cNvPr id="4"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cs typeface="+mn-cs"/>
              </a:rPr>
              <a:t>Título do slide</a:t>
            </a:r>
          </a:p>
        </p:txBody>
      </p:sp>
      <p:sp>
        <p:nvSpPr>
          <p:cNvPr id="5" name="TextBox 5"/>
          <p:cNvSpPr txBox="1"/>
          <p:nvPr userDrawn="1"/>
        </p:nvSpPr>
        <p:spPr>
          <a:xfrm>
            <a:off x="7308305" y="6413500"/>
            <a:ext cx="1354684" cy="292388"/>
          </a:xfrm>
          <a:prstGeom prst="rect">
            <a:avLst/>
          </a:prstGeom>
          <a:noFill/>
        </p:spPr>
        <p:txBody>
          <a:bodyPr wrap="square">
            <a:spAutoFit/>
          </a:bodyPr>
          <a:lstStyle/>
          <a:p>
            <a:pPr fontAlgn="auto">
              <a:spcBef>
                <a:spcPts val="0"/>
              </a:spcBef>
              <a:spcAft>
                <a:spcPts val="0"/>
              </a:spcAft>
              <a:defRPr/>
            </a:pPr>
            <a:r>
              <a:rPr lang="pt-BR" sz="1300" b="1" dirty="0" smtClean="0">
                <a:solidFill>
                  <a:srgbClr val="FFFFFF"/>
                </a:solidFill>
                <a:latin typeface="+mn-lt"/>
                <a:cs typeface="+mn-cs"/>
              </a:rPr>
              <a:t>Aula #3</a:t>
            </a:r>
            <a:endParaRPr lang="pt-BR" sz="1300" b="1" dirty="0">
              <a:solidFill>
                <a:srgbClr val="FFFFFF"/>
              </a:solidFill>
              <a:latin typeface="+mn-lt"/>
              <a:cs typeface="+mn-cs"/>
            </a:endParaRPr>
          </a:p>
        </p:txBody>
      </p:sp>
      <p:sp>
        <p:nvSpPr>
          <p:cNvPr id="6"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F819B988-A1D4-42D0-B930-CE7818436C64}" type="slidenum">
              <a:rPr lang="pt-BR" sz="1300" b="1">
                <a:solidFill>
                  <a:srgbClr val="FFFFFF"/>
                </a:solidFill>
                <a:latin typeface="+mn-lt"/>
                <a:cs typeface="+mn-cs"/>
              </a:rPr>
              <a:pPr fontAlgn="auto">
                <a:spcBef>
                  <a:spcPts val="0"/>
                </a:spcBef>
                <a:spcAft>
                  <a:spcPts val="0"/>
                </a:spcAft>
                <a:defRPr/>
              </a:pPr>
              <a:t>‹nº›</a:t>
            </a:fld>
            <a:endParaRPr lang="pt-BR" sz="1300" b="1" dirty="0">
              <a:solidFill>
                <a:srgbClr val="FFFFFF"/>
              </a:solidFill>
              <a:latin typeface="+mn-lt"/>
              <a:cs typeface="+mn-cs"/>
            </a:endParaRPr>
          </a:p>
        </p:txBody>
      </p:sp>
      <p:sp>
        <p:nvSpPr>
          <p:cNvPr id="7"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cs typeface="+mn-cs"/>
              </a:rPr>
              <a:t>Prof. Carmen D. </a:t>
            </a:r>
            <a:r>
              <a:rPr lang="pt-BR" sz="1400" b="1" dirty="0" err="1">
                <a:solidFill>
                  <a:srgbClr val="FFFFFF"/>
                </a:solidFill>
                <a:latin typeface="+mn-lt"/>
                <a:cs typeface="+mn-cs"/>
              </a:rPr>
              <a:t>Saldiva</a:t>
            </a:r>
            <a:r>
              <a:rPr lang="pt-BR" sz="1400" b="1" dirty="0">
                <a:solidFill>
                  <a:srgbClr val="FFFFFF"/>
                </a:solidFill>
                <a:latin typeface="+mn-lt"/>
                <a:cs typeface="+mn-cs"/>
              </a:rPr>
              <a:t> de André</a:t>
            </a:r>
            <a:endParaRPr lang="pt-BR" sz="1300" b="1" dirty="0">
              <a:solidFill>
                <a:srgbClr val="FFFFFF"/>
              </a:solidFill>
              <a:latin typeface="+mn-lt"/>
              <a:cs typeface="+mn-cs"/>
            </a:endParaRPr>
          </a:p>
        </p:txBody>
      </p:sp>
      <p:sp>
        <p:nvSpPr>
          <p:cNvPr id="8" name="Retângulo com Único Canto Aparado 13"/>
          <p:cNvSpPr/>
          <p:nvPr userDrawn="1"/>
        </p:nvSpPr>
        <p:spPr>
          <a:xfrm flipV="1">
            <a:off x="-36513" y="304800"/>
            <a:ext cx="4032251" cy="531813"/>
          </a:xfrm>
          <a:prstGeom prst="snip1Rect">
            <a:avLst>
              <a:gd name="adj" fmla="val 50000"/>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pt-BR"/>
          </a:p>
        </p:txBody>
      </p:sp>
      <p:sp>
        <p:nvSpPr>
          <p:cNvPr id="2" name="Title 1"/>
          <p:cNvSpPr>
            <a:spLocks noGrp="1"/>
          </p:cNvSpPr>
          <p:nvPr>
            <p:ph type="ctrTitle"/>
          </p:nvPr>
        </p:nvSpPr>
        <p:spPr>
          <a:xfrm>
            <a:off x="-22864" y="345741"/>
            <a:ext cx="4032448" cy="531916"/>
          </a:xfrm>
          <a:prstGeom prst="rect">
            <a:avLst/>
          </a:prstGeom>
        </p:spPr>
        <p:txBody>
          <a:bodyPr>
            <a:normAutofit/>
          </a:bodyPr>
          <a:lstStyle>
            <a:lvl1pPr algn="l">
              <a:defRPr sz="2000" b="1">
                <a:solidFill>
                  <a:schemeClr val="bg1"/>
                </a:solidFill>
              </a:defRPr>
            </a:lvl1pPr>
          </a:lstStyle>
          <a:p>
            <a:r>
              <a:rPr lang="x-none" smtClean="0"/>
              <a:t>Click to edit Master title style</a:t>
            </a:r>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a:defRPr/>
            </a:pPr>
            <a:r>
              <a:rPr lang="pt-BR" sz="2000" b="1" dirty="0">
                <a:solidFill>
                  <a:schemeClr val="bg1"/>
                </a:solidFill>
              </a:rPr>
              <a:t>Título do slide</a:t>
            </a:r>
          </a:p>
        </p:txBody>
      </p:sp>
      <p:sp>
        <p:nvSpPr>
          <p:cNvPr id="3" name="TextBox 5"/>
          <p:cNvSpPr txBox="1"/>
          <p:nvPr userDrawn="1"/>
        </p:nvSpPr>
        <p:spPr>
          <a:xfrm>
            <a:off x="7654925" y="6413500"/>
            <a:ext cx="771525" cy="292100"/>
          </a:xfrm>
          <a:prstGeom prst="rect">
            <a:avLst/>
          </a:prstGeom>
          <a:noFill/>
        </p:spPr>
        <p:txBody>
          <a:bodyPr wrap="none">
            <a:spAutoFit/>
          </a:bodyPr>
          <a:lstStyle/>
          <a:p>
            <a:pPr>
              <a:defRPr/>
            </a:pPr>
            <a:r>
              <a:rPr lang="pt-BR" sz="1300" b="1" dirty="0">
                <a:solidFill>
                  <a:srgbClr val="FFFFFF"/>
                </a:solidFill>
              </a:rPr>
              <a:t>aula #04</a:t>
            </a:r>
          </a:p>
        </p:txBody>
      </p:sp>
      <p:sp>
        <p:nvSpPr>
          <p:cNvPr id="4" name="TextBox 6"/>
          <p:cNvSpPr txBox="1"/>
          <p:nvPr userDrawn="1"/>
        </p:nvSpPr>
        <p:spPr>
          <a:xfrm>
            <a:off x="8686800" y="6413500"/>
            <a:ext cx="461963" cy="292100"/>
          </a:xfrm>
          <a:prstGeom prst="rect">
            <a:avLst/>
          </a:prstGeom>
          <a:noFill/>
        </p:spPr>
        <p:txBody>
          <a:bodyPr wrap="none">
            <a:spAutoFit/>
          </a:bodyPr>
          <a:lstStyle/>
          <a:p>
            <a:pPr>
              <a:defRPr/>
            </a:pPr>
            <a:fld id="{72199961-AF31-40F5-8888-AC5D2FC56BF3}" type="slidenum">
              <a:rPr lang="pt-BR" sz="1300" b="1">
                <a:solidFill>
                  <a:srgbClr val="FFFFFF"/>
                </a:solidFill>
              </a:rPr>
              <a:pPr>
                <a:defRPr/>
              </a:pPr>
              <a:t>‹nº›</a:t>
            </a:fld>
            <a:endParaRPr lang="pt-BR" sz="1300" b="1" dirty="0">
              <a:solidFill>
                <a:srgbClr val="FFFFFF"/>
              </a:solidFill>
            </a:endParaRPr>
          </a:p>
        </p:txBody>
      </p:sp>
      <p:sp>
        <p:nvSpPr>
          <p:cNvPr id="5" name="TextBox 8"/>
          <p:cNvSpPr txBox="1"/>
          <p:nvPr userDrawn="1"/>
        </p:nvSpPr>
        <p:spPr>
          <a:xfrm>
            <a:off x="228600" y="6375400"/>
            <a:ext cx="2300288" cy="306388"/>
          </a:xfrm>
          <a:prstGeom prst="rect">
            <a:avLst/>
          </a:prstGeom>
          <a:noFill/>
        </p:spPr>
        <p:txBody>
          <a:bodyPr wrap="none">
            <a:spAutoFit/>
          </a:bodyPr>
          <a:lstStyle/>
          <a:p>
            <a:pPr>
              <a:defRPr/>
            </a:pPr>
            <a:r>
              <a:rPr lang="pt-BR" sz="1400" b="1" dirty="0" err="1">
                <a:solidFill>
                  <a:srgbClr val="FFFFFF"/>
                </a:solidFill>
              </a:rPr>
              <a:t>Profa</a:t>
            </a:r>
            <a:r>
              <a:rPr lang="pt-BR" sz="1400" b="1" dirty="0">
                <a:solidFill>
                  <a:srgbClr val="FFFFFF"/>
                </a:solidFill>
              </a:rPr>
              <a:t>.</a:t>
            </a:r>
            <a:r>
              <a:rPr lang="pt-BR" sz="1400" b="1" dirty="0" err="1">
                <a:solidFill>
                  <a:srgbClr val="FFFFFF"/>
                </a:solidFill>
              </a:rPr>
              <a:t>Dra.</a:t>
            </a:r>
            <a:r>
              <a:rPr lang="pt-BR" sz="1400" b="1" dirty="0">
                <a:solidFill>
                  <a:srgbClr val="FFFFFF"/>
                </a:solidFill>
              </a:rPr>
              <a:t>Carmen </a:t>
            </a:r>
            <a:r>
              <a:rPr lang="pt-BR" sz="1400" b="1" dirty="0" err="1">
                <a:solidFill>
                  <a:srgbClr val="FFFFFF"/>
                </a:solidFill>
              </a:rPr>
              <a:t>D.S.André</a:t>
            </a:r>
            <a:endParaRPr lang="pt-BR" sz="1300" b="1" dirty="0">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Espaço Reservado para Número de Slide 5"/>
          <p:cNvSpPr>
            <a:spLocks noGrp="1"/>
          </p:cNvSpPr>
          <p:nvPr>
            <p:ph type="sldNum" sz="quarter" idx="12"/>
          </p:nvPr>
        </p:nvSpPr>
        <p:spPr/>
        <p:txBody>
          <a:bodyPr/>
          <a:lstStyle>
            <a:lvl1pPr>
              <a:defRPr/>
            </a:lvl1pPr>
          </a:lstStyle>
          <a:p>
            <a:pPr>
              <a:defRPr/>
            </a:pPr>
            <a:fld id="{D1039722-3617-4F8D-A8D0-401BBB9D7A0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B2823EE2-DAD0-4CD2-A921-51E5464966DD}"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4209645B-0733-4183-A0F7-9A330E246419}"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4B34AF96-9E01-4321-B85B-C2DF34CEAF98}"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E26CFD74-787E-457C-9E08-0E16BCFBD2A6}"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24EC0243-25A3-4C6E-8BB2-7AB69C2FB153}"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TextBox 2"/>
          <p:cNvSpPr txBox="1"/>
          <p:nvPr userDrawn="1"/>
        </p:nvSpPr>
        <p:spPr>
          <a:xfrm>
            <a:off x="139700" y="104775"/>
            <a:ext cx="1689100" cy="400050"/>
          </a:xfrm>
          <a:prstGeom prst="rect">
            <a:avLst/>
          </a:prstGeom>
          <a:noFill/>
        </p:spPr>
        <p:txBody>
          <a:bodyPr wrap="none">
            <a:spAutoFit/>
          </a:bodyPr>
          <a:lstStyle/>
          <a:p>
            <a:pPr fontAlgn="auto">
              <a:spcBef>
                <a:spcPts val="0"/>
              </a:spcBef>
              <a:spcAft>
                <a:spcPts val="0"/>
              </a:spcAft>
              <a:defRPr/>
            </a:pPr>
            <a:r>
              <a:rPr lang="pt-BR" sz="2000" b="1" dirty="0">
                <a:solidFill>
                  <a:schemeClr val="bg1"/>
                </a:solidFill>
                <a:latin typeface="+mn-lt"/>
              </a:rPr>
              <a:t>Título do slide</a:t>
            </a:r>
          </a:p>
        </p:txBody>
      </p:sp>
      <p:sp>
        <p:nvSpPr>
          <p:cNvPr id="3" name="TextBox 5"/>
          <p:cNvSpPr txBox="1"/>
          <p:nvPr userDrawn="1"/>
        </p:nvSpPr>
        <p:spPr>
          <a:xfrm>
            <a:off x="7308850" y="6413500"/>
            <a:ext cx="1354138" cy="292100"/>
          </a:xfrm>
          <a:prstGeom prst="rect">
            <a:avLst/>
          </a:prstGeom>
          <a:noFill/>
        </p:spPr>
        <p:txBody>
          <a:bodyPr>
            <a:spAutoFit/>
          </a:bodyPr>
          <a:lstStyle/>
          <a:p>
            <a:pPr fontAlgn="auto">
              <a:spcBef>
                <a:spcPts val="0"/>
              </a:spcBef>
              <a:spcAft>
                <a:spcPts val="0"/>
              </a:spcAft>
              <a:defRPr/>
            </a:pPr>
            <a:r>
              <a:rPr lang="pt-BR" sz="1300" b="1" dirty="0">
                <a:solidFill>
                  <a:srgbClr val="FFFFFF"/>
                </a:solidFill>
                <a:latin typeface="+mn-lt"/>
              </a:rPr>
              <a:t>Aula #3</a:t>
            </a:r>
          </a:p>
        </p:txBody>
      </p:sp>
      <p:sp>
        <p:nvSpPr>
          <p:cNvPr id="4" name="TextBox 6"/>
          <p:cNvSpPr txBox="1"/>
          <p:nvPr userDrawn="1"/>
        </p:nvSpPr>
        <p:spPr>
          <a:xfrm>
            <a:off x="8686800" y="6413500"/>
            <a:ext cx="581025" cy="290513"/>
          </a:xfrm>
          <a:prstGeom prst="rect">
            <a:avLst/>
          </a:prstGeom>
          <a:noFill/>
        </p:spPr>
        <p:txBody>
          <a:bodyPr wrap="none">
            <a:spAutoFit/>
          </a:bodyPr>
          <a:lstStyle/>
          <a:p>
            <a:pPr fontAlgn="auto">
              <a:spcBef>
                <a:spcPts val="0"/>
              </a:spcBef>
              <a:spcAft>
                <a:spcPts val="0"/>
              </a:spcAft>
              <a:defRPr/>
            </a:pPr>
            <a:fld id="{F9CB2A7E-D70A-4ECC-BADC-FF0E0CF314A2}" type="slidenum">
              <a:rPr lang="pt-BR" sz="1300" b="1">
                <a:solidFill>
                  <a:srgbClr val="FFFFFF"/>
                </a:solidFill>
                <a:latin typeface="+mn-lt"/>
              </a:rPr>
              <a:pPr fontAlgn="auto">
                <a:spcBef>
                  <a:spcPts val="0"/>
                </a:spcBef>
                <a:spcAft>
                  <a:spcPts val="0"/>
                </a:spcAft>
                <a:defRPr/>
              </a:pPr>
              <a:t>‹nº›</a:t>
            </a:fld>
            <a:endParaRPr lang="pt-BR" sz="1300" b="1" dirty="0">
              <a:solidFill>
                <a:srgbClr val="FFFFFF"/>
              </a:solidFill>
              <a:latin typeface="+mn-lt"/>
            </a:endParaRPr>
          </a:p>
        </p:txBody>
      </p:sp>
      <p:sp>
        <p:nvSpPr>
          <p:cNvPr id="5" name="TextBox 8"/>
          <p:cNvSpPr txBox="1"/>
          <p:nvPr userDrawn="1"/>
        </p:nvSpPr>
        <p:spPr>
          <a:xfrm>
            <a:off x="228600" y="6375400"/>
            <a:ext cx="2640013" cy="306388"/>
          </a:xfrm>
          <a:prstGeom prst="rect">
            <a:avLst/>
          </a:prstGeom>
          <a:noFill/>
        </p:spPr>
        <p:txBody>
          <a:bodyPr wrap="none">
            <a:spAutoFit/>
          </a:bodyPr>
          <a:lstStyle/>
          <a:p>
            <a:pPr fontAlgn="auto">
              <a:spcBef>
                <a:spcPts val="0"/>
              </a:spcBef>
              <a:spcAft>
                <a:spcPts val="0"/>
              </a:spcAft>
              <a:defRPr/>
            </a:pPr>
            <a:r>
              <a:rPr lang="pt-BR" sz="1400" b="1" dirty="0">
                <a:solidFill>
                  <a:srgbClr val="FFFFFF"/>
                </a:solidFill>
                <a:latin typeface="+mn-lt"/>
              </a:rPr>
              <a:t>Prof. Carmen D. </a:t>
            </a:r>
            <a:r>
              <a:rPr lang="pt-BR" sz="1400" b="1" dirty="0" err="1">
                <a:solidFill>
                  <a:srgbClr val="FFFFFF"/>
                </a:solidFill>
                <a:latin typeface="+mn-lt"/>
              </a:rPr>
              <a:t>Saldiva</a:t>
            </a:r>
            <a:r>
              <a:rPr lang="pt-BR" sz="1400" b="1" dirty="0">
                <a:solidFill>
                  <a:srgbClr val="FFFFFF"/>
                </a:solidFill>
                <a:latin typeface="+mn-lt"/>
              </a:rPr>
              <a:t> de André</a:t>
            </a:r>
            <a:endParaRPr lang="pt-BR" sz="1300" b="1" dirty="0">
              <a:solidFill>
                <a:srgbClr val="FFFFFF"/>
              </a:solidFill>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8" name="Forma liv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1268" name="Espaço Reservado para Títu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pt-BR" dirty="0" smtClean="0"/>
              <a:t>Clique para editar o estilo do título mestre</a:t>
            </a:r>
            <a:endParaRPr lang="en-US" dirty="0" smtClean="0"/>
          </a:p>
        </p:txBody>
      </p:sp>
      <p:sp>
        <p:nvSpPr>
          <p:cNvPr id="11269" name="Espaço Reservado para Tex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dirty="0" smtClean="0"/>
              <a:t>Clique para editar os estilos do texto mestre</a:t>
            </a:r>
          </a:p>
          <a:p>
            <a:pPr lvl="1"/>
            <a:r>
              <a:rPr lang="pt-BR" dirty="0" smtClean="0"/>
              <a:t>Segundo nível</a:t>
            </a:r>
          </a:p>
          <a:p>
            <a:pPr lvl="2"/>
            <a:r>
              <a:rPr lang="pt-BR" dirty="0" smtClean="0"/>
              <a:t>Terceiro nível</a:t>
            </a:r>
          </a:p>
          <a:p>
            <a:pPr lvl="3"/>
            <a:r>
              <a:rPr lang="pt-BR" dirty="0" smtClean="0"/>
              <a:t>Quarto nível</a:t>
            </a:r>
          </a:p>
          <a:p>
            <a:pPr lvl="4"/>
            <a:r>
              <a:rPr lang="pt-BR" dirty="0" smtClean="0"/>
              <a:t>Quinto nível</a:t>
            </a:r>
            <a:endParaRPr lang="en-US" dirty="0" smtClean="0"/>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latin typeface="Constantia" pitchFamily="18" charset="0"/>
                <a:cs typeface="Arial" pitchFamily="34" charset="0"/>
              </a:defRPr>
            </a:lvl1pPr>
          </a:lstStyle>
          <a:p>
            <a:pPr>
              <a:defRPr/>
            </a:pPr>
            <a:fld id="{B0FF7B7F-6421-4345-8854-9EC0147F67C4}" type="slidenum">
              <a:rPr lang="pt-BR"/>
              <a:pPr>
                <a:defRPr/>
              </a:pPr>
              <a:t>‹nº›</a:t>
            </a:fld>
            <a:endParaRPr lang="pt-BR"/>
          </a:p>
        </p:txBody>
      </p:sp>
      <p:grpSp>
        <p:nvGrpSpPr>
          <p:cNvPr id="11273" name="Grupo 1"/>
          <p:cNvGrpSpPr>
            <a:grpSpLocks/>
          </p:cNvGrpSpPr>
          <p:nvPr/>
        </p:nvGrpSpPr>
        <p:grpSpPr bwMode="auto">
          <a:xfrm>
            <a:off x="-19050" y="203200"/>
            <a:ext cx="9180513" cy="647700"/>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954"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8" r:id="rId10"/>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5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B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5.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12.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Documento_do_Microsoft_Word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533400" y="1477963"/>
            <a:ext cx="8382000" cy="1446212"/>
          </a:xfrm>
          <a:prstGeom prst="rect">
            <a:avLst/>
          </a:prstGeom>
          <a:noFill/>
          <a:ln w="9525">
            <a:noFill/>
            <a:miter lim="800000"/>
            <a:headEnd/>
            <a:tailEnd/>
          </a:ln>
        </p:spPr>
        <p:txBody>
          <a:bodyPr>
            <a:spAutoFit/>
          </a:bodyPr>
          <a:lstStyle/>
          <a:p>
            <a:pPr algn="ctr" eaLnBrk="1" hangingPunct="1">
              <a:spcBef>
                <a:spcPct val="50000"/>
              </a:spcBef>
            </a:pPr>
            <a:r>
              <a:rPr lang="pt-BR" sz="4400" b="1">
                <a:solidFill>
                  <a:schemeClr val="tx2"/>
                </a:solidFill>
                <a:latin typeface="Constantia" pitchFamily="18" charset="0"/>
              </a:rPr>
              <a:t>Métodos Estatísticos Aplicados às Ciências Biológicas</a:t>
            </a:r>
            <a:endParaRPr lang="en-US" sz="4400" b="1">
              <a:solidFill>
                <a:schemeClr val="tx2"/>
              </a:solidFill>
              <a:latin typeface="Constantia" pitchFamily="18" charset="0"/>
            </a:endParaRPr>
          </a:p>
        </p:txBody>
      </p:sp>
      <p:sp>
        <p:nvSpPr>
          <p:cNvPr id="16388" name="CaixaDeTexto 3"/>
          <p:cNvSpPr txBox="1">
            <a:spLocks noChangeArrowheads="1"/>
          </p:cNvSpPr>
          <p:nvPr/>
        </p:nvSpPr>
        <p:spPr bwMode="auto">
          <a:xfrm>
            <a:off x="3635375" y="3213100"/>
            <a:ext cx="2089150" cy="646113"/>
          </a:xfrm>
          <a:prstGeom prst="rect">
            <a:avLst/>
          </a:prstGeom>
          <a:noFill/>
          <a:ln w="9525">
            <a:noFill/>
            <a:miter lim="800000"/>
            <a:headEnd/>
            <a:tailEnd/>
          </a:ln>
        </p:spPr>
        <p:txBody>
          <a:bodyPr>
            <a:spAutoFit/>
          </a:bodyPr>
          <a:lstStyle/>
          <a:p>
            <a:pPr eaLnBrk="1" hangingPunct="1"/>
            <a:r>
              <a:rPr lang="pt-BR" sz="3600" dirty="0">
                <a:solidFill>
                  <a:srgbClr val="1E9FB4"/>
                </a:solidFill>
                <a:latin typeface="Constantia" pitchFamily="18" charset="0"/>
              </a:rPr>
              <a:t>- 8</a:t>
            </a:r>
            <a:r>
              <a:rPr lang="pt-BR" sz="3600" dirty="0" smtClean="0">
                <a:solidFill>
                  <a:srgbClr val="1E9FB4"/>
                </a:solidFill>
                <a:latin typeface="Constantia" pitchFamily="18" charset="0"/>
              </a:rPr>
              <a:t>ª </a:t>
            </a:r>
            <a:r>
              <a:rPr lang="pt-BR" sz="3600" dirty="0">
                <a:solidFill>
                  <a:srgbClr val="1E9FB4"/>
                </a:solidFill>
                <a:latin typeface="Constantia" pitchFamily="18" charset="0"/>
              </a:rPr>
              <a:t>aula -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251520" y="980728"/>
            <a:ext cx="3888680" cy="584775"/>
          </a:xfrm>
          <a:prstGeom prst="rect">
            <a:avLst/>
          </a:prstGeom>
          <a:noFill/>
        </p:spPr>
        <p:txBody>
          <a:bodyPr wrap="square" rtlCol="0">
            <a:spAutoFit/>
          </a:bodyPr>
          <a:lstStyle/>
          <a:p>
            <a:r>
              <a:rPr lang="pt-BR" sz="3200" b="1" dirty="0" smtClean="0">
                <a:solidFill>
                  <a:schemeClr val="tx2"/>
                </a:solidFill>
                <a:latin typeface="+mn-lt"/>
              </a:rPr>
              <a:t>Definições</a:t>
            </a:r>
            <a:endParaRPr lang="pt-BR" sz="3200" b="1" dirty="0">
              <a:solidFill>
                <a:schemeClr val="tx2"/>
              </a:solidFill>
              <a:latin typeface="+mn-lt"/>
            </a:endParaRPr>
          </a:p>
        </p:txBody>
      </p:sp>
      <p:sp>
        <p:nvSpPr>
          <p:cNvPr id="4" name="CaixaDeTexto 3"/>
          <p:cNvSpPr txBox="1"/>
          <p:nvPr/>
        </p:nvSpPr>
        <p:spPr>
          <a:xfrm>
            <a:off x="251520" y="1628800"/>
            <a:ext cx="8784976" cy="4862870"/>
          </a:xfrm>
          <a:prstGeom prst="rect">
            <a:avLst/>
          </a:prstGeom>
          <a:noFill/>
        </p:spPr>
        <p:txBody>
          <a:bodyPr wrap="square" rtlCol="0">
            <a:spAutoFit/>
          </a:bodyPr>
          <a:lstStyle/>
          <a:p>
            <a:pPr marL="1071563" indent="-1071563">
              <a:spcBef>
                <a:spcPts val="1200"/>
              </a:spcBef>
            </a:pPr>
            <a:r>
              <a:rPr lang="pt-BR" sz="2800" b="1" dirty="0" smtClean="0">
                <a:solidFill>
                  <a:srgbClr val="1E9FB4"/>
                </a:solidFill>
                <a:latin typeface="+mj-lt"/>
              </a:rPr>
              <a:t>Fator: </a:t>
            </a:r>
            <a:r>
              <a:rPr lang="pt-BR" sz="2800" dirty="0" smtClean="0">
                <a:solidFill>
                  <a:srgbClr val="1E9FB4"/>
                </a:solidFill>
                <a:latin typeface="+mj-lt"/>
              </a:rPr>
              <a:t>é uma variável qualitativa controlada, cujo efeito se quer testar. Em um experimento pode haver um ou mais fatores</a:t>
            </a:r>
            <a:endParaRPr lang="pt-BR" sz="2800" b="1" dirty="0" smtClean="0">
              <a:solidFill>
                <a:srgbClr val="1E9FB4"/>
              </a:solidFill>
              <a:latin typeface="+mj-lt"/>
            </a:endParaRPr>
          </a:p>
          <a:p>
            <a:pPr marL="1071563" indent="-1071563">
              <a:spcBef>
                <a:spcPts val="1200"/>
              </a:spcBef>
            </a:pPr>
            <a:r>
              <a:rPr lang="pt-BR" sz="2800" b="1" dirty="0" smtClean="0">
                <a:solidFill>
                  <a:srgbClr val="1E9FB4"/>
                </a:solidFill>
                <a:latin typeface="+mj-lt"/>
              </a:rPr>
              <a:t>Nível de um fator: </a:t>
            </a:r>
            <a:r>
              <a:rPr lang="pt-BR" sz="2800" dirty="0" smtClean="0">
                <a:solidFill>
                  <a:srgbClr val="1E9FB4"/>
                </a:solidFill>
                <a:latin typeface="+mj-lt"/>
              </a:rPr>
              <a:t>é cada categoria do fator</a:t>
            </a:r>
          </a:p>
          <a:p>
            <a:pPr marL="1071563" indent="-1071563">
              <a:spcBef>
                <a:spcPts val="1200"/>
              </a:spcBef>
            </a:pPr>
            <a:r>
              <a:rPr lang="pt-BR" sz="2800" b="1" dirty="0" smtClean="0">
                <a:solidFill>
                  <a:srgbClr val="1E9FB4"/>
                </a:solidFill>
                <a:latin typeface="+mj-lt"/>
              </a:rPr>
              <a:t>Tratamento: </a:t>
            </a:r>
            <a:r>
              <a:rPr lang="pt-BR" sz="2800" dirty="0" smtClean="0">
                <a:solidFill>
                  <a:srgbClr val="1E9FB4"/>
                </a:solidFill>
                <a:latin typeface="+mj-lt"/>
              </a:rPr>
              <a:t>é uma combinação dos níveis do fator. Quando há apenas 1 fator, os tratamentos coincidem com os níveis do fator</a:t>
            </a:r>
          </a:p>
          <a:p>
            <a:pPr marL="1071563" indent="-1071563">
              <a:spcBef>
                <a:spcPts val="1200"/>
              </a:spcBef>
            </a:pPr>
            <a:r>
              <a:rPr lang="pt-BR" sz="2800" b="1" dirty="0" smtClean="0">
                <a:solidFill>
                  <a:srgbClr val="1E9FB4"/>
                </a:solidFill>
                <a:latin typeface="+mj-lt"/>
              </a:rPr>
              <a:t>Variável resposta: </a:t>
            </a:r>
            <a:r>
              <a:rPr lang="pt-BR" sz="2800" dirty="0" smtClean="0">
                <a:solidFill>
                  <a:srgbClr val="1E9FB4"/>
                </a:solidFill>
                <a:latin typeface="+mj-lt"/>
              </a:rPr>
              <a:t>é a variável dependente do experimento, que será empregada para se avaliar a influência dos fatores</a:t>
            </a:r>
            <a:endParaRPr lang="pt-BR" sz="2800" dirty="0">
              <a:solidFill>
                <a:srgbClr val="1E9FB4"/>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323528" y="1401738"/>
            <a:ext cx="8424936" cy="3539430"/>
          </a:xfrm>
          <a:prstGeom prst="rect">
            <a:avLst/>
          </a:prstGeom>
          <a:noFill/>
        </p:spPr>
        <p:txBody>
          <a:bodyPr wrap="square" rtlCol="0">
            <a:spAutoFit/>
          </a:bodyPr>
          <a:lstStyle/>
          <a:p>
            <a:r>
              <a:rPr lang="pt-BR" sz="2800" b="1" dirty="0" smtClean="0">
                <a:solidFill>
                  <a:srgbClr val="1E9FB4"/>
                </a:solidFill>
                <a:latin typeface="+mn-lt"/>
              </a:rPr>
              <a:t>Unidade experimental: </a:t>
            </a:r>
            <a:r>
              <a:rPr lang="pt-BR" sz="2800" dirty="0" smtClean="0">
                <a:solidFill>
                  <a:srgbClr val="1E9FB4"/>
                </a:solidFill>
                <a:latin typeface="+mn-lt"/>
              </a:rPr>
              <a:t>é o elemento da amostra no qual será observada a variável resposta. A unidade experimental é determinada pela própria natureza do estudo. Pode ser um indivíduo, um conjunto de indivíduos, uma família, uma porção de matéria prima, um objeto, um animal, um pedaço de tecido etc.</a:t>
            </a:r>
          </a:p>
          <a:p>
            <a:r>
              <a:rPr lang="pt-BR" sz="2800" dirty="0" smtClean="0">
                <a:solidFill>
                  <a:srgbClr val="1E9FB4"/>
                </a:solidFill>
                <a:latin typeface="+mn-lt"/>
              </a:rPr>
              <a:t> </a:t>
            </a:r>
            <a:endParaRPr lang="pt-BR" sz="2400"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323528" y="1463293"/>
            <a:ext cx="8424936" cy="3477875"/>
          </a:xfrm>
          <a:prstGeom prst="rect">
            <a:avLst/>
          </a:prstGeom>
          <a:noFill/>
        </p:spPr>
        <p:txBody>
          <a:bodyPr wrap="square" rtlCol="0">
            <a:spAutoFit/>
          </a:bodyPr>
          <a:lstStyle/>
          <a:p>
            <a:r>
              <a:rPr lang="pt-BR" sz="2800" b="1" dirty="0" smtClean="0">
                <a:solidFill>
                  <a:srgbClr val="1E9FB4"/>
                </a:solidFill>
                <a:latin typeface="+mn-lt"/>
              </a:rPr>
              <a:t>Réplica: </a:t>
            </a:r>
            <a:r>
              <a:rPr lang="pt-BR" sz="2800" dirty="0" smtClean="0">
                <a:solidFill>
                  <a:srgbClr val="1E9FB4"/>
                </a:solidFill>
                <a:latin typeface="+mn-lt"/>
              </a:rPr>
              <a:t>Quando um mesmo tratamento é aplicado a diferentes unidades experimentais, tem se o caso de réplicas. Em cada tratamento podemos ter ou não o mesmo número de observações ou réplicas. Quando há um mesmo número de réplicas em cada tratamento, dizemos que o experimento é balanceado </a:t>
            </a:r>
          </a:p>
          <a:p>
            <a:endParaRPr lang="pt-BR" sz="2800" b="1" dirty="0" smtClean="0">
              <a:solidFill>
                <a:srgbClr val="1E9FB4"/>
              </a:solidFill>
              <a:latin typeface="+mn-lt"/>
            </a:endParaRPr>
          </a:p>
          <a:p>
            <a:endParaRPr lang="pt-BR" sz="2400" b="1"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179388" y="1268413"/>
            <a:ext cx="8964612" cy="4493538"/>
          </a:xfrm>
          <a:prstGeom prst="rect">
            <a:avLst/>
          </a:prstGeom>
          <a:noFill/>
          <a:ln w="9525">
            <a:noFill/>
            <a:miter lim="800000"/>
            <a:headEnd/>
            <a:tailEnd/>
          </a:ln>
        </p:spPr>
        <p:txBody>
          <a:bodyPr wrap="square">
            <a:spAutoFit/>
          </a:bodyPr>
          <a:lstStyle/>
          <a:p>
            <a:pPr defTabSz="914400">
              <a:spcBef>
                <a:spcPts val="1800"/>
              </a:spcBef>
            </a:pPr>
            <a:r>
              <a:rPr lang="pt-BR" sz="2800" b="1" dirty="0" smtClean="0">
                <a:solidFill>
                  <a:schemeClr val="tx2"/>
                </a:solidFill>
                <a:latin typeface="+mn-lt"/>
              </a:rPr>
              <a:t>Em cada um dos exemplos dados acima, identificar:</a:t>
            </a:r>
          </a:p>
          <a:p>
            <a:pPr marL="514350" indent="-514350" defTabSz="914400">
              <a:spcBef>
                <a:spcPts val="1800"/>
              </a:spcBef>
            </a:pPr>
            <a:r>
              <a:rPr lang="pt-BR" sz="2800" dirty="0" smtClean="0">
                <a:solidFill>
                  <a:srgbClr val="1E9FB4"/>
                </a:solidFill>
                <a:latin typeface="+mn-lt"/>
              </a:rPr>
              <a:t>a)</a:t>
            </a:r>
            <a:r>
              <a:rPr lang="pt-BR" sz="2800" dirty="0" smtClean="0">
                <a:solidFill>
                  <a:srgbClr val="333333"/>
                </a:solidFill>
                <a:latin typeface="+mn-lt"/>
              </a:rPr>
              <a:t> </a:t>
            </a:r>
            <a:r>
              <a:rPr lang="pt-BR" sz="2800" dirty="0" smtClean="0">
                <a:solidFill>
                  <a:srgbClr val="1E9FB4"/>
                </a:solidFill>
                <a:latin typeface="+mn-lt"/>
              </a:rPr>
              <a:t>variável resposta</a:t>
            </a:r>
          </a:p>
          <a:p>
            <a:pPr marL="514350" indent="-514350" defTabSz="914400">
              <a:spcBef>
                <a:spcPts val="1800"/>
              </a:spcBef>
            </a:pPr>
            <a:r>
              <a:rPr lang="pt-BR" sz="2800" dirty="0" smtClean="0">
                <a:solidFill>
                  <a:srgbClr val="1E9FB4"/>
                </a:solidFill>
                <a:latin typeface="+mn-lt"/>
              </a:rPr>
              <a:t>b) fatores no experimento</a:t>
            </a:r>
          </a:p>
          <a:p>
            <a:pPr defTabSz="914400">
              <a:spcBef>
                <a:spcPts val="1800"/>
              </a:spcBef>
            </a:pPr>
            <a:r>
              <a:rPr lang="pt-BR" sz="2800" dirty="0" smtClean="0">
                <a:solidFill>
                  <a:srgbClr val="1E9FB4"/>
                </a:solidFill>
                <a:latin typeface="+mn-lt"/>
              </a:rPr>
              <a:t>c</a:t>
            </a:r>
            <a:r>
              <a:rPr lang="pt-BR" sz="2800" dirty="0">
                <a:solidFill>
                  <a:srgbClr val="1E9FB4"/>
                </a:solidFill>
                <a:latin typeface="+mn-lt"/>
              </a:rPr>
              <a:t>) </a:t>
            </a:r>
            <a:r>
              <a:rPr lang="pt-BR" sz="2800" dirty="0" smtClean="0">
                <a:solidFill>
                  <a:srgbClr val="1E9FB4"/>
                </a:solidFill>
                <a:latin typeface="+mn-lt"/>
              </a:rPr>
              <a:t>níveis de </a:t>
            </a:r>
            <a:r>
              <a:rPr lang="pt-BR" sz="2800" dirty="0">
                <a:solidFill>
                  <a:srgbClr val="1E9FB4"/>
                </a:solidFill>
                <a:latin typeface="+mn-lt"/>
              </a:rPr>
              <a:t>cada </a:t>
            </a:r>
            <a:r>
              <a:rPr lang="pt-BR" sz="2800" dirty="0" smtClean="0">
                <a:solidFill>
                  <a:srgbClr val="1E9FB4"/>
                </a:solidFill>
                <a:latin typeface="+mn-lt"/>
              </a:rPr>
              <a:t>fator</a:t>
            </a:r>
          </a:p>
          <a:p>
            <a:pPr defTabSz="914400">
              <a:spcBef>
                <a:spcPts val="1800"/>
              </a:spcBef>
            </a:pPr>
            <a:r>
              <a:rPr lang="pt-BR" sz="2800" dirty="0" smtClean="0">
                <a:solidFill>
                  <a:srgbClr val="1E9FB4"/>
                </a:solidFill>
                <a:latin typeface="+mn-lt"/>
              </a:rPr>
              <a:t>d) Número de tratamentos</a:t>
            </a:r>
          </a:p>
          <a:p>
            <a:pPr defTabSz="914400">
              <a:spcBef>
                <a:spcPts val="1800"/>
              </a:spcBef>
            </a:pPr>
            <a:r>
              <a:rPr lang="pt-BR" sz="2800" dirty="0" smtClean="0">
                <a:solidFill>
                  <a:srgbClr val="1E9FB4"/>
                </a:solidFill>
                <a:latin typeface="+mn-lt"/>
              </a:rPr>
              <a:t>e) </a:t>
            </a:r>
            <a:r>
              <a:rPr lang="pt-BR" sz="2800" dirty="0">
                <a:solidFill>
                  <a:srgbClr val="1E9FB4"/>
                </a:solidFill>
                <a:latin typeface="+mn-lt"/>
              </a:rPr>
              <a:t>q</a:t>
            </a:r>
            <a:r>
              <a:rPr lang="pt-BR" sz="2800" dirty="0" smtClean="0">
                <a:solidFill>
                  <a:srgbClr val="1E9FB4"/>
                </a:solidFill>
                <a:latin typeface="+mn-lt"/>
              </a:rPr>
              <a:t>ual </a:t>
            </a:r>
            <a:r>
              <a:rPr lang="pt-BR" sz="2800" dirty="0">
                <a:solidFill>
                  <a:srgbClr val="1E9FB4"/>
                </a:solidFill>
                <a:latin typeface="+mn-lt"/>
              </a:rPr>
              <a:t>é a unidade </a:t>
            </a:r>
            <a:r>
              <a:rPr lang="pt-BR" sz="2800" dirty="0" smtClean="0">
                <a:solidFill>
                  <a:srgbClr val="1E9FB4"/>
                </a:solidFill>
                <a:latin typeface="+mn-lt"/>
              </a:rPr>
              <a:t>experimental</a:t>
            </a:r>
          </a:p>
          <a:p>
            <a:pPr defTabSz="914400">
              <a:spcBef>
                <a:spcPts val="1800"/>
              </a:spcBef>
            </a:pPr>
            <a:r>
              <a:rPr lang="pt-BR" sz="2800" dirty="0" smtClean="0">
                <a:solidFill>
                  <a:srgbClr val="1E9FB4"/>
                </a:solidFill>
                <a:latin typeface="+mn-lt"/>
              </a:rPr>
              <a:t>f) número de  réplicas em cada tratamento</a:t>
            </a:r>
            <a:endParaRPr lang="en-US" sz="2800" dirty="0">
              <a:solidFill>
                <a:srgbClr val="1E9FB4"/>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3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251520" y="1247269"/>
            <a:ext cx="8640960" cy="3801041"/>
          </a:xfrm>
          <a:prstGeom prst="rect">
            <a:avLst/>
          </a:prstGeom>
          <a:noFill/>
        </p:spPr>
        <p:txBody>
          <a:bodyPr wrap="square" rtlCol="0">
            <a:spAutoFit/>
          </a:bodyPr>
          <a:lstStyle/>
          <a:p>
            <a:pPr>
              <a:spcBef>
                <a:spcPts val="1800"/>
              </a:spcBef>
            </a:pPr>
            <a:r>
              <a:rPr lang="pt-BR" sz="2800" b="1" dirty="0" smtClean="0">
                <a:solidFill>
                  <a:schemeClr val="tx2"/>
                </a:solidFill>
                <a:latin typeface="+mn-lt"/>
              </a:rPr>
              <a:t>Fator fixo  x  fator aleatório</a:t>
            </a:r>
          </a:p>
          <a:p>
            <a:pPr>
              <a:spcBef>
                <a:spcPts val="1800"/>
              </a:spcBef>
            </a:pPr>
            <a:r>
              <a:rPr lang="pt-BR" sz="2800" dirty="0" smtClean="0">
                <a:solidFill>
                  <a:srgbClr val="1E9FB4"/>
                </a:solidFill>
                <a:latin typeface="+mn-lt"/>
              </a:rPr>
              <a:t>Um fator pode ser </a:t>
            </a:r>
            <a:r>
              <a:rPr lang="pt-BR" sz="2800" b="1" dirty="0" smtClean="0">
                <a:solidFill>
                  <a:srgbClr val="1E9FB4"/>
                </a:solidFill>
                <a:latin typeface="+mn-lt"/>
              </a:rPr>
              <a:t>fixo</a:t>
            </a:r>
            <a:r>
              <a:rPr lang="pt-BR" sz="2800" dirty="0" smtClean="0">
                <a:solidFill>
                  <a:srgbClr val="1E9FB4"/>
                </a:solidFill>
                <a:latin typeface="+mn-lt"/>
              </a:rPr>
              <a:t> ou </a:t>
            </a:r>
            <a:r>
              <a:rPr lang="pt-BR" sz="2800" b="1" dirty="0" smtClean="0">
                <a:solidFill>
                  <a:srgbClr val="1E9FB4"/>
                </a:solidFill>
                <a:latin typeface="+mn-lt"/>
              </a:rPr>
              <a:t>aleatório</a:t>
            </a:r>
          </a:p>
          <a:p>
            <a:pPr>
              <a:spcBef>
                <a:spcPts val="1800"/>
              </a:spcBef>
            </a:pPr>
            <a:r>
              <a:rPr lang="pt-BR" sz="2800" dirty="0" smtClean="0">
                <a:solidFill>
                  <a:srgbClr val="1E9FB4"/>
                </a:solidFill>
                <a:latin typeface="+mn-lt"/>
              </a:rPr>
              <a:t>O fator é</a:t>
            </a:r>
            <a:r>
              <a:rPr lang="pt-BR" sz="2800" b="1" dirty="0" smtClean="0">
                <a:solidFill>
                  <a:srgbClr val="1E9FB4"/>
                </a:solidFill>
                <a:latin typeface="+mn-lt"/>
              </a:rPr>
              <a:t> fixo </a:t>
            </a:r>
            <a:r>
              <a:rPr lang="pt-BR" sz="2800" dirty="0" smtClean="0">
                <a:solidFill>
                  <a:srgbClr val="1E9FB4"/>
                </a:solidFill>
                <a:latin typeface="+mn-lt"/>
              </a:rPr>
              <a:t>quando as conclusões se referem somente aos níveis presentes no experimento.</a:t>
            </a:r>
          </a:p>
          <a:p>
            <a:pPr>
              <a:spcBef>
                <a:spcPts val="1800"/>
              </a:spcBef>
            </a:pPr>
            <a:r>
              <a:rPr lang="pt-BR" sz="2800" dirty="0" smtClean="0">
                <a:solidFill>
                  <a:srgbClr val="1E9FB4"/>
                </a:solidFill>
                <a:latin typeface="+mn-lt"/>
              </a:rPr>
              <a:t>O fator é</a:t>
            </a:r>
            <a:r>
              <a:rPr lang="pt-BR" sz="2800" b="1" dirty="0" smtClean="0">
                <a:solidFill>
                  <a:srgbClr val="1E9FB4"/>
                </a:solidFill>
                <a:latin typeface="+mn-lt"/>
              </a:rPr>
              <a:t> aleatório </a:t>
            </a:r>
            <a:r>
              <a:rPr lang="pt-BR" sz="2800" dirty="0" smtClean="0">
                <a:solidFill>
                  <a:srgbClr val="1E9FB4"/>
                </a:solidFill>
                <a:latin typeface="+mn-lt"/>
              </a:rPr>
              <a:t>quando  uma amostra dos possíveis níveis do fator está presente no experimento e as conclusões se estendem a toda a população de níveis.</a:t>
            </a:r>
            <a:endParaRPr lang="pt-BR" sz="2800" b="1" dirty="0">
              <a:solidFill>
                <a:srgbClr val="1E9FB4"/>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849481"/>
            <a:ext cx="9144000" cy="4739759"/>
          </a:xfrm>
          <a:prstGeom prst="rect">
            <a:avLst/>
          </a:prstGeom>
          <a:noFill/>
        </p:spPr>
        <p:txBody>
          <a:bodyPr wrap="square" rtlCol="0">
            <a:spAutoFit/>
          </a:bodyPr>
          <a:lstStyle/>
          <a:p>
            <a:pPr>
              <a:spcBef>
                <a:spcPts val="1200"/>
              </a:spcBef>
            </a:pPr>
            <a:r>
              <a:rPr lang="pt-BR" sz="2800" b="1" dirty="0" smtClean="0">
                <a:solidFill>
                  <a:schemeClr val="tx2"/>
                </a:solidFill>
                <a:latin typeface="+mn-lt"/>
              </a:rPr>
              <a:t>Exemplo</a:t>
            </a:r>
          </a:p>
          <a:p>
            <a:pPr>
              <a:spcBef>
                <a:spcPts val="1200"/>
              </a:spcBef>
            </a:pPr>
            <a:r>
              <a:rPr lang="pt-BR" sz="2800" b="1" dirty="0" smtClean="0">
                <a:solidFill>
                  <a:srgbClr val="1E9FB4"/>
                </a:solidFill>
                <a:latin typeface="+mn-lt"/>
              </a:rPr>
              <a:t>Laboratório de análises clínicas: </a:t>
            </a:r>
            <a:r>
              <a:rPr lang="pt-BR" sz="2800" dirty="0" smtClean="0">
                <a:solidFill>
                  <a:srgbClr val="1E9FB4"/>
                </a:solidFill>
                <a:latin typeface="+mn-lt"/>
              </a:rPr>
              <a:t>vários postos de coleta</a:t>
            </a:r>
          </a:p>
          <a:p>
            <a:pPr>
              <a:spcBef>
                <a:spcPts val="1200"/>
              </a:spcBef>
            </a:pPr>
            <a:r>
              <a:rPr lang="pt-BR" sz="2800" dirty="0" smtClean="0">
                <a:solidFill>
                  <a:srgbClr val="1E9FB4"/>
                </a:solidFill>
                <a:latin typeface="+mn-lt"/>
              </a:rPr>
              <a:t>Sete postos sorteados ao acaso, e em cada posto uma amostra de empregados fez uma avaliação do responsável pelo posto</a:t>
            </a:r>
          </a:p>
          <a:p>
            <a:pPr>
              <a:spcBef>
                <a:spcPts val="1200"/>
              </a:spcBef>
            </a:pPr>
            <a:r>
              <a:rPr lang="pt-BR" sz="2800" b="1" dirty="0" smtClean="0">
                <a:solidFill>
                  <a:srgbClr val="1E9FB4"/>
                </a:solidFill>
                <a:latin typeface="+mn-lt"/>
              </a:rPr>
              <a:t>Fator:</a:t>
            </a:r>
            <a:r>
              <a:rPr lang="pt-BR" sz="2800" dirty="0" smtClean="0">
                <a:solidFill>
                  <a:srgbClr val="1E9FB4"/>
                </a:solidFill>
                <a:latin typeface="+mn-lt"/>
              </a:rPr>
              <a:t> posto de atendimento</a:t>
            </a:r>
          </a:p>
          <a:p>
            <a:pPr>
              <a:spcBef>
                <a:spcPts val="1200"/>
              </a:spcBef>
            </a:pPr>
            <a:r>
              <a:rPr lang="pt-BR" sz="2800" b="1" dirty="0" smtClean="0">
                <a:solidFill>
                  <a:srgbClr val="1E9FB4"/>
                </a:solidFill>
                <a:latin typeface="+mn-lt"/>
              </a:rPr>
              <a:t>Níveis do fator: </a:t>
            </a:r>
            <a:r>
              <a:rPr lang="pt-BR" sz="2800" dirty="0" smtClean="0">
                <a:solidFill>
                  <a:srgbClr val="1E9FB4"/>
                </a:solidFill>
                <a:latin typeface="+mn-lt"/>
              </a:rPr>
              <a:t>7 postos participantes do experimento</a:t>
            </a:r>
          </a:p>
          <a:p>
            <a:pPr>
              <a:spcBef>
                <a:spcPts val="1200"/>
              </a:spcBef>
            </a:pPr>
            <a:r>
              <a:rPr lang="pt-BR" sz="2800" dirty="0" smtClean="0">
                <a:solidFill>
                  <a:srgbClr val="1E9FB4"/>
                </a:solidFill>
                <a:latin typeface="+mn-lt"/>
              </a:rPr>
              <a:t>O interesse do laboratório se estende a toda a rede de postos e não somente aos 7 presentes no estudo</a:t>
            </a:r>
            <a:endParaRPr lang="pt-BR" sz="2800" dirty="0">
              <a:solidFill>
                <a:srgbClr val="1E9FB4"/>
              </a:solidFill>
              <a:latin typeface="+mn-lt"/>
            </a:endParaRPr>
          </a:p>
        </p:txBody>
      </p:sp>
      <p:sp>
        <p:nvSpPr>
          <p:cNvPr id="4" name="Seta para baixo 3"/>
          <p:cNvSpPr/>
          <p:nvPr/>
        </p:nvSpPr>
        <p:spPr>
          <a:xfrm>
            <a:off x="3851920" y="5733256"/>
            <a:ext cx="288280" cy="288032"/>
          </a:xfrm>
          <a:prstGeom prst="downArrow">
            <a:avLst/>
          </a:prstGeom>
          <a:solidFill>
            <a:srgbClr val="1E9FB4"/>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CaixaDeTexto 5"/>
          <p:cNvSpPr txBox="1"/>
          <p:nvPr/>
        </p:nvSpPr>
        <p:spPr>
          <a:xfrm>
            <a:off x="2195736" y="6146140"/>
            <a:ext cx="3672408" cy="523220"/>
          </a:xfrm>
          <a:prstGeom prst="rect">
            <a:avLst/>
          </a:prstGeom>
          <a:noFill/>
        </p:spPr>
        <p:txBody>
          <a:bodyPr wrap="square" rtlCol="0">
            <a:spAutoFit/>
          </a:bodyPr>
          <a:lstStyle/>
          <a:p>
            <a:pPr algn="ctr"/>
            <a:r>
              <a:rPr lang="pt-BR" sz="2800" b="1" dirty="0" smtClean="0">
                <a:solidFill>
                  <a:schemeClr val="tx2"/>
                </a:solidFill>
                <a:latin typeface="+mj-lt"/>
              </a:rPr>
              <a:t>O fator é aleatório</a:t>
            </a:r>
            <a:endParaRPr lang="pt-BR" sz="2800" b="1" dirty="0">
              <a:solidFill>
                <a:schemeClr val="tx2"/>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50825" y="2575431"/>
            <a:ext cx="3816350" cy="52322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De uma forma geral :</a:t>
            </a:r>
          </a:p>
        </p:txBody>
      </p:sp>
      <p:sp>
        <p:nvSpPr>
          <p:cNvPr id="22531" name="Text Box 8"/>
          <p:cNvSpPr txBox="1">
            <a:spLocks noChangeArrowheads="1"/>
          </p:cNvSpPr>
          <p:nvPr/>
        </p:nvSpPr>
        <p:spPr bwMode="auto">
          <a:xfrm>
            <a:off x="3851275" y="2575431"/>
            <a:ext cx="3962400" cy="52322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Número de níveis = </a:t>
            </a:r>
            <a:r>
              <a:rPr lang="pt-BR" sz="2800" b="1" dirty="0">
                <a:solidFill>
                  <a:srgbClr val="1E9FB4"/>
                </a:solidFill>
                <a:latin typeface="+mn-lt"/>
              </a:rPr>
              <a:t>k</a:t>
            </a:r>
          </a:p>
        </p:txBody>
      </p:sp>
      <p:sp>
        <p:nvSpPr>
          <p:cNvPr id="22532" name="Text Box 26"/>
          <p:cNvSpPr txBox="1">
            <a:spLocks noChangeArrowheads="1"/>
          </p:cNvSpPr>
          <p:nvPr/>
        </p:nvSpPr>
        <p:spPr bwMode="auto">
          <a:xfrm>
            <a:off x="914400" y="4037519"/>
            <a:ext cx="7467600" cy="523220"/>
          </a:xfrm>
          <a:prstGeom prst="rect">
            <a:avLst/>
          </a:prstGeom>
          <a:noFill/>
          <a:ln w="9525">
            <a:noFill/>
            <a:miter lim="800000"/>
            <a:headEnd/>
            <a:tailEnd/>
          </a:ln>
        </p:spPr>
        <p:txBody>
          <a:bodyPr>
            <a:spAutoFit/>
          </a:bodyPr>
          <a:lstStyle/>
          <a:p>
            <a:pPr>
              <a:spcBef>
                <a:spcPct val="50000"/>
              </a:spcBef>
            </a:pPr>
            <a:r>
              <a:rPr lang="pt-BR" sz="2800">
                <a:solidFill>
                  <a:srgbClr val="1E9FB4"/>
                </a:solidFill>
                <a:latin typeface="+mn-lt"/>
              </a:rPr>
              <a:t>Em cada nível : uma amostra de observações</a:t>
            </a:r>
          </a:p>
        </p:txBody>
      </p:sp>
      <p:sp>
        <p:nvSpPr>
          <p:cNvPr id="22533" name="AutoShape 27"/>
          <p:cNvSpPr>
            <a:spLocks noChangeArrowheads="1"/>
          </p:cNvSpPr>
          <p:nvPr/>
        </p:nvSpPr>
        <p:spPr bwMode="auto">
          <a:xfrm>
            <a:off x="4038600" y="5013831"/>
            <a:ext cx="457200" cy="533400"/>
          </a:xfrm>
          <a:prstGeom prst="downArrow">
            <a:avLst>
              <a:gd name="adj1" fmla="val 50000"/>
              <a:gd name="adj2" fmla="val 29167"/>
            </a:avLst>
          </a:prstGeom>
          <a:solidFill>
            <a:srgbClr val="1E9FB4"/>
          </a:solidFill>
          <a:ln w="9525">
            <a:solidFill>
              <a:schemeClr val="tx1"/>
            </a:solidFill>
            <a:miter lim="800000"/>
            <a:headEnd/>
            <a:tailEnd/>
          </a:ln>
        </p:spPr>
        <p:txBody>
          <a:bodyPr wrap="none" anchor="ctr"/>
          <a:lstStyle/>
          <a:p>
            <a:endParaRPr lang="pt-BR" sz="2800">
              <a:latin typeface="+mn-lt"/>
            </a:endParaRPr>
          </a:p>
        </p:txBody>
      </p:sp>
      <p:sp>
        <p:nvSpPr>
          <p:cNvPr id="22534" name="Text Box 28"/>
          <p:cNvSpPr txBox="1">
            <a:spLocks noChangeArrowheads="1"/>
          </p:cNvSpPr>
          <p:nvPr/>
        </p:nvSpPr>
        <p:spPr bwMode="auto">
          <a:xfrm>
            <a:off x="3172316" y="5858108"/>
            <a:ext cx="2209800" cy="523220"/>
          </a:xfrm>
          <a:prstGeom prst="rect">
            <a:avLst/>
          </a:prstGeom>
          <a:noFill/>
          <a:ln w="9525">
            <a:noFill/>
            <a:miter lim="800000"/>
            <a:headEnd/>
            <a:tailEnd/>
          </a:ln>
        </p:spPr>
        <p:txBody>
          <a:bodyPr>
            <a:spAutoFit/>
          </a:bodyPr>
          <a:lstStyle/>
          <a:p>
            <a:pPr algn="ctr">
              <a:spcBef>
                <a:spcPct val="50000"/>
              </a:spcBef>
            </a:pPr>
            <a:r>
              <a:rPr lang="pt-BR" sz="2800" dirty="0" smtClean="0">
                <a:solidFill>
                  <a:srgbClr val="1E9FB4"/>
                </a:solidFill>
                <a:latin typeface="+mn-lt"/>
              </a:rPr>
              <a:t>k  </a:t>
            </a:r>
            <a:r>
              <a:rPr lang="pt-BR" sz="2800" dirty="0">
                <a:solidFill>
                  <a:srgbClr val="1E9FB4"/>
                </a:solidFill>
                <a:latin typeface="+mn-lt"/>
              </a:rPr>
              <a:t>amostras</a:t>
            </a:r>
          </a:p>
        </p:txBody>
      </p:sp>
      <p:sp>
        <p:nvSpPr>
          <p:cNvPr id="7" name="CaixaDeTexto 6"/>
          <p:cNvSpPr txBox="1"/>
          <p:nvPr/>
        </p:nvSpPr>
        <p:spPr>
          <a:xfrm>
            <a:off x="323528" y="1196752"/>
            <a:ext cx="8136904" cy="1077218"/>
          </a:xfrm>
          <a:prstGeom prst="rect">
            <a:avLst/>
          </a:prstGeom>
          <a:noFill/>
        </p:spPr>
        <p:txBody>
          <a:bodyPr wrap="square" rtlCol="0">
            <a:spAutoFit/>
          </a:bodyPr>
          <a:lstStyle/>
          <a:p>
            <a:pPr algn="ctr"/>
            <a:r>
              <a:rPr lang="pt-BR" sz="3200" b="1" dirty="0" smtClean="0">
                <a:solidFill>
                  <a:schemeClr val="tx2"/>
                </a:solidFill>
                <a:latin typeface="+mn-lt"/>
              </a:rPr>
              <a:t>ANOVA com um fator  (fixo) e amostras independentes </a:t>
            </a:r>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5013325" y="4003675"/>
            <a:ext cx="184731" cy="461665"/>
          </a:xfrm>
          <a:prstGeom prst="rect">
            <a:avLst/>
          </a:prstGeom>
          <a:noFill/>
          <a:ln w="9525">
            <a:noFill/>
            <a:miter lim="800000"/>
            <a:headEnd/>
            <a:tailEnd/>
          </a:ln>
        </p:spPr>
        <p:txBody>
          <a:bodyPr wrap="none">
            <a:spAutoFit/>
          </a:bodyPr>
          <a:lstStyle/>
          <a:p>
            <a:endParaRPr lang="pt-BR" sz="2400">
              <a:latin typeface="+mn-lt"/>
            </a:endParaRPr>
          </a:p>
        </p:txBody>
      </p:sp>
      <p:sp>
        <p:nvSpPr>
          <p:cNvPr id="12" name="CaixaDeTexto 11"/>
          <p:cNvSpPr txBox="1"/>
          <p:nvPr/>
        </p:nvSpPr>
        <p:spPr>
          <a:xfrm>
            <a:off x="251520" y="2120657"/>
            <a:ext cx="8712968" cy="3970318"/>
          </a:xfrm>
          <a:prstGeom prst="rect">
            <a:avLst/>
          </a:prstGeom>
          <a:noFill/>
        </p:spPr>
        <p:txBody>
          <a:bodyPr wrap="square" rtlCol="0">
            <a:spAutoFit/>
          </a:bodyPr>
          <a:lstStyle/>
          <a:p>
            <a:pPr lvl="0" algn="just"/>
            <a:r>
              <a:rPr lang="pt-BR" sz="2800" dirty="0" smtClean="0">
                <a:solidFill>
                  <a:schemeClr val="tx2"/>
                </a:solidFill>
                <a:latin typeface="+mn-lt"/>
              </a:rPr>
              <a:t>O fertilizante </a:t>
            </a:r>
            <a:r>
              <a:rPr lang="pt-BR" sz="2800" b="1" dirty="0" smtClean="0">
                <a:solidFill>
                  <a:schemeClr val="tx2"/>
                </a:solidFill>
                <a:latin typeface="+mn-lt"/>
              </a:rPr>
              <a:t>fosfato de amônio magnésio </a:t>
            </a:r>
            <a:r>
              <a:rPr lang="pt-BR" sz="2800" dirty="0" smtClean="0">
                <a:solidFill>
                  <a:schemeClr val="tx2"/>
                </a:solidFill>
                <a:latin typeface="+mn-lt"/>
              </a:rPr>
              <a:t>é um fornecedor eficaz dos nutrientes necessários para o crescimento de plantas. </a:t>
            </a:r>
          </a:p>
          <a:p>
            <a:pPr lvl="0" algn="just"/>
            <a:endParaRPr lang="pt-BR" sz="2800" dirty="0" smtClean="0">
              <a:solidFill>
                <a:schemeClr val="tx2"/>
              </a:solidFill>
              <a:latin typeface="+mn-lt"/>
            </a:endParaRPr>
          </a:p>
          <a:p>
            <a:pPr lvl="0" algn="just"/>
            <a:r>
              <a:rPr lang="pt-BR" sz="2800" dirty="0" smtClean="0">
                <a:solidFill>
                  <a:schemeClr val="tx2"/>
                </a:solidFill>
                <a:latin typeface="+mn-lt"/>
              </a:rPr>
              <a:t>Os compostos fornecidos por esse fertilizante são altamente solúveis em água, permitindo que ele seja aplicado diretamente na superfície do solo, ou misturado com substratos de crescimento durante um processo de plantação.</a:t>
            </a:r>
            <a:r>
              <a:rPr lang="pt-BR" sz="2200" dirty="0" smtClean="0">
                <a:solidFill>
                  <a:schemeClr val="tx2"/>
                </a:solidFill>
                <a:latin typeface="+mn-lt"/>
              </a:rPr>
              <a:t> </a:t>
            </a:r>
            <a:endParaRPr lang="pt-BR" sz="2200" dirty="0">
              <a:solidFill>
                <a:schemeClr val="tx2"/>
              </a:solidFill>
              <a:latin typeface="+mn-lt"/>
            </a:endParaRPr>
          </a:p>
        </p:txBody>
      </p:sp>
      <p:sp>
        <p:nvSpPr>
          <p:cNvPr id="5" name="CaixaDeTexto 4"/>
          <p:cNvSpPr txBox="1"/>
          <p:nvPr/>
        </p:nvSpPr>
        <p:spPr>
          <a:xfrm>
            <a:off x="395536" y="836712"/>
            <a:ext cx="2160240" cy="584775"/>
          </a:xfrm>
          <a:prstGeom prst="rect">
            <a:avLst/>
          </a:prstGeom>
          <a:noFill/>
        </p:spPr>
        <p:txBody>
          <a:bodyPr wrap="square" rtlCol="0">
            <a:spAutoFit/>
          </a:bodyPr>
          <a:lstStyle/>
          <a:p>
            <a:r>
              <a:rPr lang="pt-BR" sz="3200" b="1" dirty="0" smtClean="0">
                <a:solidFill>
                  <a:schemeClr val="tx2"/>
                </a:solidFill>
                <a:latin typeface="+mn-lt"/>
              </a:rPr>
              <a:t>Exemplo</a:t>
            </a:r>
            <a:endParaRPr lang="pt-BR" sz="3200" b="1" dirty="0">
              <a:solidFill>
                <a:schemeClr val="tx2"/>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5013325" y="4003675"/>
            <a:ext cx="184731" cy="461665"/>
          </a:xfrm>
          <a:prstGeom prst="rect">
            <a:avLst/>
          </a:prstGeom>
          <a:noFill/>
          <a:ln w="9525">
            <a:noFill/>
            <a:miter lim="800000"/>
            <a:headEnd/>
            <a:tailEnd/>
          </a:ln>
        </p:spPr>
        <p:txBody>
          <a:bodyPr wrap="none">
            <a:spAutoFit/>
          </a:bodyPr>
          <a:lstStyle/>
          <a:p>
            <a:endParaRPr lang="pt-BR" sz="2400">
              <a:latin typeface="+mn-lt"/>
            </a:endParaRPr>
          </a:p>
        </p:txBody>
      </p:sp>
      <p:sp>
        <p:nvSpPr>
          <p:cNvPr id="12" name="CaixaDeTexto 11"/>
          <p:cNvSpPr txBox="1"/>
          <p:nvPr/>
        </p:nvSpPr>
        <p:spPr>
          <a:xfrm>
            <a:off x="395536" y="764704"/>
            <a:ext cx="8568952" cy="6124754"/>
          </a:xfrm>
          <a:prstGeom prst="rect">
            <a:avLst/>
          </a:prstGeom>
          <a:noFill/>
        </p:spPr>
        <p:txBody>
          <a:bodyPr wrap="square" rtlCol="0">
            <a:spAutoFit/>
          </a:bodyPr>
          <a:lstStyle/>
          <a:p>
            <a:pPr lvl="0" algn="just"/>
            <a:r>
              <a:rPr lang="pt-BR" sz="2800" b="1" dirty="0" smtClean="0">
                <a:solidFill>
                  <a:schemeClr val="tx2"/>
                </a:solidFill>
                <a:latin typeface="+mn-lt"/>
              </a:rPr>
              <a:t>Objetivo do estudo:  </a:t>
            </a:r>
            <a:r>
              <a:rPr lang="pt-BR" sz="2800" dirty="0" smtClean="0">
                <a:solidFill>
                  <a:schemeClr val="tx2"/>
                </a:solidFill>
                <a:latin typeface="+mn-lt"/>
              </a:rPr>
              <a:t>determinar o nível ótimo de fertilização com base no aumento vertical da altura de crisântemos.</a:t>
            </a:r>
          </a:p>
          <a:p>
            <a:pPr lvl="0" algn="just"/>
            <a:endParaRPr lang="pt-BR" sz="2800" dirty="0" smtClean="0">
              <a:solidFill>
                <a:schemeClr val="tx2"/>
              </a:solidFill>
              <a:latin typeface="+mn-lt"/>
            </a:endParaRPr>
          </a:p>
          <a:p>
            <a:pPr lvl="0" algn="just"/>
            <a:r>
              <a:rPr lang="pt-BR" sz="2800" b="1" dirty="0" smtClean="0">
                <a:solidFill>
                  <a:schemeClr val="tx2"/>
                </a:solidFill>
                <a:latin typeface="+mn-lt"/>
              </a:rPr>
              <a:t>40 mudas de crisântemos</a:t>
            </a:r>
            <a:r>
              <a:rPr lang="pt-BR" sz="2800" dirty="0" smtClean="0">
                <a:solidFill>
                  <a:schemeClr val="tx2"/>
                </a:solidFill>
                <a:latin typeface="+mn-lt"/>
              </a:rPr>
              <a:t>, plantadas em vasos similares, foram divididas aleatoriamente em quatro conjuntos, cada um com 10 mudas. </a:t>
            </a:r>
          </a:p>
          <a:p>
            <a:pPr lvl="0" algn="just"/>
            <a:endParaRPr lang="pt-BR" sz="2800" dirty="0" smtClean="0">
              <a:solidFill>
                <a:schemeClr val="tx2"/>
              </a:solidFill>
              <a:latin typeface="+mn-lt"/>
            </a:endParaRPr>
          </a:p>
          <a:p>
            <a:pPr lvl="0" algn="just"/>
            <a:r>
              <a:rPr lang="pt-BR" sz="2800" dirty="0" smtClean="0">
                <a:solidFill>
                  <a:schemeClr val="tx2"/>
                </a:solidFill>
                <a:latin typeface="+mn-lt"/>
              </a:rPr>
              <a:t>A cada conjunto foi adicionada uma concentração do fertilizante, medida em gramas por alqueire. </a:t>
            </a:r>
          </a:p>
          <a:p>
            <a:pPr lvl="0" algn="just"/>
            <a:endParaRPr lang="pt-BR" sz="2800" dirty="0" smtClean="0">
              <a:solidFill>
                <a:schemeClr val="tx2"/>
              </a:solidFill>
              <a:latin typeface="+mn-lt"/>
            </a:endParaRPr>
          </a:p>
          <a:p>
            <a:pPr lvl="0" algn="just"/>
            <a:r>
              <a:rPr lang="pt-BR" sz="2800" dirty="0" smtClean="0">
                <a:solidFill>
                  <a:schemeClr val="tx2"/>
                </a:solidFill>
                <a:latin typeface="+mn-lt"/>
              </a:rPr>
              <a:t>Os quatro conjuntos cresceram sob as mesmas condições em uma estufa pelo período de quatro semanas.</a:t>
            </a:r>
            <a:endParaRPr lang="pt-BR" sz="2800" dirty="0">
              <a:solidFill>
                <a:schemeClr val="tx2"/>
              </a:solidFill>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3107" name="Picture 3"/>
          <p:cNvPicPr>
            <a:picLocks noChangeAspect="1" noChangeArrowheads="1"/>
          </p:cNvPicPr>
          <p:nvPr/>
        </p:nvPicPr>
        <p:blipFill>
          <a:blip r:embed="rId2" cstate="print"/>
          <a:srcRect/>
          <a:stretch>
            <a:fillRect/>
          </a:stretch>
        </p:blipFill>
        <p:spPr bwMode="auto">
          <a:xfrm>
            <a:off x="1547664" y="1772816"/>
            <a:ext cx="6629176" cy="4854962"/>
          </a:xfrm>
          <a:prstGeom prst="rect">
            <a:avLst/>
          </a:prstGeom>
          <a:noFill/>
          <a:ln w="9525">
            <a:noFill/>
            <a:miter lim="800000"/>
            <a:headEnd/>
            <a:tailEnd/>
          </a:ln>
        </p:spPr>
      </p:pic>
      <p:sp>
        <p:nvSpPr>
          <p:cNvPr id="3" name="CaixaDeTexto 2"/>
          <p:cNvSpPr txBox="1"/>
          <p:nvPr/>
        </p:nvSpPr>
        <p:spPr>
          <a:xfrm>
            <a:off x="467544" y="980728"/>
            <a:ext cx="6120680" cy="523220"/>
          </a:xfrm>
          <a:prstGeom prst="rect">
            <a:avLst/>
          </a:prstGeom>
          <a:noFill/>
        </p:spPr>
        <p:txBody>
          <a:bodyPr wrap="square" rtlCol="0">
            <a:spAutoFit/>
          </a:bodyPr>
          <a:lstStyle/>
          <a:p>
            <a:r>
              <a:rPr lang="pt-BR" sz="2800" dirty="0" smtClean="0">
                <a:solidFill>
                  <a:schemeClr val="tx2"/>
                </a:solidFill>
                <a:latin typeface="+mn-lt"/>
              </a:rPr>
              <a:t>Mudanças de altura das plantas (cm)</a:t>
            </a:r>
            <a:endParaRPr lang="pt-BR" sz="28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ixaDeTexto 11"/>
          <p:cNvSpPr txBox="1"/>
          <p:nvPr/>
        </p:nvSpPr>
        <p:spPr>
          <a:xfrm>
            <a:off x="1763688" y="908720"/>
            <a:ext cx="5760640" cy="523220"/>
          </a:xfrm>
          <a:prstGeom prst="rect">
            <a:avLst/>
          </a:prstGeom>
          <a:noFill/>
        </p:spPr>
        <p:txBody>
          <a:bodyPr wrap="square" rtlCol="0">
            <a:spAutoFit/>
          </a:bodyPr>
          <a:lstStyle/>
          <a:p>
            <a:r>
              <a:rPr lang="pt-BR" sz="2800" dirty="0" smtClean="0">
                <a:solidFill>
                  <a:schemeClr val="tx2"/>
                </a:solidFill>
                <a:latin typeface="+mn-lt"/>
                <a:ea typeface="Verdana" pitchFamily="34" charset="0"/>
                <a:cs typeface="Verdana" pitchFamily="34" charset="0"/>
              </a:rPr>
              <a:t>Teste t para amostras independentes</a:t>
            </a:r>
            <a:endParaRPr lang="pt-BR" dirty="0">
              <a:solidFill>
                <a:schemeClr val="tx2"/>
              </a:solidFill>
              <a:latin typeface="+mn-lt"/>
            </a:endParaRPr>
          </a:p>
        </p:txBody>
      </p:sp>
      <p:graphicFrame>
        <p:nvGraphicFramePr>
          <p:cNvPr id="55298" name="Object 6"/>
          <p:cNvGraphicFramePr>
            <a:graphicFrameLocks noChangeAspect="1"/>
          </p:cNvGraphicFramePr>
          <p:nvPr/>
        </p:nvGraphicFramePr>
        <p:xfrm>
          <a:off x="2392189" y="4539952"/>
          <a:ext cx="955675" cy="2057400"/>
        </p:xfrm>
        <a:graphic>
          <a:graphicData uri="http://schemas.openxmlformats.org/presentationml/2006/ole">
            <mc:AlternateContent xmlns:mc="http://schemas.openxmlformats.org/markup-compatibility/2006">
              <mc:Choice xmlns:v="urn:schemas-microsoft-com:vml" Requires="v">
                <p:oleObj spid="_x0000_s202757" name="Clip" r:id="rId3" imgW="1857600" imgH="3995640" progId="">
                  <p:embed/>
                </p:oleObj>
              </mc:Choice>
              <mc:Fallback>
                <p:oleObj name="Clip" r:id="rId3" imgW="1857600" imgH="3995640" progId="">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2189" y="4539952"/>
                        <a:ext cx="955675" cy="2057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o explicativo em forma de nuvem 12"/>
          <p:cNvSpPr/>
          <p:nvPr/>
        </p:nvSpPr>
        <p:spPr>
          <a:xfrm>
            <a:off x="2195736" y="2924944"/>
            <a:ext cx="5040560" cy="1368152"/>
          </a:xfrm>
          <a:prstGeom prst="cloud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pt-BR" sz="2400" dirty="0" smtClean="0">
                <a:latin typeface="Verdana" pitchFamily="34" charset="0"/>
                <a:ea typeface="Verdana" pitchFamily="34" charset="0"/>
                <a:cs typeface="Verdana" pitchFamily="34" charset="0"/>
              </a:rPr>
              <a:t>E se tivéssemos 3 ou + grupos</a:t>
            </a:r>
            <a:endParaRPr lang="pt-BR" sz="2400" dirty="0">
              <a:latin typeface="Verdana" pitchFamily="34" charset="0"/>
              <a:ea typeface="Verdana" pitchFamily="34" charset="0"/>
              <a:cs typeface="Verdana" pitchFamily="34" charset="0"/>
            </a:endParaRPr>
          </a:p>
        </p:txBody>
      </p:sp>
      <p:sp>
        <p:nvSpPr>
          <p:cNvPr id="5" name="CaixaDeTexto 4"/>
          <p:cNvSpPr txBox="1"/>
          <p:nvPr/>
        </p:nvSpPr>
        <p:spPr>
          <a:xfrm>
            <a:off x="3131840" y="2060848"/>
            <a:ext cx="3600400" cy="523220"/>
          </a:xfrm>
          <a:prstGeom prst="rect">
            <a:avLst/>
          </a:prstGeom>
          <a:noFill/>
        </p:spPr>
        <p:txBody>
          <a:bodyPr wrap="square" rtlCol="0">
            <a:spAutoFit/>
          </a:bodyPr>
          <a:lstStyle/>
          <a:p>
            <a:r>
              <a:rPr lang="pt-BR" sz="2800" dirty="0" smtClean="0">
                <a:solidFill>
                  <a:schemeClr val="tx2"/>
                </a:solidFill>
                <a:latin typeface="+mn-lt"/>
                <a:ea typeface="Verdana" pitchFamily="34" charset="0"/>
                <a:cs typeface="Verdana" pitchFamily="34" charset="0"/>
              </a:rPr>
              <a:t>compara </a:t>
            </a:r>
            <a:r>
              <a:rPr lang="pt-BR" sz="2800" b="1" dirty="0" smtClean="0">
                <a:solidFill>
                  <a:schemeClr val="tx2"/>
                </a:solidFill>
                <a:latin typeface="+mn-lt"/>
                <a:ea typeface="Verdana" pitchFamily="34" charset="0"/>
                <a:cs typeface="Verdana" pitchFamily="34" charset="0"/>
              </a:rPr>
              <a:t>dois grupos</a:t>
            </a:r>
            <a:endParaRPr lang="pt-BR" sz="2800" b="1" dirty="0">
              <a:latin typeface="+mn-lt"/>
            </a:endParaRPr>
          </a:p>
        </p:txBody>
      </p:sp>
      <p:sp>
        <p:nvSpPr>
          <p:cNvPr id="6" name="Seta para baixo 5"/>
          <p:cNvSpPr/>
          <p:nvPr/>
        </p:nvSpPr>
        <p:spPr>
          <a:xfrm>
            <a:off x="4499992" y="1484784"/>
            <a:ext cx="432048" cy="432048"/>
          </a:xfrm>
          <a:prstGeom prst="downArrow">
            <a:avLst/>
          </a:prstGeom>
          <a:solidFill>
            <a:srgbClr val="1E9F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val 1027"/>
          <p:cNvSpPr>
            <a:spLocks noChangeArrowheads="1"/>
          </p:cNvSpPr>
          <p:nvPr/>
        </p:nvSpPr>
        <p:spPr bwMode="auto">
          <a:xfrm>
            <a:off x="1219200" y="1524000"/>
            <a:ext cx="1371600" cy="838200"/>
          </a:xfrm>
          <a:prstGeom prst="ellipse">
            <a:avLst/>
          </a:prstGeom>
          <a:noFill/>
          <a:ln w="9525">
            <a:solidFill>
              <a:schemeClr val="tx1"/>
            </a:solidFill>
            <a:round/>
            <a:headEnd/>
            <a:tailEnd/>
          </a:ln>
        </p:spPr>
        <p:txBody>
          <a:bodyPr wrap="none" anchor="ctr"/>
          <a:lstStyle/>
          <a:p>
            <a:pPr algn="ctr"/>
            <a:r>
              <a:rPr lang="pt-BR" sz="2800" b="1" dirty="0">
                <a:latin typeface="+mn-lt"/>
              </a:rPr>
              <a:t>Nível 1</a:t>
            </a:r>
            <a:endParaRPr lang="pt-BR" sz="2800" dirty="0">
              <a:latin typeface="+mn-lt"/>
            </a:endParaRPr>
          </a:p>
        </p:txBody>
      </p:sp>
      <p:sp>
        <p:nvSpPr>
          <p:cNvPr id="23555" name="Oval 1028"/>
          <p:cNvSpPr>
            <a:spLocks noChangeArrowheads="1"/>
          </p:cNvSpPr>
          <p:nvPr/>
        </p:nvSpPr>
        <p:spPr bwMode="auto">
          <a:xfrm>
            <a:off x="2971800" y="1524000"/>
            <a:ext cx="1371600" cy="838200"/>
          </a:xfrm>
          <a:prstGeom prst="ellipse">
            <a:avLst/>
          </a:prstGeom>
          <a:noFill/>
          <a:ln w="9525">
            <a:solidFill>
              <a:schemeClr val="tx1"/>
            </a:solidFill>
            <a:round/>
            <a:headEnd/>
            <a:tailEnd/>
          </a:ln>
        </p:spPr>
        <p:txBody>
          <a:bodyPr wrap="none" anchor="ctr"/>
          <a:lstStyle/>
          <a:p>
            <a:pPr algn="ctr"/>
            <a:r>
              <a:rPr lang="pt-BR" sz="2800" b="1">
                <a:latin typeface="+mn-lt"/>
              </a:rPr>
              <a:t>Nível 2</a:t>
            </a:r>
            <a:endParaRPr lang="pt-BR" sz="2800">
              <a:latin typeface="+mn-lt"/>
            </a:endParaRPr>
          </a:p>
        </p:txBody>
      </p:sp>
      <p:sp>
        <p:nvSpPr>
          <p:cNvPr id="23556" name="Text Box 1029"/>
          <p:cNvSpPr txBox="1">
            <a:spLocks noChangeArrowheads="1"/>
          </p:cNvSpPr>
          <p:nvPr/>
        </p:nvSpPr>
        <p:spPr bwMode="auto">
          <a:xfrm>
            <a:off x="4876800" y="1676400"/>
            <a:ext cx="990600" cy="523220"/>
          </a:xfrm>
          <a:prstGeom prst="rect">
            <a:avLst/>
          </a:prstGeom>
          <a:noFill/>
          <a:ln w="9525">
            <a:noFill/>
            <a:miter lim="800000"/>
            <a:headEnd/>
            <a:tailEnd/>
          </a:ln>
        </p:spPr>
        <p:txBody>
          <a:bodyPr>
            <a:spAutoFit/>
          </a:bodyPr>
          <a:lstStyle/>
          <a:p>
            <a:pPr>
              <a:spcBef>
                <a:spcPct val="50000"/>
              </a:spcBef>
            </a:pPr>
            <a:r>
              <a:rPr lang="pt-BR" sz="2800">
                <a:latin typeface="+mn-lt"/>
              </a:rPr>
              <a:t>.   .   .</a:t>
            </a:r>
          </a:p>
        </p:txBody>
      </p:sp>
      <p:sp>
        <p:nvSpPr>
          <p:cNvPr id="23557" name="Oval 1030"/>
          <p:cNvSpPr>
            <a:spLocks noChangeArrowheads="1"/>
          </p:cNvSpPr>
          <p:nvPr/>
        </p:nvSpPr>
        <p:spPr bwMode="auto">
          <a:xfrm>
            <a:off x="6172200" y="1524000"/>
            <a:ext cx="1371600" cy="838200"/>
          </a:xfrm>
          <a:prstGeom prst="ellipse">
            <a:avLst/>
          </a:prstGeom>
          <a:noFill/>
          <a:ln w="9525">
            <a:solidFill>
              <a:schemeClr val="tx1"/>
            </a:solidFill>
            <a:round/>
            <a:headEnd/>
            <a:tailEnd/>
          </a:ln>
        </p:spPr>
        <p:txBody>
          <a:bodyPr wrap="none" anchor="ctr"/>
          <a:lstStyle/>
          <a:p>
            <a:pPr algn="ctr"/>
            <a:r>
              <a:rPr lang="pt-BR" sz="2800" b="1">
                <a:latin typeface="+mn-lt"/>
              </a:rPr>
              <a:t>Nível k</a:t>
            </a:r>
            <a:endParaRPr lang="pt-BR" sz="2800">
              <a:latin typeface="+mn-lt"/>
            </a:endParaRPr>
          </a:p>
        </p:txBody>
      </p:sp>
      <p:sp>
        <p:nvSpPr>
          <p:cNvPr id="23558" name="Text Box 1032"/>
          <p:cNvSpPr txBox="1">
            <a:spLocks noChangeArrowheads="1"/>
          </p:cNvSpPr>
          <p:nvPr/>
        </p:nvSpPr>
        <p:spPr bwMode="auto">
          <a:xfrm>
            <a:off x="1676400" y="745540"/>
            <a:ext cx="5943600" cy="523220"/>
          </a:xfrm>
          <a:prstGeom prst="rect">
            <a:avLst/>
          </a:prstGeom>
          <a:noFill/>
          <a:ln w="9525">
            <a:noFill/>
            <a:miter lim="800000"/>
            <a:headEnd/>
            <a:tailEnd/>
          </a:ln>
        </p:spPr>
        <p:txBody>
          <a:bodyPr>
            <a:spAutoFit/>
          </a:bodyPr>
          <a:lstStyle/>
          <a:p>
            <a:pPr algn="ctr">
              <a:spcBef>
                <a:spcPct val="50000"/>
              </a:spcBef>
            </a:pPr>
            <a:r>
              <a:rPr lang="pt-BR" sz="2800" b="1" dirty="0">
                <a:solidFill>
                  <a:schemeClr val="tx2"/>
                </a:solidFill>
                <a:latin typeface="+mn-lt"/>
              </a:rPr>
              <a:t>REPRESENTAÇÃO  DOS  DADOS</a:t>
            </a:r>
            <a:endParaRPr lang="pt-BR" sz="2800" dirty="0">
              <a:solidFill>
                <a:schemeClr val="tx2"/>
              </a:solidFill>
              <a:latin typeface="+mn-lt"/>
            </a:endParaRPr>
          </a:p>
        </p:txBody>
      </p:sp>
      <p:sp>
        <p:nvSpPr>
          <p:cNvPr id="23559" name="Text Box 1033"/>
          <p:cNvSpPr txBox="1">
            <a:spLocks noChangeArrowheads="1"/>
          </p:cNvSpPr>
          <p:nvPr/>
        </p:nvSpPr>
        <p:spPr bwMode="auto">
          <a:xfrm>
            <a:off x="4648200" y="3505200"/>
            <a:ext cx="1143000" cy="461665"/>
          </a:xfrm>
          <a:prstGeom prst="rect">
            <a:avLst/>
          </a:prstGeom>
          <a:noFill/>
          <a:ln w="9525">
            <a:noFill/>
            <a:miter lim="800000"/>
            <a:headEnd/>
            <a:tailEnd/>
          </a:ln>
        </p:spPr>
        <p:txBody>
          <a:bodyPr>
            <a:spAutoFit/>
          </a:bodyPr>
          <a:lstStyle/>
          <a:p>
            <a:pPr>
              <a:spcBef>
                <a:spcPct val="50000"/>
              </a:spcBef>
            </a:pPr>
            <a:r>
              <a:rPr lang="pt-BR" sz="2400">
                <a:latin typeface="+mn-lt"/>
              </a:rPr>
              <a:t>.   .   .</a:t>
            </a:r>
          </a:p>
        </p:txBody>
      </p:sp>
      <p:sp>
        <p:nvSpPr>
          <p:cNvPr id="23560" name="Text Box 1034"/>
          <p:cNvSpPr txBox="1">
            <a:spLocks noChangeArrowheads="1"/>
          </p:cNvSpPr>
          <p:nvPr/>
        </p:nvSpPr>
        <p:spPr bwMode="auto">
          <a:xfrm>
            <a:off x="1447800" y="2667000"/>
            <a:ext cx="9906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rPr>
              <a:t>y</a:t>
            </a:r>
            <a:r>
              <a:rPr lang="pt-BR" sz="2400" baseline="-25000">
                <a:solidFill>
                  <a:schemeClr val="tx2"/>
                </a:solidFill>
                <a:latin typeface="+mn-lt"/>
              </a:rPr>
              <a:t>11</a:t>
            </a:r>
            <a:endParaRPr lang="pt-BR" sz="2400" baseline="30000">
              <a:solidFill>
                <a:schemeClr val="tx2"/>
              </a:solidFill>
              <a:latin typeface="+mn-lt"/>
            </a:endParaRPr>
          </a:p>
          <a:p>
            <a:pPr>
              <a:spcBef>
                <a:spcPct val="50000"/>
              </a:spcBef>
            </a:pPr>
            <a:r>
              <a:rPr lang="pt-BR" sz="2400">
                <a:solidFill>
                  <a:schemeClr val="tx2"/>
                </a:solidFill>
                <a:latin typeface="+mn-lt"/>
              </a:rPr>
              <a:t>y</a:t>
            </a:r>
            <a:r>
              <a:rPr lang="pt-BR" sz="2400" baseline="-25000">
                <a:solidFill>
                  <a:schemeClr val="tx2"/>
                </a:solidFill>
                <a:latin typeface="+mn-lt"/>
              </a:rPr>
              <a:t>12</a:t>
            </a:r>
            <a:endParaRPr lang="pt-BR" sz="2400">
              <a:solidFill>
                <a:schemeClr val="tx2"/>
              </a:solidFill>
              <a:latin typeface="+mn-lt"/>
            </a:endParaRPr>
          </a:p>
          <a:p>
            <a:pPr>
              <a:spcBef>
                <a:spcPct val="50000"/>
              </a:spcBef>
            </a:pPr>
            <a:r>
              <a:rPr lang="pt-BR" sz="2400">
                <a:solidFill>
                  <a:schemeClr val="tx2"/>
                </a:solidFill>
                <a:latin typeface="+mn-lt"/>
                <a:sym typeface="MT Extra" pitchFamily="18" charset="2"/>
              </a:rPr>
              <a:t></a:t>
            </a:r>
            <a:endParaRPr lang="pt-BR" sz="2400">
              <a:solidFill>
                <a:schemeClr val="tx2"/>
              </a:solidFill>
              <a:latin typeface="+mn-lt"/>
              <a:sym typeface="Math C" pitchFamily="2" charset="2"/>
            </a:endParaRPr>
          </a:p>
          <a:p>
            <a:pPr>
              <a:spcBef>
                <a:spcPct val="50000"/>
              </a:spcBef>
            </a:pPr>
            <a:r>
              <a:rPr lang="pt-BR" sz="2400">
                <a:solidFill>
                  <a:schemeClr val="tx2"/>
                </a:solidFill>
                <a:latin typeface="+mn-lt"/>
                <a:sym typeface="Math C" pitchFamily="2" charset="2"/>
              </a:rPr>
              <a:t>y</a:t>
            </a:r>
            <a:r>
              <a:rPr lang="pt-BR" sz="2400" baseline="-25000">
                <a:solidFill>
                  <a:schemeClr val="tx2"/>
                </a:solidFill>
                <a:latin typeface="+mn-lt"/>
                <a:sym typeface="Math C" pitchFamily="2" charset="2"/>
              </a:rPr>
              <a:t>1n1</a:t>
            </a:r>
            <a:endParaRPr lang="pt-BR" sz="2400">
              <a:latin typeface="+mn-lt"/>
            </a:endParaRPr>
          </a:p>
        </p:txBody>
      </p:sp>
      <p:sp>
        <p:nvSpPr>
          <p:cNvPr id="23561" name="Text Box 1035"/>
          <p:cNvSpPr txBox="1">
            <a:spLocks noChangeArrowheads="1"/>
          </p:cNvSpPr>
          <p:nvPr/>
        </p:nvSpPr>
        <p:spPr bwMode="auto">
          <a:xfrm>
            <a:off x="3276600" y="2667000"/>
            <a:ext cx="9144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rPr>
              <a:t>y</a:t>
            </a:r>
            <a:r>
              <a:rPr lang="pt-BR" sz="2400" baseline="-25000">
                <a:solidFill>
                  <a:schemeClr val="tx2"/>
                </a:solidFill>
                <a:latin typeface="+mn-lt"/>
              </a:rPr>
              <a:t>21</a:t>
            </a:r>
            <a:endParaRPr lang="pt-BR" sz="2400" baseline="30000">
              <a:solidFill>
                <a:schemeClr val="tx2"/>
              </a:solidFill>
              <a:latin typeface="+mn-lt"/>
            </a:endParaRPr>
          </a:p>
          <a:p>
            <a:pPr>
              <a:spcBef>
                <a:spcPct val="50000"/>
              </a:spcBef>
            </a:pPr>
            <a:r>
              <a:rPr lang="pt-BR" sz="2400">
                <a:solidFill>
                  <a:schemeClr val="tx2"/>
                </a:solidFill>
                <a:latin typeface="+mn-lt"/>
              </a:rPr>
              <a:t>y</a:t>
            </a:r>
            <a:r>
              <a:rPr lang="pt-BR" sz="2400" baseline="-25000">
                <a:solidFill>
                  <a:schemeClr val="tx2"/>
                </a:solidFill>
                <a:latin typeface="+mn-lt"/>
              </a:rPr>
              <a:t>22</a:t>
            </a:r>
            <a:endParaRPr lang="pt-BR" sz="2400">
              <a:solidFill>
                <a:schemeClr val="tx2"/>
              </a:solidFill>
              <a:latin typeface="+mn-lt"/>
            </a:endParaRPr>
          </a:p>
          <a:p>
            <a:pPr>
              <a:spcBef>
                <a:spcPct val="50000"/>
              </a:spcBef>
            </a:pPr>
            <a:r>
              <a:rPr lang="pt-BR" sz="2400">
                <a:solidFill>
                  <a:schemeClr val="tx2"/>
                </a:solidFill>
                <a:latin typeface="+mn-lt"/>
                <a:sym typeface="MT Extra" pitchFamily="18" charset="2"/>
              </a:rPr>
              <a:t> </a:t>
            </a:r>
            <a:endParaRPr lang="pt-BR" sz="2400">
              <a:solidFill>
                <a:schemeClr val="tx2"/>
              </a:solidFill>
              <a:latin typeface="+mn-lt"/>
              <a:sym typeface="Math C" pitchFamily="2" charset="2"/>
            </a:endParaRPr>
          </a:p>
          <a:p>
            <a:pPr>
              <a:spcBef>
                <a:spcPct val="50000"/>
              </a:spcBef>
            </a:pPr>
            <a:r>
              <a:rPr lang="pt-BR" sz="2400">
                <a:solidFill>
                  <a:schemeClr val="tx2"/>
                </a:solidFill>
                <a:latin typeface="+mn-lt"/>
                <a:sym typeface="Math C" pitchFamily="2" charset="2"/>
              </a:rPr>
              <a:t>y</a:t>
            </a:r>
            <a:r>
              <a:rPr lang="pt-BR" sz="2400" baseline="-25000">
                <a:solidFill>
                  <a:schemeClr val="tx2"/>
                </a:solidFill>
                <a:latin typeface="+mn-lt"/>
                <a:sym typeface="Math C" pitchFamily="2" charset="2"/>
              </a:rPr>
              <a:t>2n2</a:t>
            </a:r>
          </a:p>
        </p:txBody>
      </p:sp>
      <p:sp>
        <p:nvSpPr>
          <p:cNvPr id="23562" name="Text Box 1036"/>
          <p:cNvSpPr txBox="1">
            <a:spLocks noChangeArrowheads="1"/>
          </p:cNvSpPr>
          <p:nvPr/>
        </p:nvSpPr>
        <p:spPr bwMode="auto">
          <a:xfrm>
            <a:off x="6477000" y="2667000"/>
            <a:ext cx="11430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rPr>
              <a:t>y</a:t>
            </a:r>
            <a:r>
              <a:rPr lang="pt-BR" sz="2400" baseline="-25000">
                <a:solidFill>
                  <a:schemeClr val="tx2"/>
                </a:solidFill>
                <a:latin typeface="+mn-lt"/>
              </a:rPr>
              <a:t>k1</a:t>
            </a:r>
            <a:endParaRPr lang="pt-BR" sz="2400" baseline="30000">
              <a:solidFill>
                <a:schemeClr val="tx2"/>
              </a:solidFill>
              <a:latin typeface="+mn-lt"/>
            </a:endParaRPr>
          </a:p>
          <a:p>
            <a:pPr>
              <a:spcBef>
                <a:spcPct val="50000"/>
              </a:spcBef>
            </a:pPr>
            <a:r>
              <a:rPr lang="pt-BR" sz="2400">
                <a:solidFill>
                  <a:schemeClr val="tx2"/>
                </a:solidFill>
                <a:latin typeface="+mn-lt"/>
              </a:rPr>
              <a:t>y</a:t>
            </a:r>
            <a:r>
              <a:rPr lang="pt-BR" sz="2400" baseline="-25000">
                <a:solidFill>
                  <a:schemeClr val="tx2"/>
                </a:solidFill>
                <a:latin typeface="+mn-lt"/>
              </a:rPr>
              <a:t>k2</a:t>
            </a:r>
            <a:endParaRPr lang="pt-BR" sz="2400">
              <a:solidFill>
                <a:schemeClr val="tx2"/>
              </a:solidFill>
              <a:latin typeface="+mn-lt"/>
            </a:endParaRPr>
          </a:p>
          <a:p>
            <a:pPr>
              <a:spcBef>
                <a:spcPct val="50000"/>
              </a:spcBef>
            </a:pPr>
            <a:r>
              <a:rPr lang="pt-BR" sz="2400">
                <a:solidFill>
                  <a:schemeClr val="tx2"/>
                </a:solidFill>
                <a:latin typeface="+mn-lt"/>
                <a:sym typeface="MT Extra" pitchFamily="18" charset="2"/>
              </a:rPr>
              <a:t> </a:t>
            </a:r>
            <a:endParaRPr lang="pt-BR" sz="2400">
              <a:solidFill>
                <a:schemeClr val="tx2"/>
              </a:solidFill>
              <a:latin typeface="+mn-lt"/>
              <a:sym typeface="Math C" pitchFamily="2" charset="2"/>
            </a:endParaRPr>
          </a:p>
          <a:p>
            <a:pPr>
              <a:spcBef>
                <a:spcPct val="50000"/>
              </a:spcBef>
            </a:pPr>
            <a:r>
              <a:rPr lang="pt-BR" sz="2400">
                <a:solidFill>
                  <a:schemeClr val="tx2"/>
                </a:solidFill>
                <a:latin typeface="+mn-lt"/>
                <a:sym typeface="Math C" pitchFamily="2" charset="2"/>
              </a:rPr>
              <a:t>y</a:t>
            </a:r>
            <a:r>
              <a:rPr lang="pt-BR" sz="2400" baseline="-25000">
                <a:solidFill>
                  <a:schemeClr val="tx2"/>
                </a:solidFill>
                <a:latin typeface="+mn-lt"/>
                <a:sym typeface="Math C" pitchFamily="2" charset="2"/>
              </a:rPr>
              <a:t>knk</a:t>
            </a:r>
          </a:p>
        </p:txBody>
      </p:sp>
      <p:sp>
        <p:nvSpPr>
          <p:cNvPr id="23563" name="Text Box 1037"/>
          <p:cNvSpPr txBox="1">
            <a:spLocks noChangeArrowheads="1"/>
          </p:cNvSpPr>
          <p:nvPr/>
        </p:nvSpPr>
        <p:spPr bwMode="auto">
          <a:xfrm>
            <a:off x="0" y="5410200"/>
            <a:ext cx="1371600" cy="461665"/>
          </a:xfrm>
          <a:prstGeom prst="rect">
            <a:avLst/>
          </a:prstGeom>
          <a:noFill/>
          <a:ln w="9525">
            <a:noFill/>
            <a:miter lim="800000"/>
            <a:headEnd/>
            <a:tailEnd/>
          </a:ln>
        </p:spPr>
        <p:txBody>
          <a:bodyPr>
            <a:spAutoFit/>
          </a:bodyPr>
          <a:lstStyle/>
          <a:p>
            <a:pPr>
              <a:spcBef>
                <a:spcPct val="50000"/>
              </a:spcBef>
            </a:pPr>
            <a:r>
              <a:rPr lang="pt-BR" sz="2400" dirty="0">
                <a:latin typeface="+mn-lt"/>
              </a:rPr>
              <a:t>médias:</a:t>
            </a:r>
          </a:p>
        </p:txBody>
      </p:sp>
      <p:sp>
        <p:nvSpPr>
          <p:cNvPr id="23564" name="Text Box 1038"/>
          <p:cNvSpPr txBox="1">
            <a:spLocks noChangeArrowheads="1"/>
          </p:cNvSpPr>
          <p:nvPr/>
        </p:nvSpPr>
        <p:spPr bwMode="auto">
          <a:xfrm>
            <a:off x="1524000" y="5334000"/>
            <a:ext cx="990600" cy="461665"/>
          </a:xfrm>
          <a:prstGeom prst="rect">
            <a:avLst/>
          </a:prstGeom>
          <a:noFill/>
          <a:ln w="9525">
            <a:noFill/>
            <a:miter lim="800000"/>
            <a:headEnd/>
            <a:tailEnd/>
          </a:ln>
        </p:spPr>
        <p:txBody>
          <a:bodyPr>
            <a:spAutoFit/>
          </a:bodyPr>
          <a:lstStyle/>
          <a:p>
            <a:pPr>
              <a:spcBef>
                <a:spcPct val="50000"/>
              </a:spcBef>
            </a:pPr>
            <a:r>
              <a:rPr lang="pt-BR" sz="2400" dirty="0">
                <a:latin typeface="+mn-lt"/>
              </a:rPr>
              <a:t>y</a:t>
            </a:r>
            <a:r>
              <a:rPr lang="pt-BR" sz="2400" baseline="-25000" dirty="0">
                <a:latin typeface="+mn-lt"/>
              </a:rPr>
              <a:t>1</a:t>
            </a:r>
            <a:endParaRPr lang="pt-BR" sz="2400" dirty="0">
              <a:latin typeface="+mn-lt"/>
            </a:endParaRPr>
          </a:p>
        </p:txBody>
      </p:sp>
      <p:sp>
        <p:nvSpPr>
          <p:cNvPr id="23565" name="Line 1039"/>
          <p:cNvSpPr>
            <a:spLocks noChangeShapeType="1"/>
          </p:cNvSpPr>
          <p:nvPr/>
        </p:nvSpPr>
        <p:spPr bwMode="auto">
          <a:xfrm>
            <a:off x="1600200" y="5410200"/>
            <a:ext cx="228600" cy="0"/>
          </a:xfrm>
          <a:prstGeom prst="line">
            <a:avLst/>
          </a:prstGeom>
          <a:noFill/>
          <a:ln w="9525">
            <a:solidFill>
              <a:schemeClr val="tx1"/>
            </a:solidFill>
            <a:round/>
            <a:headEnd/>
            <a:tailEnd/>
          </a:ln>
        </p:spPr>
        <p:txBody>
          <a:bodyPr wrap="none" anchor="ctr"/>
          <a:lstStyle/>
          <a:p>
            <a:endParaRPr lang="pt-BR" sz="2400">
              <a:latin typeface="+mn-lt"/>
            </a:endParaRPr>
          </a:p>
        </p:txBody>
      </p:sp>
      <p:sp>
        <p:nvSpPr>
          <p:cNvPr id="23566" name="Text Box 1041"/>
          <p:cNvSpPr txBox="1">
            <a:spLocks noChangeArrowheads="1"/>
          </p:cNvSpPr>
          <p:nvPr/>
        </p:nvSpPr>
        <p:spPr bwMode="auto">
          <a:xfrm>
            <a:off x="6553200" y="5348288"/>
            <a:ext cx="990600" cy="461665"/>
          </a:xfrm>
          <a:prstGeom prst="rect">
            <a:avLst/>
          </a:prstGeom>
          <a:noFill/>
          <a:ln w="9525">
            <a:noFill/>
            <a:miter lim="800000"/>
            <a:headEnd/>
            <a:tailEnd/>
          </a:ln>
        </p:spPr>
        <p:txBody>
          <a:bodyPr>
            <a:spAutoFit/>
          </a:bodyPr>
          <a:lstStyle/>
          <a:p>
            <a:pPr>
              <a:spcBef>
                <a:spcPct val="50000"/>
              </a:spcBef>
            </a:pPr>
            <a:r>
              <a:rPr lang="pt-BR" sz="2400">
                <a:latin typeface="+mn-lt"/>
              </a:rPr>
              <a:t>y</a:t>
            </a:r>
            <a:r>
              <a:rPr lang="pt-BR" sz="2400" baseline="-25000">
                <a:latin typeface="+mn-lt"/>
              </a:rPr>
              <a:t>k</a:t>
            </a:r>
            <a:endParaRPr lang="pt-BR" sz="2400">
              <a:latin typeface="+mn-lt"/>
            </a:endParaRPr>
          </a:p>
        </p:txBody>
      </p:sp>
      <p:sp>
        <p:nvSpPr>
          <p:cNvPr id="23567" name="Text Box 1042"/>
          <p:cNvSpPr txBox="1">
            <a:spLocks noChangeArrowheads="1"/>
          </p:cNvSpPr>
          <p:nvPr/>
        </p:nvSpPr>
        <p:spPr bwMode="auto">
          <a:xfrm>
            <a:off x="3429000" y="5334000"/>
            <a:ext cx="990600" cy="461665"/>
          </a:xfrm>
          <a:prstGeom prst="rect">
            <a:avLst/>
          </a:prstGeom>
          <a:noFill/>
          <a:ln w="9525">
            <a:noFill/>
            <a:miter lim="800000"/>
            <a:headEnd/>
            <a:tailEnd/>
          </a:ln>
        </p:spPr>
        <p:txBody>
          <a:bodyPr>
            <a:spAutoFit/>
          </a:bodyPr>
          <a:lstStyle/>
          <a:p>
            <a:pPr>
              <a:spcBef>
                <a:spcPct val="50000"/>
              </a:spcBef>
            </a:pPr>
            <a:r>
              <a:rPr lang="pt-BR" sz="2400">
                <a:latin typeface="+mn-lt"/>
              </a:rPr>
              <a:t>y</a:t>
            </a:r>
            <a:r>
              <a:rPr lang="pt-BR" sz="2400" baseline="-25000">
                <a:latin typeface="+mn-lt"/>
              </a:rPr>
              <a:t>2</a:t>
            </a:r>
            <a:endParaRPr lang="pt-BR" sz="2400">
              <a:latin typeface="+mn-lt"/>
            </a:endParaRPr>
          </a:p>
        </p:txBody>
      </p:sp>
      <p:sp>
        <p:nvSpPr>
          <p:cNvPr id="23568" name="Line 1043"/>
          <p:cNvSpPr>
            <a:spLocks noChangeShapeType="1"/>
          </p:cNvSpPr>
          <p:nvPr/>
        </p:nvSpPr>
        <p:spPr bwMode="auto">
          <a:xfrm>
            <a:off x="3505200" y="5410200"/>
            <a:ext cx="228600" cy="0"/>
          </a:xfrm>
          <a:prstGeom prst="line">
            <a:avLst/>
          </a:prstGeom>
          <a:noFill/>
          <a:ln w="9525">
            <a:solidFill>
              <a:schemeClr val="tx1"/>
            </a:solidFill>
            <a:round/>
            <a:headEnd/>
            <a:tailEnd/>
          </a:ln>
        </p:spPr>
        <p:txBody>
          <a:bodyPr wrap="none" anchor="ctr"/>
          <a:lstStyle/>
          <a:p>
            <a:endParaRPr lang="pt-BR" sz="2400">
              <a:latin typeface="+mn-lt"/>
            </a:endParaRPr>
          </a:p>
        </p:txBody>
      </p:sp>
      <p:sp>
        <p:nvSpPr>
          <p:cNvPr id="23569" name="Line 1044"/>
          <p:cNvSpPr>
            <a:spLocks noChangeShapeType="1"/>
          </p:cNvSpPr>
          <p:nvPr/>
        </p:nvSpPr>
        <p:spPr bwMode="auto">
          <a:xfrm>
            <a:off x="6629400" y="5486400"/>
            <a:ext cx="228600" cy="0"/>
          </a:xfrm>
          <a:prstGeom prst="line">
            <a:avLst/>
          </a:prstGeom>
          <a:noFill/>
          <a:ln w="9525">
            <a:solidFill>
              <a:schemeClr val="tx1"/>
            </a:solidFill>
            <a:round/>
            <a:headEnd/>
            <a:tailEnd/>
          </a:ln>
        </p:spPr>
        <p:txBody>
          <a:bodyPr wrap="none" anchor="ctr"/>
          <a:lstStyle/>
          <a:p>
            <a:endParaRPr lang="pt-BR" sz="240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95536" y="2276872"/>
            <a:ext cx="2438400" cy="523875"/>
          </a:xfrm>
          <a:prstGeom prst="rect">
            <a:avLst/>
          </a:prstGeom>
          <a:noFill/>
          <a:ln w="9525">
            <a:noFill/>
            <a:miter lim="800000"/>
            <a:headEnd/>
            <a:tailEnd/>
          </a:ln>
        </p:spPr>
        <p:txBody>
          <a:bodyPr wrap="square">
            <a:spAutoFit/>
          </a:bodyPr>
          <a:lstStyle/>
          <a:p>
            <a:pPr>
              <a:spcBef>
                <a:spcPct val="50000"/>
              </a:spcBef>
            </a:pPr>
            <a:r>
              <a:rPr lang="pt-BR" sz="2800" b="1" dirty="0">
                <a:solidFill>
                  <a:srgbClr val="1E9FB4"/>
                </a:solidFill>
                <a:latin typeface="+mn-lt"/>
              </a:rPr>
              <a:t>Suposições</a:t>
            </a:r>
            <a:endParaRPr lang="pt-BR" sz="2800" dirty="0">
              <a:solidFill>
                <a:srgbClr val="1E9FB4"/>
              </a:solidFill>
              <a:latin typeface="+mn-lt"/>
            </a:endParaRPr>
          </a:p>
        </p:txBody>
      </p:sp>
      <p:sp>
        <p:nvSpPr>
          <p:cNvPr id="24579" name="Text Box 4"/>
          <p:cNvSpPr txBox="1">
            <a:spLocks noChangeArrowheads="1"/>
          </p:cNvSpPr>
          <p:nvPr/>
        </p:nvSpPr>
        <p:spPr bwMode="auto">
          <a:xfrm>
            <a:off x="251520" y="1125240"/>
            <a:ext cx="8424936" cy="863600"/>
          </a:xfrm>
          <a:prstGeom prst="rect">
            <a:avLst/>
          </a:prstGeom>
          <a:noFill/>
          <a:ln w="9525">
            <a:noFill/>
            <a:miter lim="800000"/>
            <a:headEnd/>
            <a:tailEnd/>
          </a:ln>
        </p:spPr>
        <p:txBody>
          <a:bodyPr/>
          <a:lstStyle/>
          <a:p>
            <a:pPr>
              <a:spcBef>
                <a:spcPct val="50000"/>
              </a:spcBef>
            </a:pPr>
            <a:r>
              <a:rPr lang="pt-BR" sz="2800" dirty="0">
                <a:solidFill>
                  <a:srgbClr val="1E9FB4"/>
                </a:solidFill>
                <a:latin typeface="+mn-lt"/>
              </a:rPr>
              <a:t>Portanto, temos </a:t>
            </a:r>
            <a:r>
              <a:rPr lang="pt-BR" sz="2800" b="1" dirty="0">
                <a:solidFill>
                  <a:srgbClr val="1E9FB4"/>
                </a:solidFill>
                <a:latin typeface="+mn-lt"/>
              </a:rPr>
              <a:t>k amostras independentes </a:t>
            </a:r>
            <a:r>
              <a:rPr lang="pt-BR" sz="2800" dirty="0">
                <a:solidFill>
                  <a:srgbClr val="1E9FB4"/>
                </a:solidFill>
                <a:latin typeface="+mn-lt"/>
              </a:rPr>
              <a:t>de </a:t>
            </a:r>
            <a:r>
              <a:rPr lang="pt-BR" sz="2800" b="1" dirty="0">
                <a:solidFill>
                  <a:srgbClr val="1E9FB4"/>
                </a:solidFill>
                <a:latin typeface="+mn-lt"/>
              </a:rPr>
              <a:t>k </a:t>
            </a:r>
            <a:r>
              <a:rPr lang="pt-BR" sz="2800" b="1" dirty="0" smtClean="0">
                <a:solidFill>
                  <a:srgbClr val="1E9FB4"/>
                </a:solidFill>
                <a:latin typeface="+mn-lt"/>
              </a:rPr>
              <a:t>populações (k grupos)</a:t>
            </a:r>
            <a:endParaRPr lang="pt-BR" sz="2800" b="1" dirty="0">
              <a:solidFill>
                <a:srgbClr val="1E9FB4"/>
              </a:solidFill>
              <a:latin typeface="+mn-lt"/>
            </a:endParaRPr>
          </a:p>
          <a:p>
            <a:pPr>
              <a:spcBef>
                <a:spcPct val="50000"/>
              </a:spcBef>
            </a:pPr>
            <a:endParaRPr lang="pt-BR" sz="2800" dirty="0">
              <a:solidFill>
                <a:srgbClr val="1E9FB4"/>
              </a:solidFill>
              <a:latin typeface="+mn-lt"/>
            </a:endParaRPr>
          </a:p>
        </p:txBody>
      </p:sp>
      <p:sp>
        <p:nvSpPr>
          <p:cNvPr id="24580" name="Text Box 5"/>
          <p:cNvSpPr txBox="1">
            <a:spLocks noChangeArrowheads="1"/>
          </p:cNvSpPr>
          <p:nvPr/>
        </p:nvSpPr>
        <p:spPr bwMode="auto">
          <a:xfrm>
            <a:off x="304800" y="2971800"/>
            <a:ext cx="8587680" cy="1384300"/>
          </a:xfrm>
          <a:prstGeom prst="rect">
            <a:avLst/>
          </a:prstGeom>
          <a:noFill/>
          <a:ln w="9525">
            <a:noFill/>
            <a:miter lim="800000"/>
            <a:headEnd/>
            <a:tailEnd/>
          </a:ln>
        </p:spPr>
        <p:txBody>
          <a:bodyPr wrap="square">
            <a:spAutoFit/>
          </a:bodyPr>
          <a:lstStyle/>
          <a:p>
            <a:pPr>
              <a:spcBef>
                <a:spcPct val="50000"/>
              </a:spcBef>
            </a:pPr>
            <a:r>
              <a:rPr lang="pt-BR" sz="2800" dirty="0">
                <a:solidFill>
                  <a:srgbClr val="1E9FB4"/>
                </a:solidFill>
                <a:latin typeface="+mn-lt"/>
              </a:rPr>
              <a:t>1) Cada amostra é constituída por observações independentes selecionadas de uma população na qual a variável resposta tem </a:t>
            </a:r>
            <a:r>
              <a:rPr lang="pt-BR" sz="2800" b="1" dirty="0">
                <a:solidFill>
                  <a:srgbClr val="1E9FB4"/>
                </a:solidFill>
                <a:latin typeface="+mn-lt"/>
              </a:rPr>
              <a:t>distribuição Normal </a:t>
            </a:r>
          </a:p>
        </p:txBody>
      </p:sp>
      <p:sp>
        <p:nvSpPr>
          <p:cNvPr id="24581" name="Text Box 6"/>
          <p:cNvSpPr txBox="1">
            <a:spLocks noChangeArrowheads="1"/>
          </p:cNvSpPr>
          <p:nvPr/>
        </p:nvSpPr>
        <p:spPr bwMode="auto">
          <a:xfrm>
            <a:off x="251520" y="4648200"/>
            <a:ext cx="8282880" cy="954088"/>
          </a:xfrm>
          <a:prstGeom prst="rect">
            <a:avLst/>
          </a:prstGeom>
          <a:noFill/>
          <a:ln w="9525">
            <a:noFill/>
            <a:miter lim="800000"/>
            <a:headEnd/>
            <a:tailEnd/>
          </a:ln>
        </p:spPr>
        <p:txBody>
          <a:bodyPr wrap="square">
            <a:spAutoFit/>
          </a:bodyPr>
          <a:lstStyle/>
          <a:p>
            <a:pPr>
              <a:spcBef>
                <a:spcPct val="50000"/>
              </a:spcBef>
            </a:pPr>
            <a:r>
              <a:rPr lang="pt-BR" sz="2800" dirty="0">
                <a:solidFill>
                  <a:srgbClr val="1E9FB4"/>
                </a:solidFill>
                <a:latin typeface="+mn-lt"/>
              </a:rPr>
              <a:t>2) A </a:t>
            </a:r>
            <a:r>
              <a:rPr lang="pt-BR" sz="2800" b="1" dirty="0">
                <a:solidFill>
                  <a:srgbClr val="1E9FB4"/>
                </a:solidFill>
                <a:latin typeface="+mn-lt"/>
              </a:rPr>
              <a:t>variância da variável resposta é a mesma </a:t>
            </a:r>
            <a:r>
              <a:rPr lang="pt-BR" sz="2800" dirty="0">
                <a:solidFill>
                  <a:srgbClr val="1E9FB4"/>
                </a:solidFill>
                <a:latin typeface="+mn-lt"/>
              </a:rPr>
              <a:t>em cada população</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7"/>
          <p:cNvSpPr txBox="1">
            <a:spLocks noChangeArrowheads="1"/>
          </p:cNvSpPr>
          <p:nvPr/>
        </p:nvSpPr>
        <p:spPr bwMode="auto">
          <a:xfrm>
            <a:off x="838200" y="685800"/>
            <a:ext cx="2286000" cy="52322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cs typeface="Arial" charset="0"/>
              </a:rPr>
              <a:t>Ou seja,</a:t>
            </a:r>
          </a:p>
        </p:txBody>
      </p:sp>
      <p:sp>
        <p:nvSpPr>
          <p:cNvPr id="25603" name="Oval 8"/>
          <p:cNvSpPr>
            <a:spLocks noChangeArrowheads="1"/>
          </p:cNvSpPr>
          <p:nvPr/>
        </p:nvSpPr>
        <p:spPr bwMode="auto">
          <a:xfrm>
            <a:off x="1219200" y="1524000"/>
            <a:ext cx="1371600" cy="838200"/>
          </a:xfrm>
          <a:prstGeom prst="ellipse">
            <a:avLst/>
          </a:prstGeom>
          <a:noFill/>
          <a:ln w="9525">
            <a:solidFill>
              <a:schemeClr val="tx1"/>
            </a:solidFill>
            <a:round/>
            <a:headEnd/>
            <a:tailEnd/>
          </a:ln>
        </p:spPr>
        <p:txBody>
          <a:bodyPr wrap="none" anchor="ctr"/>
          <a:lstStyle/>
          <a:p>
            <a:pPr algn="ctr"/>
            <a:r>
              <a:rPr lang="pt-BR" sz="2800" b="1" dirty="0">
                <a:latin typeface="+mn-lt"/>
                <a:cs typeface="Arial" charset="0"/>
              </a:rPr>
              <a:t>Nível 1</a:t>
            </a:r>
            <a:endParaRPr lang="pt-BR" sz="2800" dirty="0">
              <a:latin typeface="+mn-lt"/>
              <a:cs typeface="Arial" charset="0"/>
            </a:endParaRPr>
          </a:p>
        </p:txBody>
      </p:sp>
      <p:sp>
        <p:nvSpPr>
          <p:cNvPr id="25604" name="Oval 9"/>
          <p:cNvSpPr>
            <a:spLocks noChangeArrowheads="1"/>
          </p:cNvSpPr>
          <p:nvPr/>
        </p:nvSpPr>
        <p:spPr bwMode="auto">
          <a:xfrm>
            <a:off x="2971800" y="1524000"/>
            <a:ext cx="1371600" cy="838200"/>
          </a:xfrm>
          <a:prstGeom prst="ellipse">
            <a:avLst/>
          </a:prstGeom>
          <a:noFill/>
          <a:ln w="9525">
            <a:solidFill>
              <a:schemeClr val="tx1"/>
            </a:solidFill>
            <a:round/>
            <a:headEnd/>
            <a:tailEnd/>
          </a:ln>
        </p:spPr>
        <p:txBody>
          <a:bodyPr wrap="none" anchor="ctr"/>
          <a:lstStyle/>
          <a:p>
            <a:pPr algn="ctr"/>
            <a:r>
              <a:rPr lang="pt-BR" sz="2800" b="1">
                <a:latin typeface="+mn-lt"/>
                <a:cs typeface="Arial" charset="0"/>
              </a:rPr>
              <a:t>Nível 2</a:t>
            </a:r>
            <a:endParaRPr lang="pt-BR" sz="2800">
              <a:latin typeface="+mn-lt"/>
              <a:cs typeface="Arial" charset="0"/>
            </a:endParaRPr>
          </a:p>
        </p:txBody>
      </p:sp>
      <p:sp>
        <p:nvSpPr>
          <p:cNvPr id="25605" name="Text Box 10"/>
          <p:cNvSpPr txBox="1">
            <a:spLocks noChangeArrowheads="1"/>
          </p:cNvSpPr>
          <p:nvPr/>
        </p:nvSpPr>
        <p:spPr bwMode="auto">
          <a:xfrm>
            <a:off x="4876800" y="1676400"/>
            <a:ext cx="990600" cy="523220"/>
          </a:xfrm>
          <a:prstGeom prst="rect">
            <a:avLst/>
          </a:prstGeom>
          <a:noFill/>
          <a:ln w="9525">
            <a:noFill/>
            <a:miter lim="800000"/>
            <a:headEnd/>
            <a:tailEnd/>
          </a:ln>
        </p:spPr>
        <p:txBody>
          <a:bodyPr>
            <a:spAutoFit/>
          </a:bodyPr>
          <a:lstStyle/>
          <a:p>
            <a:pPr>
              <a:spcBef>
                <a:spcPct val="50000"/>
              </a:spcBef>
            </a:pPr>
            <a:r>
              <a:rPr lang="pt-BR" sz="2800">
                <a:latin typeface="+mn-lt"/>
              </a:rPr>
              <a:t>.   .   .</a:t>
            </a:r>
          </a:p>
        </p:txBody>
      </p:sp>
      <p:sp>
        <p:nvSpPr>
          <p:cNvPr id="25606" name="Oval 11"/>
          <p:cNvSpPr>
            <a:spLocks noChangeArrowheads="1"/>
          </p:cNvSpPr>
          <p:nvPr/>
        </p:nvSpPr>
        <p:spPr bwMode="auto">
          <a:xfrm>
            <a:off x="6172200" y="1524000"/>
            <a:ext cx="1371600" cy="838200"/>
          </a:xfrm>
          <a:prstGeom prst="ellipse">
            <a:avLst/>
          </a:prstGeom>
          <a:noFill/>
          <a:ln w="9525">
            <a:solidFill>
              <a:schemeClr val="tx1"/>
            </a:solidFill>
            <a:round/>
            <a:headEnd/>
            <a:tailEnd/>
          </a:ln>
        </p:spPr>
        <p:txBody>
          <a:bodyPr wrap="none" anchor="ctr"/>
          <a:lstStyle/>
          <a:p>
            <a:pPr algn="ctr"/>
            <a:r>
              <a:rPr lang="pt-BR" sz="2800" b="1">
                <a:latin typeface="+mn-lt"/>
                <a:cs typeface="Arial" charset="0"/>
              </a:rPr>
              <a:t>Nível k</a:t>
            </a:r>
            <a:endParaRPr lang="pt-BR" sz="2800">
              <a:latin typeface="+mn-lt"/>
              <a:cs typeface="Arial" charset="0"/>
            </a:endParaRPr>
          </a:p>
        </p:txBody>
      </p:sp>
      <p:sp>
        <p:nvSpPr>
          <p:cNvPr id="25607" name="Text Box 12"/>
          <p:cNvSpPr txBox="1">
            <a:spLocks noChangeArrowheads="1"/>
          </p:cNvSpPr>
          <p:nvPr/>
        </p:nvSpPr>
        <p:spPr bwMode="auto">
          <a:xfrm>
            <a:off x="4648200" y="3429000"/>
            <a:ext cx="1143000" cy="461665"/>
          </a:xfrm>
          <a:prstGeom prst="rect">
            <a:avLst/>
          </a:prstGeom>
          <a:noFill/>
          <a:ln w="9525">
            <a:noFill/>
            <a:miter lim="800000"/>
            <a:headEnd/>
            <a:tailEnd/>
          </a:ln>
        </p:spPr>
        <p:txBody>
          <a:bodyPr>
            <a:spAutoFit/>
          </a:bodyPr>
          <a:lstStyle/>
          <a:p>
            <a:pPr>
              <a:spcBef>
                <a:spcPct val="50000"/>
              </a:spcBef>
            </a:pPr>
            <a:r>
              <a:rPr lang="pt-BR" sz="2400">
                <a:latin typeface="+mn-lt"/>
              </a:rPr>
              <a:t>.   .   .</a:t>
            </a:r>
          </a:p>
        </p:txBody>
      </p:sp>
      <p:sp>
        <p:nvSpPr>
          <p:cNvPr id="25608" name="Text Box 13"/>
          <p:cNvSpPr txBox="1">
            <a:spLocks noChangeArrowheads="1"/>
          </p:cNvSpPr>
          <p:nvPr/>
        </p:nvSpPr>
        <p:spPr bwMode="auto">
          <a:xfrm>
            <a:off x="1447800" y="2590800"/>
            <a:ext cx="9906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11</a:t>
            </a:r>
            <a:endParaRPr lang="pt-BR" sz="2400" baseline="30000">
              <a:solidFill>
                <a:schemeClr val="tx2"/>
              </a:solidFill>
              <a:latin typeface="+mn-lt"/>
              <a:cs typeface="Arial" charset="0"/>
            </a:endParaRPr>
          </a:p>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12</a:t>
            </a:r>
            <a:endParaRPr lang="pt-BR" sz="2400">
              <a:solidFill>
                <a:schemeClr val="tx2"/>
              </a:solidFill>
              <a:latin typeface="+mn-lt"/>
              <a:cs typeface="Arial" charset="0"/>
            </a:endParaRPr>
          </a:p>
          <a:p>
            <a:pPr>
              <a:spcBef>
                <a:spcPct val="50000"/>
              </a:spcBef>
            </a:pPr>
            <a:r>
              <a:rPr lang="pt-BR" sz="2400">
                <a:solidFill>
                  <a:schemeClr val="tx2"/>
                </a:solidFill>
                <a:latin typeface="+mn-lt"/>
                <a:cs typeface="Arial" charset="0"/>
                <a:sym typeface="MT Extra" pitchFamily="18" charset="2"/>
              </a:rPr>
              <a:t> </a:t>
            </a:r>
            <a:endParaRPr lang="pt-BR" sz="2400">
              <a:solidFill>
                <a:schemeClr val="tx2"/>
              </a:solidFill>
              <a:latin typeface="+mn-lt"/>
              <a:cs typeface="Arial" charset="0"/>
              <a:sym typeface="Math C" pitchFamily="2" charset="2"/>
            </a:endParaRPr>
          </a:p>
          <a:p>
            <a:pPr>
              <a:spcBef>
                <a:spcPct val="50000"/>
              </a:spcBef>
            </a:pPr>
            <a:r>
              <a:rPr lang="pt-BR" sz="2400">
                <a:solidFill>
                  <a:schemeClr val="tx2"/>
                </a:solidFill>
                <a:latin typeface="+mn-lt"/>
                <a:cs typeface="Arial" charset="0"/>
                <a:sym typeface="Math C" pitchFamily="2" charset="2"/>
              </a:rPr>
              <a:t>y</a:t>
            </a:r>
            <a:r>
              <a:rPr lang="pt-BR" sz="2400" baseline="-25000">
                <a:solidFill>
                  <a:schemeClr val="tx2"/>
                </a:solidFill>
                <a:latin typeface="+mn-lt"/>
                <a:cs typeface="Arial" charset="0"/>
                <a:sym typeface="Math C" pitchFamily="2" charset="2"/>
              </a:rPr>
              <a:t>1n1</a:t>
            </a:r>
          </a:p>
        </p:txBody>
      </p:sp>
      <p:sp>
        <p:nvSpPr>
          <p:cNvPr id="25609" name="Text Box 14"/>
          <p:cNvSpPr txBox="1">
            <a:spLocks noChangeArrowheads="1"/>
          </p:cNvSpPr>
          <p:nvPr/>
        </p:nvSpPr>
        <p:spPr bwMode="auto">
          <a:xfrm>
            <a:off x="3276600" y="2590800"/>
            <a:ext cx="9144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21</a:t>
            </a:r>
            <a:endParaRPr lang="pt-BR" sz="2400" baseline="30000">
              <a:solidFill>
                <a:schemeClr val="tx2"/>
              </a:solidFill>
              <a:latin typeface="+mn-lt"/>
              <a:cs typeface="Arial" charset="0"/>
            </a:endParaRPr>
          </a:p>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22</a:t>
            </a:r>
            <a:endParaRPr lang="pt-BR" sz="2400">
              <a:solidFill>
                <a:schemeClr val="tx2"/>
              </a:solidFill>
              <a:latin typeface="+mn-lt"/>
              <a:cs typeface="Arial" charset="0"/>
            </a:endParaRPr>
          </a:p>
          <a:p>
            <a:pPr>
              <a:spcBef>
                <a:spcPct val="50000"/>
              </a:spcBef>
            </a:pPr>
            <a:r>
              <a:rPr lang="pt-BR" sz="2400">
                <a:solidFill>
                  <a:schemeClr val="tx2"/>
                </a:solidFill>
                <a:latin typeface="+mn-lt"/>
                <a:cs typeface="Arial" charset="0"/>
                <a:sym typeface="MT Extra" pitchFamily="18" charset="2"/>
              </a:rPr>
              <a:t> </a:t>
            </a:r>
            <a:endParaRPr lang="pt-BR" sz="2400">
              <a:solidFill>
                <a:schemeClr val="tx2"/>
              </a:solidFill>
              <a:latin typeface="+mn-lt"/>
              <a:cs typeface="Arial" charset="0"/>
              <a:sym typeface="Math C" pitchFamily="2" charset="2"/>
            </a:endParaRPr>
          </a:p>
          <a:p>
            <a:pPr>
              <a:spcBef>
                <a:spcPct val="50000"/>
              </a:spcBef>
            </a:pPr>
            <a:r>
              <a:rPr lang="pt-BR" sz="2400">
                <a:solidFill>
                  <a:schemeClr val="tx2"/>
                </a:solidFill>
                <a:latin typeface="+mn-lt"/>
                <a:cs typeface="Arial" charset="0"/>
                <a:sym typeface="Math C" pitchFamily="2" charset="2"/>
              </a:rPr>
              <a:t>y</a:t>
            </a:r>
            <a:r>
              <a:rPr lang="pt-BR" sz="2400" baseline="-25000">
                <a:solidFill>
                  <a:schemeClr val="tx2"/>
                </a:solidFill>
                <a:latin typeface="+mn-lt"/>
                <a:cs typeface="Arial" charset="0"/>
                <a:sym typeface="Math C" pitchFamily="2" charset="2"/>
              </a:rPr>
              <a:t>2n2</a:t>
            </a:r>
          </a:p>
        </p:txBody>
      </p:sp>
      <p:sp>
        <p:nvSpPr>
          <p:cNvPr id="25610" name="Text Box 15"/>
          <p:cNvSpPr txBox="1">
            <a:spLocks noChangeArrowheads="1"/>
          </p:cNvSpPr>
          <p:nvPr/>
        </p:nvSpPr>
        <p:spPr bwMode="auto">
          <a:xfrm>
            <a:off x="6477000" y="2590800"/>
            <a:ext cx="1143000" cy="2123658"/>
          </a:xfrm>
          <a:prstGeom prst="rect">
            <a:avLst/>
          </a:prstGeom>
          <a:noFill/>
          <a:ln w="9525">
            <a:noFill/>
            <a:miter lim="800000"/>
            <a:headEnd/>
            <a:tailEnd/>
          </a:ln>
        </p:spPr>
        <p:txBody>
          <a:bodyPr>
            <a:spAutoFit/>
          </a:bodyPr>
          <a:lstStyle/>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k1</a:t>
            </a:r>
            <a:endParaRPr lang="pt-BR" sz="2400" baseline="30000">
              <a:solidFill>
                <a:schemeClr val="tx2"/>
              </a:solidFill>
              <a:latin typeface="+mn-lt"/>
              <a:cs typeface="Arial" charset="0"/>
            </a:endParaRPr>
          </a:p>
          <a:p>
            <a:pPr>
              <a:spcBef>
                <a:spcPct val="50000"/>
              </a:spcBef>
            </a:pPr>
            <a:r>
              <a:rPr lang="pt-BR" sz="2400">
                <a:solidFill>
                  <a:schemeClr val="tx2"/>
                </a:solidFill>
                <a:latin typeface="+mn-lt"/>
                <a:cs typeface="Arial" charset="0"/>
              </a:rPr>
              <a:t>y</a:t>
            </a:r>
            <a:r>
              <a:rPr lang="pt-BR" sz="2400" baseline="-25000">
                <a:solidFill>
                  <a:schemeClr val="tx2"/>
                </a:solidFill>
                <a:latin typeface="+mn-lt"/>
                <a:cs typeface="Arial" charset="0"/>
              </a:rPr>
              <a:t>k2</a:t>
            </a:r>
            <a:endParaRPr lang="pt-BR" sz="2400">
              <a:solidFill>
                <a:schemeClr val="tx2"/>
              </a:solidFill>
              <a:latin typeface="+mn-lt"/>
              <a:cs typeface="Arial" charset="0"/>
            </a:endParaRPr>
          </a:p>
          <a:p>
            <a:pPr>
              <a:spcBef>
                <a:spcPct val="50000"/>
              </a:spcBef>
            </a:pPr>
            <a:r>
              <a:rPr lang="pt-BR" sz="2400">
                <a:solidFill>
                  <a:schemeClr val="tx2"/>
                </a:solidFill>
                <a:latin typeface="+mn-lt"/>
                <a:cs typeface="Arial" charset="0"/>
                <a:sym typeface="MT Extra" pitchFamily="18" charset="2"/>
              </a:rPr>
              <a:t> </a:t>
            </a:r>
            <a:endParaRPr lang="pt-BR" sz="2400">
              <a:solidFill>
                <a:schemeClr val="tx2"/>
              </a:solidFill>
              <a:latin typeface="+mn-lt"/>
              <a:cs typeface="Arial" charset="0"/>
              <a:sym typeface="Math C" pitchFamily="2" charset="2"/>
            </a:endParaRPr>
          </a:p>
          <a:p>
            <a:pPr>
              <a:spcBef>
                <a:spcPct val="50000"/>
              </a:spcBef>
            </a:pPr>
            <a:r>
              <a:rPr lang="pt-BR" sz="2400">
                <a:solidFill>
                  <a:schemeClr val="tx2"/>
                </a:solidFill>
                <a:latin typeface="+mn-lt"/>
                <a:cs typeface="Arial" charset="0"/>
                <a:sym typeface="Math C" pitchFamily="2" charset="2"/>
              </a:rPr>
              <a:t>y</a:t>
            </a:r>
            <a:r>
              <a:rPr lang="pt-BR" sz="2400" baseline="-25000">
                <a:solidFill>
                  <a:schemeClr val="tx2"/>
                </a:solidFill>
                <a:latin typeface="+mn-lt"/>
                <a:cs typeface="Arial" charset="0"/>
                <a:sym typeface="Math C" pitchFamily="2" charset="2"/>
              </a:rPr>
              <a:t>knk</a:t>
            </a:r>
          </a:p>
        </p:txBody>
      </p:sp>
      <p:sp>
        <p:nvSpPr>
          <p:cNvPr id="25611" name="AutoShape 16"/>
          <p:cNvSpPr>
            <a:spLocks noChangeArrowheads="1"/>
          </p:cNvSpPr>
          <p:nvPr/>
        </p:nvSpPr>
        <p:spPr bwMode="auto">
          <a:xfrm>
            <a:off x="1676400" y="5105400"/>
            <a:ext cx="228600" cy="533400"/>
          </a:xfrm>
          <a:prstGeom prst="downArrow">
            <a:avLst>
              <a:gd name="adj1" fmla="val 50000"/>
              <a:gd name="adj2" fmla="val 58333"/>
            </a:avLst>
          </a:prstGeom>
          <a:solidFill>
            <a:srgbClr val="1E9FB4"/>
          </a:solidFill>
          <a:ln w="9525">
            <a:solidFill>
              <a:schemeClr val="tx1"/>
            </a:solidFill>
            <a:miter lim="800000"/>
            <a:headEnd/>
            <a:tailEnd/>
          </a:ln>
        </p:spPr>
        <p:txBody>
          <a:bodyPr wrap="none" anchor="ctr"/>
          <a:lstStyle/>
          <a:p>
            <a:endParaRPr lang="pt-BR" sz="2400">
              <a:latin typeface="+mn-lt"/>
            </a:endParaRPr>
          </a:p>
        </p:txBody>
      </p:sp>
      <p:sp>
        <p:nvSpPr>
          <p:cNvPr id="25612" name="AutoShape 17"/>
          <p:cNvSpPr>
            <a:spLocks noChangeArrowheads="1"/>
          </p:cNvSpPr>
          <p:nvPr/>
        </p:nvSpPr>
        <p:spPr bwMode="auto">
          <a:xfrm>
            <a:off x="3429000" y="5105400"/>
            <a:ext cx="228600" cy="533400"/>
          </a:xfrm>
          <a:prstGeom prst="downArrow">
            <a:avLst>
              <a:gd name="adj1" fmla="val 50000"/>
              <a:gd name="adj2" fmla="val 58333"/>
            </a:avLst>
          </a:prstGeom>
          <a:solidFill>
            <a:srgbClr val="1E9FB4"/>
          </a:solidFill>
          <a:ln w="9525">
            <a:solidFill>
              <a:schemeClr val="tx1"/>
            </a:solidFill>
            <a:miter lim="800000"/>
            <a:headEnd/>
            <a:tailEnd/>
          </a:ln>
        </p:spPr>
        <p:txBody>
          <a:bodyPr wrap="none" anchor="ctr"/>
          <a:lstStyle/>
          <a:p>
            <a:endParaRPr lang="pt-BR" sz="2400">
              <a:latin typeface="+mn-lt"/>
            </a:endParaRPr>
          </a:p>
        </p:txBody>
      </p:sp>
      <p:sp>
        <p:nvSpPr>
          <p:cNvPr id="25613" name="AutoShape 18"/>
          <p:cNvSpPr>
            <a:spLocks noChangeArrowheads="1"/>
          </p:cNvSpPr>
          <p:nvPr/>
        </p:nvSpPr>
        <p:spPr bwMode="auto">
          <a:xfrm>
            <a:off x="6705600" y="5105400"/>
            <a:ext cx="228600" cy="533400"/>
          </a:xfrm>
          <a:prstGeom prst="downArrow">
            <a:avLst>
              <a:gd name="adj1" fmla="val 50000"/>
              <a:gd name="adj2" fmla="val 58333"/>
            </a:avLst>
          </a:prstGeom>
          <a:solidFill>
            <a:srgbClr val="1E9FB4"/>
          </a:solidFill>
          <a:ln w="9525">
            <a:solidFill>
              <a:schemeClr val="tx1"/>
            </a:solidFill>
            <a:miter lim="800000"/>
            <a:headEnd/>
            <a:tailEnd/>
          </a:ln>
        </p:spPr>
        <p:txBody>
          <a:bodyPr wrap="none" anchor="ctr"/>
          <a:lstStyle/>
          <a:p>
            <a:endParaRPr lang="pt-BR" sz="2400">
              <a:latin typeface="+mn-lt"/>
            </a:endParaRPr>
          </a:p>
        </p:txBody>
      </p:sp>
      <p:sp>
        <p:nvSpPr>
          <p:cNvPr id="25614" name="Text Box 19"/>
          <p:cNvSpPr txBox="1">
            <a:spLocks noChangeArrowheads="1"/>
          </p:cNvSpPr>
          <p:nvPr/>
        </p:nvSpPr>
        <p:spPr bwMode="auto">
          <a:xfrm>
            <a:off x="250825" y="5780088"/>
            <a:ext cx="3013075" cy="461665"/>
          </a:xfrm>
          <a:prstGeom prst="rect">
            <a:avLst/>
          </a:prstGeom>
          <a:noFill/>
          <a:ln w="9525">
            <a:noFill/>
            <a:miter lim="800000"/>
            <a:headEnd/>
            <a:tailEnd/>
          </a:ln>
        </p:spPr>
        <p:txBody>
          <a:bodyPr>
            <a:spAutoFit/>
          </a:bodyPr>
          <a:lstStyle/>
          <a:p>
            <a:pPr>
              <a:spcBef>
                <a:spcPct val="50000"/>
              </a:spcBef>
            </a:pPr>
            <a:r>
              <a:rPr lang="pt-BR" sz="2400" dirty="0">
                <a:solidFill>
                  <a:srgbClr val="1E9FB4"/>
                </a:solidFill>
                <a:latin typeface="+mn-lt"/>
                <a:cs typeface="Arial" charset="0"/>
              </a:rPr>
              <a:t>amostra N(</a:t>
            </a:r>
            <a:r>
              <a:rPr lang="pt-BR" sz="2400" dirty="0">
                <a:solidFill>
                  <a:srgbClr val="1E9FB4"/>
                </a:solidFill>
                <a:latin typeface="+mn-lt"/>
                <a:cs typeface="Arial" charset="0"/>
                <a:sym typeface="Symbol" pitchFamily="18" charset="2"/>
              </a:rPr>
              <a:t></a:t>
            </a:r>
            <a:r>
              <a:rPr lang="pt-BR" sz="2400" baseline="-25000" dirty="0">
                <a:solidFill>
                  <a:srgbClr val="1E9FB4"/>
                </a:solidFill>
                <a:latin typeface="+mn-lt"/>
                <a:cs typeface="Arial" charset="0"/>
                <a:sym typeface="Symbol" pitchFamily="18" charset="2"/>
              </a:rPr>
              <a:t>1</a:t>
            </a:r>
            <a:r>
              <a:rPr lang="pt-BR" sz="2400" dirty="0">
                <a:solidFill>
                  <a:srgbClr val="1E9FB4"/>
                </a:solidFill>
                <a:latin typeface="+mn-lt"/>
                <a:cs typeface="Arial" charset="0"/>
                <a:sym typeface="Symbol" pitchFamily="18" charset="2"/>
              </a:rPr>
              <a:t>, </a:t>
            </a:r>
            <a:r>
              <a:rPr lang="pt-BR" sz="2400" baseline="30000" dirty="0">
                <a:solidFill>
                  <a:srgbClr val="1E9FB4"/>
                </a:solidFill>
                <a:latin typeface="+mn-lt"/>
                <a:cs typeface="Arial" charset="0"/>
                <a:sym typeface="Symbol" pitchFamily="18" charset="2"/>
              </a:rPr>
              <a:t>2</a:t>
            </a:r>
            <a:r>
              <a:rPr lang="pt-BR" sz="2400" dirty="0">
                <a:solidFill>
                  <a:srgbClr val="1E9FB4"/>
                </a:solidFill>
                <a:latin typeface="+mn-lt"/>
                <a:cs typeface="Arial" charset="0"/>
                <a:sym typeface="Symbol" pitchFamily="18" charset="2"/>
              </a:rPr>
              <a:t>)</a:t>
            </a:r>
            <a:endParaRPr lang="pt-BR" sz="2400" dirty="0">
              <a:solidFill>
                <a:srgbClr val="1E9FB4"/>
              </a:solidFill>
              <a:latin typeface="+mn-lt"/>
              <a:cs typeface="Arial" charset="0"/>
            </a:endParaRPr>
          </a:p>
        </p:txBody>
      </p:sp>
      <p:sp>
        <p:nvSpPr>
          <p:cNvPr id="25615" name="Rectangle 20"/>
          <p:cNvSpPr>
            <a:spLocks noChangeArrowheads="1"/>
          </p:cNvSpPr>
          <p:nvPr/>
        </p:nvSpPr>
        <p:spPr bwMode="auto">
          <a:xfrm>
            <a:off x="2700338" y="5734050"/>
            <a:ext cx="2735262" cy="461665"/>
          </a:xfrm>
          <a:prstGeom prst="rect">
            <a:avLst/>
          </a:prstGeom>
          <a:noFill/>
          <a:ln w="9525">
            <a:noFill/>
            <a:miter lim="800000"/>
            <a:headEnd/>
            <a:tailEnd/>
          </a:ln>
        </p:spPr>
        <p:txBody>
          <a:bodyPr>
            <a:spAutoFit/>
          </a:bodyPr>
          <a:lstStyle/>
          <a:p>
            <a:r>
              <a:rPr lang="pt-BR" sz="2400">
                <a:solidFill>
                  <a:srgbClr val="1E9FB4"/>
                </a:solidFill>
                <a:latin typeface="+mn-lt"/>
                <a:cs typeface="Arial" charset="0"/>
              </a:rPr>
              <a:t>amostra N(</a:t>
            </a:r>
            <a:r>
              <a:rPr lang="pt-BR" sz="2400">
                <a:solidFill>
                  <a:srgbClr val="1E9FB4"/>
                </a:solidFill>
                <a:latin typeface="+mn-lt"/>
                <a:cs typeface="Arial" charset="0"/>
                <a:sym typeface="Symbol" pitchFamily="18" charset="2"/>
              </a:rPr>
              <a:t></a:t>
            </a:r>
            <a:r>
              <a:rPr lang="pt-BR" sz="2400" baseline="-25000">
                <a:solidFill>
                  <a:srgbClr val="1E9FB4"/>
                </a:solidFill>
                <a:latin typeface="+mn-lt"/>
                <a:cs typeface="Arial" charset="0"/>
                <a:sym typeface="Symbol" pitchFamily="18" charset="2"/>
              </a:rPr>
              <a:t>2</a:t>
            </a:r>
            <a:r>
              <a:rPr lang="pt-BR" sz="2400">
                <a:solidFill>
                  <a:srgbClr val="1E9FB4"/>
                </a:solidFill>
                <a:latin typeface="+mn-lt"/>
                <a:cs typeface="Arial" charset="0"/>
                <a:sym typeface="Symbol" pitchFamily="18" charset="2"/>
              </a:rPr>
              <a:t>, </a:t>
            </a:r>
            <a:r>
              <a:rPr lang="pt-BR" sz="2400" baseline="30000">
                <a:solidFill>
                  <a:srgbClr val="1E9FB4"/>
                </a:solidFill>
                <a:latin typeface="+mn-lt"/>
                <a:cs typeface="Arial" charset="0"/>
                <a:sym typeface="Symbol" pitchFamily="18" charset="2"/>
              </a:rPr>
              <a:t>2</a:t>
            </a:r>
            <a:r>
              <a:rPr lang="pt-BR" sz="2400">
                <a:solidFill>
                  <a:srgbClr val="1E9FB4"/>
                </a:solidFill>
                <a:latin typeface="+mn-lt"/>
                <a:cs typeface="Arial" charset="0"/>
                <a:sym typeface="Symbol" pitchFamily="18" charset="2"/>
              </a:rPr>
              <a:t>)</a:t>
            </a:r>
          </a:p>
        </p:txBody>
      </p:sp>
      <p:sp>
        <p:nvSpPr>
          <p:cNvPr id="25616" name="Rectangle 21"/>
          <p:cNvSpPr>
            <a:spLocks noChangeArrowheads="1"/>
          </p:cNvSpPr>
          <p:nvPr/>
        </p:nvSpPr>
        <p:spPr bwMode="auto">
          <a:xfrm>
            <a:off x="5888038" y="5734050"/>
            <a:ext cx="2716212" cy="461665"/>
          </a:xfrm>
          <a:prstGeom prst="rect">
            <a:avLst/>
          </a:prstGeom>
          <a:noFill/>
          <a:ln w="9525">
            <a:noFill/>
            <a:miter lim="800000"/>
            <a:headEnd/>
            <a:tailEnd/>
          </a:ln>
        </p:spPr>
        <p:txBody>
          <a:bodyPr>
            <a:spAutoFit/>
          </a:bodyPr>
          <a:lstStyle/>
          <a:p>
            <a:r>
              <a:rPr lang="pt-BR" sz="2400">
                <a:solidFill>
                  <a:srgbClr val="1E9FB4"/>
                </a:solidFill>
                <a:latin typeface="+mn-lt"/>
                <a:cs typeface="Arial" charset="0"/>
              </a:rPr>
              <a:t>amostra N(</a:t>
            </a:r>
            <a:r>
              <a:rPr lang="pt-BR" sz="2400">
                <a:solidFill>
                  <a:srgbClr val="1E9FB4"/>
                </a:solidFill>
                <a:latin typeface="+mn-lt"/>
                <a:cs typeface="Arial" charset="0"/>
                <a:sym typeface="Symbol" pitchFamily="18" charset="2"/>
              </a:rPr>
              <a:t></a:t>
            </a:r>
            <a:r>
              <a:rPr lang="pt-BR" sz="2400" baseline="-25000">
                <a:solidFill>
                  <a:srgbClr val="1E9FB4"/>
                </a:solidFill>
                <a:latin typeface="+mn-lt"/>
                <a:cs typeface="Arial" charset="0"/>
                <a:sym typeface="Symbol" pitchFamily="18" charset="2"/>
              </a:rPr>
              <a:t>k</a:t>
            </a:r>
            <a:r>
              <a:rPr lang="pt-BR" sz="2400">
                <a:solidFill>
                  <a:srgbClr val="1E9FB4"/>
                </a:solidFill>
                <a:latin typeface="+mn-lt"/>
                <a:cs typeface="Arial" charset="0"/>
                <a:sym typeface="Symbol" pitchFamily="18" charset="2"/>
              </a:rPr>
              <a:t>, </a:t>
            </a:r>
            <a:r>
              <a:rPr lang="pt-BR" sz="2400" baseline="30000">
                <a:solidFill>
                  <a:srgbClr val="1E9FB4"/>
                </a:solidFill>
                <a:latin typeface="+mn-lt"/>
                <a:cs typeface="Arial" charset="0"/>
                <a:sym typeface="Symbol" pitchFamily="18" charset="2"/>
              </a:rPr>
              <a:t>2</a:t>
            </a:r>
            <a:r>
              <a:rPr lang="pt-BR" sz="2400">
                <a:solidFill>
                  <a:srgbClr val="1E9FB4"/>
                </a:solidFill>
                <a:latin typeface="+mn-lt"/>
                <a:cs typeface="Arial" charset="0"/>
                <a:sym typeface="Symbol" pitchFamily="18" charset="2"/>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252413" y="192415"/>
            <a:ext cx="184731" cy="523220"/>
          </a:xfrm>
          <a:prstGeom prst="rect">
            <a:avLst/>
          </a:prstGeom>
          <a:noFill/>
          <a:ln w="9525">
            <a:noFill/>
            <a:miter lim="800000"/>
            <a:headEnd/>
            <a:tailEnd/>
          </a:ln>
        </p:spPr>
        <p:txBody>
          <a:bodyPr wrap="none" anchor="ctr">
            <a:spAutoFit/>
          </a:bodyPr>
          <a:lstStyle/>
          <a:p>
            <a:endParaRPr lang="pt-BR" sz="2800">
              <a:latin typeface="+mn-lt"/>
            </a:endParaRPr>
          </a:p>
        </p:txBody>
      </p:sp>
      <p:graphicFrame>
        <p:nvGraphicFramePr>
          <p:cNvPr id="1026" name="Object 2"/>
          <p:cNvGraphicFramePr>
            <a:graphicFrameLocks noChangeAspect="1"/>
          </p:cNvGraphicFramePr>
          <p:nvPr/>
        </p:nvGraphicFramePr>
        <p:xfrm>
          <a:off x="1785938" y="1665288"/>
          <a:ext cx="5486400" cy="3657600"/>
        </p:xfrm>
        <a:graphic>
          <a:graphicData uri="http://schemas.openxmlformats.org/presentationml/2006/ole">
            <mc:AlternateContent xmlns:mc="http://schemas.openxmlformats.org/markup-compatibility/2006">
              <mc:Choice xmlns:v="urn:schemas-microsoft-com:vml" Requires="v">
                <p:oleObj spid="_x0000_s259077" r:id="rId3" imgW="5486400" imgH="3657600" progId="">
                  <p:embed/>
                </p:oleObj>
              </mc:Choice>
              <mc:Fallback>
                <p:oleObj r:id="rId3" imgW="5486400" imgH="36576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38" y="1665288"/>
                        <a:ext cx="54864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aixaDeTexto 6"/>
          <p:cNvSpPr txBox="1"/>
          <p:nvPr/>
        </p:nvSpPr>
        <p:spPr>
          <a:xfrm>
            <a:off x="2304008" y="1094165"/>
            <a:ext cx="1547912" cy="461665"/>
          </a:xfrm>
          <a:prstGeom prst="rect">
            <a:avLst/>
          </a:prstGeom>
          <a:noFill/>
        </p:spPr>
        <p:txBody>
          <a:bodyPr wrap="square">
            <a:spAutoFit/>
          </a:bodyPr>
          <a:lstStyle/>
          <a:p>
            <a:pPr>
              <a:defRPr/>
            </a:pPr>
            <a:r>
              <a:rPr lang="pt-BR" sz="2400" dirty="0">
                <a:latin typeface="+mn-lt"/>
              </a:rPr>
              <a:t>N(</a:t>
            </a:r>
            <a:r>
              <a:rPr lang="pt-BR" sz="2400" dirty="0">
                <a:latin typeface="+mn-lt"/>
                <a:sym typeface="Symbol"/>
              </a:rPr>
              <a:t></a:t>
            </a:r>
            <a:r>
              <a:rPr lang="pt-BR" sz="2400" baseline="-25000" dirty="0">
                <a:latin typeface="+mn-lt"/>
                <a:sym typeface="Symbol"/>
              </a:rPr>
              <a:t>1</a:t>
            </a:r>
            <a:r>
              <a:rPr lang="pt-BR" sz="2400" dirty="0">
                <a:latin typeface="+mn-lt"/>
                <a:sym typeface="Symbol"/>
              </a:rPr>
              <a:t>,</a:t>
            </a:r>
            <a:r>
              <a:rPr lang="pt-BR" sz="2400" baseline="30000" dirty="0">
                <a:latin typeface="+mn-lt"/>
                <a:sym typeface="Symbol"/>
              </a:rPr>
              <a:t>2</a:t>
            </a:r>
            <a:r>
              <a:rPr lang="pt-BR" sz="2400" dirty="0">
                <a:latin typeface="+mn-lt"/>
                <a:sym typeface="Symbol"/>
              </a:rPr>
              <a:t>)</a:t>
            </a:r>
            <a:endParaRPr lang="pt-BR" sz="2400" dirty="0">
              <a:latin typeface="+mn-lt"/>
            </a:endParaRPr>
          </a:p>
        </p:txBody>
      </p:sp>
      <p:sp>
        <p:nvSpPr>
          <p:cNvPr id="8" name="Retângulo 7"/>
          <p:cNvSpPr/>
          <p:nvPr/>
        </p:nvSpPr>
        <p:spPr>
          <a:xfrm>
            <a:off x="3887788" y="1084640"/>
            <a:ext cx="1284326" cy="461665"/>
          </a:xfrm>
          <a:prstGeom prst="rect">
            <a:avLst/>
          </a:prstGeom>
        </p:spPr>
        <p:txBody>
          <a:bodyPr wrap="none">
            <a:spAutoFit/>
          </a:bodyPr>
          <a:lstStyle/>
          <a:p>
            <a:pPr>
              <a:defRPr/>
            </a:pPr>
            <a:r>
              <a:rPr lang="pt-BR" sz="2400" dirty="0">
                <a:solidFill>
                  <a:srgbClr val="FF0000"/>
                </a:solidFill>
                <a:latin typeface="+mn-lt"/>
              </a:rPr>
              <a:t>N(</a:t>
            </a:r>
            <a:r>
              <a:rPr lang="pt-BR" sz="2400" dirty="0">
                <a:solidFill>
                  <a:srgbClr val="FF0000"/>
                </a:solidFill>
                <a:latin typeface="+mn-lt"/>
                <a:sym typeface="Symbol"/>
              </a:rPr>
              <a:t></a:t>
            </a:r>
            <a:r>
              <a:rPr lang="pt-BR" sz="2400" baseline="-25000" dirty="0">
                <a:solidFill>
                  <a:srgbClr val="FF0000"/>
                </a:solidFill>
                <a:latin typeface="+mn-lt"/>
                <a:sym typeface="Symbol"/>
              </a:rPr>
              <a:t>2</a:t>
            </a:r>
            <a:r>
              <a:rPr lang="pt-BR" sz="2400" dirty="0">
                <a:solidFill>
                  <a:srgbClr val="FF0000"/>
                </a:solidFill>
                <a:latin typeface="+mn-lt"/>
                <a:sym typeface="Symbol"/>
              </a:rPr>
              <a:t>,</a:t>
            </a:r>
            <a:r>
              <a:rPr lang="pt-BR" sz="2400" baseline="30000" dirty="0">
                <a:solidFill>
                  <a:srgbClr val="FF0000"/>
                </a:solidFill>
                <a:latin typeface="+mn-lt"/>
                <a:sym typeface="Symbol"/>
              </a:rPr>
              <a:t>2</a:t>
            </a:r>
            <a:r>
              <a:rPr lang="pt-BR" sz="2400" dirty="0">
                <a:solidFill>
                  <a:srgbClr val="FF0000"/>
                </a:solidFill>
                <a:latin typeface="+mn-lt"/>
                <a:sym typeface="Symbol"/>
              </a:rPr>
              <a:t>)</a:t>
            </a:r>
            <a:endParaRPr lang="pt-BR" sz="2400" dirty="0">
              <a:solidFill>
                <a:srgbClr val="FF0000"/>
              </a:solidFill>
              <a:latin typeface="+mn-lt"/>
            </a:endParaRPr>
          </a:p>
        </p:txBody>
      </p:sp>
      <p:sp>
        <p:nvSpPr>
          <p:cNvPr id="9" name="Retângulo 8"/>
          <p:cNvSpPr/>
          <p:nvPr/>
        </p:nvSpPr>
        <p:spPr>
          <a:xfrm>
            <a:off x="5469974" y="1084640"/>
            <a:ext cx="1293944" cy="461665"/>
          </a:xfrm>
          <a:prstGeom prst="rect">
            <a:avLst/>
          </a:prstGeom>
        </p:spPr>
        <p:txBody>
          <a:bodyPr wrap="none">
            <a:spAutoFit/>
          </a:bodyPr>
          <a:lstStyle/>
          <a:p>
            <a:pPr>
              <a:defRPr/>
            </a:pPr>
            <a:r>
              <a:rPr lang="pt-BR" sz="2400" dirty="0">
                <a:solidFill>
                  <a:srgbClr val="00B050"/>
                </a:solidFill>
                <a:latin typeface="+mn-lt"/>
              </a:rPr>
              <a:t>N(</a:t>
            </a:r>
            <a:r>
              <a:rPr lang="pt-BR" sz="2400" dirty="0">
                <a:solidFill>
                  <a:srgbClr val="00B050"/>
                </a:solidFill>
                <a:latin typeface="+mn-lt"/>
                <a:sym typeface="Symbol"/>
              </a:rPr>
              <a:t></a:t>
            </a:r>
            <a:r>
              <a:rPr lang="pt-BR" sz="2400" baseline="-25000" dirty="0">
                <a:solidFill>
                  <a:srgbClr val="00B050"/>
                </a:solidFill>
                <a:latin typeface="+mn-lt"/>
                <a:sym typeface="Symbol"/>
              </a:rPr>
              <a:t>k</a:t>
            </a:r>
            <a:r>
              <a:rPr lang="pt-BR" sz="2400" dirty="0">
                <a:solidFill>
                  <a:srgbClr val="00B050"/>
                </a:solidFill>
                <a:latin typeface="+mn-lt"/>
                <a:sym typeface="Symbol"/>
              </a:rPr>
              <a:t>,</a:t>
            </a:r>
            <a:r>
              <a:rPr lang="pt-BR" sz="2400" baseline="30000" dirty="0">
                <a:solidFill>
                  <a:srgbClr val="00B050"/>
                </a:solidFill>
                <a:latin typeface="+mn-lt"/>
                <a:sym typeface="Symbol"/>
              </a:rPr>
              <a:t>2</a:t>
            </a:r>
            <a:r>
              <a:rPr lang="pt-BR" sz="2400" dirty="0">
                <a:solidFill>
                  <a:srgbClr val="00B050"/>
                </a:solidFill>
                <a:latin typeface="+mn-lt"/>
                <a:sym typeface="Symbol"/>
              </a:rPr>
              <a:t>)</a:t>
            </a:r>
            <a:endParaRPr lang="pt-BR" sz="2400" dirty="0">
              <a:solidFill>
                <a:srgbClr val="00B050"/>
              </a:solidFill>
              <a:latin typeface="+mn-lt"/>
            </a:endParaRPr>
          </a:p>
        </p:txBody>
      </p:sp>
      <p:sp>
        <p:nvSpPr>
          <p:cNvPr id="1031" name="CaixaDeTexto 9"/>
          <p:cNvSpPr txBox="1">
            <a:spLocks noChangeArrowheads="1"/>
          </p:cNvSpPr>
          <p:nvPr/>
        </p:nvSpPr>
        <p:spPr bwMode="auto">
          <a:xfrm>
            <a:off x="5058346" y="1124744"/>
            <a:ext cx="1889918" cy="461665"/>
          </a:xfrm>
          <a:prstGeom prst="rect">
            <a:avLst/>
          </a:prstGeom>
          <a:noFill/>
          <a:ln w="9525">
            <a:noFill/>
            <a:miter lim="800000"/>
            <a:headEnd/>
            <a:tailEnd/>
          </a:ln>
        </p:spPr>
        <p:txBody>
          <a:bodyPr wrap="square">
            <a:spAutoFit/>
          </a:bodyPr>
          <a:lstStyle/>
          <a:p>
            <a:r>
              <a:rPr lang="pt-BR" sz="2400" dirty="0">
                <a:latin typeface="+mn-lt"/>
              </a:rPr>
              <a:t>...</a:t>
            </a:r>
          </a:p>
        </p:txBody>
      </p:sp>
      <p:cxnSp>
        <p:nvCxnSpPr>
          <p:cNvPr id="12" name="Conector em curva 11"/>
          <p:cNvCxnSpPr/>
          <p:nvPr/>
        </p:nvCxnSpPr>
        <p:spPr>
          <a:xfrm rot="5400000">
            <a:off x="2301081" y="5109369"/>
            <a:ext cx="936625" cy="642938"/>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ector em curva 13"/>
          <p:cNvCxnSpPr>
            <a:endCxn id="18" idx="0"/>
          </p:cNvCxnSpPr>
          <p:nvPr/>
        </p:nvCxnSpPr>
        <p:spPr>
          <a:xfrm rot="16200000" flipH="1">
            <a:off x="4005511" y="5278190"/>
            <a:ext cx="936626" cy="305294"/>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Conector em curva 14"/>
          <p:cNvCxnSpPr/>
          <p:nvPr/>
        </p:nvCxnSpPr>
        <p:spPr>
          <a:xfrm rot="16200000" flipH="1">
            <a:off x="5824699" y="5041739"/>
            <a:ext cx="915318" cy="899763"/>
          </a:xfrm>
          <a:prstGeom prst="curved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CaixaDeTexto 15"/>
          <p:cNvSpPr txBox="1"/>
          <p:nvPr/>
        </p:nvSpPr>
        <p:spPr>
          <a:xfrm>
            <a:off x="1224087" y="5899150"/>
            <a:ext cx="1979761" cy="461665"/>
          </a:xfrm>
          <a:prstGeom prst="rect">
            <a:avLst/>
          </a:prstGeom>
          <a:noFill/>
        </p:spPr>
        <p:txBody>
          <a:bodyPr wrap="square">
            <a:spAutoFit/>
          </a:bodyPr>
          <a:lstStyle/>
          <a:p>
            <a:pPr>
              <a:defRPr/>
            </a:pPr>
            <a:r>
              <a:rPr lang="pt-BR" sz="2400" dirty="0">
                <a:latin typeface="+mn-lt"/>
              </a:rPr>
              <a:t>y</a:t>
            </a:r>
            <a:r>
              <a:rPr lang="pt-BR" sz="2400" baseline="-25000" dirty="0">
                <a:latin typeface="+mn-lt"/>
              </a:rPr>
              <a:t>11</a:t>
            </a:r>
            <a:r>
              <a:rPr lang="pt-BR" sz="2400" dirty="0">
                <a:latin typeface="+mn-lt"/>
              </a:rPr>
              <a:t>, y</a:t>
            </a:r>
            <a:r>
              <a:rPr lang="pt-BR" sz="2400" baseline="-25000" dirty="0">
                <a:latin typeface="+mn-lt"/>
              </a:rPr>
              <a:t>12</a:t>
            </a:r>
            <a:r>
              <a:rPr lang="pt-BR" sz="2400" dirty="0">
                <a:latin typeface="+mn-lt"/>
              </a:rPr>
              <a:t>, ...., y</a:t>
            </a:r>
            <a:r>
              <a:rPr lang="pt-BR" sz="2400" baseline="-25000" dirty="0">
                <a:latin typeface="+mn-lt"/>
              </a:rPr>
              <a:t>1n1</a:t>
            </a:r>
          </a:p>
        </p:txBody>
      </p:sp>
      <p:sp>
        <p:nvSpPr>
          <p:cNvPr id="18" name="CaixaDeTexto 17"/>
          <p:cNvSpPr txBox="1"/>
          <p:nvPr/>
        </p:nvSpPr>
        <p:spPr>
          <a:xfrm>
            <a:off x="3600822" y="5899150"/>
            <a:ext cx="2051298" cy="461665"/>
          </a:xfrm>
          <a:prstGeom prst="rect">
            <a:avLst/>
          </a:prstGeom>
          <a:noFill/>
        </p:spPr>
        <p:txBody>
          <a:bodyPr wrap="square">
            <a:spAutoFit/>
          </a:bodyPr>
          <a:lstStyle/>
          <a:p>
            <a:pPr>
              <a:defRPr/>
            </a:pPr>
            <a:r>
              <a:rPr lang="pt-BR" sz="2400" dirty="0">
                <a:solidFill>
                  <a:srgbClr val="FF0000"/>
                </a:solidFill>
                <a:latin typeface="+mn-lt"/>
              </a:rPr>
              <a:t>y</a:t>
            </a:r>
            <a:r>
              <a:rPr lang="pt-BR" sz="2400" baseline="-25000" dirty="0">
                <a:solidFill>
                  <a:srgbClr val="FF0000"/>
                </a:solidFill>
                <a:latin typeface="+mn-lt"/>
              </a:rPr>
              <a:t>21</a:t>
            </a:r>
            <a:r>
              <a:rPr lang="pt-BR" sz="2400" dirty="0">
                <a:solidFill>
                  <a:srgbClr val="FF0000"/>
                </a:solidFill>
                <a:latin typeface="+mn-lt"/>
              </a:rPr>
              <a:t>, y</a:t>
            </a:r>
            <a:r>
              <a:rPr lang="pt-BR" sz="2400" baseline="-25000" dirty="0">
                <a:solidFill>
                  <a:srgbClr val="FF0000"/>
                </a:solidFill>
                <a:latin typeface="+mn-lt"/>
              </a:rPr>
              <a:t>22</a:t>
            </a:r>
            <a:r>
              <a:rPr lang="pt-BR" sz="2400" dirty="0">
                <a:solidFill>
                  <a:srgbClr val="FF0000"/>
                </a:solidFill>
                <a:latin typeface="+mn-lt"/>
              </a:rPr>
              <a:t>, ..., y</a:t>
            </a:r>
            <a:r>
              <a:rPr lang="pt-BR" sz="2400" baseline="-25000" dirty="0">
                <a:solidFill>
                  <a:srgbClr val="FF0000"/>
                </a:solidFill>
                <a:latin typeface="+mn-lt"/>
              </a:rPr>
              <a:t>2n2</a:t>
            </a:r>
          </a:p>
        </p:txBody>
      </p:sp>
      <p:sp>
        <p:nvSpPr>
          <p:cNvPr id="19" name="CaixaDeTexto 18"/>
          <p:cNvSpPr txBox="1"/>
          <p:nvPr/>
        </p:nvSpPr>
        <p:spPr>
          <a:xfrm>
            <a:off x="6378649" y="5899150"/>
            <a:ext cx="2009775" cy="461665"/>
          </a:xfrm>
          <a:prstGeom prst="rect">
            <a:avLst/>
          </a:prstGeom>
          <a:noFill/>
        </p:spPr>
        <p:txBody>
          <a:bodyPr>
            <a:spAutoFit/>
          </a:bodyPr>
          <a:lstStyle/>
          <a:p>
            <a:pPr>
              <a:defRPr/>
            </a:pPr>
            <a:r>
              <a:rPr lang="pt-BR" sz="2400" dirty="0">
                <a:solidFill>
                  <a:srgbClr val="00B050"/>
                </a:solidFill>
                <a:latin typeface="+mn-lt"/>
              </a:rPr>
              <a:t>y</a:t>
            </a:r>
            <a:r>
              <a:rPr lang="pt-BR" sz="2400" baseline="-25000" dirty="0">
                <a:solidFill>
                  <a:srgbClr val="00B050"/>
                </a:solidFill>
                <a:latin typeface="+mn-lt"/>
              </a:rPr>
              <a:t>k1</a:t>
            </a:r>
            <a:r>
              <a:rPr lang="pt-BR" sz="2400" dirty="0">
                <a:solidFill>
                  <a:srgbClr val="00B050"/>
                </a:solidFill>
                <a:latin typeface="+mn-lt"/>
              </a:rPr>
              <a:t>, y</a:t>
            </a:r>
            <a:r>
              <a:rPr lang="pt-BR" sz="2400" baseline="-25000" dirty="0">
                <a:solidFill>
                  <a:srgbClr val="00B050"/>
                </a:solidFill>
                <a:latin typeface="+mn-lt"/>
              </a:rPr>
              <a:t>k2</a:t>
            </a:r>
            <a:r>
              <a:rPr lang="pt-BR" sz="2400" dirty="0">
                <a:solidFill>
                  <a:srgbClr val="00B050"/>
                </a:solidFill>
                <a:latin typeface="+mn-lt"/>
              </a:rPr>
              <a:t>, ..., </a:t>
            </a:r>
            <a:r>
              <a:rPr lang="pt-BR" sz="2400" dirty="0" err="1">
                <a:solidFill>
                  <a:srgbClr val="00B050"/>
                </a:solidFill>
                <a:latin typeface="+mn-lt"/>
              </a:rPr>
              <a:t>y</a:t>
            </a:r>
            <a:r>
              <a:rPr lang="pt-BR" sz="2400" baseline="-25000" dirty="0" err="1">
                <a:solidFill>
                  <a:srgbClr val="00B050"/>
                </a:solidFill>
                <a:latin typeface="+mn-lt"/>
              </a:rPr>
              <a:t>knk</a:t>
            </a:r>
            <a:endParaRPr lang="pt-BR" sz="2400" baseline="-25000" dirty="0">
              <a:solidFill>
                <a:srgbClr val="00B050"/>
              </a:solidFill>
              <a:latin typeface="+mn-lt"/>
            </a:endParaRPr>
          </a:p>
        </p:txBody>
      </p:sp>
      <p:sp>
        <p:nvSpPr>
          <p:cNvPr id="1038" name="CaixaDeTexto 16"/>
          <p:cNvSpPr txBox="1">
            <a:spLocks noChangeArrowheads="1"/>
          </p:cNvSpPr>
          <p:nvPr/>
        </p:nvSpPr>
        <p:spPr bwMode="auto">
          <a:xfrm>
            <a:off x="179388" y="755993"/>
            <a:ext cx="3313112" cy="523220"/>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Ou </a:t>
            </a:r>
            <a:r>
              <a:rPr lang="pt-BR" sz="2800" dirty="0" smtClean="0">
                <a:solidFill>
                  <a:srgbClr val="1E9FB4"/>
                </a:solidFill>
                <a:latin typeface="+mn-lt"/>
                <a:cs typeface="Arial" charset="0"/>
              </a:rPr>
              <a:t>ainda</a:t>
            </a:r>
            <a:endParaRPr lang="pt-BR" sz="2800" dirty="0">
              <a:solidFill>
                <a:srgbClr val="1E9FB4"/>
              </a:solidFill>
              <a:latin typeface="+mn-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762000" y="828001"/>
            <a:ext cx="4876800" cy="584775"/>
          </a:xfrm>
          <a:prstGeom prst="rect">
            <a:avLst/>
          </a:prstGeom>
          <a:noFill/>
          <a:ln w="9525">
            <a:noFill/>
            <a:miter lim="800000"/>
            <a:headEnd/>
            <a:tailEnd/>
          </a:ln>
        </p:spPr>
        <p:txBody>
          <a:bodyPr>
            <a:spAutoFit/>
          </a:bodyPr>
          <a:lstStyle/>
          <a:p>
            <a:pPr>
              <a:spcBef>
                <a:spcPct val="50000"/>
              </a:spcBef>
            </a:pPr>
            <a:r>
              <a:rPr lang="pt-BR" sz="3200" b="1" dirty="0">
                <a:solidFill>
                  <a:schemeClr val="tx2"/>
                </a:solidFill>
                <a:latin typeface="+mn-lt"/>
              </a:rPr>
              <a:t>Hipótese de interesse</a:t>
            </a:r>
          </a:p>
        </p:txBody>
      </p:sp>
      <p:sp>
        <p:nvSpPr>
          <p:cNvPr id="26627" name="Text Box 3"/>
          <p:cNvSpPr txBox="1">
            <a:spLocks noChangeArrowheads="1"/>
          </p:cNvSpPr>
          <p:nvPr/>
        </p:nvSpPr>
        <p:spPr bwMode="auto">
          <a:xfrm>
            <a:off x="251520" y="1790521"/>
            <a:ext cx="8784976" cy="3801041"/>
          </a:xfrm>
          <a:prstGeom prst="rect">
            <a:avLst/>
          </a:prstGeom>
          <a:noFill/>
          <a:ln w="9525">
            <a:noFill/>
            <a:miter lim="800000"/>
            <a:headEnd/>
            <a:tailEnd/>
          </a:ln>
        </p:spPr>
        <p:txBody>
          <a:bodyPr wrap="square">
            <a:spAutoFit/>
          </a:bodyPr>
          <a:lstStyle/>
          <a:p>
            <a:pPr>
              <a:spcBef>
                <a:spcPts val="1800"/>
              </a:spcBef>
            </a:pPr>
            <a:r>
              <a:rPr lang="pt-BR" sz="2800" dirty="0">
                <a:solidFill>
                  <a:srgbClr val="1E9FB4"/>
                </a:solidFill>
                <a:latin typeface="+mn-lt"/>
              </a:rPr>
              <a:t>H</a:t>
            </a:r>
            <a:r>
              <a:rPr lang="pt-BR" sz="2800" baseline="-25000" dirty="0">
                <a:solidFill>
                  <a:srgbClr val="1E9FB4"/>
                </a:solidFill>
                <a:latin typeface="+mn-lt"/>
              </a:rPr>
              <a:t>0</a:t>
            </a:r>
            <a:r>
              <a:rPr lang="pt-BR" sz="2800" dirty="0">
                <a:solidFill>
                  <a:srgbClr val="1E9FB4"/>
                </a:solidFill>
                <a:latin typeface="+mn-lt"/>
              </a:rPr>
              <a:t>: </a:t>
            </a:r>
            <a:r>
              <a:rPr lang="pt-BR" sz="2800" dirty="0">
                <a:solidFill>
                  <a:srgbClr val="1E9FB4"/>
                </a:solidFill>
                <a:latin typeface="+mn-lt"/>
                <a:sym typeface="Symbol" pitchFamily="18" charset="2"/>
              </a:rPr>
              <a:t></a:t>
            </a:r>
            <a:r>
              <a:rPr lang="pt-BR" sz="2800" baseline="-25000" dirty="0">
                <a:solidFill>
                  <a:srgbClr val="1E9FB4"/>
                </a:solidFill>
                <a:latin typeface="+mn-lt"/>
                <a:sym typeface="Symbol" pitchFamily="18" charset="2"/>
              </a:rPr>
              <a:t>1</a:t>
            </a:r>
            <a:r>
              <a:rPr lang="pt-BR" sz="2800" dirty="0">
                <a:solidFill>
                  <a:srgbClr val="1E9FB4"/>
                </a:solidFill>
                <a:latin typeface="+mn-lt"/>
                <a:sym typeface="Symbol" pitchFamily="18" charset="2"/>
              </a:rPr>
              <a:t>= </a:t>
            </a:r>
            <a:r>
              <a:rPr lang="pt-BR" sz="2800" baseline="-25000" dirty="0">
                <a:solidFill>
                  <a:srgbClr val="1E9FB4"/>
                </a:solidFill>
                <a:latin typeface="+mn-lt"/>
                <a:sym typeface="Symbol" pitchFamily="18" charset="2"/>
              </a:rPr>
              <a:t>2 </a:t>
            </a:r>
            <a:r>
              <a:rPr lang="pt-BR" sz="2800" dirty="0">
                <a:solidFill>
                  <a:srgbClr val="1E9FB4"/>
                </a:solidFill>
                <a:latin typeface="+mn-lt"/>
                <a:sym typeface="Symbol" pitchFamily="18" charset="2"/>
              </a:rPr>
              <a:t>== </a:t>
            </a:r>
            <a:r>
              <a:rPr lang="pt-BR" sz="2800" baseline="-25000" dirty="0">
                <a:solidFill>
                  <a:srgbClr val="1E9FB4"/>
                </a:solidFill>
                <a:latin typeface="+mn-lt"/>
                <a:sym typeface="Symbol" pitchFamily="18" charset="2"/>
              </a:rPr>
              <a:t>k </a:t>
            </a:r>
            <a:endParaRPr lang="pt-BR" sz="2800" baseline="-25000" dirty="0" smtClean="0">
              <a:solidFill>
                <a:srgbClr val="1E9FB4"/>
              </a:solidFill>
              <a:latin typeface="+mn-lt"/>
              <a:sym typeface="Symbol" pitchFamily="18" charset="2"/>
            </a:endParaRPr>
          </a:p>
          <a:p>
            <a:pPr>
              <a:spcBef>
                <a:spcPts val="1800"/>
              </a:spcBef>
            </a:pPr>
            <a:r>
              <a:rPr lang="pt-BR" sz="2800" dirty="0" smtClean="0">
                <a:solidFill>
                  <a:srgbClr val="1E9FB4"/>
                </a:solidFill>
                <a:latin typeface="+mn-lt"/>
              </a:rPr>
              <a:t>H</a:t>
            </a:r>
            <a:r>
              <a:rPr lang="pt-BR" sz="2800" baseline="-25000" dirty="0" smtClean="0">
                <a:solidFill>
                  <a:srgbClr val="1E9FB4"/>
                </a:solidFill>
                <a:latin typeface="+mn-lt"/>
              </a:rPr>
              <a:t>1</a:t>
            </a:r>
            <a:r>
              <a:rPr lang="pt-BR" sz="2800" dirty="0" smtClean="0">
                <a:solidFill>
                  <a:srgbClr val="1E9FB4"/>
                </a:solidFill>
                <a:latin typeface="+mn-lt"/>
              </a:rPr>
              <a:t>: pelo menos uma das médias é diferente das demais  </a:t>
            </a:r>
          </a:p>
          <a:p>
            <a:pPr>
              <a:spcBef>
                <a:spcPts val="1800"/>
              </a:spcBef>
            </a:pPr>
            <a:r>
              <a:rPr lang="pt-BR" sz="2800" dirty="0" smtClean="0">
                <a:solidFill>
                  <a:srgbClr val="1E9FB4"/>
                </a:solidFill>
                <a:latin typeface="+mn-lt"/>
              </a:rPr>
              <a:t>Se H</a:t>
            </a:r>
            <a:r>
              <a:rPr lang="pt-BR" sz="2800" baseline="-25000" dirty="0" smtClean="0">
                <a:solidFill>
                  <a:srgbClr val="1E9FB4"/>
                </a:solidFill>
                <a:latin typeface="+mn-lt"/>
              </a:rPr>
              <a:t>0</a:t>
            </a:r>
            <a:r>
              <a:rPr lang="pt-BR" sz="2800" dirty="0" smtClean="0">
                <a:solidFill>
                  <a:srgbClr val="1E9FB4"/>
                </a:solidFill>
                <a:latin typeface="+mn-lt"/>
              </a:rPr>
              <a:t> é verdadeira, a variabilidade entre as médias das amostras deve ser pequena </a:t>
            </a:r>
          </a:p>
          <a:p>
            <a:pPr>
              <a:spcBef>
                <a:spcPts val="1800"/>
              </a:spcBef>
            </a:pPr>
            <a:r>
              <a:rPr lang="pt-BR" sz="2800" b="1" dirty="0" smtClean="0">
                <a:solidFill>
                  <a:srgbClr val="1E9FB4"/>
                </a:solidFill>
                <a:latin typeface="+mn-lt"/>
              </a:rPr>
              <a:t>Análise de Variância : </a:t>
            </a:r>
            <a:r>
              <a:rPr lang="pt-BR" sz="2800" dirty="0" smtClean="0">
                <a:solidFill>
                  <a:srgbClr val="1E9FB4"/>
                </a:solidFill>
                <a:latin typeface="+mn-lt"/>
              </a:rPr>
              <a:t>compara a </a:t>
            </a:r>
            <a:r>
              <a:rPr lang="pt-BR" sz="2800" b="1" dirty="0" smtClean="0">
                <a:solidFill>
                  <a:srgbClr val="1E9FB4"/>
                </a:solidFill>
                <a:latin typeface="+mn-lt"/>
              </a:rPr>
              <a:t>variabilidade entre as médias </a:t>
            </a:r>
            <a:r>
              <a:rPr lang="pt-BR" sz="2800" dirty="0" smtClean="0">
                <a:solidFill>
                  <a:srgbClr val="1E9FB4"/>
                </a:solidFill>
                <a:latin typeface="+mn-lt"/>
              </a:rPr>
              <a:t>amostrais dos grupos (ou variabilidade entre grupos) e a </a:t>
            </a:r>
            <a:r>
              <a:rPr lang="pt-BR" sz="2800" b="1" dirty="0" smtClean="0">
                <a:solidFill>
                  <a:srgbClr val="1E9FB4"/>
                </a:solidFill>
                <a:latin typeface="+mn-lt"/>
              </a:rPr>
              <a:t>variabilidade dentro dos grupos.</a:t>
            </a:r>
            <a:endParaRPr lang="pt-BR" sz="2800" b="1" baseline="-25000" dirty="0" smtClean="0">
              <a:solidFill>
                <a:srgbClr val="1E9FB4"/>
              </a:solidFill>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p:cNvSpPr>
          <p:nvPr>
            <p:ph type="title"/>
          </p:nvPr>
        </p:nvSpPr>
        <p:spPr>
          <a:xfrm>
            <a:off x="457200" y="908720"/>
            <a:ext cx="8229600" cy="579090"/>
          </a:xfrm>
        </p:spPr>
        <p:txBody>
          <a:bodyPr/>
          <a:lstStyle/>
          <a:p>
            <a:r>
              <a:rPr lang="pt-BR" sz="2800" b="1" dirty="0" smtClean="0">
                <a:solidFill>
                  <a:srgbClr val="1E9FB4"/>
                </a:solidFill>
                <a:latin typeface="+mn-lt"/>
                <a:cs typeface="Arial" charset="0"/>
              </a:rPr>
              <a:t>Variabilidade entre os grupos </a:t>
            </a:r>
          </a:p>
        </p:txBody>
      </p:sp>
      <p:graphicFrame>
        <p:nvGraphicFramePr>
          <p:cNvPr id="2050" name="Object 4"/>
          <p:cNvGraphicFramePr>
            <a:graphicFrameLocks noChangeAspect="1"/>
          </p:cNvGraphicFramePr>
          <p:nvPr/>
        </p:nvGraphicFramePr>
        <p:xfrm>
          <a:off x="1730375" y="1808485"/>
          <a:ext cx="5073873" cy="1157327"/>
        </p:xfrm>
        <a:graphic>
          <a:graphicData uri="http://schemas.openxmlformats.org/presentationml/2006/ole">
            <mc:AlternateContent xmlns:mc="http://schemas.openxmlformats.org/markup-compatibility/2006">
              <mc:Choice xmlns:v="urn:schemas-microsoft-com:vml" Requires="v">
                <p:oleObj spid="_x0000_s260107" name="Equação" r:id="rId3" imgW="1892160" imgH="431640" progId="Equation.3">
                  <p:embed/>
                </p:oleObj>
              </mc:Choice>
              <mc:Fallback>
                <p:oleObj name="Equação" r:id="rId3" imgW="1892160" imgH="431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0375" y="1808485"/>
                        <a:ext cx="5073873" cy="1157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4" name="CaixaDeTexto 4"/>
          <p:cNvSpPr txBox="1">
            <a:spLocks noChangeArrowheads="1"/>
          </p:cNvSpPr>
          <p:nvPr/>
        </p:nvSpPr>
        <p:spPr bwMode="auto">
          <a:xfrm>
            <a:off x="468313" y="2924175"/>
            <a:ext cx="8064500" cy="1816100"/>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onde:</a:t>
            </a:r>
          </a:p>
          <a:p>
            <a:r>
              <a:rPr lang="pt-BR" sz="2800" dirty="0" err="1">
                <a:solidFill>
                  <a:srgbClr val="1E9FB4"/>
                </a:solidFill>
                <a:latin typeface="+mn-lt"/>
                <a:cs typeface="Arial" charset="0"/>
              </a:rPr>
              <a:t>n</a:t>
            </a:r>
            <a:r>
              <a:rPr lang="pt-BR" sz="2800" baseline="-25000" dirty="0" err="1">
                <a:solidFill>
                  <a:srgbClr val="1E9FB4"/>
                </a:solidFill>
                <a:latin typeface="+mn-lt"/>
                <a:cs typeface="Arial" charset="0"/>
              </a:rPr>
              <a:t>i</a:t>
            </a:r>
            <a:r>
              <a:rPr lang="pt-BR" sz="2800" dirty="0">
                <a:solidFill>
                  <a:srgbClr val="1E9FB4"/>
                </a:solidFill>
                <a:latin typeface="+mn-lt"/>
                <a:cs typeface="Arial" charset="0"/>
              </a:rPr>
              <a:t>=número de observações no grupo i</a:t>
            </a:r>
          </a:p>
          <a:p>
            <a:endParaRPr lang="pt-BR" sz="2800" dirty="0">
              <a:solidFill>
                <a:srgbClr val="1E9FB4"/>
              </a:solidFill>
              <a:latin typeface="+mn-lt"/>
              <a:cs typeface="Arial" charset="0"/>
            </a:endParaRPr>
          </a:p>
          <a:p>
            <a:r>
              <a:rPr lang="pt-BR" sz="2800" dirty="0">
                <a:solidFill>
                  <a:srgbClr val="1E9FB4"/>
                </a:solidFill>
                <a:latin typeface="+mn-lt"/>
                <a:cs typeface="Arial" charset="0"/>
              </a:rPr>
              <a:t> </a:t>
            </a:r>
          </a:p>
        </p:txBody>
      </p:sp>
      <p:graphicFrame>
        <p:nvGraphicFramePr>
          <p:cNvPr id="2051" name="Object 5"/>
          <p:cNvGraphicFramePr>
            <a:graphicFrameLocks noChangeAspect="1"/>
          </p:cNvGraphicFramePr>
          <p:nvPr/>
        </p:nvGraphicFramePr>
        <p:xfrm>
          <a:off x="503238" y="3932808"/>
          <a:ext cx="396354" cy="562473"/>
        </p:xfrm>
        <a:graphic>
          <a:graphicData uri="http://schemas.openxmlformats.org/presentationml/2006/ole">
            <mc:AlternateContent xmlns:mc="http://schemas.openxmlformats.org/markup-compatibility/2006">
              <mc:Choice xmlns:v="urn:schemas-microsoft-com:vml" Requires="v">
                <p:oleObj spid="_x0000_s260108" name="Equação" r:id="rId5" imgW="152280" imgH="215640" progId="Equation.3">
                  <p:embed/>
                </p:oleObj>
              </mc:Choice>
              <mc:Fallback>
                <p:oleObj name="Equação" r:id="rId5" imgW="152280" imgH="2156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3238" y="3932808"/>
                        <a:ext cx="396354" cy="56247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CaixaDeTexto 6"/>
          <p:cNvSpPr txBox="1">
            <a:spLocks noChangeArrowheads="1"/>
          </p:cNvSpPr>
          <p:nvPr/>
        </p:nvSpPr>
        <p:spPr bwMode="auto">
          <a:xfrm>
            <a:off x="827088" y="3913188"/>
            <a:ext cx="6481762" cy="523875"/>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 média das observações no grupo i</a:t>
            </a:r>
          </a:p>
        </p:txBody>
      </p:sp>
      <p:graphicFrame>
        <p:nvGraphicFramePr>
          <p:cNvPr id="2052" name="Object 6"/>
          <p:cNvGraphicFramePr>
            <a:graphicFrameLocks noChangeAspect="1"/>
          </p:cNvGraphicFramePr>
          <p:nvPr/>
        </p:nvGraphicFramePr>
        <p:xfrm>
          <a:off x="539751" y="4622368"/>
          <a:ext cx="287834" cy="462816"/>
        </p:xfrm>
        <a:graphic>
          <a:graphicData uri="http://schemas.openxmlformats.org/presentationml/2006/ole">
            <mc:AlternateContent xmlns:mc="http://schemas.openxmlformats.org/markup-compatibility/2006">
              <mc:Choice xmlns:v="urn:schemas-microsoft-com:vml" Requires="v">
                <p:oleObj spid="_x0000_s260109" name="Equação" r:id="rId7" imgW="126720" imgH="203040" progId="Equation.3">
                  <p:embed/>
                </p:oleObj>
              </mc:Choice>
              <mc:Fallback>
                <p:oleObj name="Equação" r:id="rId7" imgW="126720" imgH="20304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9751" y="4622368"/>
                        <a:ext cx="287834" cy="4628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6" name="CaixaDeTexto 8"/>
          <p:cNvSpPr txBox="1">
            <a:spLocks noChangeArrowheads="1"/>
          </p:cNvSpPr>
          <p:nvPr/>
        </p:nvSpPr>
        <p:spPr bwMode="auto">
          <a:xfrm>
            <a:off x="755576" y="4581128"/>
            <a:ext cx="6481762" cy="523875"/>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 média de todas as observações</a:t>
            </a:r>
          </a:p>
        </p:txBody>
      </p:sp>
      <p:sp>
        <p:nvSpPr>
          <p:cNvPr id="2057" name="CaixaDeTexto 9"/>
          <p:cNvSpPr txBox="1">
            <a:spLocks noChangeArrowheads="1"/>
          </p:cNvSpPr>
          <p:nvPr/>
        </p:nvSpPr>
        <p:spPr bwMode="auto">
          <a:xfrm>
            <a:off x="539750" y="5065713"/>
            <a:ext cx="5832475" cy="523875"/>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k = número de grupos (ou níveis)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p:cNvSpPr>
          <p:nvPr>
            <p:ph type="title"/>
          </p:nvPr>
        </p:nvSpPr>
        <p:spPr>
          <a:xfrm>
            <a:off x="457200" y="1052736"/>
            <a:ext cx="8229600" cy="579090"/>
          </a:xfrm>
        </p:spPr>
        <p:txBody>
          <a:bodyPr/>
          <a:lstStyle/>
          <a:p>
            <a:r>
              <a:rPr lang="pt-BR" sz="2800" b="1" dirty="0" smtClean="0">
                <a:solidFill>
                  <a:srgbClr val="1E9FB4"/>
                </a:solidFill>
                <a:latin typeface="+mn-lt"/>
                <a:cs typeface="Arial" charset="0"/>
              </a:rPr>
              <a:t>Variabilidade dentro dos grupos</a:t>
            </a:r>
          </a:p>
        </p:txBody>
      </p:sp>
      <p:sp>
        <p:nvSpPr>
          <p:cNvPr id="12" name="Text Box 10"/>
          <p:cNvSpPr txBox="1">
            <a:spLocks noChangeArrowheads="1"/>
          </p:cNvSpPr>
          <p:nvPr/>
        </p:nvSpPr>
        <p:spPr bwMode="auto">
          <a:xfrm>
            <a:off x="827584" y="3501008"/>
            <a:ext cx="7344618" cy="954088"/>
          </a:xfrm>
          <a:prstGeom prst="rect">
            <a:avLst/>
          </a:prstGeom>
          <a:noFill/>
          <a:ln w="9525">
            <a:noFill/>
            <a:miter lim="800000"/>
            <a:headEnd/>
            <a:tailEnd/>
          </a:ln>
        </p:spPr>
        <p:txBody>
          <a:bodyPr wrap="square">
            <a:spAutoFit/>
          </a:bodyPr>
          <a:lstStyle/>
          <a:p>
            <a:pPr>
              <a:spcBef>
                <a:spcPct val="50000"/>
              </a:spcBef>
            </a:pPr>
            <a:r>
              <a:rPr lang="pt-BR" sz="2800" dirty="0">
                <a:solidFill>
                  <a:srgbClr val="1E9FB4"/>
                </a:solidFill>
                <a:latin typeface="+mn-lt"/>
              </a:rPr>
              <a:t>é uma combinação das variâncias amostrais </a:t>
            </a:r>
            <a:r>
              <a:rPr lang="pt-BR" sz="2800" dirty="0" smtClean="0">
                <a:solidFill>
                  <a:srgbClr val="1E9FB4"/>
                </a:solidFill>
                <a:latin typeface="+mn-lt"/>
              </a:rPr>
              <a:t/>
            </a:r>
            <a:br>
              <a:rPr lang="pt-BR" sz="2800" dirty="0" smtClean="0">
                <a:solidFill>
                  <a:srgbClr val="1E9FB4"/>
                </a:solidFill>
                <a:latin typeface="+mn-lt"/>
              </a:rPr>
            </a:br>
            <a:r>
              <a:rPr lang="pt-BR" sz="2800" dirty="0" smtClean="0">
                <a:solidFill>
                  <a:srgbClr val="1E9FB4"/>
                </a:solidFill>
                <a:latin typeface="+mn-lt"/>
              </a:rPr>
              <a:t>dentro </a:t>
            </a:r>
            <a:r>
              <a:rPr lang="pt-BR" sz="2800" dirty="0">
                <a:solidFill>
                  <a:srgbClr val="1E9FB4"/>
                </a:solidFill>
                <a:latin typeface="+mn-lt"/>
              </a:rPr>
              <a:t>de cada grupo.</a:t>
            </a:r>
          </a:p>
        </p:txBody>
      </p:sp>
      <p:sp>
        <p:nvSpPr>
          <p:cNvPr id="13" name="Text Box 12"/>
          <p:cNvSpPr txBox="1">
            <a:spLocks noChangeArrowheads="1"/>
          </p:cNvSpPr>
          <p:nvPr/>
        </p:nvSpPr>
        <p:spPr bwMode="auto">
          <a:xfrm>
            <a:off x="34925" y="5139209"/>
            <a:ext cx="8929688" cy="954087"/>
          </a:xfrm>
          <a:prstGeom prst="rect">
            <a:avLst/>
          </a:prstGeom>
          <a:noFill/>
          <a:ln w="9525">
            <a:noFill/>
            <a:miter lim="800000"/>
            <a:headEnd/>
            <a:tailEnd/>
          </a:ln>
        </p:spPr>
        <p:txBody>
          <a:bodyPr>
            <a:spAutoFit/>
          </a:bodyPr>
          <a:lstStyle/>
          <a:p>
            <a:pPr algn="ctr">
              <a:spcBef>
                <a:spcPct val="50000"/>
              </a:spcBef>
              <a:tabLst>
                <a:tab pos="0" algn="l"/>
              </a:tabLst>
            </a:pPr>
            <a:r>
              <a:rPr lang="pt-BR" sz="2800" dirty="0">
                <a:solidFill>
                  <a:srgbClr val="1E9FB4"/>
                </a:solidFill>
                <a:latin typeface="+mn-lt"/>
              </a:rPr>
              <a:t>Só tem sentido se a suposição de </a:t>
            </a:r>
            <a:r>
              <a:rPr lang="pt-BR" sz="2800" dirty="0" smtClean="0">
                <a:solidFill>
                  <a:srgbClr val="1E9FB4"/>
                </a:solidFill>
                <a:latin typeface="+mn-lt"/>
              </a:rPr>
              <a:t/>
            </a:r>
            <a:br>
              <a:rPr lang="pt-BR" sz="2800" dirty="0" smtClean="0">
                <a:solidFill>
                  <a:srgbClr val="1E9FB4"/>
                </a:solidFill>
                <a:latin typeface="+mn-lt"/>
              </a:rPr>
            </a:br>
            <a:r>
              <a:rPr lang="pt-BR" sz="2800" dirty="0" smtClean="0">
                <a:solidFill>
                  <a:srgbClr val="1E9FB4"/>
                </a:solidFill>
                <a:latin typeface="+mn-lt"/>
              </a:rPr>
              <a:t>igualdade </a:t>
            </a:r>
            <a:r>
              <a:rPr lang="pt-BR" sz="2800" dirty="0">
                <a:solidFill>
                  <a:srgbClr val="1E9FB4"/>
                </a:solidFill>
                <a:latin typeface="+mn-lt"/>
              </a:rPr>
              <a:t>das variâncias populacionais é verdadeira.</a:t>
            </a:r>
          </a:p>
        </p:txBody>
      </p:sp>
      <p:graphicFrame>
        <p:nvGraphicFramePr>
          <p:cNvPr id="14" name="Object 5"/>
          <p:cNvGraphicFramePr>
            <a:graphicFrameLocks noChangeAspect="1"/>
          </p:cNvGraphicFramePr>
          <p:nvPr/>
        </p:nvGraphicFramePr>
        <p:xfrm>
          <a:off x="2849563" y="1916584"/>
          <a:ext cx="2946400" cy="917575"/>
        </p:xfrm>
        <a:graphic>
          <a:graphicData uri="http://schemas.openxmlformats.org/presentationml/2006/ole">
            <mc:AlternateContent xmlns:mc="http://schemas.openxmlformats.org/markup-compatibility/2006">
              <mc:Choice xmlns:v="urn:schemas-microsoft-com:vml" Requires="v">
                <p:oleObj spid="_x0000_s261128" name="Equação" r:id="rId3" imgW="2387520" imgH="736560" progId="Equation.3">
                  <p:embed/>
                </p:oleObj>
              </mc:Choice>
              <mc:Fallback>
                <p:oleObj name="Equação" r:id="rId3" imgW="2387520" imgH="73656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9563" y="1916584"/>
                        <a:ext cx="2946400" cy="917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6"/>
          <p:cNvGraphicFramePr>
            <a:graphicFrameLocks noChangeAspect="1"/>
          </p:cNvGraphicFramePr>
          <p:nvPr/>
        </p:nvGraphicFramePr>
        <p:xfrm>
          <a:off x="179512" y="3429471"/>
          <a:ext cx="475035" cy="574065"/>
        </p:xfrm>
        <a:graphic>
          <a:graphicData uri="http://schemas.openxmlformats.org/presentationml/2006/ole">
            <mc:AlternateContent xmlns:mc="http://schemas.openxmlformats.org/markup-compatibility/2006">
              <mc:Choice xmlns:v="urn:schemas-microsoft-com:vml" Requires="v">
                <p:oleObj spid="_x0000_s261129" name="Equação" r:id="rId5" imgW="368280" imgH="444240" progId="Equation.3">
                  <p:embed/>
                </p:oleObj>
              </mc:Choice>
              <mc:Fallback>
                <p:oleObj name="Equação" r:id="rId5" imgW="368280" imgH="4442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3429471"/>
                        <a:ext cx="475035" cy="5740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Seta para baixo 15"/>
          <p:cNvSpPr/>
          <p:nvPr/>
        </p:nvSpPr>
        <p:spPr>
          <a:xfrm>
            <a:off x="4284663" y="4581996"/>
            <a:ext cx="287337" cy="358775"/>
          </a:xfrm>
          <a:prstGeom prst="downArrow">
            <a:avLst/>
          </a:prstGeom>
          <a:solidFill>
            <a:srgbClr val="1E9FB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pt-BR" sz="2800"/>
          </a:p>
        </p:txBody>
      </p:sp>
      <p:sp>
        <p:nvSpPr>
          <p:cNvPr id="17" name="Seta para baixo 16"/>
          <p:cNvSpPr/>
          <p:nvPr/>
        </p:nvSpPr>
        <p:spPr>
          <a:xfrm>
            <a:off x="4284663" y="2997671"/>
            <a:ext cx="287337" cy="431800"/>
          </a:xfrm>
          <a:prstGeom prst="downArrow">
            <a:avLst/>
          </a:prstGeom>
          <a:solidFill>
            <a:srgbClr val="1E9FB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pt-BR" sz="2800"/>
          </a:p>
        </p:txBody>
      </p:sp>
      <p:sp>
        <p:nvSpPr>
          <p:cNvPr id="18" name="Elipse 17"/>
          <p:cNvSpPr/>
          <p:nvPr/>
        </p:nvSpPr>
        <p:spPr>
          <a:xfrm>
            <a:off x="5435600" y="2061046"/>
            <a:ext cx="431800" cy="7207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sz="2800"/>
          </a:p>
        </p:txBody>
      </p:sp>
      <p:cxnSp>
        <p:nvCxnSpPr>
          <p:cNvPr id="20" name="Conector em curva 19"/>
          <p:cNvCxnSpPr/>
          <p:nvPr/>
        </p:nvCxnSpPr>
        <p:spPr>
          <a:xfrm>
            <a:off x="5940425" y="2421409"/>
            <a:ext cx="431800" cy="287337"/>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083" name="CaixaDeTexto 20"/>
          <p:cNvSpPr txBox="1">
            <a:spLocks noChangeArrowheads="1"/>
          </p:cNvSpPr>
          <p:nvPr/>
        </p:nvSpPr>
        <p:spPr bwMode="auto">
          <a:xfrm>
            <a:off x="6372225" y="2421409"/>
            <a:ext cx="2592388" cy="830997"/>
          </a:xfrm>
          <a:prstGeom prst="rect">
            <a:avLst/>
          </a:prstGeom>
          <a:noFill/>
          <a:ln w="9525">
            <a:solidFill>
              <a:srgbClr val="0070C0"/>
            </a:solidFill>
            <a:miter lim="800000"/>
            <a:headEnd/>
            <a:tailEnd/>
          </a:ln>
        </p:spPr>
        <p:txBody>
          <a:bodyPr>
            <a:spAutoFit/>
          </a:bodyPr>
          <a:lstStyle/>
          <a:p>
            <a:r>
              <a:rPr lang="pt-BR" sz="2400">
                <a:solidFill>
                  <a:srgbClr val="1E9FB4"/>
                </a:solidFill>
                <a:latin typeface="+mn-lt"/>
                <a:cs typeface="Arial" charset="0"/>
              </a:rPr>
              <a:t>Variância dentro do grupo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6" grpId="0" animBg="1"/>
      <p:bldP spid="1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CaixaDeTexto 2"/>
          <p:cNvSpPr txBox="1">
            <a:spLocks noChangeArrowheads="1"/>
          </p:cNvSpPr>
          <p:nvPr/>
        </p:nvSpPr>
        <p:spPr bwMode="auto">
          <a:xfrm>
            <a:off x="71562" y="919173"/>
            <a:ext cx="8135938" cy="523220"/>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A estatística para testar H</a:t>
            </a:r>
            <a:r>
              <a:rPr lang="pt-BR" sz="2800" baseline="-25000" dirty="0">
                <a:solidFill>
                  <a:srgbClr val="1E9FB4"/>
                </a:solidFill>
                <a:latin typeface="+mn-lt"/>
                <a:cs typeface="Arial" charset="0"/>
              </a:rPr>
              <a:t>0</a:t>
            </a:r>
            <a:r>
              <a:rPr lang="pt-BR" sz="2800" dirty="0">
                <a:solidFill>
                  <a:srgbClr val="1E9FB4"/>
                </a:solidFill>
                <a:latin typeface="+mn-lt"/>
                <a:cs typeface="Arial" charset="0"/>
              </a:rPr>
              <a:t> é: </a:t>
            </a:r>
          </a:p>
        </p:txBody>
      </p:sp>
      <p:graphicFrame>
        <p:nvGraphicFramePr>
          <p:cNvPr id="5122" name="Object 2"/>
          <p:cNvGraphicFramePr>
            <a:graphicFrameLocks noChangeAspect="1"/>
          </p:cNvGraphicFramePr>
          <p:nvPr/>
        </p:nvGraphicFramePr>
        <p:xfrm>
          <a:off x="4006850" y="1747912"/>
          <a:ext cx="914400" cy="889000"/>
        </p:xfrm>
        <a:graphic>
          <a:graphicData uri="http://schemas.openxmlformats.org/presentationml/2006/ole">
            <mc:AlternateContent xmlns:mc="http://schemas.openxmlformats.org/markup-compatibility/2006">
              <mc:Choice xmlns:v="urn:schemas-microsoft-com:vml" Requires="v">
                <p:oleObj spid="_x0000_s263173" name="Equação" r:id="rId3" imgW="914400" imgH="888840" progId="Equation.3">
                  <p:embed/>
                </p:oleObj>
              </mc:Choice>
              <mc:Fallback>
                <p:oleObj name="Equação" r:id="rId3" imgW="914400" imgH="8888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6850" y="1747912"/>
                        <a:ext cx="914400"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5" name="CaixaDeTexto 5"/>
          <p:cNvSpPr txBox="1">
            <a:spLocks noChangeArrowheads="1"/>
          </p:cNvSpPr>
          <p:nvPr/>
        </p:nvSpPr>
        <p:spPr bwMode="auto">
          <a:xfrm>
            <a:off x="1" y="2978949"/>
            <a:ext cx="8820472" cy="954107"/>
          </a:xfrm>
          <a:prstGeom prst="rect">
            <a:avLst/>
          </a:prstGeom>
          <a:noFill/>
          <a:ln w="9525">
            <a:noFill/>
            <a:miter lim="800000"/>
            <a:headEnd/>
            <a:tailEnd/>
          </a:ln>
        </p:spPr>
        <p:txBody>
          <a:bodyPr wrap="square">
            <a:spAutoFit/>
          </a:bodyPr>
          <a:lstStyle/>
          <a:p>
            <a:r>
              <a:rPr lang="pt-BR" sz="2800" dirty="0">
                <a:solidFill>
                  <a:srgbClr val="1E9FB4"/>
                </a:solidFill>
                <a:latin typeface="+mn-lt"/>
                <a:cs typeface="Arial" charset="0"/>
              </a:rPr>
              <a:t>Quando H</a:t>
            </a:r>
            <a:r>
              <a:rPr lang="pt-BR" sz="2800" baseline="-25000" dirty="0">
                <a:solidFill>
                  <a:srgbClr val="1E9FB4"/>
                </a:solidFill>
                <a:latin typeface="+mn-lt"/>
                <a:cs typeface="Arial" charset="0"/>
              </a:rPr>
              <a:t>0</a:t>
            </a:r>
            <a:r>
              <a:rPr lang="pt-BR" sz="2800" dirty="0">
                <a:solidFill>
                  <a:srgbClr val="1E9FB4"/>
                </a:solidFill>
                <a:latin typeface="+mn-lt"/>
                <a:cs typeface="Arial" charset="0"/>
              </a:rPr>
              <a:t> é verdadeira, a estatística F tem distribuição </a:t>
            </a:r>
            <a:r>
              <a:rPr lang="pt-BR" sz="2800" b="1" dirty="0" err="1">
                <a:solidFill>
                  <a:srgbClr val="1E9FB4"/>
                </a:solidFill>
                <a:latin typeface="+mn-lt"/>
                <a:cs typeface="Arial" charset="0"/>
              </a:rPr>
              <a:t>F-Snedecor</a:t>
            </a:r>
            <a:r>
              <a:rPr lang="pt-BR" sz="2800" b="1" dirty="0">
                <a:solidFill>
                  <a:srgbClr val="1E9FB4"/>
                </a:solidFill>
                <a:latin typeface="+mn-lt"/>
                <a:cs typeface="Arial" charset="0"/>
              </a:rPr>
              <a:t> com (k-1) e (n-k) graus de liberdade  </a:t>
            </a:r>
          </a:p>
        </p:txBody>
      </p:sp>
      <p:sp>
        <p:nvSpPr>
          <p:cNvPr id="5126" name="Retângulo 6"/>
          <p:cNvSpPr>
            <a:spLocks noChangeArrowheads="1"/>
          </p:cNvSpPr>
          <p:nvPr/>
        </p:nvSpPr>
        <p:spPr bwMode="auto">
          <a:xfrm>
            <a:off x="107950" y="4275093"/>
            <a:ext cx="8856663" cy="954107"/>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Quanto </a:t>
            </a:r>
            <a:r>
              <a:rPr lang="pt-BR" sz="2800" b="1" dirty="0">
                <a:solidFill>
                  <a:srgbClr val="1E9FB4"/>
                </a:solidFill>
                <a:latin typeface="+mn-lt"/>
                <a:cs typeface="Arial" charset="0"/>
              </a:rPr>
              <a:t>maior</a:t>
            </a:r>
            <a:r>
              <a:rPr lang="pt-BR" sz="2800" dirty="0">
                <a:solidFill>
                  <a:srgbClr val="1E9FB4"/>
                </a:solidFill>
                <a:latin typeface="+mn-lt"/>
                <a:cs typeface="Arial" charset="0"/>
              </a:rPr>
              <a:t> for o valor de F, maiores as evidências contra H</a:t>
            </a:r>
            <a:r>
              <a:rPr lang="pt-BR" sz="2800" baseline="-25000" dirty="0">
                <a:solidFill>
                  <a:srgbClr val="1E9FB4"/>
                </a:solidFill>
                <a:latin typeface="+mn-lt"/>
                <a:cs typeface="Arial" charset="0"/>
              </a:rPr>
              <a:t>0</a:t>
            </a:r>
            <a:r>
              <a:rPr lang="pt-BR" sz="2800" dirty="0">
                <a:solidFill>
                  <a:srgbClr val="1E9FB4"/>
                </a:solidFill>
                <a:latin typeface="+mn-lt"/>
                <a:cs typeface="Arial" charset="0"/>
              </a:rPr>
              <a:t>. </a:t>
            </a:r>
          </a:p>
        </p:txBody>
      </p:sp>
      <p:sp>
        <p:nvSpPr>
          <p:cNvPr id="5127" name="CaixaDeTexto 7"/>
          <p:cNvSpPr txBox="1">
            <a:spLocks noChangeArrowheads="1"/>
          </p:cNvSpPr>
          <p:nvPr/>
        </p:nvSpPr>
        <p:spPr bwMode="auto">
          <a:xfrm>
            <a:off x="323850" y="4572000"/>
            <a:ext cx="8496300" cy="461665"/>
          </a:xfrm>
          <a:prstGeom prst="rect">
            <a:avLst/>
          </a:prstGeom>
          <a:noFill/>
          <a:ln w="9525">
            <a:noFill/>
            <a:miter lim="800000"/>
            <a:headEnd/>
            <a:tailEnd/>
          </a:ln>
        </p:spPr>
        <p:txBody>
          <a:bodyPr>
            <a:spAutoFit/>
          </a:bodyPr>
          <a:lstStyle/>
          <a:p>
            <a:endParaRPr lang="pt-BR" sz="2400">
              <a:latin typeface="+mn-lt"/>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CaixaDeTexto 7"/>
          <p:cNvSpPr txBox="1">
            <a:spLocks noChangeArrowheads="1"/>
          </p:cNvSpPr>
          <p:nvPr/>
        </p:nvSpPr>
        <p:spPr bwMode="auto">
          <a:xfrm>
            <a:off x="323850" y="4572000"/>
            <a:ext cx="8496300" cy="461665"/>
          </a:xfrm>
          <a:prstGeom prst="rect">
            <a:avLst/>
          </a:prstGeom>
          <a:noFill/>
          <a:ln w="9525">
            <a:noFill/>
            <a:miter lim="800000"/>
            <a:headEnd/>
            <a:tailEnd/>
          </a:ln>
        </p:spPr>
        <p:txBody>
          <a:bodyPr>
            <a:spAutoFit/>
          </a:bodyPr>
          <a:lstStyle/>
          <a:p>
            <a:endParaRPr lang="pt-BR" sz="2400">
              <a:latin typeface="+mn-lt"/>
              <a:cs typeface="Arial" charset="0"/>
            </a:endParaRPr>
          </a:p>
        </p:txBody>
      </p:sp>
      <p:sp>
        <p:nvSpPr>
          <p:cNvPr id="5128" name="Text Box 7"/>
          <p:cNvSpPr txBox="1">
            <a:spLocks noChangeArrowheads="1"/>
          </p:cNvSpPr>
          <p:nvPr/>
        </p:nvSpPr>
        <p:spPr bwMode="auto">
          <a:xfrm>
            <a:off x="179710" y="1253659"/>
            <a:ext cx="8640762" cy="2031325"/>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cs typeface="Arial" charset="0"/>
              </a:rPr>
              <a:t>Rejeitamos H</a:t>
            </a:r>
            <a:r>
              <a:rPr lang="pt-BR" sz="2800" baseline="-25000" dirty="0">
                <a:solidFill>
                  <a:srgbClr val="1E9FB4"/>
                </a:solidFill>
                <a:latin typeface="+mn-lt"/>
                <a:cs typeface="Arial" charset="0"/>
              </a:rPr>
              <a:t>0</a:t>
            </a:r>
            <a:r>
              <a:rPr lang="pt-BR" sz="2800" dirty="0">
                <a:solidFill>
                  <a:srgbClr val="1E9FB4"/>
                </a:solidFill>
                <a:latin typeface="+mn-lt"/>
                <a:cs typeface="Arial" charset="0"/>
              </a:rPr>
              <a:t> para valores </a:t>
            </a:r>
            <a:r>
              <a:rPr lang="pt-BR" sz="2800" b="1" dirty="0">
                <a:solidFill>
                  <a:srgbClr val="1E9FB4"/>
                </a:solidFill>
                <a:latin typeface="+mn-lt"/>
                <a:cs typeface="Arial" charset="0"/>
              </a:rPr>
              <a:t>grandes de F. </a:t>
            </a:r>
            <a:endParaRPr lang="pt-BR" sz="2800" b="1" dirty="0" smtClean="0">
              <a:solidFill>
                <a:srgbClr val="1E9FB4"/>
              </a:solidFill>
              <a:latin typeface="+mn-lt"/>
              <a:cs typeface="Arial" charset="0"/>
            </a:endParaRPr>
          </a:p>
          <a:p>
            <a:pPr>
              <a:spcBef>
                <a:spcPct val="50000"/>
              </a:spcBef>
            </a:pPr>
            <a:r>
              <a:rPr lang="pt-BR" sz="2800" dirty="0" smtClean="0">
                <a:solidFill>
                  <a:srgbClr val="1E9FB4"/>
                </a:solidFill>
                <a:latin typeface="+mn-lt"/>
                <a:cs typeface="Arial" charset="0"/>
              </a:rPr>
              <a:t>Para </a:t>
            </a:r>
            <a:r>
              <a:rPr lang="pt-BR" sz="2800" dirty="0">
                <a:solidFill>
                  <a:srgbClr val="1E9FB4"/>
                </a:solidFill>
                <a:latin typeface="+mn-lt"/>
                <a:cs typeface="Arial" charset="0"/>
              </a:rPr>
              <a:t>chegar a uma conclusão, o valor observado de  F (</a:t>
            </a:r>
            <a:r>
              <a:rPr lang="pt-BR" sz="2800" dirty="0" err="1">
                <a:solidFill>
                  <a:srgbClr val="1E9FB4"/>
                </a:solidFill>
                <a:latin typeface="+mn-lt"/>
                <a:cs typeface="Arial" charset="0"/>
              </a:rPr>
              <a:t>F</a:t>
            </a:r>
            <a:r>
              <a:rPr lang="pt-BR" sz="2800" baseline="-25000" dirty="0" err="1">
                <a:solidFill>
                  <a:srgbClr val="1E9FB4"/>
                </a:solidFill>
                <a:latin typeface="+mn-lt"/>
                <a:cs typeface="Arial" charset="0"/>
              </a:rPr>
              <a:t>obs</a:t>
            </a:r>
            <a:r>
              <a:rPr lang="pt-BR" sz="2800" dirty="0">
                <a:solidFill>
                  <a:srgbClr val="1E9FB4"/>
                </a:solidFill>
                <a:latin typeface="+mn-lt"/>
                <a:cs typeface="Arial" charset="0"/>
              </a:rPr>
              <a:t>) é comparado com um valor crítico (</a:t>
            </a:r>
            <a:r>
              <a:rPr lang="pt-BR" sz="2800" dirty="0" err="1">
                <a:solidFill>
                  <a:srgbClr val="1E9FB4"/>
                </a:solidFill>
                <a:latin typeface="+mn-lt"/>
                <a:cs typeface="Arial" charset="0"/>
              </a:rPr>
              <a:t>F</a:t>
            </a:r>
            <a:r>
              <a:rPr lang="pt-BR" sz="2800" baseline="-25000" dirty="0" err="1">
                <a:solidFill>
                  <a:srgbClr val="1E9FB4"/>
                </a:solidFill>
                <a:latin typeface="+mn-lt"/>
                <a:cs typeface="Arial" charset="0"/>
              </a:rPr>
              <a:t>c</a:t>
            </a:r>
            <a:r>
              <a:rPr lang="pt-BR" sz="2800" dirty="0">
                <a:solidFill>
                  <a:srgbClr val="1E9FB4"/>
                </a:solidFill>
                <a:latin typeface="+mn-lt"/>
                <a:cs typeface="Arial" charset="0"/>
              </a:rPr>
              <a:t>) obtido a partir de uma tabela da distribuição F. </a:t>
            </a:r>
          </a:p>
        </p:txBody>
      </p:sp>
      <p:sp>
        <p:nvSpPr>
          <p:cNvPr id="5129" name="CaixaDeTexto 10"/>
          <p:cNvSpPr txBox="1">
            <a:spLocks noChangeArrowheads="1"/>
          </p:cNvSpPr>
          <p:nvPr/>
        </p:nvSpPr>
        <p:spPr bwMode="auto">
          <a:xfrm>
            <a:off x="2771775" y="3987061"/>
            <a:ext cx="4968577" cy="523220"/>
          </a:xfrm>
          <a:prstGeom prst="rect">
            <a:avLst/>
          </a:prstGeom>
          <a:noFill/>
          <a:ln w="9525">
            <a:solidFill>
              <a:srgbClr val="034EA2"/>
            </a:solidFill>
            <a:miter lim="800000"/>
            <a:headEnd/>
            <a:tailEnd/>
          </a:ln>
        </p:spPr>
        <p:txBody>
          <a:bodyPr wrap="square">
            <a:spAutoFit/>
          </a:bodyPr>
          <a:lstStyle/>
          <a:p>
            <a:r>
              <a:rPr lang="pt-BR" sz="2800">
                <a:solidFill>
                  <a:srgbClr val="1E9FB4"/>
                </a:solidFill>
                <a:latin typeface="+mn-lt"/>
                <a:cs typeface="Arial" charset="0"/>
              </a:rPr>
              <a:t>Se F</a:t>
            </a:r>
            <a:r>
              <a:rPr lang="pt-BR" sz="2800" baseline="-25000">
                <a:solidFill>
                  <a:srgbClr val="1E9FB4"/>
                </a:solidFill>
                <a:latin typeface="+mn-lt"/>
                <a:cs typeface="Arial" charset="0"/>
              </a:rPr>
              <a:t>obs</a:t>
            </a:r>
            <a:r>
              <a:rPr lang="pt-BR" sz="2800">
                <a:solidFill>
                  <a:srgbClr val="1E9FB4"/>
                </a:solidFill>
                <a:latin typeface="+mn-lt"/>
                <a:cs typeface="Arial" charset="0"/>
              </a:rPr>
              <a:t> &gt; F</a:t>
            </a:r>
            <a:r>
              <a:rPr lang="pt-BR" sz="2800" baseline="-25000">
                <a:solidFill>
                  <a:srgbClr val="1E9FB4"/>
                </a:solidFill>
                <a:latin typeface="+mn-lt"/>
                <a:cs typeface="Arial" charset="0"/>
              </a:rPr>
              <a:t>c</a:t>
            </a:r>
            <a:r>
              <a:rPr lang="pt-BR" sz="2800">
                <a:solidFill>
                  <a:srgbClr val="1E9FB4"/>
                </a:solidFill>
                <a:latin typeface="+mn-lt"/>
                <a:cs typeface="Arial" charset="0"/>
              </a:rPr>
              <a:t>, rejeitamos H</a:t>
            </a:r>
            <a:r>
              <a:rPr lang="pt-BR" sz="2800" baseline="-25000">
                <a:solidFill>
                  <a:srgbClr val="1E9FB4"/>
                </a:solidFill>
                <a:latin typeface="+mn-lt"/>
                <a:cs typeface="Arial" charset="0"/>
              </a:rPr>
              <a:t>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aixaDeTexto 1"/>
          <p:cNvSpPr txBox="1">
            <a:spLocks noChangeArrowheads="1"/>
          </p:cNvSpPr>
          <p:nvPr/>
        </p:nvSpPr>
        <p:spPr bwMode="auto">
          <a:xfrm>
            <a:off x="323850" y="1245493"/>
            <a:ext cx="6840538" cy="584775"/>
          </a:xfrm>
          <a:prstGeom prst="rect">
            <a:avLst/>
          </a:prstGeom>
          <a:noFill/>
          <a:ln w="9525">
            <a:noFill/>
            <a:miter lim="800000"/>
            <a:headEnd/>
            <a:tailEnd/>
          </a:ln>
        </p:spPr>
        <p:txBody>
          <a:bodyPr>
            <a:spAutoFit/>
          </a:bodyPr>
          <a:lstStyle/>
          <a:p>
            <a:r>
              <a:rPr lang="pt-BR" sz="3200" dirty="0">
                <a:solidFill>
                  <a:srgbClr val="1E9FB4"/>
                </a:solidFill>
                <a:latin typeface="+mn-lt"/>
                <a:cs typeface="Arial" charset="0"/>
              </a:rPr>
              <a:t>Para obter o </a:t>
            </a:r>
            <a:r>
              <a:rPr lang="pt-BR" sz="3200" dirty="0" err="1">
                <a:solidFill>
                  <a:srgbClr val="1E9FB4"/>
                </a:solidFill>
                <a:latin typeface="+mn-lt"/>
                <a:cs typeface="Arial" charset="0"/>
              </a:rPr>
              <a:t>F</a:t>
            </a:r>
            <a:r>
              <a:rPr lang="pt-BR" sz="3200" baseline="-25000" dirty="0" err="1">
                <a:solidFill>
                  <a:srgbClr val="1E9FB4"/>
                </a:solidFill>
                <a:latin typeface="+mn-lt"/>
                <a:cs typeface="Arial" charset="0"/>
              </a:rPr>
              <a:t>c</a:t>
            </a:r>
            <a:r>
              <a:rPr lang="pt-BR" sz="3200" dirty="0">
                <a:solidFill>
                  <a:srgbClr val="1E9FB4"/>
                </a:solidFill>
                <a:latin typeface="+mn-lt"/>
                <a:cs typeface="Arial" charset="0"/>
              </a:rPr>
              <a:t>:</a:t>
            </a:r>
          </a:p>
        </p:txBody>
      </p:sp>
      <p:sp>
        <p:nvSpPr>
          <p:cNvPr id="28675" name="CaixaDeTexto 2"/>
          <p:cNvSpPr txBox="1">
            <a:spLocks noChangeArrowheads="1"/>
          </p:cNvSpPr>
          <p:nvPr/>
        </p:nvSpPr>
        <p:spPr bwMode="auto">
          <a:xfrm>
            <a:off x="323528" y="2110681"/>
            <a:ext cx="8820472" cy="1615827"/>
          </a:xfrm>
          <a:prstGeom prst="rect">
            <a:avLst/>
          </a:prstGeom>
          <a:noFill/>
          <a:ln w="9525">
            <a:noFill/>
            <a:miter lim="800000"/>
            <a:headEnd/>
            <a:tailEnd/>
          </a:ln>
        </p:spPr>
        <p:txBody>
          <a:bodyPr wrap="square">
            <a:spAutoFit/>
          </a:bodyPr>
          <a:lstStyle/>
          <a:p>
            <a:pPr>
              <a:spcBef>
                <a:spcPts val="1800"/>
              </a:spcBef>
              <a:buFont typeface="Wingdings" pitchFamily="2" charset="2"/>
              <a:buChar char="Ø"/>
            </a:pPr>
            <a:r>
              <a:rPr lang="pt-BR" sz="2800" dirty="0" smtClean="0">
                <a:solidFill>
                  <a:srgbClr val="1E9FB4"/>
                </a:solidFill>
                <a:latin typeface="+mn-lt"/>
                <a:cs typeface="Arial" charset="0"/>
              </a:rPr>
              <a:t> Utilizar </a:t>
            </a:r>
            <a:r>
              <a:rPr lang="pt-BR" sz="2800" dirty="0">
                <a:solidFill>
                  <a:srgbClr val="1E9FB4"/>
                </a:solidFill>
                <a:latin typeface="+mn-lt"/>
                <a:cs typeface="Arial" charset="0"/>
              </a:rPr>
              <a:t>tabelas da distribuição F</a:t>
            </a:r>
          </a:p>
          <a:p>
            <a:pPr>
              <a:spcBef>
                <a:spcPts val="1800"/>
              </a:spcBef>
              <a:buFont typeface="Wingdings" pitchFamily="2" charset="2"/>
              <a:buChar char="Ø"/>
            </a:pPr>
            <a:r>
              <a:rPr lang="pt-BR" sz="2800" dirty="0" smtClean="0">
                <a:solidFill>
                  <a:srgbClr val="1E9FB4"/>
                </a:solidFill>
                <a:latin typeface="+mn-lt"/>
                <a:cs typeface="Arial" charset="0"/>
              </a:rPr>
              <a:t> Utilizar  a </a:t>
            </a:r>
            <a:r>
              <a:rPr lang="pt-BR" sz="2800" dirty="0">
                <a:solidFill>
                  <a:srgbClr val="1E9FB4"/>
                </a:solidFill>
                <a:latin typeface="+mn-lt"/>
                <a:cs typeface="Arial" charset="0"/>
              </a:rPr>
              <a:t>função </a:t>
            </a:r>
            <a:r>
              <a:rPr lang="pt-BR" sz="2800" b="1" dirty="0">
                <a:solidFill>
                  <a:srgbClr val="1E9FB4"/>
                </a:solidFill>
                <a:latin typeface="+mn-lt"/>
                <a:cs typeface="Arial" charset="0"/>
              </a:rPr>
              <a:t>INVF do </a:t>
            </a:r>
            <a:r>
              <a:rPr lang="pt-BR" sz="2800" b="1" dirty="0" smtClean="0">
                <a:solidFill>
                  <a:srgbClr val="1E9FB4"/>
                </a:solidFill>
                <a:latin typeface="+mn-lt"/>
                <a:cs typeface="Arial" charset="0"/>
              </a:rPr>
              <a:t>Excel, ou distribuições no R</a:t>
            </a:r>
            <a:endParaRPr lang="pt-BR" sz="2800" b="1" dirty="0">
              <a:solidFill>
                <a:srgbClr val="1E9FB4"/>
              </a:solidFill>
              <a:latin typeface="+mn-lt"/>
              <a:cs typeface="Arial" charset="0"/>
            </a:endParaRPr>
          </a:p>
        </p:txBody>
      </p:sp>
      <p:sp>
        <p:nvSpPr>
          <p:cNvPr id="28676" name="CaixaDeTexto 6"/>
          <p:cNvSpPr txBox="1">
            <a:spLocks noChangeArrowheads="1"/>
          </p:cNvSpPr>
          <p:nvPr/>
        </p:nvSpPr>
        <p:spPr bwMode="auto">
          <a:xfrm>
            <a:off x="323850" y="3798292"/>
            <a:ext cx="6408738" cy="523875"/>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Outra possibilidade: calcular o p-valor</a:t>
            </a:r>
          </a:p>
        </p:txBody>
      </p:sp>
      <p:sp>
        <p:nvSpPr>
          <p:cNvPr id="28677" name="CaixaDeTexto 7"/>
          <p:cNvSpPr txBox="1">
            <a:spLocks noChangeArrowheads="1"/>
          </p:cNvSpPr>
          <p:nvPr/>
        </p:nvSpPr>
        <p:spPr bwMode="auto">
          <a:xfrm>
            <a:off x="2700139" y="4633317"/>
            <a:ext cx="2447925" cy="523875"/>
          </a:xfrm>
          <a:prstGeom prst="rect">
            <a:avLst/>
          </a:prstGeom>
          <a:noFill/>
          <a:ln w="9525">
            <a:solidFill>
              <a:srgbClr val="034EA2"/>
            </a:solidFill>
            <a:miter lim="800000"/>
            <a:headEnd/>
            <a:tailEnd/>
          </a:ln>
        </p:spPr>
        <p:txBody>
          <a:bodyPr>
            <a:spAutoFit/>
          </a:bodyPr>
          <a:lstStyle/>
          <a:p>
            <a:r>
              <a:rPr lang="pt-BR" sz="2800" dirty="0">
                <a:solidFill>
                  <a:srgbClr val="1E9FB4"/>
                </a:solidFill>
                <a:latin typeface="+mn-lt"/>
                <a:cs typeface="Arial" charset="0"/>
              </a:rPr>
              <a:t>p=P(F&gt;</a:t>
            </a:r>
            <a:r>
              <a:rPr lang="pt-BR" sz="2800" dirty="0" err="1">
                <a:solidFill>
                  <a:srgbClr val="1E9FB4"/>
                </a:solidFill>
                <a:latin typeface="+mn-lt"/>
                <a:cs typeface="Arial" charset="0"/>
              </a:rPr>
              <a:t>F</a:t>
            </a:r>
            <a:r>
              <a:rPr lang="pt-BR" sz="2800" baseline="-25000" dirty="0" err="1">
                <a:solidFill>
                  <a:srgbClr val="1E9FB4"/>
                </a:solidFill>
                <a:latin typeface="+mn-lt"/>
                <a:cs typeface="Arial" charset="0"/>
              </a:rPr>
              <a:t>obs</a:t>
            </a:r>
            <a:r>
              <a:rPr lang="pt-BR" sz="2800" dirty="0">
                <a:solidFill>
                  <a:srgbClr val="1E9FB4"/>
                </a:solidFill>
                <a:latin typeface="+mn-lt"/>
                <a:cs typeface="Arial"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251520" y="908720"/>
            <a:ext cx="2304256" cy="584775"/>
          </a:xfrm>
          <a:prstGeom prst="rect">
            <a:avLst/>
          </a:prstGeom>
          <a:noFill/>
        </p:spPr>
        <p:txBody>
          <a:bodyPr wrap="square" rtlCol="0">
            <a:spAutoFit/>
          </a:bodyPr>
          <a:lstStyle/>
          <a:p>
            <a:r>
              <a:rPr lang="pt-BR" sz="3200" b="1" dirty="0" smtClean="0">
                <a:solidFill>
                  <a:schemeClr val="tx2"/>
                </a:solidFill>
                <a:latin typeface="+mn-lt"/>
              </a:rPr>
              <a:t>Motivação </a:t>
            </a:r>
            <a:endParaRPr lang="pt-BR" sz="3200" b="1" dirty="0">
              <a:solidFill>
                <a:schemeClr val="tx2"/>
              </a:solidFill>
              <a:latin typeface="+mn-lt"/>
            </a:endParaRPr>
          </a:p>
        </p:txBody>
      </p:sp>
      <p:sp>
        <p:nvSpPr>
          <p:cNvPr id="5" name="CaixaDeTexto 4"/>
          <p:cNvSpPr txBox="1"/>
          <p:nvPr/>
        </p:nvSpPr>
        <p:spPr>
          <a:xfrm>
            <a:off x="323528" y="1484784"/>
            <a:ext cx="8568952" cy="1384995"/>
          </a:xfrm>
          <a:prstGeom prst="rect">
            <a:avLst/>
          </a:prstGeom>
          <a:noFill/>
        </p:spPr>
        <p:txBody>
          <a:bodyPr wrap="square" rtlCol="0">
            <a:spAutoFit/>
          </a:bodyPr>
          <a:lstStyle/>
          <a:p>
            <a:r>
              <a:rPr lang="pt-BR" sz="2800" dirty="0" err="1" smtClean="0">
                <a:solidFill>
                  <a:srgbClr val="1E9FB4"/>
                </a:solidFill>
                <a:latin typeface="+mn-lt"/>
              </a:rPr>
              <a:t>Oliveira-Maul</a:t>
            </a:r>
            <a:r>
              <a:rPr lang="pt-BR" sz="2800" dirty="0" smtClean="0">
                <a:solidFill>
                  <a:srgbClr val="1E9FB4"/>
                </a:solidFill>
                <a:latin typeface="+mn-lt"/>
              </a:rPr>
              <a:t> </a:t>
            </a:r>
            <a:r>
              <a:rPr lang="pt-BR" sz="2800" dirty="0" err="1" smtClean="0">
                <a:solidFill>
                  <a:srgbClr val="1E9FB4"/>
                </a:solidFill>
                <a:latin typeface="+mn-lt"/>
              </a:rPr>
              <a:t>et</a:t>
            </a:r>
            <a:r>
              <a:rPr lang="pt-BR" sz="2800" dirty="0" smtClean="0">
                <a:solidFill>
                  <a:srgbClr val="1E9FB4"/>
                </a:solidFill>
                <a:latin typeface="+mn-lt"/>
              </a:rPr>
              <a:t> al. (2013). </a:t>
            </a:r>
            <a:r>
              <a:rPr lang="pt-BR" sz="2800" b="1" dirty="0" err="1" smtClean="0">
                <a:solidFill>
                  <a:schemeClr val="tx2"/>
                </a:solidFill>
                <a:latin typeface="+mn-lt"/>
              </a:rPr>
              <a:t>Aging</a:t>
            </a:r>
            <a:r>
              <a:rPr lang="pt-BR" sz="2800" b="1" dirty="0" smtClean="0">
                <a:solidFill>
                  <a:schemeClr val="tx2"/>
                </a:solidFill>
                <a:latin typeface="+mn-lt"/>
              </a:rPr>
              <a:t>, Diabetes, </a:t>
            </a:r>
            <a:r>
              <a:rPr lang="pt-BR" sz="2800" b="1" dirty="0" err="1" smtClean="0">
                <a:solidFill>
                  <a:schemeClr val="tx2"/>
                </a:solidFill>
                <a:latin typeface="+mn-lt"/>
              </a:rPr>
              <a:t>and</a:t>
            </a:r>
            <a:r>
              <a:rPr lang="pt-BR" sz="2800" b="1" dirty="0" smtClean="0">
                <a:solidFill>
                  <a:schemeClr val="tx2"/>
                </a:solidFill>
                <a:latin typeface="+mn-lt"/>
              </a:rPr>
              <a:t> </a:t>
            </a:r>
            <a:r>
              <a:rPr lang="pt-BR" sz="2800" b="1" dirty="0" err="1" smtClean="0">
                <a:solidFill>
                  <a:schemeClr val="tx2"/>
                </a:solidFill>
                <a:latin typeface="+mn-lt"/>
              </a:rPr>
              <a:t>Hypertension</a:t>
            </a:r>
            <a:r>
              <a:rPr lang="pt-BR" sz="2800" b="1" dirty="0" smtClean="0">
                <a:solidFill>
                  <a:schemeClr val="tx2"/>
                </a:solidFill>
                <a:latin typeface="+mn-lt"/>
              </a:rPr>
              <a:t> </a:t>
            </a:r>
            <a:r>
              <a:rPr lang="en-US" sz="2800" b="1" dirty="0" smtClean="0">
                <a:solidFill>
                  <a:schemeClr val="tx2"/>
                </a:solidFill>
                <a:latin typeface="+mn-lt"/>
              </a:rPr>
              <a:t>Are Associated With Decreased Nasal </a:t>
            </a:r>
            <a:r>
              <a:rPr lang="pt-BR" sz="2800" b="1" dirty="0" err="1" smtClean="0">
                <a:solidFill>
                  <a:schemeClr val="tx2"/>
                </a:solidFill>
                <a:latin typeface="+mn-lt"/>
              </a:rPr>
              <a:t>Mucociliary</a:t>
            </a:r>
            <a:r>
              <a:rPr lang="pt-BR" sz="2800" b="1" dirty="0" smtClean="0">
                <a:solidFill>
                  <a:schemeClr val="tx2"/>
                </a:solidFill>
                <a:latin typeface="+mn-lt"/>
              </a:rPr>
              <a:t> </a:t>
            </a:r>
            <a:r>
              <a:rPr lang="pt-BR" sz="2800" b="1" dirty="0" err="1" smtClean="0">
                <a:solidFill>
                  <a:schemeClr val="tx2"/>
                </a:solidFill>
                <a:latin typeface="+mn-lt"/>
              </a:rPr>
              <a:t>Clearance</a:t>
            </a:r>
            <a:endParaRPr lang="pt-BR" sz="2800" dirty="0">
              <a:solidFill>
                <a:schemeClr val="tx2"/>
              </a:solidFill>
              <a:latin typeface="+mn-lt"/>
            </a:endParaRPr>
          </a:p>
        </p:txBody>
      </p:sp>
      <p:sp>
        <p:nvSpPr>
          <p:cNvPr id="4" name="Retângulo 3"/>
          <p:cNvSpPr/>
          <p:nvPr/>
        </p:nvSpPr>
        <p:spPr>
          <a:xfrm>
            <a:off x="323528" y="3118316"/>
            <a:ext cx="8496944" cy="3046988"/>
          </a:xfrm>
          <a:prstGeom prst="rect">
            <a:avLst/>
          </a:prstGeom>
          <a:ln>
            <a:solidFill>
              <a:srgbClr val="1E9FB4"/>
            </a:solidFill>
          </a:ln>
        </p:spPr>
        <p:txBody>
          <a:bodyPr wrap="square">
            <a:spAutoFit/>
          </a:bodyPr>
          <a:lstStyle/>
          <a:p>
            <a:r>
              <a:rPr lang="en-US" sz="2400" dirty="0" smtClean="0">
                <a:solidFill>
                  <a:schemeClr val="tx2"/>
                </a:solidFill>
                <a:latin typeface="+mn-lt"/>
              </a:rPr>
              <a:t>Descriptive statistics are presented as means ± SD. The sex, BMI, SF-36 physical and mental component summary data, BP, heart rate, pulse </a:t>
            </a:r>
            <a:r>
              <a:rPr lang="en-US" sz="2400" dirty="0" err="1" smtClean="0">
                <a:solidFill>
                  <a:schemeClr val="tx2"/>
                </a:solidFill>
                <a:latin typeface="+mn-lt"/>
              </a:rPr>
              <a:t>oximetry</a:t>
            </a:r>
            <a:r>
              <a:rPr lang="en-US" sz="2400" dirty="0" smtClean="0">
                <a:solidFill>
                  <a:schemeClr val="tx2"/>
                </a:solidFill>
                <a:latin typeface="+mn-lt"/>
              </a:rPr>
              <a:t>, blood glucose, STT, mucus airflow </a:t>
            </a:r>
            <a:r>
              <a:rPr lang="en-US" sz="2400" dirty="0" err="1" smtClean="0">
                <a:solidFill>
                  <a:schemeClr val="tx2"/>
                </a:solidFill>
                <a:latin typeface="+mn-lt"/>
              </a:rPr>
              <a:t>clearability</a:t>
            </a:r>
            <a:r>
              <a:rPr lang="en-US" sz="2400" dirty="0" smtClean="0">
                <a:solidFill>
                  <a:schemeClr val="tx2"/>
                </a:solidFill>
                <a:latin typeface="+mn-lt"/>
              </a:rPr>
              <a:t>, and contact angle data are described for each age group ( &lt; 40 years, 40-59 years, and </a:t>
            </a:r>
            <a:r>
              <a:rPr lang="en-US" sz="2400" dirty="0" smtClean="0">
                <a:solidFill>
                  <a:schemeClr val="tx2"/>
                </a:solidFill>
                <a:latin typeface="+mn-lt"/>
                <a:sym typeface="Symbol"/>
              </a:rPr>
              <a:t></a:t>
            </a:r>
            <a:r>
              <a:rPr lang="en-US" sz="2400" dirty="0" smtClean="0">
                <a:solidFill>
                  <a:schemeClr val="tx2"/>
                </a:solidFill>
                <a:latin typeface="+mn-lt"/>
              </a:rPr>
              <a:t>60 years) in the healthy and the DM and/or HTN groups and were analyzed by </a:t>
            </a:r>
            <a:r>
              <a:rPr lang="en-US" sz="2400" b="1" dirty="0" smtClean="0">
                <a:solidFill>
                  <a:schemeClr val="tx2"/>
                </a:solidFill>
                <a:latin typeface="+mn-lt"/>
              </a:rPr>
              <a:t>two-way analysis of variance with post hoc correction by </a:t>
            </a:r>
            <a:r>
              <a:rPr lang="en-US" sz="2400" b="1" dirty="0" err="1" smtClean="0">
                <a:solidFill>
                  <a:schemeClr val="tx2"/>
                </a:solidFill>
                <a:latin typeface="+mn-lt"/>
              </a:rPr>
              <a:t>Bonferroni</a:t>
            </a:r>
            <a:r>
              <a:rPr lang="en-US" sz="2400" b="1" dirty="0" smtClean="0">
                <a:solidFill>
                  <a:schemeClr val="tx2"/>
                </a:solidFill>
                <a:latin typeface="+mn-lt"/>
              </a:rPr>
              <a:t> adjustment. </a:t>
            </a:r>
            <a:endParaRPr lang="pt-BR" sz="2400" b="1" dirty="0">
              <a:solidFill>
                <a:schemeClr val="tx2"/>
              </a:solidFill>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7"/>
          <p:cNvSpPr>
            <a:spLocks noChangeArrowheads="1"/>
          </p:cNvSpPr>
          <p:nvPr/>
        </p:nvSpPr>
        <p:spPr bwMode="auto">
          <a:xfrm>
            <a:off x="0" y="457200"/>
            <a:ext cx="9144000" cy="457200"/>
          </a:xfrm>
          <a:prstGeom prst="rect">
            <a:avLst/>
          </a:prstGeom>
          <a:noFill/>
          <a:ln w="9525">
            <a:noFill/>
            <a:miter lim="800000"/>
            <a:headEnd/>
            <a:tailEnd/>
          </a:ln>
        </p:spPr>
        <p:txBody>
          <a:bodyPr wrap="none" anchor="ctr">
            <a:spAutoFit/>
          </a:bodyPr>
          <a:lstStyle/>
          <a:p>
            <a:pPr eaLnBrk="1" hangingPunct="1"/>
            <a:endParaRPr lang="pt-BR" sz="1800">
              <a:latin typeface="Arial" charset="0"/>
              <a:cs typeface="Arial" charset="0"/>
            </a:endParaRPr>
          </a:p>
        </p:txBody>
      </p:sp>
      <p:sp>
        <p:nvSpPr>
          <p:cNvPr id="7174" name="Rectangle 8"/>
          <p:cNvSpPr>
            <a:spLocks noChangeArrowheads="1"/>
          </p:cNvSpPr>
          <p:nvPr/>
        </p:nvSpPr>
        <p:spPr bwMode="auto">
          <a:xfrm>
            <a:off x="0" y="1425575"/>
            <a:ext cx="9144000" cy="0"/>
          </a:xfrm>
          <a:prstGeom prst="rect">
            <a:avLst/>
          </a:prstGeom>
          <a:noFill/>
          <a:ln w="9525">
            <a:noFill/>
            <a:miter lim="800000"/>
            <a:headEnd/>
            <a:tailEnd/>
          </a:ln>
        </p:spPr>
        <p:txBody>
          <a:bodyPr wrap="none" anchor="ctr">
            <a:spAutoFit/>
          </a:bodyPr>
          <a:lstStyle/>
          <a:p>
            <a:pPr eaLnBrk="1" hangingPunct="1"/>
            <a:endParaRPr lang="pt-BR" sz="1800">
              <a:latin typeface="Arial" charset="0"/>
              <a:cs typeface="Arial" charset="0"/>
            </a:endParaRPr>
          </a:p>
        </p:txBody>
      </p:sp>
      <p:sp>
        <p:nvSpPr>
          <p:cNvPr id="7175" name="Rectangle 9"/>
          <p:cNvSpPr>
            <a:spLocks noChangeArrowheads="1"/>
          </p:cNvSpPr>
          <p:nvPr/>
        </p:nvSpPr>
        <p:spPr bwMode="auto">
          <a:xfrm>
            <a:off x="0" y="1936750"/>
            <a:ext cx="9144000" cy="0"/>
          </a:xfrm>
          <a:prstGeom prst="rect">
            <a:avLst/>
          </a:prstGeom>
          <a:noFill/>
          <a:ln w="9525">
            <a:noFill/>
            <a:miter lim="800000"/>
            <a:headEnd/>
            <a:tailEnd/>
          </a:ln>
        </p:spPr>
        <p:txBody>
          <a:bodyPr wrap="none" anchor="ctr">
            <a:spAutoFit/>
          </a:bodyPr>
          <a:lstStyle/>
          <a:p>
            <a:pPr eaLnBrk="1" hangingPunct="1"/>
            <a:endParaRPr lang="pt-BR" sz="1800">
              <a:latin typeface="Arial" charset="0"/>
              <a:cs typeface="Arial" charset="0"/>
            </a:endParaRPr>
          </a:p>
        </p:txBody>
      </p:sp>
      <p:sp>
        <p:nvSpPr>
          <p:cNvPr id="7176" name="Rectangle 10"/>
          <p:cNvSpPr>
            <a:spLocks noChangeArrowheads="1"/>
          </p:cNvSpPr>
          <p:nvPr/>
        </p:nvSpPr>
        <p:spPr bwMode="auto">
          <a:xfrm>
            <a:off x="0" y="2751350"/>
            <a:ext cx="9144000" cy="0"/>
          </a:xfrm>
          <a:prstGeom prst="rect">
            <a:avLst/>
          </a:prstGeom>
          <a:noFill/>
          <a:ln w="9525">
            <a:noFill/>
            <a:miter lim="800000"/>
            <a:headEnd/>
            <a:tailEnd/>
          </a:ln>
        </p:spPr>
        <p:txBody>
          <a:bodyPr wrap="none" anchor="ctr">
            <a:spAutoFit/>
          </a:bodyPr>
          <a:lstStyle/>
          <a:p>
            <a:pPr eaLnBrk="1" hangingPunct="1"/>
            <a:endParaRPr lang="pt-BR" sz="1800">
              <a:latin typeface="Arial" charset="0"/>
              <a:cs typeface="Arial" charset="0"/>
            </a:endParaRPr>
          </a:p>
        </p:txBody>
      </p:sp>
      <p:graphicFrame>
        <p:nvGraphicFramePr>
          <p:cNvPr id="20" name="Table 14"/>
          <p:cNvGraphicFramePr>
            <a:graphicFrameLocks noGrp="1"/>
          </p:cNvGraphicFramePr>
          <p:nvPr/>
        </p:nvGraphicFramePr>
        <p:xfrm>
          <a:off x="250825" y="2535450"/>
          <a:ext cx="8713663" cy="2333710"/>
        </p:xfrm>
        <a:graphic>
          <a:graphicData uri="http://schemas.openxmlformats.org/drawingml/2006/table">
            <a:tbl>
              <a:tblPr/>
              <a:tblGrid>
                <a:gridCol w="2121588"/>
                <a:gridCol w="691670"/>
                <a:gridCol w="2312425"/>
                <a:gridCol w="2363844"/>
                <a:gridCol w="1224136"/>
              </a:tblGrid>
              <a:tr h="700446">
                <a:tc>
                  <a:txBody>
                    <a:bodyPr/>
                    <a:lstStyle/>
                    <a:p>
                      <a:pPr marL="0" marR="0">
                        <a:lnSpc>
                          <a:spcPct val="115000"/>
                        </a:lnSpc>
                        <a:spcBef>
                          <a:spcPts val="0"/>
                        </a:spcBef>
                        <a:spcAft>
                          <a:spcPts val="0"/>
                        </a:spcAft>
                      </a:pPr>
                      <a:r>
                        <a:rPr lang="en-US" sz="2000" b="0" dirty="0" err="1">
                          <a:solidFill>
                            <a:srgbClr val="002060"/>
                          </a:solidFill>
                          <a:latin typeface="+mn-lt"/>
                          <a:ea typeface="Calibri"/>
                          <a:cs typeface="Times New Roman"/>
                        </a:rPr>
                        <a:t>Fonte</a:t>
                      </a:r>
                      <a:r>
                        <a:rPr lang="en-US" sz="2000" b="0" dirty="0">
                          <a:solidFill>
                            <a:srgbClr val="002060"/>
                          </a:solidFill>
                          <a:latin typeface="+mn-lt"/>
                          <a:ea typeface="Calibri"/>
                          <a:cs typeface="Times New Roman"/>
                        </a:rPr>
                        <a:t> de </a:t>
                      </a:r>
                      <a:r>
                        <a:rPr lang="en-US" sz="2000" b="0" dirty="0" err="1">
                          <a:solidFill>
                            <a:srgbClr val="002060"/>
                          </a:solidFill>
                          <a:latin typeface="+mn-lt"/>
                          <a:ea typeface="Calibri"/>
                          <a:cs typeface="Times New Roman"/>
                        </a:rPr>
                        <a:t>Varia</a:t>
                      </a:r>
                      <a:r>
                        <a:rPr lang="pt-BR" sz="2000" b="0" dirty="0" err="1">
                          <a:solidFill>
                            <a:srgbClr val="002060"/>
                          </a:solidFill>
                          <a:latin typeface="+mn-lt"/>
                          <a:ea typeface="Calibri"/>
                          <a:cs typeface="Times New Roman"/>
                        </a:rPr>
                        <a:t>ção</a:t>
                      </a:r>
                      <a:endParaRPr lang="en-US" sz="2000" b="0" dirty="0">
                        <a:latin typeface="+mn-lt"/>
                        <a:ea typeface="Calibri"/>
                        <a:cs typeface="Times New Roman"/>
                      </a:endParaRPr>
                    </a:p>
                  </a:txBody>
                  <a:tcPr marL="59961" marR="5996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err="1">
                          <a:solidFill>
                            <a:srgbClr val="002060"/>
                          </a:solidFill>
                          <a:latin typeface="+mn-lt"/>
                          <a:ea typeface="Calibri"/>
                          <a:cs typeface="Times New Roman"/>
                        </a:rPr>
                        <a:t>g.l</a:t>
                      </a:r>
                      <a:r>
                        <a:rPr lang="en-US" sz="2000" b="0" kern="1200" dirty="0">
                          <a:solidFill>
                            <a:srgbClr val="002060"/>
                          </a:solidFill>
                          <a:latin typeface="+mn-lt"/>
                          <a:ea typeface="Calibri"/>
                          <a:cs typeface="Times New Roman"/>
                        </a:rPr>
                        <a:t>.</a:t>
                      </a:r>
                    </a:p>
                  </a:txBody>
                  <a:tcPr marL="59961" marR="5996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Soma de </a:t>
                      </a:r>
                      <a:r>
                        <a:rPr lang="en-US" sz="2000" b="0" kern="1200" dirty="0" err="1" smtClean="0">
                          <a:solidFill>
                            <a:srgbClr val="002060"/>
                          </a:solidFill>
                          <a:latin typeface="+mn-lt"/>
                          <a:ea typeface="Calibri"/>
                          <a:cs typeface="Times New Roman"/>
                        </a:rPr>
                        <a:t>Quadrados</a:t>
                      </a:r>
                      <a:r>
                        <a:rPr lang="en-US" sz="2000" b="0" kern="1200" dirty="0" smtClean="0">
                          <a:solidFill>
                            <a:srgbClr val="002060"/>
                          </a:solidFill>
                          <a:latin typeface="+mn-lt"/>
                          <a:ea typeface="Calibri"/>
                          <a:cs typeface="Times New Roman"/>
                        </a:rPr>
                        <a:t>  (SQ)</a:t>
                      </a:r>
                      <a:endParaRPr lang="en-US" sz="2000" b="0" kern="1200" dirty="0">
                        <a:solidFill>
                          <a:srgbClr val="002060"/>
                        </a:solidFill>
                        <a:latin typeface="+mn-lt"/>
                        <a:ea typeface="Calibri"/>
                        <a:cs typeface="Times New Roman"/>
                      </a:endParaRP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err="1">
                          <a:solidFill>
                            <a:srgbClr val="002060"/>
                          </a:solidFill>
                          <a:latin typeface="+mn-lt"/>
                          <a:ea typeface="Calibri"/>
                          <a:cs typeface="Times New Roman"/>
                        </a:rPr>
                        <a:t>Quadrado</a:t>
                      </a:r>
                      <a:r>
                        <a:rPr lang="en-US" sz="2000" b="0" kern="1200" dirty="0">
                          <a:solidFill>
                            <a:srgbClr val="002060"/>
                          </a:solidFill>
                          <a:latin typeface="+mn-lt"/>
                          <a:ea typeface="Calibri"/>
                          <a:cs typeface="Times New Roman"/>
                        </a:rPr>
                        <a:t> </a:t>
                      </a:r>
                      <a:r>
                        <a:rPr lang="en-US" sz="2000" b="0" kern="1200" dirty="0" err="1" smtClean="0">
                          <a:solidFill>
                            <a:srgbClr val="002060"/>
                          </a:solidFill>
                          <a:latin typeface="+mn-lt"/>
                          <a:ea typeface="Calibri"/>
                          <a:cs typeface="Times New Roman"/>
                        </a:rPr>
                        <a:t>Médio</a:t>
                      </a:r>
                      <a:endParaRPr lang="en-US" sz="2000" b="0" kern="1200" dirty="0" smtClean="0">
                        <a:solidFill>
                          <a:srgbClr val="002060"/>
                        </a:solidFill>
                        <a:latin typeface="+mn-lt"/>
                        <a:ea typeface="Calibri"/>
                        <a:cs typeface="Times New Roman"/>
                      </a:endParaRPr>
                    </a:p>
                    <a:p>
                      <a:pPr marL="0" marR="0" algn="ctr" defTabSz="457200" rtl="0" eaLnBrk="1" latinLnBrk="0" hangingPunct="1">
                        <a:lnSpc>
                          <a:spcPct val="115000"/>
                        </a:lnSpc>
                        <a:spcBef>
                          <a:spcPts val="0"/>
                        </a:spcBef>
                        <a:spcAft>
                          <a:spcPts val="0"/>
                        </a:spcAft>
                      </a:pPr>
                      <a:r>
                        <a:rPr lang="en-US" sz="2000" b="0" kern="1200" dirty="0" smtClean="0">
                          <a:solidFill>
                            <a:srgbClr val="002060"/>
                          </a:solidFill>
                          <a:latin typeface="+mn-lt"/>
                          <a:ea typeface="Calibri"/>
                          <a:cs typeface="Times New Roman"/>
                        </a:rPr>
                        <a:t>(QM)</a:t>
                      </a:r>
                      <a:endParaRPr lang="en-US" sz="2000" b="0" kern="1200" dirty="0">
                        <a:solidFill>
                          <a:srgbClr val="002060"/>
                        </a:solidFill>
                        <a:latin typeface="+mn-lt"/>
                        <a:ea typeface="Calibri"/>
                        <a:cs typeface="Times New Roman"/>
                      </a:endParaRP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err="1">
                          <a:solidFill>
                            <a:srgbClr val="002060"/>
                          </a:solidFill>
                          <a:latin typeface="+mn-lt"/>
                          <a:ea typeface="Calibri"/>
                          <a:cs typeface="Times New Roman"/>
                        </a:rPr>
                        <a:t>Teste</a:t>
                      </a:r>
                      <a:r>
                        <a:rPr lang="en-US" sz="2000" b="0" kern="1200" dirty="0">
                          <a:solidFill>
                            <a:srgbClr val="002060"/>
                          </a:solidFill>
                          <a:latin typeface="+mn-lt"/>
                          <a:ea typeface="Calibri"/>
                          <a:cs typeface="Times New Roman"/>
                        </a:rPr>
                        <a:t> F</a:t>
                      </a: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70871">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Entre </a:t>
                      </a:r>
                      <a:r>
                        <a:rPr lang="en-US" sz="2000" b="0" kern="1200" dirty="0" err="1">
                          <a:solidFill>
                            <a:srgbClr val="002060"/>
                          </a:solidFill>
                          <a:latin typeface="+mn-lt"/>
                          <a:ea typeface="Calibri"/>
                          <a:cs typeface="Times New Roman"/>
                        </a:rPr>
                        <a:t>grupos</a:t>
                      </a:r>
                      <a:endParaRPr lang="en-US" sz="2000" b="0" kern="1200" dirty="0">
                        <a:solidFill>
                          <a:srgbClr val="002060"/>
                        </a:solidFill>
                        <a:latin typeface="+mn-lt"/>
                        <a:ea typeface="Calibri"/>
                        <a:cs typeface="Times New Roman"/>
                      </a:endParaRPr>
                    </a:p>
                  </a:txBody>
                  <a:tcPr marL="59961" marR="5996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k - 1</a:t>
                      </a:r>
                    </a:p>
                  </a:txBody>
                  <a:tcPr marL="59961" marR="5996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SQE</a:t>
                      </a:r>
                    </a:p>
                  </a:txBody>
                  <a:tcPr marL="59961" marR="59961"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QME = SQE/( k - 1)</a:t>
                      </a:r>
                    </a:p>
                  </a:txBody>
                  <a:tcPr marL="59961" marR="59961"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QME</a:t>
                      </a:r>
                      <a:r>
                        <a:rPr lang="en-US" sz="2000" b="0" kern="1200" dirty="0" smtClean="0">
                          <a:solidFill>
                            <a:srgbClr val="002060"/>
                          </a:solidFill>
                          <a:latin typeface="+mn-lt"/>
                          <a:ea typeface="Calibri"/>
                          <a:cs typeface="Times New Roman"/>
                        </a:rPr>
                        <a:t>/ QMD</a:t>
                      </a:r>
                      <a:endParaRPr lang="en-US" sz="2000" b="0" kern="1200" dirty="0">
                        <a:solidFill>
                          <a:srgbClr val="002060"/>
                        </a:solidFill>
                        <a:latin typeface="+mn-lt"/>
                        <a:ea typeface="Calibri"/>
                        <a:cs typeface="Times New Roman"/>
                      </a:endParaRPr>
                    </a:p>
                  </a:txBody>
                  <a:tcPr marL="59961" marR="59961"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542533">
                <a:tc>
                  <a:txBody>
                    <a:bodyPr/>
                    <a:lstStyle/>
                    <a:p>
                      <a:pPr marL="0" marR="0" algn="l" defTabSz="457200" rtl="0" eaLnBrk="1" latinLnBrk="0" hangingPunct="1">
                        <a:lnSpc>
                          <a:spcPct val="115000"/>
                        </a:lnSpc>
                        <a:spcBef>
                          <a:spcPts val="0"/>
                        </a:spcBef>
                        <a:spcAft>
                          <a:spcPts val="0"/>
                        </a:spcAft>
                      </a:pPr>
                      <a:r>
                        <a:rPr lang="en-US" sz="2000" b="0" kern="1200" dirty="0" err="1">
                          <a:solidFill>
                            <a:srgbClr val="002060"/>
                          </a:solidFill>
                          <a:latin typeface="+mn-lt"/>
                          <a:ea typeface="Calibri"/>
                          <a:cs typeface="Times New Roman"/>
                        </a:rPr>
                        <a:t>Dentro</a:t>
                      </a:r>
                      <a:r>
                        <a:rPr lang="en-US" sz="2000" b="0" kern="1200" dirty="0">
                          <a:solidFill>
                            <a:srgbClr val="002060"/>
                          </a:solidFill>
                          <a:latin typeface="+mn-lt"/>
                          <a:ea typeface="Calibri"/>
                          <a:cs typeface="Times New Roman"/>
                        </a:rPr>
                        <a:t> de </a:t>
                      </a:r>
                      <a:r>
                        <a:rPr lang="en-US" sz="2000" b="0" kern="1200" dirty="0" err="1">
                          <a:solidFill>
                            <a:srgbClr val="002060"/>
                          </a:solidFill>
                          <a:latin typeface="+mn-lt"/>
                          <a:ea typeface="Calibri"/>
                          <a:cs typeface="Times New Roman"/>
                        </a:rPr>
                        <a:t>grupos</a:t>
                      </a:r>
                      <a:endParaRPr lang="en-US" sz="2000" b="0" kern="1200" dirty="0">
                        <a:solidFill>
                          <a:srgbClr val="002060"/>
                        </a:solidFill>
                        <a:latin typeface="+mn-lt"/>
                        <a:ea typeface="Calibri"/>
                        <a:cs typeface="Times New Roman"/>
                      </a:endParaRPr>
                    </a:p>
                  </a:txBody>
                  <a:tcPr marL="59961" marR="59961"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n - k</a:t>
                      </a:r>
                    </a:p>
                  </a:txBody>
                  <a:tcPr marL="59961" marR="59961"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SQD</a:t>
                      </a:r>
                    </a:p>
                  </a:txBody>
                  <a:tcPr marL="59961" marR="59961"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QMD = SQD/( n </a:t>
                      </a:r>
                      <a:r>
                        <a:rPr lang="en-US" sz="2000" b="0" kern="1200" dirty="0" smtClean="0">
                          <a:solidFill>
                            <a:srgbClr val="002060"/>
                          </a:solidFill>
                          <a:latin typeface="+mn-lt"/>
                          <a:ea typeface="Calibri"/>
                          <a:cs typeface="Times New Roman"/>
                        </a:rPr>
                        <a:t>-k</a:t>
                      </a:r>
                      <a:r>
                        <a:rPr lang="en-US" sz="2000" b="0" kern="1200" dirty="0">
                          <a:solidFill>
                            <a:srgbClr val="002060"/>
                          </a:solidFill>
                          <a:latin typeface="+mn-lt"/>
                          <a:ea typeface="Calibri"/>
                          <a:cs typeface="Times New Roman"/>
                        </a:rPr>
                        <a:t>)</a:t>
                      </a:r>
                    </a:p>
                  </a:txBody>
                  <a:tcPr marL="59961" marR="59961"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endParaRPr lang="en-US" sz="2000" b="0" kern="1200" dirty="0">
                        <a:solidFill>
                          <a:srgbClr val="002060"/>
                        </a:solidFill>
                        <a:latin typeface="+mn-lt"/>
                        <a:ea typeface="Calibri"/>
                        <a:cs typeface="Times New Roman"/>
                      </a:endParaRPr>
                    </a:p>
                  </a:txBody>
                  <a:tcPr marL="59961" marR="59961"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389097">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Total </a:t>
                      </a:r>
                    </a:p>
                  </a:txBody>
                  <a:tcPr marL="59961" marR="59961"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n - 1</a:t>
                      </a:r>
                    </a:p>
                  </a:txBody>
                  <a:tcPr marL="59961" marR="59961"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defTabSz="457200" rtl="0" eaLnBrk="1" latinLnBrk="0" hangingPunct="1">
                        <a:lnSpc>
                          <a:spcPct val="115000"/>
                        </a:lnSpc>
                        <a:spcBef>
                          <a:spcPts val="0"/>
                        </a:spcBef>
                        <a:spcAft>
                          <a:spcPts val="0"/>
                        </a:spcAft>
                      </a:pPr>
                      <a:r>
                        <a:rPr lang="en-US" sz="2000" b="0" kern="1200" dirty="0">
                          <a:solidFill>
                            <a:srgbClr val="002060"/>
                          </a:solidFill>
                          <a:latin typeface="+mn-lt"/>
                          <a:ea typeface="Calibri"/>
                          <a:cs typeface="Times New Roman"/>
                        </a:rPr>
                        <a:t>SQT</a:t>
                      </a: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2000" dirty="0">
                        <a:solidFill>
                          <a:srgbClr val="002060"/>
                        </a:solidFill>
                        <a:latin typeface="+mn-lt"/>
                        <a:ea typeface="Calibri"/>
                        <a:cs typeface="Times New Roman"/>
                      </a:endParaRP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endParaRPr lang="en-US" sz="2000" dirty="0">
                        <a:solidFill>
                          <a:srgbClr val="002060"/>
                        </a:solidFill>
                        <a:latin typeface="+mn-lt"/>
                        <a:ea typeface="Calibri"/>
                        <a:cs typeface="Times New Roman"/>
                      </a:endParaRPr>
                    </a:p>
                  </a:txBody>
                  <a:tcPr marL="59961" marR="59961"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203" name="CaixaDeTexto 20"/>
          <p:cNvSpPr txBox="1">
            <a:spLocks noChangeArrowheads="1"/>
          </p:cNvSpPr>
          <p:nvPr/>
        </p:nvSpPr>
        <p:spPr bwMode="auto">
          <a:xfrm>
            <a:off x="179512" y="908720"/>
            <a:ext cx="8856663" cy="1384300"/>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Os resultados das expressões necessárias ao cálculo da </a:t>
            </a:r>
            <a:r>
              <a:rPr lang="pt-BR" sz="2800" dirty="0" smtClean="0">
                <a:solidFill>
                  <a:srgbClr val="1E9FB4"/>
                </a:solidFill>
                <a:latin typeface="+mn-lt"/>
                <a:cs typeface="Arial" charset="0"/>
              </a:rPr>
              <a:t>estatística  </a:t>
            </a:r>
            <a:r>
              <a:rPr lang="pt-BR" sz="2800" dirty="0">
                <a:solidFill>
                  <a:srgbClr val="1E9FB4"/>
                </a:solidFill>
                <a:latin typeface="+mn-lt"/>
                <a:cs typeface="Arial" charset="0"/>
              </a:rPr>
              <a:t>F </a:t>
            </a:r>
            <a:r>
              <a:rPr lang="pt-BR" sz="2800" dirty="0" smtClean="0">
                <a:solidFill>
                  <a:srgbClr val="1E9FB4"/>
                </a:solidFill>
                <a:latin typeface="+mn-lt"/>
                <a:cs typeface="Arial" charset="0"/>
              </a:rPr>
              <a:t> podem </a:t>
            </a:r>
            <a:r>
              <a:rPr lang="pt-BR" sz="2800" dirty="0">
                <a:solidFill>
                  <a:srgbClr val="1E9FB4"/>
                </a:solidFill>
                <a:latin typeface="+mn-lt"/>
                <a:cs typeface="Arial" charset="0"/>
              </a:rPr>
              <a:t>ser dispostos em uma tabela denominada </a:t>
            </a:r>
            <a:r>
              <a:rPr lang="pt-BR" sz="2800" b="1" dirty="0">
                <a:solidFill>
                  <a:srgbClr val="1E9FB4"/>
                </a:solidFill>
                <a:latin typeface="+mn-lt"/>
                <a:cs typeface="Arial" charset="0"/>
              </a:rPr>
              <a:t>Tabela de Análise de Variância</a:t>
            </a:r>
          </a:p>
        </p:txBody>
      </p:sp>
      <p:sp>
        <p:nvSpPr>
          <p:cNvPr id="7204" name="CaixaDeTexto 22"/>
          <p:cNvSpPr txBox="1">
            <a:spLocks noChangeArrowheads="1"/>
          </p:cNvSpPr>
          <p:nvPr/>
        </p:nvSpPr>
        <p:spPr bwMode="auto">
          <a:xfrm>
            <a:off x="179388" y="5065365"/>
            <a:ext cx="7632700" cy="523875"/>
          </a:xfrm>
          <a:prstGeom prst="rect">
            <a:avLst/>
          </a:prstGeom>
          <a:noFill/>
          <a:ln w="9525">
            <a:noFill/>
            <a:miter lim="800000"/>
            <a:headEnd/>
            <a:tailEnd/>
          </a:ln>
        </p:spPr>
        <p:txBody>
          <a:bodyPr>
            <a:spAutoFit/>
          </a:bodyPr>
          <a:lstStyle/>
          <a:p>
            <a:r>
              <a:rPr lang="pt-BR" sz="2800" dirty="0">
                <a:solidFill>
                  <a:srgbClr val="1E9FB4"/>
                </a:solidFill>
                <a:latin typeface="+mn-lt"/>
                <a:cs typeface="Arial" charset="0"/>
              </a:rPr>
              <a:t>Note que: QME=          e      QMD=</a:t>
            </a:r>
          </a:p>
        </p:txBody>
      </p:sp>
      <p:graphicFrame>
        <p:nvGraphicFramePr>
          <p:cNvPr id="7170" name="Object 2"/>
          <p:cNvGraphicFramePr>
            <a:graphicFrameLocks noChangeAspect="1"/>
          </p:cNvGraphicFramePr>
          <p:nvPr/>
        </p:nvGraphicFramePr>
        <p:xfrm>
          <a:off x="5789613" y="5127898"/>
          <a:ext cx="295275" cy="390525"/>
        </p:xfrm>
        <a:graphic>
          <a:graphicData uri="http://schemas.openxmlformats.org/presentationml/2006/ole">
            <mc:AlternateContent xmlns:mc="http://schemas.openxmlformats.org/markup-compatibility/2006">
              <mc:Choice xmlns:v="urn:schemas-microsoft-com:vml" Requires="v">
                <p:oleObj spid="_x0000_s265224" name="Equação" r:id="rId3" imgW="368280" imgH="444240" progId="Equation.3">
                  <p:embed/>
                </p:oleObj>
              </mc:Choice>
              <mc:Fallback>
                <p:oleObj name="Equação" r:id="rId3" imgW="368280" imgH="4442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9613" y="5127898"/>
                        <a:ext cx="29527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3"/>
          <p:cNvGraphicFramePr>
            <a:graphicFrameLocks noChangeAspect="1"/>
          </p:cNvGraphicFramePr>
          <p:nvPr/>
        </p:nvGraphicFramePr>
        <p:xfrm>
          <a:off x="3021013" y="5091385"/>
          <a:ext cx="327025" cy="427038"/>
        </p:xfrm>
        <a:graphic>
          <a:graphicData uri="http://schemas.openxmlformats.org/presentationml/2006/ole">
            <mc:AlternateContent xmlns:mc="http://schemas.openxmlformats.org/markup-compatibility/2006">
              <mc:Choice xmlns:v="urn:schemas-microsoft-com:vml" Requires="v">
                <p:oleObj spid="_x0000_s265225" name="Equação" r:id="rId5" imgW="317160" imgH="380880" progId="Equation.3">
                  <p:embed/>
                </p:oleObj>
              </mc:Choice>
              <mc:Fallback>
                <p:oleObj name="Equação" r:id="rId5" imgW="317160" imgH="38088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1013" y="5091385"/>
                        <a:ext cx="327025" cy="427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 Box 3"/>
          <p:cNvSpPr txBox="1">
            <a:spLocks noChangeArrowheads="1"/>
          </p:cNvSpPr>
          <p:nvPr/>
        </p:nvSpPr>
        <p:spPr bwMode="auto">
          <a:xfrm>
            <a:off x="611560" y="747281"/>
            <a:ext cx="6579840" cy="1169551"/>
          </a:xfrm>
          <a:prstGeom prst="rect">
            <a:avLst/>
          </a:prstGeom>
          <a:noFill/>
          <a:ln w="9525">
            <a:noFill/>
            <a:miter lim="800000"/>
            <a:headEnd/>
            <a:tailEnd/>
          </a:ln>
        </p:spPr>
        <p:txBody>
          <a:bodyPr wrap="square">
            <a:spAutoFit/>
          </a:bodyPr>
          <a:lstStyle/>
          <a:p>
            <a:pPr>
              <a:spcBef>
                <a:spcPct val="50000"/>
              </a:spcBef>
            </a:pPr>
            <a:r>
              <a:rPr lang="pt-BR" sz="2800" b="1" dirty="0" smtClean="0">
                <a:solidFill>
                  <a:schemeClr val="tx2"/>
                </a:solidFill>
                <a:latin typeface="+mn-lt"/>
                <a:cs typeface="Arial" charset="0"/>
              </a:rPr>
              <a:t>Exemplo – Crisântemos </a:t>
            </a:r>
          </a:p>
          <a:p>
            <a:pPr>
              <a:spcBef>
                <a:spcPct val="50000"/>
              </a:spcBef>
            </a:pPr>
            <a:r>
              <a:rPr lang="pt-BR" sz="2800" b="1" dirty="0" smtClean="0">
                <a:solidFill>
                  <a:schemeClr val="tx2"/>
                </a:solidFill>
                <a:latin typeface="+mn-lt"/>
                <a:cs typeface="Arial" charset="0"/>
              </a:rPr>
              <a:t>Saída </a:t>
            </a:r>
            <a:r>
              <a:rPr lang="pt-BR" sz="2800" b="1" dirty="0">
                <a:solidFill>
                  <a:schemeClr val="tx2"/>
                </a:solidFill>
                <a:latin typeface="+mn-lt"/>
                <a:cs typeface="Arial" charset="0"/>
              </a:rPr>
              <a:t>do R</a:t>
            </a:r>
          </a:p>
        </p:txBody>
      </p:sp>
      <p:sp>
        <p:nvSpPr>
          <p:cNvPr id="4" name="Retângulo 3"/>
          <p:cNvSpPr/>
          <p:nvPr/>
        </p:nvSpPr>
        <p:spPr>
          <a:xfrm>
            <a:off x="323528" y="1989995"/>
            <a:ext cx="8496944" cy="3970318"/>
          </a:xfrm>
          <a:prstGeom prst="rect">
            <a:avLst/>
          </a:prstGeom>
        </p:spPr>
        <p:txBody>
          <a:bodyPr wrap="square">
            <a:spAutoFit/>
          </a:bodyPr>
          <a:lstStyle/>
          <a:p>
            <a:r>
              <a:rPr lang="pt-BR" dirty="0" smtClean="0"/>
              <a:t>&gt; </a:t>
            </a:r>
            <a:r>
              <a:rPr lang="pt-BR" dirty="0" err="1" smtClean="0"/>
              <a:t>summary</a:t>
            </a:r>
            <a:r>
              <a:rPr lang="pt-BR" dirty="0" smtClean="0"/>
              <a:t>(</a:t>
            </a:r>
            <a:r>
              <a:rPr lang="pt-BR" dirty="0" err="1" smtClean="0"/>
              <a:t>AnovaModel</a:t>
            </a:r>
            <a:r>
              <a:rPr lang="pt-BR" dirty="0" smtClean="0"/>
              <a:t>.1)</a:t>
            </a:r>
          </a:p>
          <a:p>
            <a:r>
              <a:rPr lang="pt-BR" dirty="0" smtClean="0"/>
              <a:t>                       </a:t>
            </a:r>
            <a:r>
              <a:rPr lang="pt-BR" dirty="0" err="1" smtClean="0"/>
              <a:t>Df</a:t>
            </a:r>
            <a:r>
              <a:rPr lang="pt-BR" dirty="0" smtClean="0"/>
              <a:t> </a:t>
            </a:r>
            <a:r>
              <a:rPr lang="pt-BR" dirty="0" err="1" smtClean="0"/>
              <a:t>Sum</a:t>
            </a:r>
            <a:r>
              <a:rPr lang="pt-BR" dirty="0" smtClean="0"/>
              <a:t> </a:t>
            </a:r>
            <a:r>
              <a:rPr lang="pt-BR" dirty="0" err="1" smtClean="0"/>
              <a:t>Sq</a:t>
            </a:r>
            <a:r>
              <a:rPr lang="pt-BR" dirty="0" smtClean="0"/>
              <a:t>  </a:t>
            </a:r>
            <a:r>
              <a:rPr lang="pt-BR" dirty="0" err="1" smtClean="0"/>
              <a:t>Mean</a:t>
            </a:r>
            <a:r>
              <a:rPr lang="pt-BR" dirty="0" smtClean="0"/>
              <a:t> </a:t>
            </a:r>
            <a:r>
              <a:rPr lang="pt-BR" dirty="0" err="1" smtClean="0"/>
              <a:t>Sq</a:t>
            </a:r>
            <a:r>
              <a:rPr lang="pt-BR" dirty="0" smtClean="0"/>
              <a:t>    F    </a:t>
            </a:r>
            <a:r>
              <a:rPr lang="pt-BR" dirty="0" err="1" smtClean="0"/>
              <a:t>value</a:t>
            </a:r>
            <a:r>
              <a:rPr lang="pt-BR" dirty="0" smtClean="0"/>
              <a:t>  </a:t>
            </a:r>
            <a:r>
              <a:rPr lang="pt-BR" dirty="0" err="1" smtClean="0"/>
              <a:t>Pr</a:t>
            </a:r>
            <a:r>
              <a:rPr lang="pt-BR" dirty="0" smtClean="0"/>
              <a:t>(&gt;F)   </a:t>
            </a:r>
          </a:p>
          <a:p>
            <a:r>
              <a:rPr lang="pt-BR" dirty="0" smtClean="0"/>
              <a:t>Concentração  3    245.5    81.83      4.939     0.00565 **</a:t>
            </a:r>
          </a:p>
          <a:p>
            <a:r>
              <a:rPr lang="pt-BR" dirty="0" err="1" smtClean="0"/>
              <a:t>Residuals</a:t>
            </a:r>
            <a:r>
              <a:rPr lang="pt-BR" dirty="0" smtClean="0"/>
              <a:t>        36  596.4    16.57                   </a:t>
            </a:r>
          </a:p>
          <a:p>
            <a:r>
              <a:rPr lang="pt-BR" dirty="0" smtClean="0"/>
              <a:t>---</a:t>
            </a:r>
          </a:p>
          <a:p>
            <a:r>
              <a:rPr lang="pt-BR" dirty="0" smtClean="0"/>
              <a:t>Signif. </a:t>
            </a:r>
            <a:r>
              <a:rPr lang="pt-BR" dirty="0" err="1" smtClean="0"/>
              <a:t>codes</a:t>
            </a:r>
            <a:r>
              <a:rPr lang="pt-BR" dirty="0" smtClean="0"/>
              <a:t>:  0 '***' 0.001 '**' 0.01 '*' 0.05 '.' 0.1 ' ' 1</a:t>
            </a:r>
          </a:p>
          <a:p>
            <a:endParaRPr lang="pt-BR" dirty="0" smtClean="0"/>
          </a:p>
          <a:p>
            <a:r>
              <a:rPr lang="pt-BR" dirty="0" smtClean="0"/>
              <a:t>&gt; </a:t>
            </a:r>
            <a:r>
              <a:rPr lang="pt-BR" dirty="0" err="1" smtClean="0"/>
              <a:t>numSummary</a:t>
            </a:r>
            <a:r>
              <a:rPr lang="pt-BR" dirty="0" smtClean="0"/>
              <a:t>(</a:t>
            </a:r>
            <a:r>
              <a:rPr lang="pt-BR" dirty="0" err="1" smtClean="0"/>
              <a:t>Crisantemo</a:t>
            </a:r>
            <a:r>
              <a:rPr lang="pt-BR" dirty="0" smtClean="0"/>
              <a:t>$Crescimento , </a:t>
            </a:r>
            <a:r>
              <a:rPr lang="pt-BR" dirty="0" err="1" smtClean="0"/>
              <a:t>groups</a:t>
            </a:r>
            <a:r>
              <a:rPr lang="pt-BR" dirty="0" smtClean="0"/>
              <a:t>=</a:t>
            </a:r>
            <a:r>
              <a:rPr lang="pt-BR" dirty="0" err="1" smtClean="0"/>
              <a:t>Crisantemo</a:t>
            </a:r>
            <a:r>
              <a:rPr lang="pt-BR" dirty="0" smtClean="0"/>
              <a:t>$Concentração, </a:t>
            </a:r>
          </a:p>
          <a:p>
            <a:r>
              <a:rPr lang="pt-BR" dirty="0" smtClean="0"/>
              <a:t>+   </a:t>
            </a:r>
            <a:r>
              <a:rPr lang="pt-BR" dirty="0" err="1" smtClean="0"/>
              <a:t>statistics</a:t>
            </a:r>
            <a:r>
              <a:rPr lang="pt-BR" dirty="0" smtClean="0"/>
              <a:t>=c("</a:t>
            </a:r>
            <a:r>
              <a:rPr lang="pt-BR" dirty="0" err="1" smtClean="0"/>
              <a:t>mean</a:t>
            </a:r>
            <a:r>
              <a:rPr lang="pt-BR" dirty="0" smtClean="0"/>
              <a:t>", "</a:t>
            </a:r>
            <a:r>
              <a:rPr lang="pt-BR" dirty="0" err="1" smtClean="0"/>
              <a:t>sd</a:t>
            </a:r>
            <a:r>
              <a:rPr lang="pt-BR" dirty="0" smtClean="0"/>
              <a:t>"))</a:t>
            </a:r>
          </a:p>
          <a:p>
            <a:r>
              <a:rPr lang="pt-BR" dirty="0" smtClean="0"/>
              <a:t>       </a:t>
            </a:r>
            <a:r>
              <a:rPr lang="pt-BR" dirty="0" err="1" smtClean="0"/>
              <a:t>mean</a:t>
            </a:r>
            <a:r>
              <a:rPr lang="pt-BR" dirty="0" smtClean="0"/>
              <a:t>       </a:t>
            </a:r>
            <a:r>
              <a:rPr lang="pt-BR" dirty="0" err="1" smtClean="0"/>
              <a:t>sd</a:t>
            </a:r>
            <a:r>
              <a:rPr lang="pt-BR" dirty="0" smtClean="0"/>
              <a:t> data:n</a:t>
            </a:r>
          </a:p>
          <a:p>
            <a:r>
              <a:rPr lang="pt-BR" dirty="0" smtClean="0"/>
              <a:t>50    15.34 3.209777     10</a:t>
            </a:r>
          </a:p>
          <a:p>
            <a:r>
              <a:rPr lang="pt-BR" dirty="0" smtClean="0"/>
              <a:t>100  17.16 4.525287     10</a:t>
            </a:r>
          </a:p>
          <a:p>
            <a:r>
              <a:rPr lang="pt-BR" dirty="0" smtClean="0"/>
              <a:t>200  18.52 4.708574     10</a:t>
            </a:r>
          </a:p>
          <a:p>
            <a:r>
              <a:rPr lang="pt-BR" dirty="0" smtClean="0"/>
              <a:t>400  22.10 3.649049     10</a:t>
            </a: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609600" y="980728"/>
            <a:ext cx="6705600" cy="523875"/>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Quando a </a:t>
            </a:r>
            <a:r>
              <a:rPr lang="pt-BR" sz="2800" b="1" dirty="0">
                <a:solidFill>
                  <a:srgbClr val="1E9FB4"/>
                </a:solidFill>
                <a:latin typeface="+mn-lt"/>
              </a:rPr>
              <a:t>Hipótese nula é rejeitada</a:t>
            </a:r>
            <a:r>
              <a:rPr lang="pt-BR" sz="2800" dirty="0">
                <a:solidFill>
                  <a:srgbClr val="1E9FB4"/>
                </a:solidFill>
                <a:latin typeface="+mn-lt"/>
              </a:rPr>
              <a:t> :</a:t>
            </a:r>
          </a:p>
        </p:txBody>
      </p:sp>
      <p:sp>
        <p:nvSpPr>
          <p:cNvPr id="37891" name="Text Box 4"/>
          <p:cNvSpPr txBox="1">
            <a:spLocks noChangeArrowheads="1"/>
          </p:cNvSpPr>
          <p:nvPr/>
        </p:nvSpPr>
        <p:spPr bwMode="auto">
          <a:xfrm>
            <a:off x="323528" y="1772816"/>
            <a:ext cx="8424936" cy="954088"/>
          </a:xfrm>
          <a:prstGeom prst="rect">
            <a:avLst/>
          </a:prstGeom>
          <a:noFill/>
          <a:ln w="9525">
            <a:noFill/>
            <a:miter lim="800000"/>
            <a:headEnd/>
            <a:tailEnd/>
          </a:ln>
        </p:spPr>
        <p:txBody>
          <a:bodyPr wrap="square">
            <a:spAutoFit/>
          </a:bodyPr>
          <a:lstStyle/>
          <a:p>
            <a:pPr>
              <a:spcBef>
                <a:spcPct val="50000"/>
              </a:spcBef>
            </a:pPr>
            <a:r>
              <a:rPr lang="pt-BR" sz="2800" dirty="0">
                <a:solidFill>
                  <a:srgbClr val="1E9FB4"/>
                </a:solidFill>
                <a:latin typeface="+mn-lt"/>
              </a:rPr>
              <a:t>Localizar as diferenças através de técnicas de </a:t>
            </a:r>
            <a:r>
              <a:rPr lang="pt-BR" sz="2800" b="1" dirty="0">
                <a:solidFill>
                  <a:srgbClr val="1E9FB4"/>
                </a:solidFill>
                <a:latin typeface="+mn-lt"/>
              </a:rPr>
              <a:t>Comparações Múltiplas.</a:t>
            </a:r>
          </a:p>
        </p:txBody>
      </p:sp>
      <p:sp>
        <p:nvSpPr>
          <p:cNvPr id="37892" name="Text Box 5"/>
          <p:cNvSpPr txBox="1">
            <a:spLocks noChangeArrowheads="1"/>
          </p:cNvSpPr>
          <p:nvPr/>
        </p:nvSpPr>
        <p:spPr bwMode="auto">
          <a:xfrm>
            <a:off x="1295400" y="3610744"/>
            <a:ext cx="2819400" cy="523875"/>
          </a:xfrm>
          <a:prstGeom prst="rect">
            <a:avLst/>
          </a:prstGeom>
          <a:noFill/>
          <a:ln w="9525">
            <a:noFill/>
            <a:miter lim="800000"/>
            <a:headEnd/>
            <a:tailEnd/>
          </a:ln>
        </p:spPr>
        <p:txBody>
          <a:bodyPr>
            <a:spAutoFit/>
          </a:bodyPr>
          <a:lstStyle/>
          <a:p>
            <a:pPr>
              <a:spcBef>
                <a:spcPct val="50000"/>
              </a:spcBef>
            </a:pPr>
            <a:r>
              <a:rPr lang="pt-BR" sz="2800">
                <a:solidFill>
                  <a:srgbClr val="1E9FB4"/>
                </a:solidFill>
                <a:latin typeface="+mn-lt"/>
              </a:rPr>
              <a:t>Alguns Métodos</a:t>
            </a:r>
          </a:p>
        </p:txBody>
      </p:sp>
      <p:sp>
        <p:nvSpPr>
          <p:cNvPr id="37893" name="AutoShape 7"/>
          <p:cNvSpPr>
            <a:spLocks/>
          </p:cNvSpPr>
          <p:nvPr/>
        </p:nvSpPr>
        <p:spPr bwMode="auto">
          <a:xfrm>
            <a:off x="4419600" y="2924944"/>
            <a:ext cx="304800" cy="2057400"/>
          </a:xfrm>
          <a:prstGeom prst="leftBrace">
            <a:avLst>
              <a:gd name="adj1" fmla="val 56250"/>
              <a:gd name="adj2" fmla="val 50000"/>
            </a:avLst>
          </a:prstGeom>
          <a:noFill/>
          <a:ln w="9525">
            <a:solidFill>
              <a:schemeClr val="tx1"/>
            </a:solidFill>
            <a:round/>
            <a:headEnd/>
            <a:tailEnd/>
          </a:ln>
        </p:spPr>
        <p:txBody>
          <a:bodyPr wrap="none" anchor="ctr"/>
          <a:lstStyle/>
          <a:p>
            <a:endParaRPr lang="pt-BR" sz="2800">
              <a:solidFill>
                <a:srgbClr val="1E9FB4"/>
              </a:solidFill>
              <a:latin typeface="+mn-lt"/>
            </a:endParaRPr>
          </a:p>
        </p:txBody>
      </p:sp>
      <p:sp>
        <p:nvSpPr>
          <p:cNvPr id="37894" name="Text Box 8"/>
          <p:cNvSpPr txBox="1">
            <a:spLocks noChangeArrowheads="1"/>
          </p:cNvSpPr>
          <p:nvPr/>
        </p:nvSpPr>
        <p:spPr bwMode="auto">
          <a:xfrm>
            <a:off x="4876800" y="3151957"/>
            <a:ext cx="2575520" cy="1384995"/>
          </a:xfrm>
          <a:prstGeom prst="rect">
            <a:avLst/>
          </a:prstGeom>
          <a:noFill/>
          <a:ln w="9525">
            <a:noFill/>
            <a:miter lim="800000"/>
            <a:headEnd/>
            <a:tailEnd/>
          </a:ln>
        </p:spPr>
        <p:txBody>
          <a:bodyPr wrap="square">
            <a:spAutoFit/>
          </a:bodyPr>
          <a:lstStyle/>
          <a:p>
            <a:pPr>
              <a:spcBef>
                <a:spcPct val="50000"/>
              </a:spcBef>
            </a:pPr>
            <a:r>
              <a:rPr lang="pt-BR" sz="2800" b="1" dirty="0" err="1">
                <a:solidFill>
                  <a:srgbClr val="1E9FB4"/>
                </a:solidFill>
                <a:latin typeface="+mn-lt"/>
              </a:rPr>
              <a:t>Tukey</a:t>
            </a:r>
            <a:r>
              <a:rPr lang="pt-BR" sz="2800" b="1" dirty="0">
                <a:solidFill>
                  <a:srgbClr val="1E9FB4"/>
                </a:solidFill>
                <a:latin typeface="+mn-lt"/>
              </a:rPr>
              <a:t/>
            </a:r>
            <a:br>
              <a:rPr lang="pt-BR" sz="2800" b="1" dirty="0">
                <a:solidFill>
                  <a:srgbClr val="1E9FB4"/>
                </a:solidFill>
                <a:latin typeface="+mn-lt"/>
              </a:rPr>
            </a:br>
            <a:r>
              <a:rPr lang="pt-BR" sz="2800" b="1" dirty="0" err="1">
                <a:solidFill>
                  <a:srgbClr val="1E9FB4"/>
                </a:solidFill>
                <a:latin typeface="+mn-lt"/>
              </a:rPr>
              <a:t>Scheffé</a:t>
            </a:r>
            <a:r>
              <a:rPr lang="pt-BR" sz="2800" b="1" dirty="0">
                <a:solidFill>
                  <a:srgbClr val="1E9FB4"/>
                </a:solidFill>
                <a:latin typeface="+mn-lt"/>
              </a:rPr>
              <a:t/>
            </a:r>
            <a:br>
              <a:rPr lang="pt-BR" sz="2800" b="1" dirty="0">
                <a:solidFill>
                  <a:srgbClr val="1E9FB4"/>
                </a:solidFill>
                <a:latin typeface="+mn-lt"/>
              </a:rPr>
            </a:br>
            <a:r>
              <a:rPr lang="pt-BR" sz="2800" b="1" dirty="0" err="1">
                <a:solidFill>
                  <a:srgbClr val="1E9FB4"/>
                </a:solidFill>
                <a:latin typeface="+mn-lt"/>
              </a:rPr>
              <a:t>Bonferroni</a:t>
            </a:r>
            <a:endParaRPr lang="pt-BR" sz="2800" b="1" dirty="0">
              <a:solidFill>
                <a:srgbClr val="1E9FB4"/>
              </a:solidFill>
              <a:latin typeface="+mn-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spcBef>
                <a:spcPct val="50000"/>
              </a:spcBef>
            </a:pPr>
            <a:endParaRPr lang="pt-BR" sz="1400"/>
          </a:p>
        </p:txBody>
      </p:sp>
      <p:sp>
        <p:nvSpPr>
          <p:cNvPr id="38915" name="Text Box 3"/>
          <p:cNvSpPr txBox="1">
            <a:spLocks noChangeArrowheads="1"/>
          </p:cNvSpPr>
          <p:nvPr/>
        </p:nvSpPr>
        <p:spPr bwMode="auto">
          <a:xfrm>
            <a:off x="750168" y="960909"/>
            <a:ext cx="5334000" cy="523875"/>
          </a:xfrm>
          <a:prstGeom prst="rect">
            <a:avLst/>
          </a:prstGeom>
          <a:noFill/>
          <a:ln w="9525">
            <a:noFill/>
            <a:miter lim="800000"/>
            <a:headEnd/>
            <a:tailEnd/>
          </a:ln>
        </p:spPr>
        <p:txBody>
          <a:bodyPr>
            <a:spAutoFit/>
          </a:bodyPr>
          <a:lstStyle/>
          <a:p>
            <a:pPr>
              <a:spcBef>
                <a:spcPct val="50000"/>
              </a:spcBef>
            </a:pPr>
            <a:r>
              <a:rPr lang="pt-BR" sz="2800" b="1" dirty="0" smtClean="0">
                <a:solidFill>
                  <a:srgbClr val="1E9FB4"/>
                </a:solidFill>
                <a:latin typeface="+mn-lt"/>
              </a:rPr>
              <a:t>Método de </a:t>
            </a:r>
            <a:r>
              <a:rPr lang="pt-BR" sz="2800" b="1" dirty="0" err="1" smtClean="0">
                <a:solidFill>
                  <a:srgbClr val="1E9FB4"/>
                </a:solidFill>
                <a:latin typeface="+mn-lt"/>
              </a:rPr>
              <a:t>Tukey</a:t>
            </a:r>
            <a:endParaRPr lang="pt-BR" sz="2800" b="1" dirty="0">
              <a:solidFill>
                <a:srgbClr val="1E9FB4"/>
              </a:solidFill>
              <a:latin typeface="+mn-lt"/>
            </a:endParaRPr>
          </a:p>
        </p:txBody>
      </p:sp>
      <p:sp>
        <p:nvSpPr>
          <p:cNvPr id="38916" name="Text Box 4"/>
          <p:cNvSpPr txBox="1">
            <a:spLocks noChangeArrowheads="1"/>
          </p:cNvSpPr>
          <p:nvPr/>
        </p:nvSpPr>
        <p:spPr bwMode="auto">
          <a:xfrm>
            <a:off x="595064" y="1790799"/>
            <a:ext cx="8153400" cy="3046988"/>
          </a:xfrm>
          <a:prstGeom prst="rect">
            <a:avLst/>
          </a:prstGeom>
          <a:noFill/>
          <a:ln w="9525">
            <a:noFill/>
            <a:miter lim="800000"/>
            <a:headEnd/>
            <a:tailEnd/>
          </a:ln>
        </p:spPr>
        <p:txBody>
          <a:bodyPr>
            <a:spAutoFit/>
          </a:bodyPr>
          <a:lstStyle/>
          <a:p>
            <a:r>
              <a:rPr lang="pt-BR" sz="2400" dirty="0" smtClean="0">
                <a:latin typeface="Courier New" pitchFamily="49" charset="0"/>
              </a:rPr>
              <a:t>$Concentração</a:t>
            </a:r>
          </a:p>
          <a:p>
            <a:r>
              <a:rPr lang="pt-BR" sz="2400" dirty="0" smtClean="0">
                <a:latin typeface="Courier New" pitchFamily="49" charset="0"/>
              </a:rPr>
              <a:t>        </a:t>
            </a:r>
            <a:r>
              <a:rPr lang="pt-BR" sz="2400" dirty="0" err="1" smtClean="0">
                <a:latin typeface="Courier New" pitchFamily="49" charset="0"/>
              </a:rPr>
              <a:t>diff</a:t>
            </a:r>
            <a:r>
              <a:rPr lang="pt-BR" sz="2400" dirty="0" smtClean="0">
                <a:latin typeface="Courier New" pitchFamily="49" charset="0"/>
              </a:rPr>
              <a:t>        </a:t>
            </a:r>
            <a:r>
              <a:rPr lang="pt-BR" sz="2400" dirty="0" err="1" smtClean="0">
                <a:latin typeface="Courier New" pitchFamily="49" charset="0"/>
              </a:rPr>
              <a:t>lwr</a:t>
            </a:r>
            <a:r>
              <a:rPr lang="pt-BR" sz="2400" dirty="0" smtClean="0">
                <a:latin typeface="Courier New" pitchFamily="49" charset="0"/>
              </a:rPr>
              <a:t>      </a:t>
            </a:r>
            <a:r>
              <a:rPr lang="pt-BR" sz="2400" dirty="0" err="1" smtClean="0">
                <a:latin typeface="Courier New" pitchFamily="49" charset="0"/>
              </a:rPr>
              <a:t>upr</a:t>
            </a:r>
            <a:r>
              <a:rPr lang="pt-BR" sz="2400" dirty="0" smtClean="0">
                <a:latin typeface="Courier New" pitchFamily="49" charset="0"/>
              </a:rPr>
              <a:t>     p </a:t>
            </a:r>
            <a:r>
              <a:rPr lang="pt-BR" sz="2400" dirty="0" err="1" smtClean="0">
                <a:latin typeface="Courier New" pitchFamily="49" charset="0"/>
              </a:rPr>
              <a:t>adj</a:t>
            </a:r>
            <a:endParaRPr lang="pt-BR" sz="2400" dirty="0" smtClean="0">
              <a:latin typeface="Courier New" pitchFamily="49" charset="0"/>
            </a:endParaRPr>
          </a:p>
          <a:p>
            <a:r>
              <a:rPr lang="pt-BR" sz="2400" dirty="0" smtClean="0">
                <a:latin typeface="Courier New" pitchFamily="49" charset="0"/>
              </a:rPr>
              <a:t>100-50  1.82 -3.0823804  6.72238 0.7504256</a:t>
            </a:r>
          </a:p>
          <a:p>
            <a:r>
              <a:rPr lang="pt-BR" sz="2400" dirty="0" smtClean="0">
                <a:latin typeface="Courier New" pitchFamily="49" charset="0"/>
              </a:rPr>
              <a:t>200-50  3.18 -1.7223804  8.08238 0.3151544</a:t>
            </a:r>
          </a:p>
          <a:p>
            <a:r>
              <a:rPr lang="pt-BR" sz="2400" dirty="0" smtClean="0">
                <a:latin typeface="Courier New" pitchFamily="49" charset="0"/>
              </a:rPr>
              <a:t>400-50  6.76  1.8576196 11.66238 0.0036829</a:t>
            </a:r>
          </a:p>
          <a:p>
            <a:r>
              <a:rPr lang="pt-BR" sz="2400" dirty="0" smtClean="0">
                <a:latin typeface="Courier New" pitchFamily="49" charset="0"/>
              </a:rPr>
              <a:t>200-100 1.36 -3.5423804  6.26238 0.8772706</a:t>
            </a:r>
          </a:p>
          <a:p>
            <a:r>
              <a:rPr lang="pt-BR" sz="2400" dirty="0" smtClean="0">
                <a:latin typeface="Courier New" pitchFamily="49" charset="0"/>
              </a:rPr>
              <a:t>400-100 4.94  0.0376196  9.84238 0.0476802</a:t>
            </a:r>
          </a:p>
          <a:p>
            <a:r>
              <a:rPr lang="pt-BR" sz="2400" dirty="0" smtClean="0">
                <a:latin typeface="Courier New" pitchFamily="49" charset="0"/>
              </a:rPr>
              <a:t>400-200 3.58 -1.3223804  8.48238 0.2193933</a:t>
            </a:r>
            <a:endParaRPr lang="pt-BR"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928464" y="2185700"/>
            <a:ext cx="6019800" cy="523220"/>
          </a:xfrm>
          <a:prstGeom prst="rect">
            <a:avLst/>
          </a:prstGeom>
          <a:noFill/>
          <a:ln w="9525">
            <a:noFill/>
            <a:miter lim="800000"/>
            <a:headEnd/>
            <a:tailEnd/>
          </a:ln>
        </p:spPr>
        <p:txBody>
          <a:bodyPr>
            <a:spAutoFit/>
          </a:bodyPr>
          <a:lstStyle/>
          <a:p>
            <a:pPr>
              <a:spcBef>
                <a:spcPct val="50000"/>
              </a:spcBef>
            </a:pPr>
            <a:r>
              <a:rPr lang="pt-BR" sz="2800" b="1" dirty="0">
                <a:solidFill>
                  <a:srgbClr val="1E9FB4"/>
                </a:solidFill>
                <a:latin typeface="+mn-lt"/>
              </a:rPr>
              <a:t>Definição</a:t>
            </a:r>
          </a:p>
        </p:txBody>
      </p:sp>
      <p:sp>
        <p:nvSpPr>
          <p:cNvPr id="41987" name="Text Box 3"/>
          <p:cNvSpPr txBox="1">
            <a:spLocks noChangeArrowheads="1"/>
          </p:cNvSpPr>
          <p:nvPr/>
        </p:nvSpPr>
        <p:spPr bwMode="auto">
          <a:xfrm>
            <a:off x="909250" y="2833772"/>
            <a:ext cx="7391400" cy="52322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O resíduo da observação </a:t>
            </a:r>
            <a:r>
              <a:rPr lang="pt-BR" sz="2800" dirty="0" err="1">
                <a:solidFill>
                  <a:srgbClr val="1E9FB4"/>
                </a:solidFill>
                <a:latin typeface="+mn-lt"/>
              </a:rPr>
              <a:t>y</a:t>
            </a:r>
            <a:r>
              <a:rPr lang="pt-BR" sz="2800" baseline="-25000" dirty="0" err="1">
                <a:solidFill>
                  <a:srgbClr val="1E9FB4"/>
                </a:solidFill>
                <a:latin typeface="+mn-lt"/>
              </a:rPr>
              <a:t>ij</a:t>
            </a:r>
            <a:r>
              <a:rPr lang="pt-BR" sz="2800" dirty="0">
                <a:solidFill>
                  <a:srgbClr val="1E9FB4"/>
                </a:solidFill>
                <a:latin typeface="+mn-lt"/>
              </a:rPr>
              <a:t> é definido como:</a:t>
            </a:r>
          </a:p>
        </p:txBody>
      </p:sp>
      <p:sp>
        <p:nvSpPr>
          <p:cNvPr id="41988" name="Text Box 5"/>
          <p:cNvSpPr txBox="1">
            <a:spLocks noChangeArrowheads="1"/>
          </p:cNvSpPr>
          <p:nvPr/>
        </p:nvSpPr>
        <p:spPr bwMode="auto">
          <a:xfrm>
            <a:off x="1979712" y="3769876"/>
            <a:ext cx="5181600" cy="523220"/>
          </a:xfrm>
          <a:prstGeom prst="rect">
            <a:avLst/>
          </a:prstGeom>
          <a:noFill/>
          <a:ln w="9525">
            <a:solidFill>
              <a:schemeClr val="tx1"/>
            </a:solidFill>
            <a:miter lim="800000"/>
            <a:headEnd/>
            <a:tailEnd/>
          </a:ln>
        </p:spPr>
        <p:txBody>
          <a:bodyPr>
            <a:spAutoFit/>
          </a:bodyPr>
          <a:lstStyle/>
          <a:p>
            <a:pPr algn="ctr">
              <a:spcBef>
                <a:spcPct val="50000"/>
              </a:spcBef>
            </a:pPr>
            <a:r>
              <a:rPr lang="pt-BR" sz="2800" dirty="0" err="1">
                <a:solidFill>
                  <a:srgbClr val="1E9FB4"/>
                </a:solidFill>
                <a:latin typeface="+mn-lt"/>
              </a:rPr>
              <a:t>y</a:t>
            </a:r>
            <a:r>
              <a:rPr lang="pt-BR" sz="2800" baseline="-25000" dirty="0" err="1">
                <a:solidFill>
                  <a:srgbClr val="1E9FB4"/>
                </a:solidFill>
                <a:latin typeface="+mn-lt"/>
              </a:rPr>
              <a:t>ij</a:t>
            </a:r>
            <a:r>
              <a:rPr lang="pt-BR" sz="2800" baseline="-25000" dirty="0">
                <a:solidFill>
                  <a:srgbClr val="1E9FB4"/>
                </a:solidFill>
                <a:latin typeface="+mn-lt"/>
              </a:rPr>
              <a:t> </a:t>
            </a:r>
            <a:r>
              <a:rPr lang="pt-BR" sz="2800" dirty="0">
                <a:solidFill>
                  <a:srgbClr val="1E9FB4"/>
                </a:solidFill>
                <a:latin typeface="+mn-lt"/>
              </a:rPr>
              <a:t>- média amostral do grupo</a:t>
            </a:r>
            <a:endParaRPr lang="pt-BR" sz="2800" baseline="-25000" dirty="0">
              <a:solidFill>
                <a:srgbClr val="1E9FB4"/>
              </a:solidFill>
              <a:latin typeface="+mn-lt"/>
            </a:endParaRPr>
          </a:p>
        </p:txBody>
      </p:sp>
      <p:sp>
        <p:nvSpPr>
          <p:cNvPr id="41989" name="Text Box 6"/>
          <p:cNvSpPr txBox="1">
            <a:spLocks noChangeArrowheads="1"/>
          </p:cNvSpPr>
          <p:nvPr/>
        </p:nvSpPr>
        <p:spPr bwMode="auto">
          <a:xfrm>
            <a:off x="1042913" y="4725144"/>
            <a:ext cx="6985471" cy="954107"/>
          </a:xfrm>
          <a:prstGeom prst="rect">
            <a:avLst/>
          </a:prstGeom>
          <a:noFill/>
          <a:ln w="9525">
            <a:noFill/>
            <a:miter lim="800000"/>
            <a:headEnd/>
            <a:tailEnd/>
          </a:ln>
        </p:spPr>
        <p:txBody>
          <a:bodyPr wrap="square">
            <a:spAutoFit/>
          </a:bodyPr>
          <a:lstStyle/>
          <a:p>
            <a:pPr>
              <a:spcBef>
                <a:spcPct val="50000"/>
              </a:spcBef>
            </a:pPr>
            <a:r>
              <a:rPr lang="pt-BR" sz="2800" dirty="0">
                <a:solidFill>
                  <a:srgbClr val="1E9FB4"/>
                </a:solidFill>
                <a:latin typeface="+mn-lt"/>
              </a:rPr>
              <a:t>A média dos resíduos é zero, e a variância é a </a:t>
            </a:r>
            <a:r>
              <a:rPr lang="pt-BR" sz="2800" dirty="0" smtClean="0">
                <a:solidFill>
                  <a:srgbClr val="1E9FB4"/>
                </a:solidFill>
                <a:latin typeface="+mn-lt"/>
              </a:rPr>
              <a:t/>
            </a:r>
            <a:br>
              <a:rPr lang="pt-BR" sz="2800" dirty="0" smtClean="0">
                <a:solidFill>
                  <a:srgbClr val="1E9FB4"/>
                </a:solidFill>
                <a:latin typeface="+mn-lt"/>
              </a:rPr>
            </a:br>
            <a:r>
              <a:rPr lang="pt-BR" sz="2800" dirty="0" smtClean="0">
                <a:solidFill>
                  <a:srgbClr val="1E9FB4"/>
                </a:solidFill>
                <a:latin typeface="+mn-lt"/>
              </a:rPr>
              <a:t>mesma </a:t>
            </a:r>
            <a:r>
              <a:rPr lang="pt-BR" sz="2800" dirty="0">
                <a:solidFill>
                  <a:srgbClr val="1E9FB4"/>
                </a:solidFill>
                <a:latin typeface="+mn-lt"/>
              </a:rPr>
              <a:t>das observações.</a:t>
            </a:r>
          </a:p>
        </p:txBody>
      </p:sp>
      <p:sp>
        <p:nvSpPr>
          <p:cNvPr id="41990" name="CaixaDeTexto 5"/>
          <p:cNvSpPr txBox="1">
            <a:spLocks noChangeArrowheads="1"/>
          </p:cNvSpPr>
          <p:nvPr/>
        </p:nvSpPr>
        <p:spPr bwMode="auto">
          <a:xfrm>
            <a:off x="0" y="746721"/>
            <a:ext cx="9036496" cy="1077218"/>
          </a:xfrm>
          <a:prstGeom prst="rect">
            <a:avLst/>
          </a:prstGeom>
          <a:noFill/>
          <a:ln w="9525">
            <a:noFill/>
            <a:miter lim="800000"/>
            <a:headEnd/>
            <a:tailEnd/>
          </a:ln>
        </p:spPr>
        <p:txBody>
          <a:bodyPr wrap="square">
            <a:spAutoFit/>
          </a:bodyPr>
          <a:lstStyle/>
          <a:p>
            <a:r>
              <a:rPr lang="pt-BR" sz="3200" b="1" dirty="0">
                <a:solidFill>
                  <a:srgbClr val="1E9FB4"/>
                </a:solidFill>
                <a:latin typeface="+mn-lt"/>
                <a:cs typeface="Arial" charset="0"/>
              </a:rPr>
              <a:t>Como avaliar se as suposições do modelo </a:t>
            </a:r>
            <a:r>
              <a:rPr lang="pt-BR" sz="3200" b="1" dirty="0" smtClean="0">
                <a:solidFill>
                  <a:srgbClr val="1E9FB4"/>
                </a:solidFill>
                <a:latin typeface="+mn-lt"/>
                <a:cs typeface="Arial" charset="0"/>
              </a:rPr>
              <a:t/>
            </a:r>
            <a:br>
              <a:rPr lang="pt-BR" sz="3200" b="1" dirty="0" smtClean="0">
                <a:solidFill>
                  <a:srgbClr val="1E9FB4"/>
                </a:solidFill>
                <a:latin typeface="+mn-lt"/>
                <a:cs typeface="Arial" charset="0"/>
              </a:rPr>
            </a:br>
            <a:r>
              <a:rPr lang="pt-BR" sz="3200" b="1" dirty="0" smtClean="0">
                <a:solidFill>
                  <a:srgbClr val="1E9FB4"/>
                </a:solidFill>
                <a:latin typeface="+mn-lt"/>
                <a:cs typeface="Arial" charset="0"/>
              </a:rPr>
              <a:t>são </a:t>
            </a:r>
            <a:r>
              <a:rPr lang="pt-BR" sz="3200" b="1" dirty="0">
                <a:solidFill>
                  <a:srgbClr val="1E9FB4"/>
                </a:solidFill>
                <a:latin typeface="+mn-lt"/>
                <a:cs typeface="Arial" charset="0"/>
              </a:rPr>
              <a:t>válidas?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2"/>
          <p:cNvSpPr txBox="1">
            <a:spLocks noChangeArrowheads="1"/>
          </p:cNvSpPr>
          <p:nvPr/>
        </p:nvSpPr>
        <p:spPr bwMode="auto">
          <a:xfrm>
            <a:off x="2874640" y="2697882"/>
            <a:ext cx="6089848" cy="3539430"/>
          </a:xfrm>
          <a:prstGeom prst="rect">
            <a:avLst/>
          </a:prstGeom>
          <a:noFill/>
          <a:ln w="9525">
            <a:noFill/>
            <a:miter lim="800000"/>
            <a:headEnd/>
            <a:tailEnd/>
          </a:ln>
        </p:spPr>
        <p:txBody>
          <a:bodyPr wrap="square">
            <a:spAutoFit/>
          </a:bodyPr>
          <a:lstStyle/>
          <a:p>
            <a:pPr>
              <a:spcBef>
                <a:spcPct val="50000"/>
              </a:spcBef>
            </a:pPr>
            <a:r>
              <a:rPr lang="pt-BR" sz="3200" dirty="0">
                <a:solidFill>
                  <a:srgbClr val="1E9FB4"/>
                </a:solidFill>
                <a:latin typeface="+mn-lt"/>
              </a:rPr>
              <a:t>A   análise descritiva dos resíduos   pode sugerir a validade das suposições de Normalidade , Igualdade de Variâncias e Independência ( quando dispusermos da ordem em que as observações foram obtidas)</a:t>
            </a:r>
          </a:p>
        </p:txBody>
      </p:sp>
      <p:graphicFrame>
        <p:nvGraphicFramePr>
          <p:cNvPr id="8194" name="Object 2"/>
          <p:cNvGraphicFramePr>
            <a:graphicFrameLocks noChangeAspect="1"/>
          </p:cNvGraphicFramePr>
          <p:nvPr/>
        </p:nvGraphicFramePr>
        <p:xfrm>
          <a:off x="251521" y="1014690"/>
          <a:ext cx="2592288" cy="2786778"/>
        </p:xfrm>
        <a:graphic>
          <a:graphicData uri="http://schemas.openxmlformats.org/presentationml/2006/ole">
            <mc:AlternateContent xmlns:mc="http://schemas.openxmlformats.org/markup-compatibility/2006">
              <mc:Choice xmlns:v="urn:schemas-microsoft-com:vml" Requires="v">
                <p:oleObj spid="_x0000_s266245" name="Clip" r:id="rId3" imgW="3025440" imgH="3252600" progId="">
                  <p:embed/>
                </p:oleObj>
              </mc:Choice>
              <mc:Fallback>
                <p:oleObj name="Clip" r:id="rId3" imgW="3025440" imgH="32526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1" y="1014690"/>
                        <a:ext cx="2592288" cy="27867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51520" y="992540"/>
            <a:ext cx="8268344" cy="2062103"/>
          </a:xfrm>
          <a:prstGeom prst="rect">
            <a:avLst/>
          </a:prstGeom>
          <a:noFill/>
          <a:ln w="9525">
            <a:noFill/>
            <a:miter lim="800000"/>
            <a:headEnd/>
            <a:tailEnd/>
          </a:ln>
        </p:spPr>
        <p:txBody>
          <a:bodyPr wrap="square">
            <a:spAutoFit/>
          </a:bodyPr>
          <a:lstStyle/>
          <a:p>
            <a:pPr>
              <a:spcBef>
                <a:spcPct val="50000"/>
              </a:spcBef>
            </a:pPr>
            <a:r>
              <a:rPr lang="pt-BR" sz="3200" dirty="0">
                <a:solidFill>
                  <a:srgbClr val="1E9FB4"/>
                </a:solidFill>
                <a:latin typeface="+mn-lt"/>
              </a:rPr>
              <a:t>Uma forma de se verificar descritivamente a </a:t>
            </a:r>
            <a:r>
              <a:rPr lang="pt-BR" sz="3200" b="1" dirty="0">
                <a:solidFill>
                  <a:srgbClr val="1E9FB4"/>
                </a:solidFill>
                <a:latin typeface="+mn-lt"/>
              </a:rPr>
              <a:t>suposição de normalidade </a:t>
            </a:r>
            <a:r>
              <a:rPr lang="pt-BR" sz="3200" dirty="0">
                <a:solidFill>
                  <a:srgbClr val="1E9FB4"/>
                </a:solidFill>
                <a:latin typeface="+mn-lt"/>
              </a:rPr>
              <a:t>das observações, é construir o </a:t>
            </a:r>
            <a:r>
              <a:rPr lang="pt-BR" sz="3200" b="1" dirty="0">
                <a:solidFill>
                  <a:srgbClr val="1E9FB4"/>
                </a:solidFill>
                <a:latin typeface="+mn-lt"/>
              </a:rPr>
              <a:t>gráfico de probabilidade normal dos resíduos </a:t>
            </a:r>
          </a:p>
        </p:txBody>
      </p:sp>
      <p:sp>
        <p:nvSpPr>
          <p:cNvPr id="43011" name="Text Box 4"/>
          <p:cNvSpPr txBox="1">
            <a:spLocks noChangeArrowheads="1"/>
          </p:cNvSpPr>
          <p:nvPr/>
        </p:nvSpPr>
        <p:spPr bwMode="auto">
          <a:xfrm>
            <a:off x="323529" y="3284984"/>
            <a:ext cx="8424936" cy="1569660"/>
          </a:xfrm>
          <a:prstGeom prst="rect">
            <a:avLst/>
          </a:prstGeom>
          <a:noFill/>
          <a:ln w="9525">
            <a:noFill/>
            <a:miter lim="800000"/>
            <a:headEnd/>
            <a:tailEnd/>
          </a:ln>
        </p:spPr>
        <p:txBody>
          <a:bodyPr wrap="square">
            <a:spAutoFit/>
          </a:bodyPr>
          <a:lstStyle/>
          <a:p>
            <a:pPr>
              <a:spcBef>
                <a:spcPct val="50000"/>
              </a:spcBef>
            </a:pPr>
            <a:r>
              <a:rPr lang="pt-BR" sz="3200" dirty="0">
                <a:solidFill>
                  <a:srgbClr val="1E9FB4"/>
                </a:solidFill>
                <a:latin typeface="+mn-lt"/>
              </a:rPr>
              <a:t>Para verificar descritivamente a suposição de </a:t>
            </a:r>
            <a:r>
              <a:rPr lang="pt-BR" sz="3200" b="1" dirty="0">
                <a:solidFill>
                  <a:srgbClr val="1E9FB4"/>
                </a:solidFill>
                <a:latin typeface="+mn-lt"/>
              </a:rPr>
              <a:t>igualdade de variâncias </a:t>
            </a:r>
            <a:r>
              <a:rPr lang="pt-BR" sz="3200" dirty="0">
                <a:solidFill>
                  <a:srgbClr val="1E9FB4"/>
                </a:solidFill>
                <a:latin typeface="+mn-lt"/>
              </a:rPr>
              <a:t>construir o diagrama de dispersão dos </a:t>
            </a:r>
            <a:r>
              <a:rPr lang="pt-BR" sz="3200" b="1" dirty="0">
                <a:solidFill>
                  <a:srgbClr val="1E9FB4"/>
                </a:solidFill>
                <a:latin typeface="+mn-lt"/>
              </a:rPr>
              <a:t>resíduos x médias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2018" name="Picture 2"/>
          <p:cNvPicPr>
            <a:picLocks noChangeAspect="1" noChangeArrowheads="1"/>
          </p:cNvPicPr>
          <p:nvPr/>
        </p:nvPicPr>
        <p:blipFill>
          <a:blip r:embed="rId2" cstate="print"/>
          <a:srcRect/>
          <a:stretch>
            <a:fillRect/>
          </a:stretch>
        </p:blipFill>
        <p:spPr bwMode="auto">
          <a:xfrm>
            <a:off x="1547665" y="1375933"/>
            <a:ext cx="6120680" cy="5293427"/>
          </a:xfrm>
          <a:prstGeom prst="rect">
            <a:avLst/>
          </a:prstGeom>
          <a:noFill/>
          <a:ln w="9525">
            <a:noFill/>
            <a:miter lim="800000"/>
            <a:headEnd/>
            <a:tailEnd/>
          </a:ln>
          <a:effectLst/>
        </p:spPr>
      </p:pic>
      <p:sp>
        <p:nvSpPr>
          <p:cNvPr id="3" name="CaixaDeTexto 2"/>
          <p:cNvSpPr txBox="1"/>
          <p:nvPr/>
        </p:nvSpPr>
        <p:spPr>
          <a:xfrm>
            <a:off x="251520" y="836712"/>
            <a:ext cx="5256584" cy="523220"/>
          </a:xfrm>
          <a:prstGeom prst="rect">
            <a:avLst/>
          </a:prstGeom>
          <a:noFill/>
        </p:spPr>
        <p:txBody>
          <a:bodyPr wrap="square" rtlCol="0">
            <a:spAutoFit/>
          </a:bodyPr>
          <a:lstStyle/>
          <a:p>
            <a:r>
              <a:rPr lang="pt-BR" sz="2800" dirty="0" smtClean="0">
                <a:solidFill>
                  <a:schemeClr val="tx2"/>
                </a:solidFill>
                <a:latin typeface="+mn-lt"/>
              </a:rPr>
              <a:t>No exemplo dos crisântemos</a:t>
            </a:r>
            <a:endParaRPr lang="pt-BR" sz="2800" dirty="0">
              <a:solidFill>
                <a:schemeClr val="tx2"/>
              </a:solidFill>
              <a:latin typeface="+mn-lt"/>
            </a:endParaRPr>
          </a:p>
        </p:txBody>
      </p:sp>
      <p:sp>
        <p:nvSpPr>
          <p:cNvPr id="4" name="CaixaDeTexto 3"/>
          <p:cNvSpPr txBox="1"/>
          <p:nvPr/>
        </p:nvSpPr>
        <p:spPr>
          <a:xfrm>
            <a:off x="827584" y="1537628"/>
            <a:ext cx="7704856" cy="523220"/>
          </a:xfrm>
          <a:prstGeom prst="rect">
            <a:avLst/>
          </a:prstGeom>
          <a:noFill/>
        </p:spPr>
        <p:txBody>
          <a:bodyPr wrap="square" rtlCol="0">
            <a:spAutoFit/>
          </a:bodyPr>
          <a:lstStyle/>
          <a:p>
            <a:r>
              <a:rPr lang="pt-BR" sz="2800" dirty="0" smtClean="0">
                <a:solidFill>
                  <a:srgbClr val="1E9FB4"/>
                </a:solidFill>
                <a:latin typeface="+mn-lt"/>
              </a:rPr>
              <a:t>Gráfico de probabilidade normal dos resíduos</a:t>
            </a:r>
            <a:endParaRPr lang="pt-BR" sz="2800" dirty="0">
              <a:solidFill>
                <a:srgbClr val="1E9FB4"/>
              </a:solidFill>
              <a:latin typeface="+mn-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467544" y="980728"/>
            <a:ext cx="5544616" cy="523220"/>
          </a:xfrm>
          <a:prstGeom prst="rect">
            <a:avLst/>
          </a:prstGeom>
          <a:noFill/>
        </p:spPr>
        <p:txBody>
          <a:bodyPr wrap="square" rtlCol="0">
            <a:spAutoFit/>
          </a:bodyPr>
          <a:lstStyle/>
          <a:p>
            <a:r>
              <a:rPr lang="pt-BR" sz="2800" dirty="0" smtClean="0">
                <a:solidFill>
                  <a:srgbClr val="1E9FB4"/>
                </a:solidFill>
                <a:latin typeface="+mn-lt"/>
              </a:rPr>
              <a:t>Gráfico dos resíduos x médias</a:t>
            </a:r>
            <a:endParaRPr lang="pt-BR" sz="2800" dirty="0">
              <a:solidFill>
                <a:srgbClr val="1E9FB4"/>
              </a:solidFill>
              <a:latin typeface="+mn-lt"/>
            </a:endParaRPr>
          </a:p>
        </p:txBody>
      </p:sp>
      <p:pic>
        <p:nvPicPr>
          <p:cNvPr id="343042" name="Picture 2"/>
          <p:cNvPicPr>
            <a:picLocks noChangeAspect="1" noChangeArrowheads="1"/>
          </p:cNvPicPr>
          <p:nvPr/>
        </p:nvPicPr>
        <p:blipFill>
          <a:blip r:embed="rId2" cstate="print"/>
          <a:srcRect/>
          <a:stretch>
            <a:fillRect/>
          </a:stretch>
        </p:blipFill>
        <p:spPr bwMode="auto">
          <a:xfrm>
            <a:off x="1547665" y="1545555"/>
            <a:ext cx="6192688" cy="4403725"/>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838200" y="739775"/>
            <a:ext cx="6858000" cy="584775"/>
          </a:xfrm>
          <a:prstGeom prst="rect">
            <a:avLst/>
          </a:prstGeom>
          <a:noFill/>
          <a:ln w="9525">
            <a:noFill/>
            <a:miter lim="800000"/>
            <a:headEnd/>
            <a:tailEnd/>
          </a:ln>
        </p:spPr>
        <p:txBody>
          <a:bodyPr>
            <a:spAutoFit/>
          </a:bodyPr>
          <a:lstStyle/>
          <a:p>
            <a:pPr>
              <a:spcBef>
                <a:spcPct val="50000"/>
              </a:spcBef>
            </a:pPr>
            <a:r>
              <a:rPr lang="pt-BR" sz="3200" b="1" dirty="0">
                <a:solidFill>
                  <a:srgbClr val="1E9FB4"/>
                </a:solidFill>
                <a:latin typeface="+mn-lt"/>
              </a:rPr>
              <a:t>Teste de Igualdade de Variâncias</a:t>
            </a:r>
          </a:p>
        </p:txBody>
      </p:sp>
      <p:sp>
        <p:nvSpPr>
          <p:cNvPr id="52227" name="Rectangle 4"/>
          <p:cNvSpPr>
            <a:spLocks noChangeArrowheads="1"/>
          </p:cNvSpPr>
          <p:nvPr/>
        </p:nvSpPr>
        <p:spPr bwMode="auto">
          <a:xfrm>
            <a:off x="762000" y="2261771"/>
            <a:ext cx="7848600" cy="2031325"/>
          </a:xfrm>
          <a:prstGeom prst="rect">
            <a:avLst/>
          </a:prstGeom>
          <a:noFill/>
          <a:ln w="9525">
            <a:noFill/>
            <a:miter lim="800000"/>
            <a:headEnd/>
            <a:tailEnd/>
          </a:ln>
        </p:spPr>
        <p:txBody>
          <a:bodyPr>
            <a:spAutoFit/>
          </a:bodyPr>
          <a:lstStyle/>
          <a:p>
            <a:r>
              <a:rPr lang="pt-BR" dirty="0" err="1" smtClean="0">
                <a:latin typeface="Courier New" pitchFamily="49" charset="0"/>
              </a:rPr>
              <a:t>bartlett</a:t>
            </a:r>
            <a:r>
              <a:rPr lang="pt-BR" dirty="0" smtClean="0">
                <a:latin typeface="Courier New" pitchFamily="49" charset="0"/>
              </a:rPr>
              <a:t>.</a:t>
            </a:r>
            <a:r>
              <a:rPr lang="pt-BR" dirty="0" err="1" smtClean="0">
                <a:latin typeface="Courier New" pitchFamily="49" charset="0"/>
              </a:rPr>
              <a:t>test</a:t>
            </a:r>
            <a:r>
              <a:rPr lang="pt-BR" dirty="0" smtClean="0">
                <a:latin typeface="Courier New" pitchFamily="49" charset="0"/>
              </a:rPr>
              <a:t>(Crescimento ~ Concentração, data=</a:t>
            </a:r>
            <a:r>
              <a:rPr lang="pt-BR" dirty="0" err="1" smtClean="0">
                <a:latin typeface="Courier New" pitchFamily="49" charset="0"/>
              </a:rPr>
              <a:t>Crisantemo</a:t>
            </a:r>
            <a:r>
              <a:rPr lang="pt-BR" dirty="0" smtClean="0">
                <a:latin typeface="Courier New" pitchFamily="49" charset="0"/>
              </a:rPr>
              <a:t>)</a:t>
            </a:r>
          </a:p>
          <a:p>
            <a:endParaRPr lang="pt-BR" dirty="0" smtClean="0">
              <a:latin typeface="Courier New" pitchFamily="49" charset="0"/>
            </a:endParaRPr>
          </a:p>
          <a:p>
            <a:r>
              <a:rPr lang="pt-BR" dirty="0" smtClean="0">
                <a:latin typeface="Courier New" pitchFamily="49" charset="0"/>
              </a:rPr>
              <a:t>	</a:t>
            </a:r>
            <a:r>
              <a:rPr lang="pt-BR" dirty="0" err="1" smtClean="0">
                <a:latin typeface="Courier New" pitchFamily="49" charset="0"/>
              </a:rPr>
              <a:t>Bartlett</a:t>
            </a:r>
            <a:r>
              <a:rPr lang="pt-BR" dirty="0" smtClean="0">
                <a:latin typeface="Courier New" pitchFamily="49" charset="0"/>
              </a:rPr>
              <a:t> </a:t>
            </a:r>
            <a:r>
              <a:rPr lang="pt-BR" dirty="0" err="1" smtClean="0">
                <a:latin typeface="Courier New" pitchFamily="49" charset="0"/>
              </a:rPr>
              <a:t>test</a:t>
            </a:r>
            <a:r>
              <a:rPr lang="pt-BR" dirty="0" smtClean="0">
                <a:latin typeface="Courier New" pitchFamily="49" charset="0"/>
              </a:rPr>
              <a:t> </a:t>
            </a:r>
            <a:r>
              <a:rPr lang="pt-BR" dirty="0" err="1" smtClean="0">
                <a:latin typeface="Courier New" pitchFamily="49" charset="0"/>
              </a:rPr>
              <a:t>of</a:t>
            </a:r>
            <a:r>
              <a:rPr lang="pt-BR" dirty="0" smtClean="0">
                <a:latin typeface="Courier New" pitchFamily="49" charset="0"/>
              </a:rPr>
              <a:t> </a:t>
            </a:r>
            <a:r>
              <a:rPr lang="pt-BR" dirty="0" err="1" smtClean="0">
                <a:latin typeface="Courier New" pitchFamily="49" charset="0"/>
              </a:rPr>
              <a:t>homogeneity</a:t>
            </a:r>
            <a:r>
              <a:rPr lang="pt-BR" dirty="0" smtClean="0">
                <a:latin typeface="Courier New" pitchFamily="49" charset="0"/>
              </a:rPr>
              <a:t> </a:t>
            </a:r>
            <a:r>
              <a:rPr lang="pt-BR" dirty="0" err="1" smtClean="0">
                <a:latin typeface="Courier New" pitchFamily="49" charset="0"/>
              </a:rPr>
              <a:t>of</a:t>
            </a:r>
            <a:r>
              <a:rPr lang="pt-BR" dirty="0" smtClean="0">
                <a:latin typeface="Courier New" pitchFamily="49" charset="0"/>
              </a:rPr>
              <a:t> </a:t>
            </a:r>
            <a:r>
              <a:rPr lang="pt-BR" dirty="0" err="1" smtClean="0">
                <a:latin typeface="Courier New" pitchFamily="49" charset="0"/>
              </a:rPr>
              <a:t>variances</a:t>
            </a:r>
            <a:endParaRPr lang="pt-BR" dirty="0" smtClean="0">
              <a:latin typeface="Courier New" pitchFamily="49" charset="0"/>
            </a:endParaRPr>
          </a:p>
          <a:p>
            <a:endParaRPr lang="pt-BR" dirty="0" smtClean="0">
              <a:latin typeface="Courier New" pitchFamily="49" charset="0"/>
            </a:endParaRPr>
          </a:p>
          <a:p>
            <a:r>
              <a:rPr lang="pt-BR" dirty="0" smtClean="0">
                <a:latin typeface="Courier New" pitchFamily="49" charset="0"/>
              </a:rPr>
              <a:t>data:  Crescimento </a:t>
            </a:r>
            <a:r>
              <a:rPr lang="pt-BR" dirty="0" err="1" smtClean="0">
                <a:latin typeface="Courier New" pitchFamily="49" charset="0"/>
              </a:rPr>
              <a:t>by</a:t>
            </a:r>
            <a:r>
              <a:rPr lang="pt-BR" dirty="0" smtClean="0">
                <a:latin typeface="Courier New" pitchFamily="49" charset="0"/>
              </a:rPr>
              <a:t> Concentração</a:t>
            </a:r>
          </a:p>
          <a:p>
            <a:r>
              <a:rPr lang="pt-BR" dirty="0" err="1" smtClean="0">
                <a:latin typeface="Courier New" pitchFamily="49" charset="0"/>
              </a:rPr>
              <a:t>Bartlett's</a:t>
            </a:r>
            <a:r>
              <a:rPr lang="pt-BR" dirty="0" smtClean="0">
                <a:latin typeface="Courier New" pitchFamily="49" charset="0"/>
              </a:rPr>
              <a:t> </a:t>
            </a:r>
            <a:r>
              <a:rPr lang="pt-BR" dirty="0" err="1" smtClean="0">
                <a:latin typeface="Courier New" pitchFamily="49" charset="0"/>
              </a:rPr>
              <a:t>K-squared</a:t>
            </a:r>
            <a:r>
              <a:rPr lang="pt-BR" dirty="0" smtClean="0">
                <a:latin typeface="Courier New" pitchFamily="49" charset="0"/>
              </a:rPr>
              <a:t> = 1.6355, </a:t>
            </a:r>
            <a:r>
              <a:rPr lang="pt-BR" dirty="0" err="1" smtClean="0">
                <a:latin typeface="Courier New" pitchFamily="49" charset="0"/>
              </a:rPr>
              <a:t>df</a:t>
            </a:r>
            <a:r>
              <a:rPr lang="pt-BR" dirty="0" smtClean="0">
                <a:latin typeface="Courier New" pitchFamily="49" charset="0"/>
              </a:rPr>
              <a:t> = 3, </a:t>
            </a:r>
            <a:r>
              <a:rPr lang="pt-BR" dirty="0" err="1" smtClean="0">
                <a:latin typeface="Courier New" pitchFamily="49" charset="0"/>
              </a:rPr>
              <a:t>p-value</a:t>
            </a:r>
            <a:r>
              <a:rPr lang="pt-BR" dirty="0" smtClean="0">
                <a:latin typeface="Courier New" pitchFamily="49" charset="0"/>
              </a:rPr>
              <a:t> = 0.6514</a:t>
            </a:r>
            <a:endParaRPr lang="pt-BR" dirty="0">
              <a:latin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914400" y="1054100"/>
            <a:ext cx="7239000" cy="646113"/>
          </a:xfrm>
          <a:prstGeom prst="rect">
            <a:avLst/>
          </a:prstGeom>
          <a:noFill/>
          <a:ln w="9525">
            <a:noFill/>
            <a:miter lim="800000"/>
            <a:headEnd/>
            <a:tailEnd/>
          </a:ln>
        </p:spPr>
        <p:txBody>
          <a:bodyPr>
            <a:spAutoFit/>
          </a:bodyPr>
          <a:lstStyle/>
          <a:p>
            <a:pPr algn="ctr">
              <a:spcBef>
                <a:spcPct val="50000"/>
              </a:spcBef>
            </a:pPr>
            <a:r>
              <a:rPr lang="pt-BR" sz="3600" b="1" dirty="0">
                <a:solidFill>
                  <a:schemeClr val="tx2"/>
                </a:solidFill>
                <a:latin typeface="+mn-lt"/>
              </a:rPr>
              <a:t>Análise de Variância</a:t>
            </a:r>
          </a:p>
        </p:txBody>
      </p:sp>
      <p:sp>
        <p:nvSpPr>
          <p:cNvPr id="19459" name="AutoShape 3"/>
          <p:cNvSpPr>
            <a:spLocks noChangeArrowheads="1"/>
          </p:cNvSpPr>
          <p:nvPr/>
        </p:nvSpPr>
        <p:spPr bwMode="auto">
          <a:xfrm>
            <a:off x="4191000" y="2286000"/>
            <a:ext cx="533400" cy="685800"/>
          </a:xfrm>
          <a:prstGeom prst="downArrow">
            <a:avLst>
              <a:gd name="adj1" fmla="val 50000"/>
              <a:gd name="adj2" fmla="val 32143"/>
            </a:avLst>
          </a:prstGeom>
          <a:solidFill>
            <a:srgbClr val="1E9FB4"/>
          </a:solidFill>
          <a:ln w="9525">
            <a:solidFill>
              <a:schemeClr val="tx1"/>
            </a:solidFill>
            <a:miter lim="800000"/>
            <a:headEnd/>
            <a:tailEnd/>
          </a:ln>
        </p:spPr>
        <p:txBody>
          <a:bodyPr wrap="none" anchor="ctr"/>
          <a:lstStyle/>
          <a:p>
            <a:endParaRPr lang="pt-BR"/>
          </a:p>
        </p:txBody>
      </p:sp>
      <p:sp>
        <p:nvSpPr>
          <p:cNvPr id="19460" name="Text Box 4"/>
          <p:cNvSpPr txBox="1">
            <a:spLocks noChangeArrowheads="1"/>
          </p:cNvSpPr>
          <p:nvPr/>
        </p:nvSpPr>
        <p:spPr bwMode="auto">
          <a:xfrm>
            <a:off x="1371600" y="3625850"/>
            <a:ext cx="6172200" cy="523220"/>
          </a:xfrm>
          <a:prstGeom prst="rect">
            <a:avLst/>
          </a:prstGeom>
          <a:noFill/>
          <a:ln w="9525">
            <a:solidFill>
              <a:srgbClr val="1E9FB4"/>
            </a:solidFill>
            <a:miter lim="800000"/>
            <a:headEnd/>
            <a:tailEnd/>
          </a:ln>
        </p:spPr>
        <p:txBody>
          <a:bodyPr>
            <a:spAutoFit/>
          </a:bodyPr>
          <a:lstStyle/>
          <a:p>
            <a:pPr algn="ctr">
              <a:spcBef>
                <a:spcPct val="50000"/>
              </a:spcBef>
            </a:pPr>
            <a:r>
              <a:rPr lang="pt-BR" sz="2800" dirty="0">
                <a:solidFill>
                  <a:srgbClr val="1E9FB4"/>
                </a:solidFill>
                <a:latin typeface="+mn-lt"/>
              </a:rPr>
              <a:t>Comparação  de duas ou mais médias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565275" y="762000"/>
            <a:ext cx="5094288" cy="584775"/>
          </a:xfrm>
          <a:prstGeom prst="rect">
            <a:avLst/>
          </a:prstGeom>
          <a:noFill/>
          <a:ln w="9525">
            <a:noFill/>
            <a:miter lim="800000"/>
            <a:headEnd/>
            <a:tailEnd/>
          </a:ln>
        </p:spPr>
        <p:txBody>
          <a:bodyPr>
            <a:spAutoFit/>
          </a:bodyPr>
          <a:lstStyle/>
          <a:p>
            <a:pPr algn="ctr">
              <a:spcBef>
                <a:spcPct val="50000"/>
              </a:spcBef>
            </a:pPr>
            <a:r>
              <a:rPr lang="pt-BR" sz="3200" b="1" dirty="0">
                <a:solidFill>
                  <a:srgbClr val="1E9FB4"/>
                </a:solidFill>
                <a:latin typeface="+mn-lt"/>
              </a:rPr>
              <a:t>Desvios das Suposições</a:t>
            </a:r>
            <a:endParaRPr lang="pt-BR" sz="3200" dirty="0">
              <a:solidFill>
                <a:srgbClr val="1E9FB4"/>
              </a:solidFill>
              <a:latin typeface="+mn-lt"/>
            </a:endParaRPr>
          </a:p>
        </p:txBody>
      </p:sp>
      <p:sp>
        <p:nvSpPr>
          <p:cNvPr id="53251" name="Text Box 3"/>
          <p:cNvSpPr txBox="1">
            <a:spLocks noChangeArrowheads="1"/>
          </p:cNvSpPr>
          <p:nvPr/>
        </p:nvSpPr>
        <p:spPr bwMode="auto">
          <a:xfrm>
            <a:off x="431229" y="1828800"/>
            <a:ext cx="8677275" cy="138430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Se as suposições de </a:t>
            </a:r>
            <a:r>
              <a:rPr lang="pt-BR" sz="2800" b="1" dirty="0">
                <a:solidFill>
                  <a:srgbClr val="1E9FB4"/>
                </a:solidFill>
                <a:latin typeface="+mn-lt"/>
              </a:rPr>
              <a:t>Normalidade ou Igualdade de Variâncias</a:t>
            </a:r>
            <a:r>
              <a:rPr lang="pt-BR" sz="2800" dirty="0">
                <a:solidFill>
                  <a:srgbClr val="1E9FB4"/>
                </a:solidFill>
                <a:latin typeface="+mn-lt"/>
              </a:rPr>
              <a:t> não estiverem satisfeitas, podem ser feitas transformações nos dados.</a:t>
            </a:r>
          </a:p>
        </p:txBody>
      </p:sp>
      <p:sp>
        <p:nvSpPr>
          <p:cNvPr id="53252" name="Text Box 4"/>
          <p:cNvSpPr txBox="1">
            <a:spLocks noChangeArrowheads="1"/>
          </p:cNvSpPr>
          <p:nvPr/>
        </p:nvSpPr>
        <p:spPr bwMode="auto">
          <a:xfrm>
            <a:off x="524892" y="3356992"/>
            <a:ext cx="8431212" cy="1384300"/>
          </a:xfrm>
          <a:prstGeom prst="rect">
            <a:avLst/>
          </a:prstGeom>
          <a:noFill/>
          <a:ln w="9525">
            <a:noFill/>
            <a:miter lim="800000"/>
            <a:headEnd/>
            <a:tailEnd/>
          </a:ln>
        </p:spPr>
        <p:txBody>
          <a:bodyPr>
            <a:spAutoFit/>
          </a:bodyPr>
          <a:lstStyle/>
          <a:p>
            <a:pPr>
              <a:spcBef>
                <a:spcPct val="50000"/>
              </a:spcBef>
            </a:pPr>
            <a:r>
              <a:rPr lang="pt-BR" sz="2800" dirty="0">
                <a:solidFill>
                  <a:srgbClr val="1E9FB4"/>
                </a:solidFill>
                <a:latin typeface="+mn-lt"/>
              </a:rPr>
              <a:t>No caso de não ser encontrada uma transformação adequada, podem ser adotadas </a:t>
            </a:r>
            <a:r>
              <a:rPr lang="pt-BR" sz="2800" b="1" dirty="0">
                <a:solidFill>
                  <a:srgbClr val="1E9FB4"/>
                </a:solidFill>
                <a:latin typeface="+mn-lt"/>
              </a:rPr>
              <a:t>técnicas não paramétricas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268760"/>
            <a:ext cx="7920880" cy="584775"/>
          </a:xfrm>
          <a:prstGeom prst="rect">
            <a:avLst/>
          </a:prstGeom>
          <a:noFill/>
        </p:spPr>
        <p:txBody>
          <a:bodyPr wrap="square" rtlCol="0">
            <a:spAutoFit/>
          </a:bodyPr>
          <a:lstStyle/>
          <a:p>
            <a:r>
              <a:rPr lang="pt-BR" sz="3200" b="1" dirty="0" smtClean="0">
                <a:solidFill>
                  <a:schemeClr val="tx2"/>
                </a:solidFill>
                <a:latin typeface="+mn-lt"/>
              </a:rPr>
              <a:t>Exemplos</a:t>
            </a:r>
            <a:endParaRPr lang="pt-BR" sz="3200" b="1" dirty="0">
              <a:solidFill>
                <a:schemeClr val="tx2"/>
              </a:solidFill>
              <a:latin typeface="+mn-lt"/>
            </a:endParaRPr>
          </a:p>
        </p:txBody>
      </p:sp>
      <p:sp>
        <p:nvSpPr>
          <p:cNvPr id="5" name="CaixaDeTexto 4"/>
          <p:cNvSpPr txBox="1"/>
          <p:nvPr/>
        </p:nvSpPr>
        <p:spPr>
          <a:xfrm>
            <a:off x="0" y="2132856"/>
            <a:ext cx="8892480" cy="1661993"/>
          </a:xfrm>
          <a:prstGeom prst="rect">
            <a:avLst/>
          </a:prstGeom>
          <a:noFill/>
        </p:spPr>
        <p:txBody>
          <a:bodyPr wrap="square" rtlCol="0">
            <a:spAutoFit/>
          </a:bodyPr>
          <a:lstStyle/>
          <a:p>
            <a:r>
              <a:rPr lang="pt-BR" sz="2800" dirty="0" smtClean="0">
                <a:solidFill>
                  <a:srgbClr val="1E9FB4"/>
                </a:solidFill>
                <a:latin typeface="+mn-lt"/>
              </a:rPr>
              <a:t>1)</a:t>
            </a:r>
            <a:r>
              <a:rPr lang="pt-BR" sz="2800" dirty="0" smtClean="0">
                <a:latin typeface="+mn-lt"/>
              </a:rPr>
              <a:t> </a:t>
            </a:r>
            <a:r>
              <a:rPr lang="pt-BR" sz="2800" dirty="0" smtClean="0">
                <a:solidFill>
                  <a:srgbClr val="1E9FB4"/>
                </a:solidFill>
                <a:latin typeface="+mn-lt"/>
              </a:rPr>
              <a:t>Comparação de graus médios de melhora em pacientes Esquizofrênicos ou Depressivos submetidos a </a:t>
            </a:r>
            <a:r>
              <a:rPr lang="pt-BR" sz="2800" b="1" dirty="0" smtClean="0">
                <a:solidFill>
                  <a:srgbClr val="1E9FB4"/>
                </a:solidFill>
                <a:latin typeface="+mn-lt"/>
              </a:rPr>
              <a:t>três tipos de tratamento </a:t>
            </a:r>
          </a:p>
          <a:p>
            <a:endParaRPr lang="pt-BR" dirty="0"/>
          </a:p>
        </p:txBody>
      </p:sp>
      <p:sp>
        <p:nvSpPr>
          <p:cNvPr id="4" name="CaixaDeTexto 3"/>
          <p:cNvSpPr txBox="1"/>
          <p:nvPr/>
        </p:nvSpPr>
        <p:spPr>
          <a:xfrm>
            <a:off x="0" y="4077072"/>
            <a:ext cx="8964488" cy="2092881"/>
          </a:xfrm>
          <a:prstGeom prst="rect">
            <a:avLst/>
          </a:prstGeom>
          <a:noFill/>
        </p:spPr>
        <p:txBody>
          <a:bodyPr wrap="square" rtlCol="0">
            <a:spAutoFit/>
          </a:bodyPr>
          <a:lstStyle/>
          <a:p>
            <a:r>
              <a:rPr lang="pt-BR" sz="2800" dirty="0" smtClean="0">
                <a:solidFill>
                  <a:srgbClr val="1E9FB4"/>
                </a:solidFill>
                <a:latin typeface="+mn-lt"/>
              </a:rPr>
              <a:t>2) O desempenho em um teste de labirinto foi avaliado em </a:t>
            </a:r>
            <a:r>
              <a:rPr lang="pt-BR" sz="2800" b="1" dirty="0" smtClean="0">
                <a:solidFill>
                  <a:srgbClr val="1E9FB4"/>
                </a:solidFill>
                <a:latin typeface="+mn-lt"/>
              </a:rPr>
              <a:t>três raças de camundongo </a:t>
            </a:r>
            <a:r>
              <a:rPr lang="pt-BR" sz="2800" dirty="0" smtClean="0">
                <a:solidFill>
                  <a:srgbClr val="1E9FB4"/>
                </a:solidFill>
                <a:latin typeface="+mn-lt"/>
              </a:rPr>
              <a:t>sob </a:t>
            </a:r>
            <a:r>
              <a:rPr lang="pt-BR" sz="2800" b="1" dirty="0" smtClean="0">
                <a:solidFill>
                  <a:srgbClr val="1E9FB4"/>
                </a:solidFill>
                <a:latin typeface="+mn-lt"/>
              </a:rPr>
              <a:t>duas condições ambientais</a:t>
            </a:r>
            <a:r>
              <a:rPr lang="pt-BR" sz="2800" dirty="0" smtClean="0">
                <a:solidFill>
                  <a:srgbClr val="1E9FB4"/>
                </a:solidFill>
                <a:latin typeface="+mn-lt"/>
              </a:rPr>
              <a:t>, sendo atribuído a cada camundongo um escores para erro. </a:t>
            </a:r>
          </a:p>
          <a:p>
            <a:endParaRPr lang="pt-BR"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251520" y="1332051"/>
            <a:ext cx="8640960" cy="4401205"/>
          </a:xfrm>
          <a:prstGeom prst="rect">
            <a:avLst/>
          </a:prstGeom>
        </p:spPr>
        <p:txBody>
          <a:bodyPr wrap="square">
            <a:spAutoFit/>
          </a:bodyPr>
          <a:lstStyle/>
          <a:p>
            <a:r>
              <a:rPr lang="pt-BR" sz="2800" dirty="0" smtClean="0">
                <a:solidFill>
                  <a:srgbClr val="1E9FB4"/>
                </a:solidFill>
                <a:latin typeface="+mn-lt"/>
              </a:rPr>
              <a:t>3)  Dois </a:t>
            </a:r>
            <a:r>
              <a:rPr lang="pt-BR" sz="2800" b="1" dirty="0" smtClean="0">
                <a:solidFill>
                  <a:srgbClr val="1E9FB4"/>
                </a:solidFill>
                <a:latin typeface="+mn-lt"/>
              </a:rPr>
              <a:t>métodos</a:t>
            </a:r>
            <a:r>
              <a:rPr lang="pt-BR" sz="2800" dirty="0" smtClean="0">
                <a:solidFill>
                  <a:srgbClr val="1E9FB4"/>
                </a:solidFill>
                <a:latin typeface="+mn-lt"/>
              </a:rPr>
              <a:t> que promovem a retirada de magnésio da água estão sendo estudados. Sabe-se que a </a:t>
            </a:r>
            <a:r>
              <a:rPr lang="pt-BR" sz="2800" b="1" dirty="0" smtClean="0">
                <a:solidFill>
                  <a:srgbClr val="1E9FB4"/>
                </a:solidFill>
                <a:latin typeface="+mn-lt"/>
              </a:rPr>
              <a:t>duração do tratamento </a:t>
            </a:r>
            <a:r>
              <a:rPr lang="pt-BR" sz="2800" dirty="0" smtClean="0">
                <a:solidFill>
                  <a:srgbClr val="1E9FB4"/>
                </a:solidFill>
                <a:latin typeface="+mn-lt"/>
              </a:rPr>
              <a:t>pode influir na concentração residual do magnésio na água.  Foram então retiradas, de forma aleatória, três amostras da água tratada com cada um dos métodos em </a:t>
            </a:r>
            <a:r>
              <a:rPr lang="pt-BR" sz="2800" b="1" dirty="0" smtClean="0">
                <a:solidFill>
                  <a:srgbClr val="1E9FB4"/>
                </a:solidFill>
                <a:latin typeface="+mn-lt"/>
              </a:rPr>
              <a:t>dois momentos</a:t>
            </a:r>
            <a:r>
              <a:rPr lang="pt-BR" sz="2800" dirty="0" smtClean="0">
                <a:solidFill>
                  <a:srgbClr val="1E9FB4"/>
                </a:solidFill>
                <a:latin typeface="+mn-lt"/>
              </a:rPr>
              <a:t>: uma hora e duas horas após o início do tratamento . Em cada amostra foi medida a concentração residual de magnésio, em gramas por centímetro cúbico, e os resultados obtidos são apresentados na tabela a seguir</a:t>
            </a:r>
            <a:endParaRPr lang="pt-BR" sz="2800" dirty="0">
              <a:solidFill>
                <a:srgbClr val="1E9FB4"/>
              </a:solidFill>
              <a:latin typeface="+mn-lt"/>
            </a:endParaRPr>
          </a:p>
        </p:txBody>
      </p:sp>
      <p:sp>
        <p:nvSpPr>
          <p:cNvPr id="4" name="CaixaDeTexto 3"/>
          <p:cNvSpPr txBox="1"/>
          <p:nvPr/>
        </p:nvSpPr>
        <p:spPr>
          <a:xfrm>
            <a:off x="251520" y="4221088"/>
            <a:ext cx="8352928" cy="369332"/>
          </a:xfrm>
          <a:prstGeom prst="rect">
            <a:avLst/>
          </a:prstGeom>
          <a:noFill/>
        </p:spPr>
        <p:txBody>
          <a:bodyPr wrap="square" rtlCol="0">
            <a:spAutoFit/>
          </a:bodyPr>
          <a:lstStyle/>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1058" name="Object 2"/>
          <p:cNvGraphicFramePr>
            <a:graphicFrameLocks noChangeAspect="1"/>
          </p:cNvGraphicFramePr>
          <p:nvPr/>
        </p:nvGraphicFramePr>
        <p:xfrm>
          <a:off x="251520" y="1556792"/>
          <a:ext cx="8496944" cy="1728191"/>
        </p:xfrm>
        <a:graphic>
          <a:graphicData uri="http://schemas.openxmlformats.org/presentationml/2006/ole">
            <mc:AlternateContent xmlns:mc="http://schemas.openxmlformats.org/markup-compatibility/2006">
              <mc:Choice xmlns:v="urn:schemas-microsoft-com:vml" Requires="v">
                <p:oleObj spid="_x0000_s301061" name="Documento" r:id="rId4" imgW="6755505" imgH="903009" progId="Word.Document.12">
                  <p:embed/>
                </p:oleObj>
              </mc:Choice>
              <mc:Fallback>
                <p:oleObj name="Documento" r:id="rId4" imgW="6755505" imgH="903009"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556792"/>
                        <a:ext cx="8496944" cy="1728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95536" y="1340768"/>
            <a:ext cx="7776864" cy="4093428"/>
          </a:xfrm>
          <a:prstGeom prst="rect">
            <a:avLst/>
          </a:prstGeom>
          <a:noFill/>
        </p:spPr>
        <p:txBody>
          <a:bodyPr wrap="square" rtlCol="0">
            <a:spAutoFit/>
          </a:bodyPr>
          <a:lstStyle/>
          <a:p>
            <a:endParaRPr lang="pt-BR" dirty="0" smtClean="0"/>
          </a:p>
          <a:p>
            <a:r>
              <a:rPr lang="pt-BR" sz="2800" dirty="0" smtClean="0">
                <a:solidFill>
                  <a:srgbClr val="1E9FB4"/>
                </a:solidFill>
                <a:latin typeface="+mn-lt"/>
              </a:rPr>
              <a:t>4) Uma empresa deseja caracterizar os efeitos da </a:t>
            </a:r>
            <a:r>
              <a:rPr lang="pt-BR" sz="2800" b="1" dirty="0" smtClean="0">
                <a:solidFill>
                  <a:srgbClr val="1E9FB4"/>
                </a:solidFill>
                <a:latin typeface="+mn-lt"/>
              </a:rPr>
              <a:t>temperatura de processamento </a:t>
            </a:r>
            <a:r>
              <a:rPr lang="pt-BR" sz="2800" dirty="0" smtClean="0">
                <a:solidFill>
                  <a:srgbClr val="1E9FB4"/>
                </a:solidFill>
                <a:latin typeface="+mn-lt"/>
              </a:rPr>
              <a:t>(fator </a:t>
            </a:r>
            <a:r>
              <a:rPr lang="pt-BR" sz="2800" i="1" dirty="0" smtClean="0">
                <a:solidFill>
                  <a:srgbClr val="1E9FB4"/>
                </a:solidFill>
                <a:latin typeface="+mn-lt"/>
              </a:rPr>
              <a:t>A</a:t>
            </a:r>
            <a:r>
              <a:rPr lang="pt-BR" sz="2800" dirty="0" smtClean="0">
                <a:solidFill>
                  <a:srgbClr val="1E9FB4"/>
                </a:solidFill>
                <a:latin typeface="+mn-lt"/>
              </a:rPr>
              <a:t>), de um </a:t>
            </a:r>
            <a:r>
              <a:rPr lang="pt-BR" sz="2800" b="1" dirty="0" smtClean="0">
                <a:solidFill>
                  <a:srgbClr val="1E9FB4"/>
                </a:solidFill>
                <a:latin typeface="+mn-lt"/>
              </a:rPr>
              <a:t>agente antimicrobiano </a:t>
            </a:r>
            <a:r>
              <a:rPr lang="pt-BR" sz="2800" dirty="0" smtClean="0">
                <a:solidFill>
                  <a:srgbClr val="1E9FB4"/>
                </a:solidFill>
                <a:latin typeface="+mn-lt"/>
              </a:rPr>
              <a:t>(fator </a:t>
            </a:r>
            <a:r>
              <a:rPr lang="pt-BR" sz="2800" i="1" dirty="0" smtClean="0">
                <a:solidFill>
                  <a:srgbClr val="1E9FB4"/>
                </a:solidFill>
                <a:latin typeface="+mn-lt"/>
              </a:rPr>
              <a:t>B</a:t>
            </a:r>
            <a:r>
              <a:rPr lang="pt-BR" sz="2800" dirty="0" smtClean="0">
                <a:solidFill>
                  <a:srgbClr val="1E9FB4"/>
                </a:solidFill>
                <a:latin typeface="+mn-lt"/>
              </a:rPr>
              <a:t>), do </a:t>
            </a:r>
            <a:r>
              <a:rPr lang="pt-BR" sz="2800" b="1" dirty="0" smtClean="0">
                <a:solidFill>
                  <a:srgbClr val="1E9FB4"/>
                </a:solidFill>
                <a:latin typeface="+mn-lt"/>
              </a:rPr>
              <a:t>nível de umidade </a:t>
            </a:r>
            <a:r>
              <a:rPr lang="pt-BR" sz="2800" dirty="0" smtClean="0">
                <a:solidFill>
                  <a:srgbClr val="1E9FB4"/>
                </a:solidFill>
                <a:latin typeface="+mn-lt"/>
              </a:rPr>
              <a:t>(fator </a:t>
            </a:r>
            <a:r>
              <a:rPr lang="pt-BR" sz="2800" i="1" dirty="0" smtClean="0">
                <a:solidFill>
                  <a:srgbClr val="1E9FB4"/>
                </a:solidFill>
                <a:latin typeface="+mn-lt"/>
              </a:rPr>
              <a:t>C</a:t>
            </a:r>
            <a:r>
              <a:rPr lang="pt-BR" sz="2800" dirty="0" smtClean="0">
                <a:solidFill>
                  <a:srgbClr val="1E9FB4"/>
                </a:solidFill>
                <a:latin typeface="+mn-lt"/>
              </a:rPr>
              <a:t>) sobre o crescimento de micro organismos numa barra de frutas. O crescimento é avaliado por meio do </a:t>
            </a:r>
            <a:r>
              <a:rPr lang="pt-BR" sz="2800" b="1" dirty="0" smtClean="0">
                <a:solidFill>
                  <a:srgbClr val="1E9FB4"/>
                </a:solidFill>
                <a:latin typeface="+mn-lt"/>
              </a:rPr>
              <a:t>número de </a:t>
            </a:r>
            <a:r>
              <a:rPr lang="pt-BR" sz="2800" b="1" dirty="0" err="1" smtClean="0">
                <a:solidFill>
                  <a:srgbClr val="1E9FB4"/>
                </a:solidFill>
                <a:latin typeface="+mn-lt"/>
              </a:rPr>
              <a:t>microorganismos</a:t>
            </a:r>
            <a:r>
              <a:rPr lang="pt-BR" sz="2800" b="1" dirty="0" smtClean="0">
                <a:solidFill>
                  <a:srgbClr val="1E9FB4"/>
                </a:solidFill>
                <a:latin typeface="+mn-lt"/>
              </a:rPr>
              <a:t> em por unidade de área</a:t>
            </a:r>
            <a:r>
              <a:rPr lang="pt-BR" sz="2800" dirty="0" smtClean="0">
                <a:solidFill>
                  <a:srgbClr val="1E9FB4"/>
                </a:solidFill>
                <a:latin typeface="+mn-lt"/>
              </a:rPr>
              <a:t> de amostras do produto após 3 meses de estocagem</a:t>
            </a:r>
          </a:p>
          <a:p>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3"/>
          <p:cNvSpPr txBox="1">
            <a:spLocks noChangeArrowheads="1"/>
          </p:cNvSpPr>
          <p:nvPr/>
        </p:nvSpPr>
        <p:spPr bwMode="auto">
          <a:xfrm>
            <a:off x="251520" y="1470843"/>
            <a:ext cx="8713093" cy="2462213"/>
          </a:xfrm>
          <a:prstGeom prst="rect">
            <a:avLst/>
          </a:prstGeom>
          <a:noFill/>
          <a:ln w="9525">
            <a:noFill/>
            <a:miter lim="800000"/>
            <a:headEnd/>
            <a:tailEnd/>
          </a:ln>
        </p:spPr>
        <p:txBody>
          <a:bodyPr wrap="square">
            <a:spAutoFit/>
          </a:bodyPr>
          <a:lstStyle/>
          <a:p>
            <a:pPr marL="457200" indent="-457200">
              <a:spcBef>
                <a:spcPct val="50000"/>
              </a:spcBef>
            </a:pPr>
            <a:r>
              <a:rPr lang="pt-BR" sz="2800" dirty="0" smtClean="0">
                <a:solidFill>
                  <a:srgbClr val="1E9FB4"/>
                </a:solidFill>
                <a:latin typeface="+mn-lt"/>
              </a:rPr>
              <a:t>5) Comparação </a:t>
            </a:r>
            <a:r>
              <a:rPr lang="pt-BR" sz="2800" dirty="0">
                <a:solidFill>
                  <a:srgbClr val="1E9FB4"/>
                </a:solidFill>
                <a:latin typeface="+mn-lt"/>
              </a:rPr>
              <a:t>das médias do número de horas de alívio de dor de cabeça proporcionado por </a:t>
            </a:r>
            <a:r>
              <a:rPr lang="pt-BR" sz="2800" b="1" dirty="0">
                <a:solidFill>
                  <a:srgbClr val="1E9FB4"/>
                </a:solidFill>
                <a:latin typeface="+mn-lt"/>
              </a:rPr>
              <a:t>cinco marcas de comprimido</a:t>
            </a:r>
          </a:p>
          <a:p>
            <a:pPr marL="457200" indent="-457200">
              <a:spcBef>
                <a:spcPct val="50000"/>
              </a:spcBef>
            </a:pPr>
            <a:r>
              <a:rPr lang="pt-BR" sz="2800" dirty="0" smtClean="0">
                <a:solidFill>
                  <a:srgbClr val="1E9FB4"/>
                </a:solidFill>
                <a:latin typeface="+mn-lt"/>
              </a:rPr>
              <a:t>6) Comparação </a:t>
            </a:r>
            <a:r>
              <a:rPr lang="pt-BR" sz="2800" dirty="0">
                <a:solidFill>
                  <a:srgbClr val="1E9FB4"/>
                </a:solidFill>
                <a:latin typeface="+mn-lt"/>
              </a:rPr>
              <a:t>dos crescimentos médios de plantas  obtidos com </a:t>
            </a:r>
            <a:r>
              <a:rPr lang="pt-BR" sz="2800" b="1" dirty="0">
                <a:solidFill>
                  <a:srgbClr val="1E9FB4"/>
                </a:solidFill>
                <a:latin typeface="+mn-lt"/>
              </a:rPr>
              <a:t>4 concentrações de fertilizante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bwMode="auto">
        <a:noFill/>
        <a:ln w="38100">
          <a:solidFill>
            <a:srgbClr val="CC0000"/>
          </a:solidFill>
          <a:round/>
          <a:headEnd/>
          <a:tailEnd type="triangle" w="med" len="med"/>
        </a:ln>
      </a:spPr>
      <a:bodyPr wrap="none" anchor="ctr"/>
      <a:lstStyle>
        <a:defPPr>
          <a:defRPr sz="2800">
            <a:latin typeface="+mn-lt"/>
          </a:defRPr>
        </a:defPPr>
      </a:lstStyle>
    </a:spDef>
    <a:lnDef>
      <a:spPr>
        <a:ln w="28575">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2670</TotalTime>
  <Words>1749</Words>
  <Application>Microsoft Office PowerPoint</Application>
  <PresentationFormat>Apresentação na tela (4:3)</PresentationFormat>
  <Paragraphs>214</Paragraphs>
  <Slides>40</Slides>
  <Notes>0</Notes>
  <HiddenSlides>0</HiddenSlides>
  <MMClips>0</MMClips>
  <ScaleCrop>false</ScaleCrop>
  <HeadingPairs>
    <vt:vector size="8" baseType="variant">
      <vt:variant>
        <vt:lpstr>Fontes usadas</vt:lpstr>
      </vt:variant>
      <vt:variant>
        <vt:i4>11</vt:i4>
      </vt:variant>
      <vt:variant>
        <vt:lpstr>Tema</vt:lpstr>
      </vt:variant>
      <vt:variant>
        <vt:i4>2</vt:i4>
      </vt:variant>
      <vt:variant>
        <vt:lpstr>Servidores OLE inseridos</vt:lpstr>
      </vt:variant>
      <vt:variant>
        <vt:i4>3</vt:i4>
      </vt:variant>
      <vt:variant>
        <vt:lpstr>Títulos de slides</vt:lpstr>
      </vt:variant>
      <vt:variant>
        <vt:i4>40</vt:i4>
      </vt:variant>
    </vt:vector>
  </HeadingPairs>
  <TitlesOfParts>
    <vt:vector size="56" baseType="lpstr">
      <vt:lpstr>Arial</vt:lpstr>
      <vt:lpstr>Calibri</vt:lpstr>
      <vt:lpstr>Constantia</vt:lpstr>
      <vt:lpstr>Courier New</vt:lpstr>
      <vt:lpstr>Math C</vt:lpstr>
      <vt:lpstr>MT Extra</vt:lpstr>
      <vt:lpstr>Symbol</vt:lpstr>
      <vt:lpstr>Times New Roman</vt:lpstr>
      <vt:lpstr>Verdana</vt:lpstr>
      <vt:lpstr>Wingdings</vt:lpstr>
      <vt:lpstr>Wingdings 2</vt:lpstr>
      <vt:lpstr>Fluxo</vt:lpstr>
      <vt:lpstr>Office Theme</vt:lpstr>
      <vt:lpstr>Clip</vt:lpstr>
      <vt:lpstr>Documento</vt:lpstr>
      <vt:lpstr>Equação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Variabilidade entre os grupos </vt:lpstr>
      <vt:lpstr>Variabilidade dentro dos grupos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dc:creator>
  <cp:lastModifiedBy>User</cp:lastModifiedBy>
  <cp:revision>375</cp:revision>
  <dcterms:created xsi:type="dcterms:W3CDTF">2014-07-21T21:03:23Z</dcterms:created>
  <dcterms:modified xsi:type="dcterms:W3CDTF">2015-10-07T21:55:21Z</dcterms:modified>
</cp:coreProperties>
</file>