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955" r:id="rId2"/>
  </p:sldMasterIdLst>
  <p:notesMasterIdLst>
    <p:notesMasterId r:id="rId48"/>
  </p:notesMasterIdLst>
  <p:handoutMasterIdLst>
    <p:handoutMasterId r:id="rId49"/>
  </p:handoutMasterIdLst>
  <p:sldIdLst>
    <p:sldId id="257" r:id="rId3"/>
    <p:sldId id="296" r:id="rId4"/>
    <p:sldId id="259" r:id="rId5"/>
    <p:sldId id="260" r:id="rId6"/>
    <p:sldId id="261" r:id="rId7"/>
    <p:sldId id="262" r:id="rId8"/>
    <p:sldId id="264" r:id="rId9"/>
    <p:sldId id="266" r:id="rId10"/>
    <p:sldId id="30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5" r:id="rId47"/>
  </p:sldIdLst>
  <p:sldSz cx="9144000" cy="6858000" type="screen4x3"/>
  <p:notesSz cx="6888163" cy="100203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E9F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75" autoAdjust="0"/>
    <p:restoredTop sz="94660"/>
  </p:normalViewPr>
  <p:slideViewPr>
    <p:cSldViewPr>
      <p:cViewPr varScale="1">
        <p:scale>
          <a:sx n="103" d="100"/>
          <a:sy n="103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0AD8C6-C55B-4685-9E56-D0856D96C6F5}" type="datetimeFigureOut">
              <a:rPr lang="pt-BR"/>
              <a:pPr>
                <a:defRPr/>
              </a:pPr>
              <a:t>01/10/2015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35181E-51B2-46F6-ABAE-B40ED1161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67087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5B0C94F-574D-4272-904E-05D6E8DE322D}" type="datetimeFigureOut">
              <a:rPr lang="pt-BR"/>
              <a:pPr>
                <a:defRPr/>
              </a:pPr>
              <a:t>01/10/2015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E1BB93-DB58-4785-B58E-09D4B7BF75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51428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59837" y="752263"/>
            <a:ext cx="4568491" cy="3758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293" tIns="48647" rIns="97293" bIns="48647" anchor="ctr"/>
          <a:lstStyle/>
          <a:p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919553" y="4760693"/>
            <a:ext cx="5047520" cy="4507348"/>
          </a:xfrm>
          <a:noFill/>
          <a:ln/>
        </p:spPr>
        <p:txBody>
          <a:bodyPr wrap="none" lIns="97293" tIns="48647" rIns="97293" bIns="48647" anchor="ctr"/>
          <a:lstStyle/>
          <a:p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xmlns="" val="101186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1159837" y="752263"/>
            <a:ext cx="4568491" cy="3758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293" tIns="48647" rIns="97293" bIns="48647" anchor="ctr"/>
          <a:lstStyle/>
          <a:p>
            <a:endParaRPr lang="pt-BR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/>
          </p:nvPr>
        </p:nvSpPr>
        <p:spPr>
          <a:xfrm>
            <a:off x="919553" y="4760693"/>
            <a:ext cx="5047520" cy="4507348"/>
          </a:xfrm>
          <a:noFill/>
          <a:ln/>
        </p:spPr>
        <p:txBody>
          <a:bodyPr wrap="none" lIns="97293" tIns="48647" rIns="97293" bIns="48647" anchor="ctr"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595176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1159837" y="752263"/>
            <a:ext cx="4568491" cy="37581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7293" tIns="48647" rIns="97293" bIns="48647" anchor="ctr"/>
          <a:lstStyle/>
          <a:p>
            <a:endParaRPr lang="pt-BR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/>
          </p:nvPr>
        </p:nvSpPr>
        <p:spPr>
          <a:xfrm>
            <a:off x="919553" y="4760693"/>
            <a:ext cx="5047520" cy="4507348"/>
          </a:xfrm>
          <a:noFill/>
          <a:ln/>
        </p:spPr>
        <p:txBody>
          <a:bodyPr wrap="none" lIns="97293" tIns="48647" rIns="97293" bIns="48647" anchor="ctr"/>
          <a:lstStyle/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405837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82B3-5BA5-42D1-9F25-FDE1D359A5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268" name="Espaço Reservado para Título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 estilo do título mestre</a:t>
            </a:r>
            <a:endParaRPr lang="en-US" dirty="0" smtClean="0"/>
          </a:p>
        </p:txBody>
      </p:sp>
      <p:sp>
        <p:nvSpPr>
          <p:cNvPr id="11269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 smtClean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  <a:latin typeface="Constantia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B0FF7B7F-6421-4345-8854-9EC0147F67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grpSp>
        <p:nvGrpSpPr>
          <p:cNvPr id="11273" name="Grupo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2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Office_Excel3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package" Target="../embeddings/Planilha_do_Microsoft_Office_Excel4.xlsx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5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477963"/>
            <a:ext cx="838200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4400" b="1">
                <a:solidFill>
                  <a:schemeClr val="tx2"/>
                </a:solidFill>
                <a:latin typeface="Constantia" pitchFamily="18" charset="0"/>
              </a:rPr>
              <a:t>Métodos Estatísticos Aplicados às Ciências Biológicas</a:t>
            </a:r>
            <a:endParaRPr lang="en-US" sz="4400" b="1">
              <a:solidFill>
                <a:schemeClr val="tx2"/>
              </a:solidFill>
              <a:latin typeface="Constantia" pitchFamily="18" charset="0"/>
            </a:endParaRP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3635375" y="3213100"/>
            <a:ext cx="2089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- </a:t>
            </a:r>
            <a:r>
              <a:rPr lang="pt-BR" sz="3600" dirty="0" smtClean="0">
                <a:solidFill>
                  <a:srgbClr val="1E9FB4"/>
                </a:solidFill>
                <a:latin typeface="Constantia" pitchFamily="18" charset="0"/>
              </a:rPr>
              <a:t>7ª </a:t>
            </a:r>
            <a:r>
              <a:rPr lang="pt-BR" sz="3600" dirty="0">
                <a:solidFill>
                  <a:srgbClr val="1E9FB4"/>
                </a:solidFill>
                <a:latin typeface="Constantia" pitchFamily="18" charset="0"/>
              </a:rPr>
              <a:t>aula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6512" y="1287921"/>
            <a:ext cx="89916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endParaRPr lang="en-US" altLang="en-US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altLang="en-US" sz="2800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Parâmetro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interesse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proporção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itens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dentro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das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especificações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na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população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)</a:t>
            </a:r>
            <a:endParaRPr lang="en-US" altLang="en-US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altLang="en-US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altLang="en-US" sz="2800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Hipóteses</a:t>
            </a:r>
            <a:endParaRPr lang="en-US" altLang="en-US" sz="2800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altLang="en-US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altLang="en-US" sz="2800" baseline="-250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0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=0,90</a:t>
            </a:r>
          </a:p>
          <a:p>
            <a:pPr algn="ctr"/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H</a:t>
            </a:r>
            <a:r>
              <a:rPr lang="en-US" altLang="en-US" sz="2800" baseline="-250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&lt;0,90</a:t>
            </a:r>
            <a:endParaRPr lang="en-US" altLang="en-US" sz="2800" dirty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012160" y="3933056"/>
            <a:ext cx="3456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hipótese nula</a:t>
            </a:r>
          </a:p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hipótese alternativa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5364088" y="4149080"/>
            <a:ext cx="6617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5364088" y="4581128"/>
            <a:ext cx="6617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251520" y="105273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No exemplo 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1:</a:t>
            </a:r>
            <a:endParaRPr lang="pt-BR" sz="2800" dirty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2016224" y="34290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en-US" altLang="en-US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:</a:t>
            </a:r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 = 30</a:t>
            </a:r>
            <a:endParaRPr lang="en-US" altLang="en-US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en-US" altLang="en-US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1</a:t>
            </a:r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:</a:t>
            </a:r>
            <a:r>
              <a:rPr lang="en-US" altLang="en-US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 &gt; 30   </a:t>
            </a:r>
            <a:endParaRPr lang="pt-BR" sz="2800" dirty="0">
              <a:latin typeface="+mn-lt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23528" y="1412776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Parâmetro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interesse</a:t>
            </a:r>
            <a:r>
              <a:rPr lang="en-US" altLang="en-US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média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da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quantidade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nicotina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em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um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cigarro</a:t>
            </a:r>
            <a:endParaRPr lang="en-US" altLang="en-US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755576" y="2861647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Hipóteses: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07504" y="4839543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n-lt"/>
                <a:ea typeface="Verdana" pitchFamily="34" charset="0"/>
                <a:cs typeface="Verdana" pitchFamily="34" charset="0"/>
              </a:rPr>
              <a:t>onde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4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  <a:r>
              <a:rPr lang="pt-BR" sz="24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é a média de nicotina / cigarro</a:t>
            </a:r>
            <a:endParaRPr lang="pt-BR" sz="24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0" y="3483005"/>
            <a:ext cx="47525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          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hipótese nula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</a:t>
            </a:r>
          </a:p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          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hipótese alternativa</a:t>
            </a:r>
          </a:p>
        </p:txBody>
      </p:sp>
      <p:cxnSp>
        <p:nvCxnSpPr>
          <p:cNvPr id="7" name="Conector de seta reta 6"/>
          <p:cNvCxnSpPr/>
          <p:nvPr/>
        </p:nvCxnSpPr>
        <p:spPr>
          <a:xfrm>
            <a:off x="5148064" y="3717032"/>
            <a:ext cx="6617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5134416" y="4203085"/>
            <a:ext cx="6617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196752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Dois tipos de erros podem ser cometidos: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191683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Erro de tipo I: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quando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é verdadeira</a:t>
            </a:r>
          </a:p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Erro de tipo II: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não 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quando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é falsa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195736" y="3212976"/>
            <a:ext cx="4320480" cy="954107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P(erro de tipo I) =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</a:t>
            </a: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P(erro de tipo II) = 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51520" y="443711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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nível de significância do teste</a:t>
            </a:r>
            <a:endParaRPr lang="pt-BR" sz="2800" dirty="0">
              <a:solidFill>
                <a:srgbClr val="034EA2"/>
              </a:solidFill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504056" y="5229200"/>
            <a:ext cx="8388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Em um teste de hipótese,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 é fixado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51520" y="1183392"/>
            <a:ext cx="889248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Para testar uma hipótese:</a:t>
            </a:r>
          </a:p>
          <a:p>
            <a:endParaRPr lang="pt-BR" sz="2800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fixamos o nível de significância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. Em geral =0,05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consideramos uma amostra da população em estudo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calculamos o valor da estatística de teste apropriada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rejeitamos ou não a hipótese H</a:t>
            </a:r>
            <a:r>
              <a:rPr lang="pt-BR" sz="2800" baseline="-250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0</a:t>
            </a:r>
            <a:endParaRPr lang="pt-BR" sz="2800" dirty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5536" y="4924325"/>
            <a:ext cx="8496944" cy="954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O conjunto de valores que levam à rejeição de H</a:t>
            </a:r>
            <a:r>
              <a:rPr lang="pt-BR" sz="2800" baseline="-250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é denominado 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região crítica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ou 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região de rejeição</a:t>
            </a:r>
            <a:endParaRPr lang="pt-BR" sz="2800" dirty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688609"/>
            <a:ext cx="88924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Os conceitos sobre testes de hipótese apresentados são gerais, e são válidos para testes sobre diferentes parâmetros.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Nesta aula vamos nos concentrar, de uma forma geral, em testes sobre as médias de variáveis com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distribuição normal  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51520" y="119675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Teste sobre a média de uma população (1 amostra)</a:t>
            </a:r>
            <a:endParaRPr lang="pt-BR" sz="2800" b="1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1988840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Suponha que X seja uma variável aleatória com distribuição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N (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,</a:t>
            </a:r>
            <a:r>
              <a:rPr lang="pt-BR" sz="2800" baseline="30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)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35896" y="3133998"/>
            <a:ext cx="23042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=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endParaRPr lang="pt-BR" sz="2800" dirty="0" smtClean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  <a:sym typeface="Symbol"/>
            </a:endParaRPr>
          </a:p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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</a:p>
          <a:p>
            <a:endParaRPr lang="pt-BR" dirty="0">
              <a:latin typeface="+mn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51520" y="3140968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Hipóteses: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493833" y="4777988"/>
            <a:ext cx="49776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valor padrão de interesse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</a:t>
            </a:r>
            <a:endParaRPr lang="pt-B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496" y="1200815"/>
            <a:ext cx="889248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Procedimento:</a:t>
            </a:r>
          </a:p>
          <a:p>
            <a:endParaRPr lang="pt-BR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A partir de uma amostra de tamanho n, calcular a média amostral    e o desvio padrão amostral s;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Calcular o valor da estatística de teste: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Se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é verdadeira, então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tem distribuição </a:t>
            </a:r>
            <a:r>
              <a:rPr lang="pt-BR" sz="2800" dirty="0" err="1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t-Student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 com n-1 graus de liberdade</a:t>
            </a:r>
          </a:p>
          <a:p>
            <a:pPr>
              <a:buFont typeface="Arial" pitchFamily="34" charset="0"/>
              <a:buChar char="•"/>
            </a:pPr>
            <a:endParaRPr lang="pt-B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1547664" y="2514599"/>
          <a:ext cx="277814" cy="241301"/>
        </p:xfrm>
        <a:graphic>
          <a:graphicData uri="http://schemas.openxmlformats.org/presentationml/2006/ole">
            <p:oleObj spid="_x0000_s189450" name="Equação" r:id="rId3" imgW="203112" imgH="241195" progId="Equation.3">
              <p:embed/>
            </p:oleObj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/>
        </p:nvGraphicFramePr>
        <p:xfrm>
          <a:off x="3297238" y="3933056"/>
          <a:ext cx="1828800" cy="927100"/>
        </p:xfrm>
        <a:graphic>
          <a:graphicData uri="http://schemas.openxmlformats.org/presentationml/2006/ole">
            <p:oleObj spid="_x0000_s189451" name="Equação" r:id="rId4" imgW="1828800" imgH="927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"/>
          <p:cNvGraphicFramePr>
            <a:graphicFrameLocks noChangeAspect="1"/>
          </p:cNvGraphicFramePr>
          <p:nvPr/>
        </p:nvGraphicFramePr>
        <p:xfrm>
          <a:off x="-36512" y="188640"/>
          <a:ext cx="9144000" cy="6858000"/>
        </p:xfrm>
        <a:graphic>
          <a:graphicData uri="http://schemas.openxmlformats.org/presentationml/2006/ole">
            <p:oleObj spid="_x0000_s190470" r:id="rId3" imgW="3352800" imgH="2590465" progId="">
              <p:embed/>
            </p:oleObj>
          </a:graphicData>
        </a:graphic>
      </p:graphicFrame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443663" y="2928938"/>
            <a:ext cx="2498725" cy="1744662"/>
            <a:chOff x="4059" y="1845"/>
            <a:chExt cx="1574" cy="1099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059" y="1900"/>
              <a:ext cx="522" cy="104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4590" y="1845"/>
              <a:ext cx="1043" cy="10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spcBef>
                  <a:spcPts val="112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660066"/>
                  </a:solidFill>
                </a:rPr>
                <a:t>T</a:t>
              </a:r>
              <a:r>
                <a:rPr lang="en-GB" sz="1800" baseline="-25000">
                  <a:solidFill>
                    <a:srgbClr val="660066"/>
                  </a:solidFill>
                </a:rPr>
                <a:t>1</a:t>
              </a:r>
            </a:p>
            <a:p>
              <a:pPr>
                <a:lnSpc>
                  <a:spcPct val="100000"/>
                </a:lnSpc>
                <a:spcBef>
                  <a:spcPts val="112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660066"/>
                  </a:solidFill>
                </a:rPr>
                <a:t>T</a:t>
              </a:r>
              <a:r>
                <a:rPr lang="en-GB" sz="1800" baseline="-25000">
                  <a:solidFill>
                    <a:srgbClr val="660066"/>
                  </a:solidFill>
                </a:rPr>
                <a:t>5</a:t>
              </a:r>
            </a:p>
            <a:p>
              <a:pPr>
                <a:lnSpc>
                  <a:spcPct val="100000"/>
                </a:lnSpc>
                <a:spcBef>
                  <a:spcPts val="112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660066"/>
                  </a:solidFill>
                </a:rPr>
                <a:t>T</a:t>
              </a:r>
              <a:r>
                <a:rPr lang="en-GB" sz="1800" baseline="-25000">
                  <a:solidFill>
                    <a:srgbClr val="660066"/>
                  </a:solidFill>
                </a:rPr>
                <a:t>30</a:t>
              </a:r>
            </a:p>
            <a:p>
              <a:pPr>
                <a:lnSpc>
                  <a:spcPct val="100000"/>
                </a:lnSpc>
                <a:spcBef>
                  <a:spcPts val="1125"/>
                </a:spcBef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1800">
                  <a:solidFill>
                    <a:srgbClr val="660066"/>
                  </a:solidFill>
                </a:rPr>
                <a:t>Z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1052736"/>
            <a:ext cx="2477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se 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16064" y="1122944"/>
          <a:ext cx="1743968" cy="425092"/>
        </p:xfrm>
        <a:graphic>
          <a:graphicData uri="http://schemas.openxmlformats.org/presentationml/2006/ole">
            <p:oleObj spid="_x0000_s191502" name="Equação" r:id="rId3" imgW="2032000" imgH="495300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79512" y="2693238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Para hipóteses alternativas unilaterais: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&lt;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1979712" y="3717032"/>
            <a:ext cx="64807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2771800" y="3553852"/>
            <a:ext cx="2352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se 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6016158" y="3717032"/>
          <a:ext cx="1652186" cy="504056"/>
        </p:xfrm>
        <a:graphic>
          <a:graphicData uri="http://schemas.openxmlformats.org/presentationml/2006/ole">
            <p:oleObj spid="_x0000_s191503" name="Equação" r:id="rId4" imgW="749300" imgH="228600" progId="Equation.3">
              <p:embed/>
            </p:oleObj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07504" y="427509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&gt;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</a:p>
          <a:p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Seta para a direita 15"/>
          <p:cNvSpPr/>
          <p:nvPr/>
        </p:nvSpPr>
        <p:spPr>
          <a:xfrm>
            <a:off x="1979712" y="4509120"/>
            <a:ext cx="648072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2771800" y="4345940"/>
            <a:ext cx="2583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</a:t>
            </a:r>
            <a:r>
              <a:rPr lang="pt-B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H</a:t>
            </a:r>
            <a:r>
              <a:rPr lang="pt-BR" sz="28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endParaRPr lang="pt-BR" sz="2800" dirty="0"/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964238" y="4416425"/>
          <a:ext cx="1244600" cy="393700"/>
        </p:xfrm>
        <a:graphic>
          <a:graphicData uri="http://schemas.openxmlformats.org/presentationml/2006/ole">
            <p:oleObj spid="_x0000_s191504" name="Equação" r:id="rId5" imgW="1244600" imgH="393700" progId="Equation.3">
              <p:embed/>
            </p:oleObj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79512" y="184482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ou seja, se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pertence à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região crítica do teste 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1124744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Um 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procedimento alternativo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seria, ao invés de verificar se o valor da estatística (t</a:t>
            </a:r>
            <a:r>
              <a:rPr lang="pt-BR" sz="2800" baseline="-250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) pertence à região crítica, calcular do </a:t>
            </a:r>
            <a:r>
              <a:rPr lang="pt-BR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nível descritivo do teste (p-valor)</a:t>
            </a:r>
            <a:endParaRPr lang="pt-BR" sz="2800" b="1" dirty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6024" y="3356992"/>
            <a:ext cx="8460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p-valor: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probabilidade de que a estatística do teste assuma um valor pelo menos tão extremo como o observado na amostra, quando H</a:t>
            </a:r>
            <a:r>
              <a:rPr lang="pt-BR" sz="2800" baseline="-250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é verdadeira</a:t>
            </a:r>
            <a:endParaRPr lang="pt-BR" sz="2800" dirty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2204864"/>
            <a:ext cx="70961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251520" y="90872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Motivação 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1520" y="1484784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err="1">
                <a:solidFill>
                  <a:schemeClr val="tx2"/>
                </a:solidFill>
                <a:latin typeface="+mn-lt"/>
              </a:rPr>
              <a:t>Arumalla</a:t>
            </a:r>
            <a:r>
              <a:rPr lang="pt-BR" sz="2800" dirty="0">
                <a:solidFill>
                  <a:schemeClr val="tx2"/>
                </a:solidFill>
                <a:latin typeface="+mn-lt"/>
              </a:rPr>
              <a:t> </a:t>
            </a:r>
            <a:r>
              <a:rPr lang="pt-BR" sz="2800" dirty="0" err="1">
                <a:solidFill>
                  <a:schemeClr val="tx2"/>
                </a:solidFill>
                <a:latin typeface="+mn-lt"/>
              </a:rPr>
              <a:t>et</a:t>
            </a:r>
            <a:r>
              <a:rPr lang="pt-BR" sz="2800" dirty="0">
                <a:solidFill>
                  <a:schemeClr val="tx2"/>
                </a:solidFill>
                <a:latin typeface="+mn-lt"/>
              </a:rPr>
              <a:t> al.,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195736" y="1484784"/>
            <a:ext cx="4464496" cy="523220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Se p&lt;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,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é rejeitada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2276872"/>
            <a:ext cx="3563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Cálculo do p-valor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60040" y="2991143"/>
            <a:ext cx="8460432" cy="2523768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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p= 2 x P(T &gt;|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|)</a:t>
            </a: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&lt;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p= P(T &lt;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)</a:t>
            </a: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&gt;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p=P(T&gt;t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)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  <a:sym typeface="Symbol"/>
            </a:endParaRP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onde 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T tem distribuição t com n-1 graus de liberdade</a:t>
            </a:r>
            <a:endParaRPr lang="pt-BR" sz="2800" dirty="0" smtClean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endParaRPr lang="pt-BR" dirty="0">
              <a:latin typeface="+mn-lt"/>
            </a:endParaRPr>
          </a:p>
        </p:txBody>
      </p:sp>
      <p:graphicFrame>
        <p:nvGraphicFramePr>
          <p:cNvPr id="217089" name="Object 6"/>
          <p:cNvGraphicFramePr>
            <a:graphicFrameLocks noChangeAspect="1"/>
          </p:cNvGraphicFramePr>
          <p:nvPr/>
        </p:nvGraphicFramePr>
        <p:xfrm>
          <a:off x="7164288" y="2564904"/>
          <a:ext cx="955675" cy="2057400"/>
        </p:xfrm>
        <a:graphic>
          <a:graphicData uri="http://schemas.openxmlformats.org/presentationml/2006/ole">
            <p:oleObj spid="_x0000_s217093" name="Clip" r:id="rId3" imgW="1857375" imgH="3995738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718" y="1168995"/>
            <a:ext cx="4032250" cy="531813"/>
          </a:xfrm>
          <a:prstGeom prst="rect">
            <a:avLst/>
          </a:prstGeom>
        </p:spPr>
        <p:txBody>
          <a:bodyPr/>
          <a:lstStyle/>
          <a:p>
            <a:r>
              <a:rPr lang="en-GB" sz="3600" dirty="0" err="1" smtClean="0"/>
              <a:t>Exemplo</a:t>
            </a:r>
            <a:r>
              <a:rPr lang="en-GB" sz="3600" dirty="0" smtClean="0"/>
              <a:t> 2</a:t>
            </a:r>
            <a:r>
              <a:rPr lang="en-GB" dirty="0" smtClean="0"/>
              <a:t>:</a:t>
            </a:r>
          </a:p>
        </p:txBody>
      </p:sp>
      <p:grpSp>
        <p:nvGrpSpPr>
          <p:cNvPr id="2" name="Grupo 7"/>
          <p:cNvGrpSpPr/>
          <p:nvPr/>
        </p:nvGrpSpPr>
        <p:grpSpPr>
          <a:xfrm>
            <a:off x="35496" y="1973299"/>
            <a:ext cx="8799512" cy="3801767"/>
            <a:chOff x="35496" y="1397235"/>
            <a:chExt cx="8799512" cy="3801767"/>
          </a:xfrm>
        </p:grpSpPr>
        <p:sp>
          <p:nvSpPr>
            <p:cNvPr id="18434" name="Rectangle 2"/>
            <p:cNvSpPr>
              <a:spLocks noChangeArrowheads="1"/>
            </p:cNvSpPr>
            <p:nvPr/>
          </p:nvSpPr>
          <p:spPr bwMode="auto">
            <a:xfrm>
              <a:off x="35496" y="1397235"/>
              <a:ext cx="8670032" cy="22489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Um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fabricante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cigarros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afirma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que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seus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cigarros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contêm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em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média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não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mais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que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30 </a:t>
              </a:r>
              <a:r>
                <a:rPr lang="en-GB" sz="2800" i="1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mg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sz="2800" dirty="0" err="1">
                  <a:latin typeface="Constantia" pitchFamily="18" charset="0"/>
                  <a:ea typeface="Verdana" pitchFamily="34" charset="0"/>
                  <a:cs typeface="Verdana" pitchFamily="34" charset="0"/>
                </a:rPr>
                <a:t>nicotina</a:t>
              </a:r>
              <a:r>
                <a:rPr lang="en-GB" sz="2800" dirty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.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Uma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i="1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ONG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anti-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tabagismo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não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concorda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com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essa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afirmação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, e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colhe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uma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amostra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aleatória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de 81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cigarros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dessa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marca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para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contestar</a:t>
              </a:r>
              <a:r>
                <a:rPr lang="en-GB" sz="2800" dirty="0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 a </a:t>
              </a:r>
              <a:r>
                <a:rPr lang="en-GB" sz="2800" dirty="0" err="1" smtClean="0">
                  <a:latin typeface="Constantia" pitchFamily="18" charset="0"/>
                  <a:ea typeface="Verdana" pitchFamily="34" charset="0"/>
                  <a:cs typeface="Verdana" pitchFamily="34" charset="0"/>
                </a:rPr>
                <a:t>afirmação</a:t>
              </a:r>
              <a:endParaRPr lang="en-GB" sz="2800" dirty="0">
                <a:latin typeface="Constantia" pitchFamily="18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164976" y="3265960"/>
              <a:ext cx="8670032" cy="5254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GB" sz="2800" dirty="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164976" y="4673601"/>
              <a:ext cx="8670032" cy="52540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en-GB" sz="2800" dirty="0">
                <a:solidFill>
                  <a:srgbClr val="660066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7"/>
          <p:cNvGrpSpPr/>
          <p:nvPr/>
        </p:nvGrpSpPr>
        <p:grpSpPr>
          <a:xfrm>
            <a:off x="164976" y="1196752"/>
            <a:ext cx="8670032" cy="2664296"/>
            <a:chOff x="164976" y="620688"/>
            <a:chExt cx="8670032" cy="2664296"/>
          </a:xfrm>
        </p:grpSpPr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164976" y="620688"/>
              <a:ext cx="8670032" cy="9562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Na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amostra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coletada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, o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conteúdo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médio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de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nicotina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foi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31,1 </a:t>
              </a:r>
              <a:r>
                <a:rPr lang="en-GB" sz="2800" i="1" dirty="0">
                  <a:latin typeface="+mn-lt"/>
                  <a:ea typeface="Verdana" pitchFamily="34" charset="0"/>
                  <a:cs typeface="Verdana" pitchFamily="34" charset="0"/>
                </a:rPr>
                <a:t>mg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e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desvio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latin typeface="+mn-lt"/>
                  <a:ea typeface="Verdana" pitchFamily="34" charset="0"/>
                  <a:cs typeface="Verdana" pitchFamily="34" charset="0"/>
                </a:rPr>
                <a:t>padrão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 de 3,7 </a:t>
              </a:r>
              <a:r>
                <a:rPr lang="en-GB" sz="2800" i="1" dirty="0">
                  <a:latin typeface="+mn-lt"/>
                  <a:ea typeface="Verdana" pitchFamily="34" charset="0"/>
                  <a:cs typeface="Verdana" pitchFamily="34" charset="0"/>
                </a:rPr>
                <a:t>mg</a:t>
              </a:r>
              <a:r>
                <a:rPr lang="en-GB" sz="2800" dirty="0">
                  <a:latin typeface="+mn-lt"/>
                  <a:ea typeface="Verdana" pitchFamily="34" charset="0"/>
                  <a:cs typeface="Verdana" pitchFamily="34" charset="0"/>
                </a:rPr>
                <a:t>.</a:t>
              </a:r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164976" y="2328696"/>
              <a:ext cx="8670032" cy="9562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Esses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resultados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são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suficientes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para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contestar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a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afirmação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 do </a:t>
              </a:r>
              <a:r>
                <a:rPr lang="en-GB" sz="2800" dirty="0" err="1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fabricante</a:t>
              </a:r>
              <a:r>
                <a:rPr lang="en-GB" sz="2800" dirty="0">
                  <a:solidFill>
                    <a:srgbClr val="660066"/>
                  </a:solidFill>
                  <a:latin typeface="+mn-lt"/>
                  <a:ea typeface="Verdana" pitchFamily="34" charset="0"/>
                  <a:cs typeface="Verdana" pitchFamily="34" charset="0"/>
                </a:rPr>
                <a:t>?</a:t>
              </a:r>
            </a:p>
          </p:txBody>
        </p:sp>
      </p:grp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1520" y="3983719"/>
            <a:ext cx="807720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just">
              <a:lnSpc>
                <a:spcPct val="100000"/>
              </a:lnSpc>
              <a:spcBef>
                <a:spcPts val="1750"/>
              </a:spcBef>
              <a:buClr>
                <a:srgbClr val="00CC99"/>
              </a:buClr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As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hipóteses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apropriadas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são</a:t>
            </a:r>
            <a:endParaRPr lang="en-GB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024336" y="4725144"/>
            <a:ext cx="2051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=30mg</a:t>
            </a:r>
          </a:p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&gt;30mg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92100" y="1341438"/>
          <a:ext cx="7778750" cy="1146175"/>
        </p:xfrm>
        <a:graphic>
          <a:graphicData uri="http://schemas.openxmlformats.org/presentationml/2006/ole">
            <p:oleObj spid="_x0000_s192522" name="Equação" r:id="rId4" imgW="3746500" imgH="749300" progId="Equation.3">
              <p:embed/>
            </p:oleObj>
          </a:graphicData>
        </a:graphic>
      </p:graphicFrame>
      <p:graphicFrame>
        <p:nvGraphicFramePr>
          <p:cNvPr id="16" name="Objeto 15"/>
          <p:cNvGraphicFramePr>
            <a:graphicFrameLocks noChangeAspect="1"/>
          </p:cNvGraphicFramePr>
          <p:nvPr/>
        </p:nvGraphicFramePr>
        <p:xfrm>
          <a:off x="292101" y="2772998"/>
          <a:ext cx="2767731" cy="608508"/>
        </p:xfrm>
        <a:graphic>
          <a:graphicData uri="http://schemas.openxmlformats.org/presentationml/2006/ole">
            <p:oleObj spid="_x0000_s192523" name="Equação" r:id="rId5" imgW="1790700" imgH="393700" progId="Equation.3">
              <p:embed/>
            </p:oleObj>
          </a:graphicData>
        </a:graphic>
      </p:graphicFrame>
      <p:sp>
        <p:nvSpPr>
          <p:cNvPr id="17" name="Retângulo 16"/>
          <p:cNvSpPr/>
          <p:nvPr/>
        </p:nvSpPr>
        <p:spPr>
          <a:xfrm>
            <a:off x="35496" y="4348261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Logo,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nível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de 5%,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há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evidências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suficiente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para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concluir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que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a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afirmação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do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fabricante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está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incorreta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,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ou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seja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, a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contestação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da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i="1" dirty="0" smtClean="0">
                <a:latin typeface="+mn-lt"/>
                <a:ea typeface="Verdana" pitchFamily="34" charset="0"/>
                <a:cs typeface="Verdana" pitchFamily="34" charset="0"/>
              </a:rPr>
              <a:t>ONG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procede</a:t>
            </a:r>
            <a:r>
              <a:rPr lang="en-GB" sz="2800" dirty="0" smtClean="0">
                <a:solidFill>
                  <a:srgbClr val="660066"/>
                </a:solidFill>
                <a:latin typeface="+mn-lt"/>
                <a:ea typeface="Verdana" pitchFamily="34" charset="0"/>
                <a:cs typeface="Verdana" pitchFamily="34" charset="0"/>
              </a:rPr>
              <a:t>.</a:t>
            </a:r>
            <a:endParaRPr lang="en-GB" sz="2800" dirty="0">
              <a:solidFill>
                <a:srgbClr val="660066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1691680" y="3573016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Como t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 &gt;1,66, H</a:t>
            </a:r>
            <a:r>
              <a:rPr lang="pt-BR" sz="2800" baseline="-250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 é rejeitada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3491880" y="306896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4716016" y="2823319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Excel: INVT</a:t>
            </a:r>
            <a:endParaRPr lang="pt-BR" sz="24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119675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800" b="1" dirty="0">
              <a:solidFill>
                <a:srgbClr val="034EA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91683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19675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Cálculo do p-valor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51520" y="1916832"/>
          <a:ext cx="6372708" cy="4248472"/>
        </p:xfrm>
        <a:graphic>
          <a:graphicData uri="http://schemas.openxmlformats.org/presentationml/2006/ole">
            <p:oleObj spid="_x0000_s193542" name="Graph" r:id="rId3" imgW="5486400" imgH="3657600" progId="MtbGraph.Document.16">
              <p:embed/>
            </p:oleObj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6804248" y="486916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Excel: DISTT</a:t>
            </a:r>
            <a:endParaRPr lang="pt-BR" sz="2800" dirty="0">
              <a:solidFill>
                <a:srgbClr val="034EA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092280" y="565195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p=0,004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7812360" y="5330825"/>
            <a:ext cx="0" cy="3211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134076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Como verificar a suposição de normalidade?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009584" y="2132856"/>
            <a:ext cx="634424" cy="7200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339752" y="314096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Gráfico </a:t>
            </a:r>
            <a:r>
              <a:rPr lang="pt-BR" sz="2800" dirty="0" err="1" smtClean="0">
                <a:latin typeface="+mn-lt"/>
                <a:ea typeface="Verdana" pitchFamily="34" charset="0"/>
                <a:cs typeface="Verdana" pitchFamily="34" charset="0"/>
              </a:rPr>
              <a:t>quantil-quantil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980728"/>
            <a:ext cx="8748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Comparação das médias de duas populações 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1899989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Quando temos mais de um grupo de observações é importante verificarmos se os 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dados são pareados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ou se as amostras são </a:t>
            </a:r>
            <a:r>
              <a:rPr lang="pt-BR" sz="2800" dirty="0" smtClean="0">
                <a:solidFill>
                  <a:schemeClr val="tx2"/>
                </a:solidFill>
                <a:latin typeface="+mn-lt"/>
              </a:rPr>
              <a:t>independentes</a:t>
            </a:r>
            <a:endParaRPr lang="pt-BR" sz="2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3558495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Observações pareadas: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o mesmo indivíduo é observado em mais de uma vez</a:t>
            </a: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indivíduos diferentes pareados segundo outra variável (idade, por exemplo</a:t>
            </a:r>
            <a:r>
              <a:rPr lang="pt-BR" dirty="0" smtClean="0"/>
              <a:t>)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980728"/>
            <a:ext cx="59766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Comparação de duas médias:</a:t>
            </a:r>
          </a:p>
          <a:p>
            <a:pPr algn="ctr"/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amostras pareadas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23528" y="2411596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Estamos interessados na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média das diferenças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das observações individuais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95536" y="3851756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vantagem do planejamento com  pareamento é que na análise dos dados é considerada  a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variabilidade </a:t>
            </a:r>
            <a:r>
              <a:rPr lang="pt-BR" sz="2800" b="1" dirty="0" err="1" smtClean="0">
                <a:solidFill>
                  <a:srgbClr val="1E9FB4"/>
                </a:solidFill>
                <a:latin typeface="+mn-lt"/>
              </a:rPr>
              <a:t>intra-indivíduos</a:t>
            </a:r>
            <a:endParaRPr lang="pt-BR" sz="2800" b="1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980728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Representação dos dados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203777" name="Object 1"/>
          <p:cNvGraphicFramePr>
            <a:graphicFrameLocks noChangeAspect="1"/>
          </p:cNvGraphicFramePr>
          <p:nvPr/>
        </p:nvGraphicFramePr>
        <p:xfrm>
          <a:off x="1430243" y="1916832"/>
          <a:ext cx="6238101" cy="3024336"/>
        </p:xfrm>
        <a:graphic>
          <a:graphicData uri="http://schemas.openxmlformats.org/presentationml/2006/ole">
            <p:oleObj spid="_x0000_s203781" name="Planilha" r:id="rId3" imgW="3032840" imgH="1470598" progId="Excel.Sheet.12">
              <p:embed/>
            </p:oleObj>
          </a:graphicData>
        </a:graphic>
      </p:graphicFrame>
      <p:sp>
        <p:nvSpPr>
          <p:cNvPr id="7" name="Seta para baixo 6"/>
          <p:cNvSpPr/>
          <p:nvPr/>
        </p:nvSpPr>
        <p:spPr>
          <a:xfrm>
            <a:off x="6876256" y="5085184"/>
            <a:ext cx="432048" cy="432048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5508104" y="5723964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variável de interesse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268760"/>
            <a:ext cx="8352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A análise se reduz ao </a:t>
            </a:r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problema de uma amostra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, na qual a variável a ser analisada é a diferença . A hipótese apropriada é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366120" y="3050957"/>
            <a:ext cx="2069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d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=0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d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≠0</a:t>
            </a:r>
          </a:p>
        </p:txBody>
      </p:sp>
      <p:cxnSp>
        <p:nvCxnSpPr>
          <p:cNvPr id="5" name="Conector de seta reta 4"/>
          <p:cNvCxnSpPr/>
          <p:nvPr/>
        </p:nvCxnSpPr>
        <p:spPr>
          <a:xfrm>
            <a:off x="4932040" y="371703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5724128" y="3140968"/>
            <a:ext cx="3168352" cy="1200329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tx2"/>
                </a:solidFill>
                <a:latin typeface="+mn-lt"/>
              </a:rPr>
              <a:t>Pode ser unilateral, dependendo do objetivo do estudo</a:t>
            </a:r>
            <a:endParaRPr lang="pt-BR" sz="24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3528" y="4705980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onde  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d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é a média da diferença na população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27038" y="2576513"/>
            <a:ext cx="3352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3200" b="1" dirty="0" smtClean="0">
                <a:solidFill>
                  <a:schemeClr val="tx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Inferência</a:t>
            </a:r>
            <a:endParaRPr lang="pt-BR" sz="3200" b="1" dirty="0">
              <a:solidFill>
                <a:schemeClr val="tx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838700" y="1628800"/>
            <a:ext cx="38862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Estimação</a:t>
            </a:r>
            <a:endParaRPr lang="pt-BR" sz="2800" dirty="0">
              <a:solidFill>
                <a:srgbClr val="1E9FB4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762500" y="3625860"/>
            <a:ext cx="38862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800" dirty="0" smtClean="0">
                <a:solidFill>
                  <a:srgbClr val="1E9FB4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Testes de hipótese</a:t>
            </a:r>
            <a:endParaRPr lang="pt-BR" sz="2800" dirty="0">
              <a:solidFill>
                <a:srgbClr val="1E9FB4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3814763" y="1919288"/>
            <a:ext cx="914400" cy="990600"/>
          </a:xfrm>
          <a:prstGeom prst="line">
            <a:avLst/>
          </a:prstGeom>
          <a:ln w="2540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pt-BR" sz="2800">
              <a:latin typeface="Constantia" pitchFamily="18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3814763" y="2909888"/>
            <a:ext cx="838200" cy="990600"/>
          </a:xfrm>
          <a:prstGeom prst="line">
            <a:avLst/>
          </a:prstGeom>
          <a:ln w="25400"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pt-BR" sz="28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980728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Exemplo (Fisher  e  van </a:t>
            </a:r>
            <a:r>
              <a:rPr lang="pt-BR" sz="3200" b="1" dirty="0" err="1" smtClean="0">
                <a:solidFill>
                  <a:schemeClr val="tx2"/>
                </a:solidFill>
                <a:latin typeface="+mn-lt"/>
              </a:rPr>
              <a:t>Belle</a:t>
            </a:r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, 1993)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227329" name="Object 1"/>
          <p:cNvGraphicFramePr>
            <a:graphicFrameLocks noChangeAspect="1"/>
          </p:cNvGraphicFramePr>
          <p:nvPr/>
        </p:nvGraphicFramePr>
        <p:xfrm>
          <a:off x="1907704" y="1772816"/>
          <a:ext cx="6405501" cy="4499687"/>
        </p:xfrm>
        <a:graphic>
          <a:graphicData uri="http://schemas.openxmlformats.org/presentationml/2006/ole">
            <p:oleObj spid="_x0000_s227333" name="Planilha" r:id="rId3" imgW="3916734" imgH="2750731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2691" name="Object 3"/>
          <p:cNvGraphicFramePr>
            <a:graphicFrameLocks noChangeAspect="1"/>
          </p:cNvGraphicFramePr>
          <p:nvPr/>
        </p:nvGraphicFramePr>
        <p:xfrm>
          <a:off x="863588" y="1600200"/>
          <a:ext cx="7452828" cy="4968552"/>
        </p:xfrm>
        <a:graphic>
          <a:graphicData uri="http://schemas.openxmlformats.org/presentationml/2006/ole">
            <p:oleObj spid="_x0000_s242695" name="Graph" r:id="rId3" imgW="5486400" imgH="3657600" progId="MtbGraph.Document.16">
              <p:embed/>
            </p:oleObj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827584" y="836713"/>
            <a:ext cx="741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Perfis individuais do Nº </a:t>
            </a:r>
            <a:r>
              <a:rPr lang="pt-BR" sz="3200" b="1" dirty="0" err="1" smtClean="0">
                <a:solidFill>
                  <a:schemeClr val="tx2"/>
                </a:solidFill>
                <a:latin typeface="+mn-lt"/>
              </a:rPr>
              <a:t>apnéias</a:t>
            </a:r>
            <a:r>
              <a:rPr lang="pt-BR" sz="3200" b="1" dirty="0" smtClean="0">
                <a:solidFill>
                  <a:schemeClr val="tx2"/>
                </a:solidFill>
                <a:latin typeface="+mn-lt"/>
              </a:rPr>
              <a:t>/ hora</a:t>
            </a:r>
            <a:endParaRPr lang="pt-BR" sz="32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268760"/>
            <a:ext cx="763284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Média da diferença =     = 0,77</a:t>
            </a: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Desvio padrão da diferença = S = 0,52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Estatística de teste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pPr algn="ctr"/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p&lt;0,001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Intervalo de confiança de 95% para a média da diferença :</a:t>
            </a:r>
          </a:p>
          <a:p>
            <a:pPr algn="ctr"/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[0,45 ; 1,08]</a:t>
            </a:r>
            <a:endParaRPr lang="pt-BR" sz="2800" dirty="0" smtClean="0">
              <a:solidFill>
                <a:srgbClr val="1E9FB4"/>
              </a:solidFill>
              <a:latin typeface="+mn-lt"/>
            </a:endParaRPr>
          </a:p>
          <a:p>
            <a:endParaRPr lang="pt-BR" dirty="0"/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1946275" y="3175818"/>
          <a:ext cx="4587875" cy="757238"/>
        </p:xfrm>
        <a:graphic>
          <a:graphicData uri="http://schemas.openxmlformats.org/presentationml/2006/ole">
            <p:oleObj spid="_x0000_s243722" name="Equação" r:id="rId3" imgW="2209800" imgH="495300" progId="Equation.3">
              <p:embed/>
            </p:oleObj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3737554" y="1340768"/>
          <a:ext cx="330390" cy="432048"/>
        </p:xfrm>
        <a:graphic>
          <a:graphicData uri="http://schemas.openxmlformats.org/presentationml/2006/ole">
            <p:oleObj spid="_x0000_s243723" name="Equação" r:id="rId4" imgW="164885" imgH="215619" progId="Equation.3">
              <p:embed/>
            </p:oleObj>
          </a:graphicData>
        </a:graphic>
      </p:graphicFrame>
      <p:sp>
        <p:nvSpPr>
          <p:cNvPr id="5" name="Seta para baixo 4"/>
          <p:cNvSpPr/>
          <p:nvPr/>
        </p:nvSpPr>
        <p:spPr>
          <a:xfrm>
            <a:off x="4139952" y="4005064"/>
            <a:ext cx="288032" cy="288032"/>
          </a:xfrm>
          <a:prstGeom prst="downArrow">
            <a:avLst/>
          </a:prstGeom>
          <a:solidFill>
            <a:srgbClr val="1E9FB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40160" y="1124744"/>
            <a:ext cx="5796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tx2"/>
                </a:solidFill>
              </a:rPr>
              <a:t>Comparação de duas médias:</a:t>
            </a:r>
          </a:p>
          <a:p>
            <a:pPr algn="ctr"/>
            <a:r>
              <a:rPr lang="pt-BR" sz="2800" b="1" dirty="0" smtClean="0">
                <a:solidFill>
                  <a:schemeClr val="tx2"/>
                </a:solidFill>
              </a:rPr>
              <a:t>amostras independentes</a:t>
            </a:r>
            <a:endParaRPr lang="pt-BR" sz="2800" b="1" dirty="0">
              <a:solidFill>
                <a:schemeClr val="tx2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07504" y="2621230"/>
            <a:ext cx="88559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O objetivo é comparar as médias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de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uma variável em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duas populações,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com base em duas amostras independentes</a:t>
            </a:r>
            <a:endParaRPr lang="pt-B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1187624" y="1052736"/>
          <a:ext cx="6624736" cy="4416491"/>
        </p:xfrm>
        <a:graphic>
          <a:graphicData uri="http://schemas.openxmlformats.org/presentationml/2006/ole">
            <p:oleObj spid="_x0000_s194566" name="Graph" r:id="rId3" imgW="5486400" imgH="3657600" progId="MtbGraph.Document.16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3203848" y="278092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N(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,</a:t>
            </a:r>
            <a:r>
              <a:rPr lang="pt-BR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)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6588224" y="2780928"/>
            <a:ext cx="1223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N(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,</a:t>
            </a:r>
            <a:r>
              <a:rPr lang="pt-BR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)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4" name="Conector em curva 13"/>
          <p:cNvCxnSpPr/>
          <p:nvPr/>
        </p:nvCxnSpPr>
        <p:spPr>
          <a:xfrm rot="5400000">
            <a:off x="1871700" y="4833156"/>
            <a:ext cx="864096" cy="7920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em curva 15"/>
          <p:cNvCxnSpPr/>
          <p:nvPr/>
        </p:nvCxnSpPr>
        <p:spPr>
          <a:xfrm rot="5400000">
            <a:off x="5760132" y="4833156"/>
            <a:ext cx="864096" cy="7920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/>
          <p:cNvSpPr txBox="1"/>
          <p:nvPr/>
        </p:nvSpPr>
        <p:spPr>
          <a:xfrm>
            <a:off x="467544" y="5693186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amostra 1: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11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...,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1n1</a:t>
            </a:r>
            <a:endParaRPr lang="pt-BR" sz="2000" baseline="-25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5004048" y="5693186"/>
            <a:ext cx="4139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amostra 2: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21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,..., x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2n2</a:t>
            </a:r>
            <a:endParaRPr lang="pt-BR" sz="2000" baseline="-25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Hipóteses:</a:t>
            </a:r>
            <a:endParaRPr lang="pt-BR" sz="28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059832" y="2204864"/>
            <a:ext cx="2304256" cy="954107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=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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endParaRPr lang="pt-BR" sz="2800" baseline="-250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1520" y="3356992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Dependendo do objetivo do estudo a hipótese alternativa pode ser: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94494" y="4859868"/>
            <a:ext cx="1707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&lt;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endParaRPr lang="pt-BR" sz="2800" baseline="-250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297616" y="4869160"/>
            <a:ext cx="778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ou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273645" y="4869160"/>
            <a:ext cx="17075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&gt;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endParaRPr lang="pt-BR" sz="2800" baseline="-250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Estatística para o teste</a:t>
            </a:r>
            <a:endParaRPr lang="pt-BR" sz="2800" dirty="0">
              <a:solidFill>
                <a:srgbClr val="034EA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/>
        </p:nvGraphicFramePr>
        <p:xfrm>
          <a:off x="2978150" y="2271713"/>
          <a:ext cx="2322415" cy="797247"/>
        </p:xfrm>
        <a:graphic>
          <a:graphicData uri="http://schemas.openxmlformats.org/presentationml/2006/ole">
            <p:oleObj spid="_x0000_s195598" name="Equação" r:id="rId3" imgW="1333500" imgH="457200" progId="Equation.3">
              <p:embed/>
            </p:oleObj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79512" y="326582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onde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91108" y="3933056"/>
          <a:ext cx="952500" cy="368300"/>
        </p:xfrm>
        <a:graphic>
          <a:graphicData uri="http://schemas.openxmlformats.org/presentationml/2006/ole">
            <p:oleObj spid="_x0000_s195599" name="Equação" r:id="rId4" imgW="952087" imgH="368140" progId="Equation.3">
              <p:embed/>
            </p:oleObj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132012" y="3861048"/>
            <a:ext cx="704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são as médias das amostras 1 e 2, respectivamente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10" name="Objeto 9"/>
          <p:cNvGraphicFramePr>
            <a:graphicFrameLocks noChangeAspect="1"/>
          </p:cNvGraphicFramePr>
          <p:nvPr/>
        </p:nvGraphicFramePr>
        <p:xfrm>
          <a:off x="179511" y="4541604"/>
          <a:ext cx="3816425" cy="975628"/>
        </p:xfrm>
        <a:graphic>
          <a:graphicData uri="http://schemas.openxmlformats.org/presentationml/2006/ole">
            <p:oleObj spid="_x0000_s195600" name="Equação" r:id="rId5" imgW="3378200" imgH="863600" progId="Equation.3">
              <p:embed/>
            </p:oleObj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4258730" y="4665330"/>
            <a:ext cx="4633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s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pt-BR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 s</a:t>
            </a:r>
            <a:r>
              <a:rPr lang="pt-BR" sz="2000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t-BR" sz="20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pt-BR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são as variâncias das amostras 1 e 2, respectivamente</a:t>
            </a:r>
            <a:endParaRPr lang="pt-BR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22" name="Conector angulado 21"/>
          <p:cNvCxnSpPr/>
          <p:nvPr/>
        </p:nvCxnSpPr>
        <p:spPr>
          <a:xfrm rot="16200000" flipH="1">
            <a:off x="2411760" y="5661248"/>
            <a:ext cx="504056" cy="21602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1132012" y="5949280"/>
            <a:ext cx="4983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Variância amostral combinada</a:t>
            </a:r>
            <a:endParaRPr lang="pt-BR" sz="20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628800"/>
            <a:ext cx="8280920" cy="954107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Sob 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, t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 tem distribuição </a:t>
            </a:r>
            <a:r>
              <a:rPr lang="pt-BR" sz="2800" dirty="0" err="1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t-Student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 com n1+n2-2 graus de liberdade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7584" y="3212976"/>
            <a:ext cx="756084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Para decidir pela rejeição ou não de H0: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verificar se t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 pertence à região crítica </a:t>
            </a:r>
          </a:p>
          <a:p>
            <a:pPr>
              <a:buFont typeface="Arial" pitchFamily="34" charset="0"/>
              <a:buChar char="•"/>
            </a:pPr>
            <a:endParaRPr lang="pt-BR" sz="2800" dirty="0" smtClean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calcular o p-valor</a:t>
            </a:r>
          </a:p>
          <a:p>
            <a:endParaRPr lang="pt-BR" dirty="0">
              <a:solidFill>
                <a:srgbClr val="1E9FB4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67944" y="44899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ou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1052736"/>
            <a:ext cx="24773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 se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27425" y="1155474"/>
          <a:ext cx="2452687" cy="473326"/>
        </p:xfrm>
        <a:graphic>
          <a:graphicData uri="http://schemas.openxmlformats.org/presentationml/2006/ole">
            <p:oleObj spid="_x0000_s196622" name="Equação" r:id="rId3" imgW="2171700" imgH="419100" progId="Equation.3">
              <p:embed/>
            </p:oleObj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179512" y="2693238"/>
            <a:ext cx="87129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Para hipóteses alternativas unilaterais:</a:t>
            </a:r>
          </a:p>
          <a:p>
            <a:endParaRPr lang="pt-BR" sz="2800" dirty="0" smtClean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&lt;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2195736" y="3717032"/>
            <a:ext cx="648072" cy="216024"/>
          </a:xfrm>
          <a:prstGeom prst="rightArrow">
            <a:avLst/>
          </a:prstGeom>
          <a:solidFill>
            <a:srgbClr val="1E9F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2771800" y="3553852"/>
            <a:ext cx="2352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se 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5556001" y="3679825"/>
          <a:ext cx="2616399" cy="449680"/>
        </p:xfrm>
        <a:graphic>
          <a:graphicData uri="http://schemas.openxmlformats.org/presentationml/2006/ole">
            <p:oleObj spid="_x0000_s196623" name="Equação" r:id="rId4" imgW="1040948" imgH="241195" progId="Equation.3">
              <p:embed/>
            </p:oleObj>
          </a:graphicData>
        </a:graphic>
      </p:graphicFrame>
      <p:sp>
        <p:nvSpPr>
          <p:cNvPr id="15" name="CaixaDeTexto 14"/>
          <p:cNvSpPr txBox="1"/>
          <p:nvPr/>
        </p:nvSpPr>
        <p:spPr>
          <a:xfrm>
            <a:off x="107504" y="427509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&gt;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</a:t>
            </a:r>
          </a:p>
          <a:p>
            <a:endParaRPr lang="pt-BR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Seta para a direita 15"/>
          <p:cNvSpPr/>
          <p:nvPr/>
        </p:nvSpPr>
        <p:spPr>
          <a:xfrm>
            <a:off x="2123728" y="4509120"/>
            <a:ext cx="648072" cy="216024"/>
          </a:xfrm>
          <a:prstGeom prst="rightArrow">
            <a:avLst/>
          </a:prstGeom>
          <a:solidFill>
            <a:srgbClr val="1E9F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2771800" y="4345940"/>
            <a:ext cx="2352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Rejeitar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 se </a:t>
            </a:r>
            <a:endParaRPr lang="pt-BR" sz="2800" dirty="0">
              <a:latin typeface="+mn-lt"/>
            </a:endParaRPr>
          </a:p>
        </p:txBody>
      </p:sp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652120" y="4450060"/>
          <a:ext cx="1739900" cy="419100"/>
        </p:xfrm>
        <a:graphic>
          <a:graphicData uri="http://schemas.openxmlformats.org/presentationml/2006/ole">
            <p:oleObj spid="_x0000_s196624" name="Equação" r:id="rId5" imgW="1739900" imgH="419100" progId="Equation.3">
              <p:embed/>
            </p:oleObj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79512" y="1844824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ou seja, se t</a:t>
            </a:r>
            <a:r>
              <a:rPr lang="pt-BR" sz="2800" baseline="-250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 pertence à região crítica do teste 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1700808"/>
            <a:ext cx="3563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Cálculo do p-valor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9512" y="2564904"/>
            <a:ext cx="8460432" cy="2954655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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p= 2 x P(T &gt;|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|)</a:t>
            </a: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&lt;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p= P(T &lt; 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)</a:t>
            </a: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=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H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&gt;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        p=P(T&gt;t</a:t>
            </a:r>
            <a:r>
              <a:rPr lang="pt-BR" sz="2800" baseline="-250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)</a:t>
            </a:r>
          </a:p>
          <a:p>
            <a:endParaRPr lang="pt-BR" sz="2800" dirty="0" smtClean="0">
              <a:latin typeface="+mn-lt"/>
              <a:ea typeface="Verdana" pitchFamily="34" charset="0"/>
              <a:cs typeface="Verdana" pitchFamily="34" charset="0"/>
              <a:sym typeface="Symbol"/>
            </a:endParaRPr>
          </a:p>
          <a:p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onde </a:t>
            </a:r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T tem distribuição t com n1+n2-2 graus de liberdade</a:t>
            </a:r>
            <a:endParaRPr lang="pt-BR" sz="2800" dirty="0" smtClean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  <a:p>
            <a:endParaRPr lang="pt-B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9750" y="927125"/>
            <a:ext cx="8280400" cy="701675"/>
          </a:xfrm>
          <a:prstGeom prst="rect">
            <a:avLst/>
          </a:prstGeom>
        </p:spPr>
        <p:txBody>
          <a:bodyPr lIns="91432" tIns="45717" rIns="91432" bIns="45717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tantia" pitchFamily="18" charset="0"/>
                <a:ea typeface="Verdana" pitchFamily="34" charset="0"/>
                <a:cs typeface="Verdana" pitchFamily="34" charset="0"/>
              </a:rPr>
              <a:t>Em uma pesquisa eleitoral, considere o candidato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4EA2"/>
                </a:solidFill>
                <a:effectLst/>
                <a:uLnTx/>
                <a:uFillTx/>
                <a:latin typeface="Constantia" pitchFamily="18" charset="0"/>
                <a:ea typeface="Verdana" pitchFamily="34" charset="0"/>
                <a:cs typeface="Verdana" pitchFamily="34" charset="0"/>
              </a:rPr>
              <a:t>“A”</a:t>
            </a: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rgbClr val="034EA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9552" y="2132856"/>
            <a:ext cx="7921625" cy="92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8" tIns="32868" rIns="32868" bIns="32868">
            <a:spAutoFit/>
          </a:bodyPr>
          <a:lstStyle/>
          <a:p>
            <a:pPr algn="just" defTabSz="835025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Denomine por </a:t>
            </a:r>
            <a:r>
              <a:rPr lang="pt-BR" sz="2800" b="1" dirty="0" smtClean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</a:t>
            </a:r>
            <a:r>
              <a:rPr lang="pt-BR" sz="2800" b="1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2800" dirty="0" smtClean="0">
                <a:solidFill>
                  <a:srgbClr val="FF0000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proporção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de pessoas que votarão em  </a:t>
            </a:r>
            <a:r>
              <a:rPr lang="pt-BR" sz="2800" dirty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“A”</a:t>
            </a:r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 na eleição.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67544" y="3573016"/>
            <a:ext cx="7924800" cy="135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2868" tIns="32868" rIns="32868" bIns="32868">
            <a:spAutoFit/>
          </a:bodyPr>
          <a:lstStyle/>
          <a:p>
            <a:pPr algn="just" defTabSz="835025">
              <a:spcBef>
                <a:spcPct val="5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pt-BR" sz="2800" dirty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Denomine por    </a:t>
            </a:r>
            <a:r>
              <a:rPr lang="pt-BR" sz="2800" dirty="0">
                <a:solidFill>
                  <a:schemeClr val="accent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</a:t>
            </a:r>
            <a:r>
              <a:rPr lang="pt-BR" sz="2800" dirty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a </a:t>
            </a:r>
            <a:r>
              <a:rPr lang="pt-BR" sz="2800" dirty="0" smtClean="0">
                <a:solidFill>
                  <a:srgbClr val="FF0000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proporção</a:t>
            </a:r>
            <a:r>
              <a:rPr lang="pt-BR" sz="2800" dirty="0" smtClean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de pessoas no levantamento de opinião  </a:t>
            </a:r>
            <a:r>
              <a:rPr lang="pt-BR" sz="2800" dirty="0">
                <a:solidFill>
                  <a:schemeClr val="accent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(amostra) </a:t>
            </a:r>
            <a:r>
              <a:rPr lang="pt-BR" sz="2800" dirty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que expressam intenção de voto em “A”.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219575" y="3840165"/>
            <a:ext cx="633413" cy="766563"/>
            <a:chOff x="2640" y="2352"/>
            <a:chExt cx="432" cy="53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640" y="2544"/>
              <a:ext cx="432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0008" tIns="30008" rIns="30008" bIns="30008">
              <a:spAutoFit/>
            </a:bodyPr>
            <a:lstStyle/>
            <a:p>
              <a:pPr algn="just" defTabSz="835025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endParaRPr lang="pt-BR" sz="2800" b="1" i="1">
                <a:solidFill>
                  <a:srgbClr val="FFFF00"/>
                </a:solidFill>
                <a:latin typeface="Constantia" pitchFamily="18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640" y="2352"/>
              <a:ext cx="24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0008" tIns="30008" rIns="30008" bIns="30008">
              <a:spAutoFit/>
            </a:bodyPr>
            <a:lstStyle/>
            <a:p>
              <a:pPr algn="just" defTabSz="835025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endParaRPr lang="pt-BR" sz="2800" b="1">
                <a:latin typeface="Constantia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23528" y="836712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Exemplo</a:t>
            </a:r>
            <a:endParaRPr lang="pt-BR" sz="3200" b="1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52930" name="Object 2"/>
          <p:cNvGraphicFramePr>
            <a:graphicFrameLocks noChangeAspect="1"/>
          </p:cNvGraphicFramePr>
          <p:nvPr/>
        </p:nvGraphicFramePr>
        <p:xfrm>
          <a:off x="6058175" y="1471090"/>
          <a:ext cx="2546273" cy="5054254"/>
        </p:xfrm>
        <a:graphic>
          <a:graphicData uri="http://schemas.openxmlformats.org/presentationml/2006/ole">
            <p:oleObj spid="_x0000_s252934" name="Planilha" r:id="rId3" imgW="1478196" imgH="2933638" progId="Excel.Sheet.12">
              <p:embed/>
            </p:oleObj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251520" y="1412776"/>
            <a:ext cx="5328592" cy="3539430"/>
          </a:xfrm>
          <a:prstGeom prst="rect">
            <a:avLst/>
          </a:prstGeom>
          <a:noFill/>
          <a:ln>
            <a:solidFill>
              <a:srgbClr val="1E9FB4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Em um estudo realizado para avaliar o efeito do tabagismo nos padrões de sono  foram considerados dois grupos de indivíduos: Fumantes e Não fumantes. A variável observada foi o tempo, em minutos, que se leva para dormir. 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699792" y="69269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Resumo dos dados</a:t>
            </a:r>
            <a:endParaRPr lang="pt-BR" sz="2800" b="1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51905" name="Object 1"/>
          <p:cNvGraphicFramePr>
            <a:graphicFrameLocks noChangeAspect="1"/>
          </p:cNvGraphicFramePr>
          <p:nvPr/>
        </p:nvGraphicFramePr>
        <p:xfrm>
          <a:off x="1331640" y="2684917"/>
          <a:ext cx="5976664" cy="3984443"/>
        </p:xfrm>
        <a:graphic>
          <a:graphicData uri="http://schemas.openxmlformats.org/presentationml/2006/ole">
            <p:oleObj spid="_x0000_s251913" name="Graph" r:id="rId3" imgW="5486400" imgH="3657600" progId="MtbGraph.Document.16">
              <p:embed/>
            </p:oleObj>
          </a:graphicData>
        </a:graphic>
      </p:graphicFrame>
      <p:graphicFrame>
        <p:nvGraphicFramePr>
          <p:cNvPr id="251906" name="Object 2"/>
          <p:cNvGraphicFramePr>
            <a:graphicFrameLocks noChangeAspect="1"/>
          </p:cNvGraphicFramePr>
          <p:nvPr/>
        </p:nvGraphicFramePr>
        <p:xfrm>
          <a:off x="107504" y="1340768"/>
          <a:ext cx="8226194" cy="1008112"/>
        </p:xfrm>
        <a:graphic>
          <a:graphicData uri="http://schemas.openxmlformats.org/presentationml/2006/ole">
            <p:oleObj spid="_x0000_s251914" name="Planilha" r:id="rId4" imgW="4533927" imgH="556279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79512" y="1124744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Gráfico de probabilidade normal (equivalente ao gráfico </a:t>
            </a:r>
            <a:r>
              <a:rPr lang="pt-BR" sz="2800" dirty="0" err="1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quantil-quantil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)</a:t>
            </a:r>
            <a:endParaRPr lang="pt-BR" sz="28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50881" name="Object 1"/>
          <p:cNvGraphicFramePr>
            <a:graphicFrameLocks noChangeAspect="1"/>
          </p:cNvGraphicFramePr>
          <p:nvPr/>
        </p:nvGraphicFramePr>
        <p:xfrm>
          <a:off x="1619672" y="2204863"/>
          <a:ext cx="6365812" cy="4243875"/>
        </p:xfrm>
        <a:graphic>
          <a:graphicData uri="http://schemas.openxmlformats.org/presentationml/2006/ole">
            <p:oleObj spid="_x0000_s250885" name="Graph" r:id="rId3" imgW="5486400" imgH="3657600" progId="MtbGraph.Document.1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105273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Hipóteses:</a:t>
            </a:r>
            <a:endParaRPr lang="pt-BR" sz="28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987824" y="980728"/>
            <a:ext cx="2304256" cy="954107"/>
          </a:xfrm>
          <a:prstGeom prst="rect">
            <a:avLst/>
          </a:prstGeom>
          <a:noFill/>
          <a:ln>
            <a:solidFill>
              <a:srgbClr val="034EA2"/>
            </a:solidFill>
          </a:ln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0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=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</a:p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H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: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1</a:t>
            </a:r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  </a:t>
            </a:r>
            <a:r>
              <a:rPr lang="pt-BR" sz="2800" baseline="-250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  <a:sym typeface="Symbol"/>
              </a:rPr>
              <a:t>2</a:t>
            </a:r>
            <a:endParaRPr lang="pt-BR" sz="2800" baseline="-25000" dirty="0">
              <a:solidFill>
                <a:schemeClr val="tx2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2" y="2348880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/>
              <a:buChar char="a"/>
            </a:pPr>
            <a:r>
              <a:rPr lang="pt-BR" sz="2800" dirty="0" smtClean="0">
                <a:latin typeface="+mn-lt"/>
                <a:ea typeface="Verdana" pitchFamily="34" charset="0"/>
                <a:cs typeface="Verdana" pitchFamily="34" charset="0"/>
                <a:sym typeface="Symbol"/>
              </a:rPr>
              <a:t>= 0,05 (fixado)</a:t>
            </a:r>
            <a:endParaRPr lang="pt-BR" sz="2800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395536" y="3068960"/>
          <a:ext cx="5250386" cy="771326"/>
        </p:xfrm>
        <a:graphic>
          <a:graphicData uri="http://schemas.openxmlformats.org/presentationml/2006/ole">
            <p:oleObj spid="_x0000_s200714" name="Equação" r:id="rId3" imgW="3022600" imgH="444500" progId="Equation.3">
              <p:embed/>
            </p:oleObj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876550" y="4149080"/>
          <a:ext cx="4139137" cy="902940"/>
        </p:xfrm>
        <a:graphic>
          <a:graphicData uri="http://schemas.openxmlformats.org/presentationml/2006/ole">
            <p:oleObj spid="_x0000_s200715" name="Equação" r:id="rId4" imgW="2209800" imgH="482600" progId="Equation.3">
              <p:embed/>
            </p:oleObj>
          </a:graphicData>
        </a:graphic>
      </p:graphicFrame>
      <p:sp>
        <p:nvSpPr>
          <p:cNvPr id="9" name="Seta para a direita 8"/>
          <p:cNvSpPr/>
          <p:nvPr/>
        </p:nvSpPr>
        <p:spPr>
          <a:xfrm>
            <a:off x="5796136" y="3212976"/>
            <a:ext cx="648072" cy="432048"/>
          </a:xfrm>
          <a:prstGeom prst="rightArrow">
            <a:avLst/>
          </a:prstGeom>
          <a:solidFill>
            <a:srgbClr val="1E9F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516216" y="314096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i="1" dirty="0" smtClean="0">
                <a:latin typeface="+mn-lt"/>
                <a:ea typeface="Verdana" pitchFamily="34" charset="0"/>
                <a:cs typeface="Verdana" pitchFamily="34" charset="0"/>
              </a:rPr>
              <a:t>s= 6,14</a:t>
            </a:r>
            <a:endParaRPr lang="pt-BR" sz="2800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9512" y="573325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n1=n2=27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Seta para a direita 11"/>
          <p:cNvSpPr/>
          <p:nvPr/>
        </p:nvSpPr>
        <p:spPr>
          <a:xfrm>
            <a:off x="2195736" y="5733256"/>
            <a:ext cx="648072" cy="461665"/>
          </a:xfrm>
          <a:prstGeom prst="rightArrow">
            <a:avLst/>
          </a:prstGeom>
          <a:solidFill>
            <a:srgbClr val="1E9F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059832" y="573325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1E9FB4"/>
                </a:solidFill>
                <a:latin typeface="+mn-lt"/>
                <a:ea typeface="Verdana" pitchFamily="34" charset="0"/>
                <a:cs typeface="Verdana" pitchFamily="34" charset="0"/>
              </a:rPr>
              <a:t>n1+n2-2=25</a:t>
            </a:r>
            <a:endParaRPr lang="pt-BR" sz="2800" dirty="0">
              <a:solidFill>
                <a:srgbClr val="1E9FB4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3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5518993" cy="464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1" name="Conector de seta reta 20"/>
          <p:cNvCxnSpPr/>
          <p:nvPr/>
        </p:nvCxnSpPr>
        <p:spPr>
          <a:xfrm>
            <a:off x="5220072" y="3429000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4788024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1,71</a:t>
            </a:r>
            <a:endParaRPr lang="pt-BR" dirty="0"/>
          </a:p>
        </p:txBody>
      </p:sp>
      <p:cxnSp>
        <p:nvCxnSpPr>
          <p:cNvPr id="24" name="Conector em curva 23"/>
          <p:cNvCxnSpPr/>
          <p:nvPr/>
        </p:nvCxnSpPr>
        <p:spPr>
          <a:xfrm flipV="1">
            <a:off x="5436096" y="3573016"/>
            <a:ext cx="1008112" cy="5760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6516216" y="34197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0,05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3275856" y="5301208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1E9FB4"/>
                </a:solidFill>
                <a:latin typeface="+mn-lt"/>
              </a:rPr>
              <a:t>ou: </a:t>
            </a:r>
            <a:r>
              <a:rPr lang="pt-BR" sz="2800" dirty="0" smtClean="0">
                <a:solidFill>
                  <a:srgbClr val="1E9FB4"/>
                </a:solidFill>
                <a:latin typeface="+mn-lt"/>
              </a:rPr>
              <a:t>p&lt;0,001</a:t>
            </a:r>
            <a:endParaRPr lang="pt-BR" sz="2800" dirty="0">
              <a:solidFill>
                <a:srgbClr val="1E9FB4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ixaDeTexto 11"/>
          <p:cNvSpPr txBox="1"/>
          <p:nvPr/>
        </p:nvSpPr>
        <p:spPr>
          <a:xfrm>
            <a:off x="323528" y="908720"/>
            <a:ext cx="82089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tx2"/>
                </a:solidFill>
                <a:latin typeface="+mn-lt"/>
                <a:ea typeface="Verdana" pitchFamily="34" charset="0"/>
                <a:cs typeface="Verdana" pitchFamily="34" charset="0"/>
              </a:rPr>
              <a:t>Portanto, o tempo médio no grupo dos fumantes é maior que nos não fumantes</a:t>
            </a:r>
          </a:p>
          <a:p>
            <a:endParaRPr lang="pt-BR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5298" name="Object 6"/>
          <p:cNvGraphicFramePr>
            <a:graphicFrameLocks noChangeAspect="1"/>
          </p:cNvGraphicFramePr>
          <p:nvPr/>
        </p:nvGraphicFramePr>
        <p:xfrm>
          <a:off x="2392189" y="4107904"/>
          <a:ext cx="955675" cy="2057400"/>
        </p:xfrm>
        <a:graphic>
          <a:graphicData uri="http://schemas.openxmlformats.org/presentationml/2006/ole">
            <p:oleObj spid="_x0000_s202758" name="Clip" r:id="rId3" imgW="1857375" imgH="3995738" progId="">
              <p:embed/>
            </p:oleObj>
          </a:graphicData>
        </a:graphic>
      </p:graphicFrame>
      <p:sp>
        <p:nvSpPr>
          <p:cNvPr id="13" name="Texto explicativo em forma de nuvem 12"/>
          <p:cNvSpPr/>
          <p:nvPr/>
        </p:nvSpPr>
        <p:spPr>
          <a:xfrm>
            <a:off x="2195736" y="2492896"/>
            <a:ext cx="5040560" cy="1368152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 se tivéssemos 3 grupos</a:t>
            </a:r>
            <a:endParaRPr lang="pt-B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219575" y="3840165"/>
            <a:ext cx="633413" cy="766563"/>
            <a:chOff x="2640" y="2352"/>
            <a:chExt cx="432" cy="53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640" y="2544"/>
              <a:ext cx="432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0008" tIns="30008" rIns="30008" bIns="30008">
              <a:spAutoFit/>
            </a:bodyPr>
            <a:lstStyle/>
            <a:p>
              <a:pPr algn="just" defTabSz="835025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endParaRPr lang="pt-BR" sz="2800" b="1" i="1">
                <a:solidFill>
                  <a:srgbClr val="FFFF00"/>
                </a:solidFill>
                <a:latin typeface="Constantia" pitchFamily="18" charset="0"/>
              </a:endParaRP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2640" y="2352"/>
              <a:ext cx="24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0008" tIns="30008" rIns="30008" bIns="30008">
              <a:spAutoFit/>
            </a:bodyPr>
            <a:lstStyle/>
            <a:p>
              <a:pPr algn="just" defTabSz="835025">
                <a:spcBef>
                  <a:spcPct val="50000"/>
                </a:spcBef>
                <a:buClr>
                  <a:schemeClr val="accent2"/>
                </a:buClr>
                <a:buSzPct val="80000"/>
                <a:buFont typeface="Wingdings" pitchFamily="2" charset="2"/>
                <a:buNone/>
              </a:pPr>
              <a:endParaRPr lang="pt-BR" sz="2800" b="1">
                <a:latin typeface="Constantia" pitchFamily="18" charset="0"/>
              </a:endParaRPr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323528" y="1124744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População: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todas as pessoas aptas a votar</a:t>
            </a:r>
          </a:p>
          <a:p>
            <a:endParaRPr lang="pt-BR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Amostra: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eleitores que participaram da pesquisa eleitoral </a:t>
            </a:r>
          </a:p>
          <a:p>
            <a:endParaRPr lang="pt-BR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r>
              <a:rPr lang="pt-BR" sz="2800" b="1" dirty="0" smtClean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 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característica de interesse da população </a:t>
            </a:r>
          </a:p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 (parâmetro)</a:t>
            </a:r>
          </a:p>
          <a:p>
            <a:endParaRPr lang="pt-BR" sz="2800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p: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correspondente característica na amostra (estatística ou estimador)</a:t>
            </a:r>
            <a:endParaRPr lang="pt-BR" sz="2800" dirty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23528" y="1045180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Este é um problema de </a:t>
            </a:r>
            <a:r>
              <a:rPr lang="pt-BR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estimação</a:t>
            </a:r>
          </a:p>
          <a:p>
            <a:endParaRPr lang="pt-BR" sz="2800" b="1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Na apresentação dos resultados é fornecida uma medida de </a:t>
            </a:r>
            <a:r>
              <a:rPr lang="pt-BR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incerteza</a:t>
            </a:r>
            <a:r>
              <a:rPr lang="pt-BR" sz="2800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: margem de erro</a:t>
            </a:r>
          </a:p>
          <a:p>
            <a:endParaRPr lang="pt-BR" sz="2800" b="1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endParaRPr lang="pt-BR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r>
              <a:rPr lang="pt-BR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Observação: 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Neste exemplo, no dia da eleição, </a:t>
            </a:r>
            <a:r>
              <a:rPr lang="pt-BR" sz="2800" b="1" dirty="0" smtClean="0">
                <a:solidFill>
                  <a:schemeClr val="accent1"/>
                </a:solidFill>
                <a:latin typeface="Constantia" pitchFamily="18" charset="0"/>
                <a:ea typeface="Verdana" pitchFamily="34" charset="0"/>
                <a:cs typeface="Verdana" pitchFamily="34" charset="0"/>
                <a:sym typeface="Symbol"/>
              </a:rPr>
              <a:t></a:t>
            </a:r>
            <a:r>
              <a:rPr lang="pt-BR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será conhecido. Porém, isto não ocorre em outras aplicações, de uma forma geral. </a:t>
            </a:r>
          </a:p>
          <a:p>
            <a:endParaRPr lang="pt-BR" sz="2800" dirty="0" smtClean="0"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endParaRPr lang="pt-BR" sz="2800" dirty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1343477"/>
            <a:ext cx="8712968" cy="6270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err="1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Exemplo</a:t>
            </a:r>
            <a:r>
              <a:rPr lang="en-US" altLang="en-US" sz="2800" b="1" dirty="0" smtClean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1</a:t>
            </a:r>
          </a:p>
          <a:p>
            <a:pPr algn="just"/>
            <a:endParaRPr lang="en-US" altLang="en-US" sz="2800" b="1" dirty="0" smtClean="0">
              <a:solidFill>
                <a:srgbClr val="034EA2"/>
              </a:solidFill>
              <a:latin typeface="Constantia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Um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fabricante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próteses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afirma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que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seu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processo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fabricação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produz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90%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peças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dentro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das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especificações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. O IPEM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deseja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investigar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este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processo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fabricação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ainda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está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sob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controle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altLang="en-US" sz="2800" b="1" dirty="0" smtClean="0">
                <a:solidFill>
                  <a:srgbClr val="5C005C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Foi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selecionada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uma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amostra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aleatória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de 100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itens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e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observada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a proporção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itens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en-US" sz="2800" dirty="0" err="1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satisfatórios</a:t>
            </a:r>
            <a:r>
              <a:rPr lang="en-US" altLang="en-US" sz="2800" dirty="0" smtClean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4016" y="1542412"/>
            <a:ext cx="8964488" cy="2679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 b="1" dirty="0" err="1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Exemplo</a:t>
            </a:r>
            <a:r>
              <a:rPr lang="en-GB" sz="2800" b="1" dirty="0" smtClean="0">
                <a:solidFill>
                  <a:srgbClr val="034EA2"/>
                </a:solidFill>
                <a:latin typeface="+mn-lt"/>
                <a:ea typeface="Verdana" pitchFamily="34" charset="0"/>
                <a:cs typeface="Verdana" pitchFamily="34" charset="0"/>
              </a:rPr>
              <a:t> 2 - 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Um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fabricante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de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cigarros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afirma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que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seus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cigarros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contêm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,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em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média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,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não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mais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que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30 </a:t>
            </a:r>
            <a:r>
              <a:rPr lang="en-GB" sz="2800" i="1" dirty="0">
                <a:latin typeface="+mn-lt"/>
                <a:ea typeface="Verdana" pitchFamily="34" charset="0"/>
                <a:cs typeface="Verdana" pitchFamily="34" charset="0"/>
              </a:rPr>
              <a:t>mg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 de </a:t>
            </a:r>
            <a:r>
              <a:rPr lang="en-GB" sz="2800" dirty="0" err="1">
                <a:latin typeface="+mn-lt"/>
                <a:ea typeface="Verdana" pitchFamily="34" charset="0"/>
                <a:cs typeface="Verdana" pitchFamily="34" charset="0"/>
              </a:rPr>
              <a:t>nicotina</a:t>
            </a:r>
            <a:r>
              <a:rPr lang="en-GB" sz="2800" dirty="0">
                <a:latin typeface="+mn-lt"/>
                <a:ea typeface="Verdana" pitchFamily="34" charset="0"/>
                <a:cs typeface="Verdana" pitchFamily="34" charset="0"/>
              </a:rPr>
              <a:t>.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Uma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i="1" dirty="0" smtClean="0">
                <a:latin typeface="+mn-lt"/>
                <a:ea typeface="Verdana" pitchFamily="34" charset="0"/>
                <a:cs typeface="Verdana" pitchFamily="34" charset="0"/>
              </a:rPr>
              <a:t>ONG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anti-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tabagismo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não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concorda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com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essa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afirmação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, e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colhe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uma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amostra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aleatória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de 81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cigarros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dessa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marca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para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contestar</a:t>
            </a:r>
            <a:r>
              <a:rPr lang="en-GB" sz="2800" dirty="0" smtClean="0">
                <a:latin typeface="+mn-lt"/>
                <a:ea typeface="Verdana" pitchFamily="34" charset="0"/>
                <a:cs typeface="Verdana" pitchFamily="34" charset="0"/>
              </a:rPr>
              <a:t> a </a:t>
            </a:r>
            <a:r>
              <a:rPr lang="en-GB" sz="2800" dirty="0" err="1" smtClean="0">
                <a:latin typeface="+mn-lt"/>
                <a:ea typeface="Verdana" pitchFamily="34" charset="0"/>
                <a:cs typeface="Verdana" pitchFamily="34" charset="0"/>
              </a:rPr>
              <a:t>afirmação</a:t>
            </a:r>
            <a:endParaRPr lang="en-GB" sz="2800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8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484784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034EA2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Hipótese estatística:</a:t>
            </a:r>
            <a:r>
              <a:rPr lang="pt-BR" sz="2800" b="1" dirty="0">
                <a:latin typeface="Constant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afirmação sobre um parâmetro da população</a:t>
            </a:r>
          </a:p>
          <a:p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323528" y="3140968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Constantia" pitchFamily="18" charset="0"/>
                <a:ea typeface="Verdana" pitchFamily="34" charset="0"/>
                <a:cs typeface="Verdana" pitchFamily="34" charset="0"/>
              </a:rPr>
              <a:t>Os parâmetros e valores especificados nas hipóteses nula e alternativa dependem do objetivo e características o estudo   </a:t>
            </a:r>
          </a:p>
          <a:p>
            <a:endParaRPr lang="pt-BR" sz="2800" dirty="0">
              <a:latin typeface="Constantia" pitchFamily="18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22302204"/>
              </p:ext>
            </p:extLst>
          </p:nvPr>
        </p:nvGraphicFramePr>
        <p:xfrm>
          <a:off x="1331640" y="4653136"/>
          <a:ext cx="836204" cy="1800200"/>
        </p:xfrm>
        <a:graphic>
          <a:graphicData uri="http://schemas.openxmlformats.org/presentationml/2006/ole">
            <p:oleObj spid="_x0000_s254980" name="Clip" r:id="rId3" imgW="1857375" imgH="3995738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201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2276</TotalTime>
  <Words>1492</Words>
  <Application>Microsoft Office PowerPoint</Application>
  <PresentationFormat>Apresentação na tela (4:3)</PresentationFormat>
  <Paragraphs>200</Paragraphs>
  <Slides>45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incorporados</vt:lpstr>
      </vt:variant>
      <vt:variant>
        <vt:i4>4</vt:i4>
      </vt:variant>
      <vt:variant>
        <vt:lpstr>Títulos de slides</vt:lpstr>
      </vt:variant>
      <vt:variant>
        <vt:i4>45</vt:i4>
      </vt:variant>
    </vt:vector>
  </HeadingPairs>
  <TitlesOfParts>
    <vt:vector size="51" baseType="lpstr">
      <vt:lpstr>Fluxo</vt:lpstr>
      <vt:lpstr>Office Theme</vt:lpstr>
      <vt:lpstr>Clip</vt:lpstr>
      <vt:lpstr>Equação</vt:lpstr>
      <vt:lpstr>Graph</vt:lpstr>
      <vt:lpstr>Planilha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Exemplo 2: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Paulo</dc:creator>
  <cp:lastModifiedBy>tuca</cp:lastModifiedBy>
  <cp:revision>330</cp:revision>
  <dcterms:created xsi:type="dcterms:W3CDTF">2014-07-21T21:03:23Z</dcterms:created>
  <dcterms:modified xsi:type="dcterms:W3CDTF">2015-10-01T10:43:11Z</dcterms:modified>
</cp:coreProperties>
</file>