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9"/>
  </p:notesMasterIdLst>
  <p:handoutMasterIdLst>
    <p:handoutMasterId r:id="rId40"/>
  </p:handoutMasterIdLst>
  <p:sldIdLst>
    <p:sldId id="257" r:id="rId2"/>
    <p:sldId id="334" r:id="rId3"/>
    <p:sldId id="335" r:id="rId4"/>
    <p:sldId id="336" r:id="rId5"/>
    <p:sldId id="337" r:id="rId6"/>
    <p:sldId id="338" r:id="rId7"/>
    <p:sldId id="356" r:id="rId8"/>
    <p:sldId id="357" r:id="rId9"/>
    <p:sldId id="358" r:id="rId10"/>
    <p:sldId id="359" r:id="rId11"/>
    <p:sldId id="360" r:id="rId12"/>
    <p:sldId id="365" r:id="rId13"/>
    <p:sldId id="366" r:id="rId14"/>
    <p:sldId id="361" r:id="rId15"/>
    <p:sldId id="340" r:id="rId16"/>
    <p:sldId id="341" r:id="rId17"/>
    <p:sldId id="343" r:id="rId18"/>
    <p:sldId id="344" r:id="rId19"/>
    <p:sldId id="349" r:id="rId20"/>
    <p:sldId id="368" r:id="rId21"/>
    <p:sldId id="367" r:id="rId22"/>
    <p:sldId id="362" r:id="rId23"/>
    <p:sldId id="363" r:id="rId24"/>
    <p:sldId id="364" r:id="rId25"/>
    <p:sldId id="369" r:id="rId26"/>
    <p:sldId id="370" r:id="rId27"/>
    <p:sldId id="371" r:id="rId28"/>
    <p:sldId id="373" r:id="rId29"/>
    <p:sldId id="372" r:id="rId30"/>
    <p:sldId id="379" r:id="rId31"/>
    <p:sldId id="374" r:id="rId32"/>
    <p:sldId id="376" r:id="rId33"/>
    <p:sldId id="377" r:id="rId34"/>
    <p:sldId id="378" r:id="rId35"/>
    <p:sldId id="380" r:id="rId36"/>
    <p:sldId id="381" r:id="rId37"/>
    <p:sldId id="382" r:id="rId38"/>
  </p:sldIdLst>
  <p:sldSz cx="9144000" cy="6858000" type="screen4x3"/>
  <p:notesSz cx="6888163" cy="100203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9FB4"/>
    <a:srgbClr val="EE7226"/>
    <a:srgbClr val="EDB427"/>
    <a:srgbClr val="76570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75" autoAdjust="0"/>
    <p:restoredTop sz="94660"/>
  </p:normalViewPr>
  <p:slideViewPr>
    <p:cSldViewPr>
      <p:cViewPr varScale="1">
        <p:scale>
          <a:sx n="103" d="100"/>
          <a:sy n="103" d="100"/>
        </p:scale>
        <p:origin x="-2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10AD8C6-C55B-4685-9E56-D0856D96C6F5}" type="datetimeFigureOut">
              <a:rPr lang="pt-BR"/>
              <a:pPr>
                <a:defRPr/>
              </a:pPr>
              <a:t>05/11/2015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435181E-51B2-46F6-ABAE-B40ED11612C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670872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5B0C94F-574D-4272-904E-05D6E8DE322D}" type="datetimeFigureOut">
              <a:rPr lang="pt-BR"/>
              <a:pPr>
                <a:defRPr/>
              </a:pPr>
              <a:t>05/11/2015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10213" cy="4510088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AE1BB93-DB58-4785-B58E-09D4B7BF75E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7514286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E1BB93-DB58-4785-B58E-09D4B7BF75E3}" type="slidenum">
              <a:rPr lang="pt-BR" smtClean="0"/>
              <a:pPr>
                <a:defRPr/>
              </a:pPr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721511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CE0B8-4483-4D5F-BC1A-613FA90755F5}" type="datetimeFigureOut">
              <a:rPr lang="pt-BR"/>
              <a:pPr>
                <a:defRPr/>
              </a:pPr>
              <a:t>05/11/2015</a:t>
            </a:fld>
            <a:endParaRPr lang="pt-BR"/>
          </a:p>
        </p:txBody>
      </p:sp>
      <p:sp>
        <p:nvSpPr>
          <p:cNvPr id="5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47E462E5-C9A1-413B-920D-A61AAA9DFF3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67CDB-1BB2-4A52-AF9C-FC6F5BC66EF6}" type="datetimeFigureOut">
              <a:rPr lang="pt-BR"/>
              <a:pPr>
                <a:defRPr/>
              </a:pPr>
              <a:t>05/11/2015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9ECC0-EB43-4BC9-A6EB-242BA8AB141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69C52-619B-4BCE-BC51-B0A07C55EBC7}" type="datetimeFigureOut">
              <a:rPr lang="pt-BR"/>
              <a:pPr>
                <a:defRPr/>
              </a:pPr>
              <a:t>05/11/2015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0CC37-B131-4C1E-890B-0CDF6DD4C16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3" descr="01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3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>
            <a:spLocks noChangeArrowheads="1"/>
          </p:cNvSpPr>
          <p:nvPr userDrawn="1"/>
        </p:nvSpPr>
        <p:spPr bwMode="auto">
          <a:xfrm>
            <a:off x="141288" y="104775"/>
            <a:ext cx="192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pt-BR" sz="20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Título do slide</a:t>
            </a:r>
          </a:p>
        </p:txBody>
      </p:sp>
      <p:sp>
        <p:nvSpPr>
          <p:cNvPr id="4" name="TextBox 5"/>
          <p:cNvSpPr txBox="1">
            <a:spLocks noChangeArrowheads="1"/>
          </p:cNvSpPr>
          <p:nvPr userDrawn="1"/>
        </p:nvSpPr>
        <p:spPr bwMode="auto">
          <a:xfrm>
            <a:off x="7654925" y="6413500"/>
            <a:ext cx="992188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pt-BR" sz="1300" b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maio/2014</a:t>
            </a:r>
          </a:p>
        </p:txBody>
      </p:sp>
      <p:sp>
        <p:nvSpPr>
          <p:cNvPr id="5" name="TextBox 6"/>
          <p:cNvSpPr txBox="1">
            <a:spLocks noChangeArrowheads="1"/>
          </p:cNvSpPr>
          <p:nvPr userDrawn="1"/>
        </p:nvSpPr>
        <p:spPr bwMode="auto">
          <a:xfrm>
            <a:off x="8686800" y="6413500"/>
            <a:ext cx="460375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fld id="{4D96E51C-4CF8-43F0-8B5C-46F9950C6BE0}" type="slidenum">
              <a:rPr lang="pt-BR" sz="1300" b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pPr eaLnBrk="1" hangingPunct="1">
                <a:defRPr/>
              </a:pPr>
              <a:t>‹nº›</a:t>
            </a:fld>
            <a:endParaRPr lang="pt-BR" sz="1300" b="1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8"/>
          <p:cNvSpPr txBox="1">
            <a:spLocks noChangeArrowheads="1"/>
          </p:cNvSpPr>
          <p:nvPr userDrawn="1"/>
        </p:nvSpPr>
        <p:spPr bwMode="auto">
          <a:xfrm>
            <a:off x="228600" y="6375400"/>
            <a:ext cx="14144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pt-BR" sz="1400" b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Carmen André</a:t>
            </a:r>
            <a:endParaRPr lang="pt-BR" sz="1300" b="1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tângulo com Único Canto Aparado 6"/>
          <p:cNvSpPr/>
          <p:nvPr userDrawn="1"/>
        </p:nvSpPr>
        <p:spPr>
          <a:xfrm flipV="1">
            <a:off x="-36513" y="304800"/>
            <a:ext cx="4032251" cy="531813"/>
          </a:xfrm>
          <a:prstGeom prst="snip1Rect">
            <a:avLst>
              <a:gd name="adj" fmla="val 50000"/>
            </a:avLst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ED25A-0574-4554-BFF3-9135CD443C16}" type="datetimeFigureOut">
              <a:rPr lang="pt-BR"/>
              <a:pPr>
                <a:defRPr/>
              </a:pPr>
              <a:t>05/11/2015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99C91-0A29-4CEB-B183-74298D4D06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D4CB6-F0D3-4863-B241-14D5EFB73028}" type="datetimeFigureOut">
              <a:rPr lang="pt-BR"/>
              <a:pPr>
                <a:defRPr/>
              </a:pPr>
              <a:t>05/11/2015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B5246190-ABAE-4CE3-98FD-D5AD3508E2A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C64BF-ED3D-4F38-AFA7-9506277B665A}" type="datetimeFigureOut">
              <a:rPr lang="pt-BR"/>
              <a:pPr>
                <a:defRPr/>
              </a:pPr>
              <a:t>05/11/2015</a:t>
            </a:fld>
            <a:endParaRPr lang="pt-BR"/>
          </a:p>
        </p:txBody>
      </p:sp>
      <p:sp>
        <p:nvSpPr>
          <p:cNvPr id="6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73F95-4A32-4369-9DBB-6BD2BB350F9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CD2A0-B88A-4EB6-B14B-EB36F9FFE168}" type="datetimeFigureOut">
              <a:rPr lang="pt-BR"/>
              <a:pPr>
                <a:defRPr/>
              </a:pPr>
              <a:t>05/11/2015</a:t>
            </a:fld>
            <a:endParaRPr lang="pt-BR"/>
          </a:p>
        </p:txBody>
      </p:sp>
      <p:sp>
        <p:nvSpPr>
          <p:cNvPr id="8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963E4-3F35-46C9-9BA6-798292BFD13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04810-4C72-4D0B-81BD-4773D1DB2BEC}" type="datetimeFigureOut">
              <a:rPr lang="pt-BR"/>
              <a:pPr>
                <a:defRPr/>
              </a:pPr>
              <a:t>05/11/2015</a:t>
            </a:fld>
            <a:endParaRPr lang="pt-BR"/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B8982-20F7-4A91-A7B3-E03F1DCDDF4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F8FED-E1F4-41A5-BADC-A37370FF1758}" type="datetimeFigureOut">
              <a:rPr lang="pt-BR"/>
              <a:pPr>
                <a:defRPr/>
              </a:pPr>
              <a:t>05/11/2015</a:t>
            </a:fld>
            <a:endParaRPr lang="pt-BR"/>
          </a:p>
        </p:txBody>
      </p:sp>
      <p:sp>
        <p:nvSpPr>
          <p:cNvPr id="3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582B3-5BA5-42D1-9F25-FDE1D359A53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C63E2-3E7E-467C-A2BE-AD51ED148463}" type="datetimeFigureOut">
              <a:rPr lang="pt-BR"/>
              <a:pPr>
                <a:defRPr/>
              </a:pPr>
              <a:t>05/11/2015</a:t>
            </a:fld>
            <a:endParaRPr lang="pt-BR"/>
          </a:p>
        </p:txBody>
      </p:sp>
      <p:sp>
        <p:nvSpPr>
          <p:cNvPr id="6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F187E-4F7F-46AA-92FF-7BCC866C82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com Único Canto Aparado e Arredondado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riângulo retângulo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orma livre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9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4CEA8-D238-4C67-95B8-CD40356916B2}" type="datetimeFigureOut">
              <a:rPr lang="pt-BR"/>
              <a:pPr>
                <a:defRPr/>
              </a:pPr>
              <a:t>05/11/2015</a:t>
            </a:fld>
            <a:endParaRPr lang="pt-BR"/>
          </a:p>
        </p:txBody>
      </p:sp>
      <p:sp>
        <p:nvSpPr>
          <p:cNvPr id="10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F26A41-513B-4EB3-8177-76D3B9E7AC2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268" name="Espaço Reservado para Título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  <a:endParaRPr lang="en-US" smtClean="0"/>
          </a:p>
        </p:txBody>
      </p:sp>
      <p:sp>
        <p:nvSpPr>
          <p:cNvPr id="11269" name="Espaço Reservado para Texto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0E8C9B3-76F1-4728-A481-067792089FBD}" type="datetimeFigureOut">
              <a:rPr lang="pt-BR"/>
              <a:pPr>
                <a:defRPr/>
              </a:pPr>
              <a:t>05/11/2015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045C75"/>
                </a:solidFill>
                <a:latin typeface="Constantia" pitchFamily="18" charset="0"/>
                <a:cs typeface="Arial" pitchFamily="34" charset="0"/>
              </a:defRPr>
            </a:lvl1pPr>
          </a:lstStyle>
          <a:p>
            <a:pPr>
              <a:defRPr/>
            </a:pPr>
            <a:fld id="{B0FF7B7F-6421-4345-8854-9EC0147F67C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grpSp>
        <p:nvGrpSpPr>
          <p:cNvPr id="11273" name="Grupo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8" r:id="rId1"/>
    <p:sldLayoutId id="2147483950" r:id="rId2"/>
    <p:sldLayoutId id="2147483959" r:id="rId3"/>
    <p:sldLayoutId id="2147483951" r:id="rId4"/>
    <p:sldLayoutId id="2147483952" r:id="rId5"/>
    <p:sldLayoutId id="2147483953" r:id="rId6"/>
    <p:sldLayoutId id="2147483954" r:id="rId7"/>
    <p:sldLayoutId id="2147483955" r:id="rId8"/>
    <p:sldLayoutId id="2147483960" r:id="rId9"/>
    <p:sldLayoutId id="2147483956" r:id="rId10"/>
    <p:sldLayoutId id="2147483957" r:id="rId11"/>
    <p:sldLayoutId id="214748396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1.bin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533400" y="1477963"/>
            <a:ext cx="838200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pt-BR" sz="4400" b="1" dirty="0">
                <a:solidFill>
                  <a:schemeClr val="tx2"/>
                </a:solidFill>
                <a:latin typeface="Constantia" pitchFamily="18" charset="0"/>
              </a:rPr>
              <a:t>Métodos Estatísticos Aplicados às Ciências Biológicas</a:t>
            </a:r>
            <a:endParaRPr lang="en-US" sz="4400" b="1" dirty="0">
              <a:solidFill>
                <a:schemeClr val="tx2"/>
              </a:solidFill>
              <a:latin typeface="Constantia" pitchFamily="18" charset="0"/>
            </a:endParaRPr>
          </a:p>
        </p:txBody>
      </p:sp>
      <p:sp>
        <p:nvSpPr>
          <p:cNvPr id="16388" name="CaixaDeTexto 3"/>
          <p:cNvSpPr txBox="1">
            <a:spLocks noChangeArrowheads="1"/>
          </p:cNvSpPr>
          <p:nvPr/>
        </p:nvSpPr>
        <p:spPr bwMode="auto">
          <a:xfrm>
            <a:off x="3635375" y="3213100"/>
            <a:ext cx="20891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t-BR" sz="3600" dirty="0">
                <a:solidFill>
                  <a:srgbClr val="1E9FB4"/>
                </a:solidFill>
                <a:latin typeface="Constantia" pitchFamily="18" charset="0"/>
              </a:rPr>
              <a:t>- </a:t>
            </a:r>
            <a:r>
              <a:rPr lang="pt-BR" sz="3600" dirty="0" smtClean="0">
                <a:solidFill>
                  <a:srgbClr val="1E9FB4"/>
                </a:solidFill>
                <a:latin typeface="Constantia" pitchFamily="18" charset="0"/>
              </a:rPr>
              <a:t>12ª </a:t>
            </a:r>
            <a:r>
              <a:rPr lang="pt-BR" sz="3600" dirty="0">
                <a:solidFill>
                  <a:srgbClr val="1E9FB4"/>
                </a:solidFill>
                <a:latin typeface="Constantia" pitchFamily="18" charset="0"/>
              </a:rPr>
              <a:t>aula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23528" y="1268760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1E9FB4"/>
                </a:solidFill>
              </a:rPr>
              <a:t>É possível verificar as suposições de forma mais detalhada por meio da análise dos resíduos</a:t>
            </a:r>
            <a:endParaRPr lang="pt-BR" sz="2400" dirty="0">
              <a:solidFill>
                <a:srgbClr val="1E9FB4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79512" y="2564904"/>
            <a:ext cx="8964488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BR" sz="2400" dirty="0" smtClean="0">
                <a:solidFill>
                  <a:schemeClr val="tx2"/>
                </a:solidFill>
              </a:rPr>
              <a:t>Gráfico dos resíduos x variável explicativa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BR" sz="2400" dirty="0" smtClean="0">
                <a:solidFill>
                  <a:schemeClr val="tx2"/>
                </a:solidFill>
              </a:rPr>
              <a:t>Gráfico dos resíduos x Ordem das observações (se conhecida)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BR" sz="2400" dirty="0" smtClean="0">
                <a:solidFill>
                  <a:schemeClr val="tx2"/>
                </a:solidFill>
              </a:rPr>
              <a:t>Gráfico de probabilidade normal dos resíduos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pt-BR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1196752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chemeClr val="tx2"/>
                </a:solidFill>
              </a:rPr>
              <a:t>Alguns exemplos</a:t>
            </a:r>
            <a:endParaRPr lang="pt-BR" sz="2400" dirty="0">
              <a:solidFill>
                <a:schemeClr val="tx2"/>
              </a:solidFill>
            </a:endParaRPr>
          </a:p>
        </p:txBody>
      </p:sp>
      <p:pic>
        <p:nvPicPr>
          <p:cNvPr id="41676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626920">
            <a:off x="1144248" y="1620000"/>
            <a:ext cx="6810279" cy="49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aixaDeTexto 3"/>
          <p:cNvSpPr txBox="1"/>
          <p:nvPr/>
        </p:nvSpPr>
        <p:spPr>
          <a:xfrm>
            <a:off x="251520" y="630002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tx2"/>
                </a:solidFill>
              </a:rPr>
              <a:t>Fonte: Altman, 1999</a:t>
            </a:r>
            <a:endParaRPr lang="pt-BR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1196752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chemeClr val="tx2"/>
                </a:solidFill>
              </a:rPr>
              <a:t>Alguns exemplos</a:t>
            </a:r>
            <a:endParaRPr lang="pt-BR" sz="2400" dirty="0">
              <a:solidFill>
                <a:schemeClr val="tx2"/>
              </a:solidFill>
            </a:endParaRPr>
          </a:p>
        </p:txBody>
      </p:sp>
      <p:pic>
        <p:nvPicPr>
          <p:cNvPr id="4372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647436">
            <a:off x="1224000" y="1692000"/>
            <a:ext cx="6983625" cy="46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aixaDeTexto 3"/>
          <p:cNvSpPr txBox="1"/>
          <p:nvPr/>
        </p:nvSpPr>
        <p:spPr>
          <a:xfrm>
            <a:off x="251520" y="630002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tx2"/>
                </a:solidFill>
              </a:rPr>
              <a:t>Fonte: Altman, 1999</a:t>
            </a:r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1196752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chemeClr val="tx2"/>
                </a:solidFill>
              </a:rPr>
              <a:t>Alguns exemplos</a:t>
            </a:r>
            <a:endParaRPr lang="pt-BR" sz="2400" dirty="0">
              <a:solidFill>
                <a:schemeClr val="tx2"/>
              </a:solidFill>
            </a:endParaRPr>
          </a:p>
        </p:txBody>
      </p:sp>
      <p:pic>
        <p:nvPicPr>
          <p:cNvPr id="4382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635541">
            <a:off x="1152000" y="1620000"/>
            <a:ext cx="7188936" cy="47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aixaDeTexto 3"/>
          <p:cNvSpPr txBox="1"/>
          <p:nvPr/>
        </p:nvSpPr>
        <p:spPr>
          <a:xfrm>
            <a:off x="179512" y="6228020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tx2"/>
                </a:solidFill>
              </a:rPr>
              <a:t>Fonte: Altman, 1999</a:t>
            </a:r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1052736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tx2"/>
                </a:solidFill>
              </a:rPr>
              <a:t>ANOVA</a:t>
            </a:r>
            <a:endParaRPr lang="pt-BR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6949750"/>
              </p:ext>
            </p:extLst>
          </p:nvPr>
        </p:nvGraphicFramePr>
        <p:xfrm>
          <a:off x="1266825" y="3240088"/>
          <a:ext cx="5978525" cy="822325"/>
        </p:xfrm>
        <a:graphic>
          <a:graphicData uri="http://schemas.openxmlformats.org/presentationml/2006/ole">
            <p:oleObj spid="_x0000_s415766" name="Equação" r:id="rId4" imgW="1663560" imgH="228600" progId="Equation.3">
              <p:embed/>
            </p:oleObj>
          </a:graphicData>
        </a:graphic>
      </p:graphicFrame>
      <p:sp>
        <p:nvSpPr>
          <p:cNvPr id="5" name="AutoShape 10"/>
          <p:cNvSpPr>
            <a:spLocks/>
          </p:cNvSpPr>
          <p:nvPr/>
        </p:nvSpPr>
        <p:spPr bwMode="auto">
          <a:xfrm rot="-5400000">
            <a:off x="3820045" y="3532883"/>
            <a:ext cx="243206" cy="1619616"/>
          </a:xfrm>
          <a:prstGeom prst="leftBrace">
            <a:avLst>
              <a:gd name="adj1" fmla="val 45833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 sz="240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5572944" y="4725144"/>
            <a:ext cx="25766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efeito</a:t>
            </a:r>
            <a:r>
              <a:rPr lang="pt-BR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residual</a:t>
            </a: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2989784" y="4799778"/>
            <a:ext cx="25202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efeito da </a:t>
            </a:r>
            <a:r>
              <a:rPr lang="pt-BR" sz="24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var.</a:t>
            </a:r>
            <a:r>
              <a:rPr lang="pt-BR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X</a:t>
            </a: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467544" y="4725144"/>
            <a:ext cx="228218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Variância Total</a:t>
            </a:r>
            <a:endParaRPr lang="pt-BR" sz="2400" b="1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AutoShape 10"/>
          <p:cNvSpPr>
            <a:spLocks/>
          </p:cNvSpPr>
          <p:nvPr/>
        </p:nvSpPr>
        <p:spPr bwMode="auto">
          <a:xfrm rot="-5400000">
            <a:off x="6340325" y="3604891"/>
            <a:ext cx="243206" cy="1619616"/>
          </a:xfrm>
          <a:prstGeom prst="leftBrace">
            <a:avLst>
              <a:gd name="adj1" fmla="val 45833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 sz="240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251520" y="1693937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1E9FB4"/>
                </a:solidFill>
              </a:rPr>
              <a:t>A reta de regressão ajustada explica uma proporção da variabilidade da variável dependente Y, e os resíduos indicam a parte da variabilidade que não é explicada</a:t>
            </a:r>
            <a:endParaRPr lang="pt-BR" sz="2400" dirty="0">
              <a:solidFill>
                <a:srgbClr val="1E9FB4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3"/>
          <p:cNvSpPr txBox="1">
            <a:spLocks noChangeArrowheads="1"/>
          </p:cNvSpPr>
          <p:nvPr/>
        </p:nvSpPr>
        <p:spPr bwMode="auto">
          <a:xfrm>
            <a:off x="0" y="2007443"/>
            <a:ext cx="891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400" b="1" i="1" dirty="0">
                <a:solidFill>
                  <a:srgbClr val="1E9FB4"/>
                </a:solidFill>
                <a:latin typeface="Arial" pitchFamily="34" charset="0"/>
                <a:cs typeface="Arial" pitchFamily="34" charset="0"/>
              </a:rPr>
              <a:t>SQ(Total)  =  SQ(Regressão) + SQ(Residual)</a:t>
            </a:r>
          </a:p>
        </p:txBody>
      </p:sp>
      <p:sp>
        <p:nvSpPr>
          <p:cNvPr id="41987" name="Text Box 4"/>
          <p:cNvSpPr txBox="1">
            <a:spLocks noChangeArrowheads="1"/>
          </p:cNvSpPr>
          <p:nvPr/>
        </p:nvSpPr>
        <p:spPr bwMode="auto">
          <a:xfrm>
            <a:off x="4283968" y="3039343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400" b="1" dirty="0">
                <a:solidFill>
                  <a:srgbClr val="1E9FB4"/>
                </a:solidFill>
                <a:latin typeface="Arial" pitchFamily="34" charset="0"/>
                <a:cs typeface="Arial" pitchFamily="34" charset="0"/>
              </a:rPr>
              <a:t>^</a:t>
            </a:r>
          </a:p>
        </p:txBody>
      </p:sp>
      <p:sp>
        <p:nvSpPr>
          <p:cNvPr id="41988" name="Text Box 5"/>
          <p:cNvSpPr txBox="1">
            <a:spLocks noChangeArrowheads="1"/>
          </p:cNvSpPr>
          <p:nvPr/>
        </p:nvSpPr>
        <p:spPr bwMode="auto">
          <a:xfrm>
            <a:off x="1143000" y="4149080"/>
            <a:ext cx="6781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400" b="1" dirty="0">
                <a:solidFill>
                  <a:srgbClr val="1E9FB4"/>
                </a:solidFill>
                <a:latin typeface="Arial" pitchFamily="34" charset="0"/>
                <a:cs typeface="Arial" pitchFamily="34" charset="0"/>
              </a:rPr>
              <a:t>A variabilidade Total dos Dados (Y)  pode ser explicada através do efeito da variável independente (X) e do resíduo (</a:t>
            </a:r>
            <a:r>
              <a:rPr lang="pt-BR" sz="2400" b="1" i="1" dirty="0">
                <a:solidFill>
                  <a:srgbClr val="1E9FB4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pt-BR" sz="2400" b="1" dirty="0">
                <a:solidFill>
                  <a:srgbClr val="1E9FB4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41989" name="Line 6"/>
          <p:cNvSpPr>
            <a:spLocks noChangeShapeType="1"/>
          </p:cNvSpPr>
          <p:nvPr/>
        </p:nvSpPr>
        <p:spPr bwMode="auto">
          <a:xfrm>
            <a:off x="3505200" y="5387504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 w="med" len="med"/>
            <a:tailEnd/>
          </a:ln>
        </p:spPr>
        <p:txBody>
          <a:bodyPr wrap="none" anchor="ctr"/>
          <a:lstStyle/>
          <a:p>
            <a:endParaRPr lang="pt-BR" sz="2400">
              <a:solidFill>
                <a:srgbClr val="1E9FB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990" name="Line 7"/>
          <p:cNvSpPr>
            <a:spLocks noChangeShapeType="1"/>
          </p:cNvSpPr>
          <p:nvPr/>
        </p:nvSpPr>
        <p:spPr bwMode="auto">
          <a:xfrm>
            <a:off x="5410200" y="5373216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 w="med" len="med"/>
            <a:tailEnd/>
          </a:ln>
        </p:spPr>
        <p:txBody>
          <a:bodyPr wrap="none" anchor="ctr"/>
          <a:lstStyle/>
          <a:p>
            <a:endParaRPr lang="pt-BR" sz="2400">
              <a:solidFill>
                <a:srgbClr val="1E9FB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991" name="Line 8"/>
          <p:cNvSpPr>
            <a:spLocks noChangeShapeType="1"/>
          </p:cNvSpPr>
          <p:nvPr/>
        </p:nvSpPr>
        <p:spPr bwMode="auto">
          <a:xfrm>
            <a:off x="3505200" y="5797451"/>
            <a:ext cx="1905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 sz="2400">
              <a:solidFill>
                <a:srgbClr val="1E9FB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992" name="Text Box 9"/>
          <p:cNvSpPr txBox="1">
            <a:spLocks noChangeArrowheads="1"/>
          </p:cNvSpPr>
          <p:nvPr/>
        </p:nvSpPr>
        <p:spPr bwMode="auto">
          <a:xfrm>
            <a:off x="3962400" y="5949280"/>
            <a:ext cx="3352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400" b="1" dirty="0">
                <a:solidFill>
                  <a:srgbClr val="1E9FB4"/>
                </a:solidFill>
                <a:latin typeface="Arial" pitchFamily="34" charset="0"/>
                <a:cs typeface="Arial" pitchFamily="34" charset="0"/>
              </a:rPr>
              <a:t>Fontes de Variação</a:t>
            </a:r>
          </a:p>
        </p:txBody>
      </p:sp>
      <p:sp>
        <p:nvSpPr>
          <p:cNvPr id="41993" name="AutoShape 10"/>
          <p:cNvSpPr>
            <a:spLocks/>
          </p:cNvSpPr>
          <p:nvPr/>
        </p:nvSpPr>
        <p:spPr bwMode="auto">
          <a:xfrm rot="-5400000">
            <a:off x="1514500" y="1688604"/>
            <a:ext cx="381000" cy="2133600"/>
          </a:xfrm>
          <a:prstGeom prst="leftBrace">
            <a:avLst>
              <a:gd name="adj1" fmla="val 46667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 sz="2400">
              <a:solidFill>
                <a:srgbClr val="1E9FB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994" name="AutoShape 11"/>
          <p:cNvSpPr>
            <a:spLocks/>
          </p:cNvSpPr>
          <p:nvPr/>
        </p:nvSpPr>
        <p:spPr bwMode="auto">
          <a:xfrm rot="-5400000">
            <a:off x="4152900" y="1816943"/>
            <a:ext cx="381000" cy="2133600"/>
          </a:xfrm>
          <a:prstGeom prst="leftBrace">
            <a:avLst>
              <a:gd name="adj1" fmla="val 46667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 sz="2400">
              <a:solidFill>
                <a:srgbClr val="1E9FB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995" name="AutoShape 12"/>
          <p:cNvSpPr>
            <a:spLocks/>
          </p:cNvSpPr>
          <p:nvPr/>
        </p:nvSpPr>
        <p:spPr bwMode="auto">
          <a:xfrm rot="-5400000">
            <a:off x="7048500" y="1816943"/>
            <a:ext cx="381000" cy="2133600"/>
          </a:xfrm>
          <a:prstGeom prst="leftBrace">
            <a:avLst>
              <a:gd name="adj1" fmla="val 46667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 sz="2400">
              <a:solidFill>
                <a:srgbClr val="1E9FB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261" name="Text Box 13"/>
          <p:cNvSpPr txBox="1">
            <a:spLocks noChangeArrowheads="1"/>
          </p:cNvSpPr>
          <p:nvPr/>
        </p:nvSpPr>
        <p:spPr bwMode="auto">
          <a:xfrm>
            <a:off x="-76200" y="3194893"/>
            <a:ext cx="8610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pt-BR" sz="2400" b="1" i="1" dirty="0">
                <a:solidFill>
                  <a:srgbClr val="1E9FB4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pt-BR" sz="2400" b="1" i="1" dirty="0">
                <a:solidFill>
                  <a:srgbClr val="1E9FB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Var (Y)              Var (Y)                 Var (e)</a:t>
            </a:r>
            <a:endParaRPr lang="pt-BR" sz="2400" b="1" i="1" dirty="0">
              <a:solidFill>
                <a:srgbClr val="1E9FB4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92696"/>
            <a:ext cx="5974432" cy="494928"/>
          </a:xfrm>
        </p:spPr>
        <p:txBody>
          <a:bodyPr/>
          <a:lstStyle/>
          <a:p>
            <a:pPr eaLnBrk="1" hangingPunct="1"/>
            <a:r>
              <a:rPr lang="pt-BR" sz="2400" b="1" dirty="0" smtClean="0">
                <a:latin typeface="Arial" charset="0"/>
              </a:rPr>
              <a:t>Tabela de ANOVA</a:t>
            </a:r>
            <a:endParaRPr lang="pt-BR" sz="2400" dirty="0" smtClean="0">
              <a:latin typeface="Arial" charset="0"/>
            </a:endParaRPr>
          </a:p>
        </p:txBody>
      </p:sp>
      <p:sp>
        <p:nvSpPr>
          <p:cNvPr id="5127" name="Text Box 3"/>
          <p:cNvSpPr txBox="1">
            <a:spLocks noChangeArrowheads="1"/>
          </p:cNvSpPr>
          <p:nvPr/>
        </p:nvSpPr>
        <p:spPr bwMode="auto">
          <a:xfrm>
            <a:off x="685800" y="2057400"/>
            <a:ext cx="845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2400" b="1">
                <a:solidFill>
                  <a:srgbClr val="1E9FB4"/>
                </a:solidFill>
              </a:rPr>
              <a:t>F.V.          g l               SQ                   QM           F             p  </a:t>
            </a:r>
          </a:p>
        </p:txBody>
      </p:sp>
      <p:sp>
        <p:nvSpPr>
          <p:cNvPr id="5128" name="Text Box 4"/>
          <p:cNvSpPr txBox="1">
            <a:spLocks noChangeArrowheads="1"/>
          </p:cNvSpPr>
          <p:nvPr/>
        </p:nvSpPr>
        <p:spPr bwMode="auto">
          <a:xfrm>
            <a:off x="304800" y="2743200"/>
            <a:ext cx="259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2400" b="1">
                <a:solidFill>
                  <a:srgbClr val="1E9FB4"/>
                </a:solidFill>
              </a:rPr>
              <a:t>Modelo          1</a:t>
            </a:r>
          </a:p>
        </p:txBody>
      </p:sp>
      <p:sp>
        <p:nvSpPr>
          <p:cNvPr id="5129" name="Text Box 5"/>
          <p:cNvSpPr txBox="1">
            <a:spLocks noChangeArrowheads="1"/>
          </p:cNvSpPr>
          <p:nvPr/>
        </p:nvSpPr>
        <p:spPr bwMode="auto">
          <a:xfrm>
            <a:off x="228600" y="4495800"/>
            <a:ext cx="259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2400" b="1" dirty="0">
                <a:solidFill>
                  <a:srgbClr val="1E9FB4"/>
                </a:solidFill>
              </a:rPr>
              <a:t>TOTAL        n-1</a:t>
            </a:r>
          </a:p>
        </p:txBody>
      </p:sp>
      <p:graphicFrame>
        <p:nvGraphicFramePr>
          <p:cNvPr id="5122" name="Object 0"/>
          <p:cNvGraphicFramePr>
            <a:graphicFrameLocks noChangeAspect="1"/>
          </p:cNvGraphicFramePr>
          <p:nvPr/>
        </p:nvGraphicFramePr>
        <p:xfrm>
          <a:off x="3197225" y="2819400"/>
          <a:ext cx="1679575" cy="527050"/>
        </p:xfrm>
        <a:graphic>
          <a:graphicData uri="http://schemas.openxmlformats.org/presentationml/2006/ole">
            <p:oleObj spid="_x0000_s352336" name="Equação" r:id="rId3" imgW="25578000" imgH="8115480" progId="Equation.3">
              <p:embed/>
            </p:oleObj>
          </a:graphicData>
        </a:graphic>
      </p:graphicFrame>
      <p:graphicFrame>
        <p:nvGraphicFramePr>
          <p:cNvPr id="5123" name="Object 1"/>
          <p:cNvGraphicFramePr>
            <a:graphicFrameLocks noChangeAspect="1"/>
          </p:cNvGraphicFramePr>
          <p:nvPr/>
        </p:nvGraphicFramePr>
        <p:xfrm>
          <a:off x="3276600" y="4495800"/>
          <a:ext cx="1577975" cy="530225"/>
        </p:xfrm>
        <a:graphic>
          <a:graphicData uri="http://schemas.openxmlformats.org/presentationml/2006/ole">
            <p:oleObj spid="_x0000_s352337" name="Equação" r:id="rId4" imgW="23952960" imgH="8115480" progId="Equation.3">
              <p:embed/>
            </p:oleObj>
          </a:graphicData>
        </a:graphic>
      </p:graphicFrame>
      <p:sp>
        <p:nvSpPr>
          <p:cNvPr id="5130" name="Line 8"/>
          <p:cNvSpPr>
            <a:spLocks noChangeShapeType="1"/>
          </p:cNvSpPr>
          <p:nvPr/>
        </p:nvSpPr>
        <p:spPr bwMode="auto">
          <a:xfrm>
            <a:off x="152400" y="2590800"/>
            <a:ext cx="86868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 sz="2400">
              <a:solidFill>
                <a:srgbClr val="1E9FB4"/>
              </a:solidFill>
            </a:endParaRPr>
          </a:p>
        </p:txBody>
      </p:sp>
      <p:sp>
        <p:nvSpPr>
          <p:cNvPr id="5131" name="Line 9"/>
          <p:cNvSpPr>
            <a:spLocks noChangeShapeType="1"/>
          </p:cNvSpPr>
          <p:nvPr/>
        </p:nvSpPr>
        <p:spPr bwMode="auto">
          <a:xfrm>
            <a:off x="152400" y="1981200"/>
            <a:ext cx="86868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 sz="2400">
              <a:solidFill>
                <a:srgbClr val="1E9FB4"/>
              </a:solidFill>
            </a:endParaRPr>
          </a:p>
        </p:txBody>
      </p:sp>
      <p:sp>
        <p:nvSpPr>
          <p:cNvPr id="5132" name="Line 10"/>
          <p:cNvSpPr>
            <a:spLocks noChangeShapeType="1"/>
          </p:cNvSpPr>
          <p:nvPr/>
        </p:nvSpPr>
        <p:spPr bwMode="auto">
          <a:xfrm>
            <a:off x="152400" y="5181600"/>
            <a:ext cx="86868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 sz="2400">
              <a:solidFill>
                <a:srgbClr val="1E9FB4"/>
              </a:solidFill>
            </a:endParaRPr>
          </a:p>
        </p:txBody>
      </p:sp>
      <p:sp>
        <p:nvSpPr>
          <p:cNvPr id="5133" name="Text Box 11"/>
          <p:cNvSpPr txBox="1">
            <a:spLocks noChangeArrowheads="1"/>
          </p:cNvSpPr>
          <p:nvPr/>
        </p:nvSpPr>
        <p:spPr bwMode="auto">
          <a:xfrm>
            <a:off x="228600" y="3609975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2400" b="1">
                <a:solidFill>
                  <a:srgbClr val="1E9FB4"/>
                </a:solidFill>
              </a:rPr>
              <a:t>Resíduo       n-2</a:t>
            </a:r>
          </a:p>
        </p:txBody>
      </p:sp>
      <p:graphicFrame>
        <p:nvGraphicFramePr>
          <p:cNvPr id="5124" name="Object 2"/>
          <p:cNvGraphicFramePr>
            <a:graphicFrameLocks noChangeAspect="1"/>
          </p:cNvGraphicFramePr>
          <p:nvPr/>
        </p:nvGraphicFramePr>
        <p:xfrm>
          <a:off x="3276600" y="3694113"/>
          <a:ext cx="1582738" cy="563562"/>
        </p:xfrm>
        <a:graphic>
          <a:graphicData uri="http://schemas.openxmlformats.org/presentationml/2006/ole">
            <p:oleObj spid="_x0000_s352338" name="Equação" r:id="rId5" imgW="26390160" imgH="8115480" progId="Equation.3">
              <p:embed/>
            </p:oleObj>
          </a:graphicData>
        </a:graphic>
      </p:graphicFrame>
      <p:sp>
        <p:nvSpPr>
          <p:cNvPr id="5134" name="Text Box 13"/>
          <p:cNvSpPr txBox="1">
            <a:spLocks noChangeArrowheads="1"/>
          </p:cNvSpPr>
          <p:nvPr/>
        </p:nvSpPr>
        <p:spPr bwMode="auto">
          <a:xfrm>
            <a:off x="6781800" y="2667000"/>
            <a:ext cx="14626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2400" b="1" dirty="0" err="1">
                <a:solidFill>
                  <a:srgbClr val="1E9FB4"/>
                </a:solidFill>
              </a:rPr>
              <a:t>QMMod</a:t>
            </a:r>
            <a:r>
              <a:rPr lang="pt-BR" sz="2400" b="1" dirty="0">
                <a:solidFill>
                  <a:srgbClr val="1E9FB4"/>
                </a:solidFill>
              </a:rPr>
              <a:t> </a:t>
            </a:r>
          </a:p>
        </p:txBody>
      </p:sp>
      <p:sp>
        <p:nvSpPr>
          <p:cNvPr id="5135" name="Text Box 14"/>
          <p:cNvSpPr txBox="1">
            <a:spLocks noChangeArrowheads="1"/>
          </p:cNvSpPr>
          <p:nvPr/>
        </p:nvSpPr>
        <p:spPr bwMode="auto">
          <a:xfrm>
            <a:off x="6781800" y="3068960"/>
            <a:ext cx="15346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2400" b="1" dirty="0" err="1">
                <a:solidFill>
                  <a:srgbClr val="1E9FB4"/>
                </a:solidFill>
              </a:rPr>
              <a:t>QMRes</a:t>
            </a:r>
            <a:r>
              <a:rPr lang="pt-BR" sz="2400" b="1" dirty="0">
                <a:solidFill>
                  <a:srgbClr val="1E9FB4"/>
                </a:solidFill>
              </a:rPr>
              <a:t> </a:t>
            </a:r>
          </a:p>
        </p:txBody>
      </p:sp>
      <p:sp>
        <p:nvSpPr>
          <p:cNvPr id="5136" name="Line 15"/>
          <p:cNvSpPr>
            <a:spLocks noChangeShapeType="1"/>
          </p:cNvSpPr>
          <p:nvPr/>
        </p:nvSpPr>
        <p:spPr bwMode="auto">
          <a:xfrm>
            <a:off x="6858000" y="3048000"/>
            <a:ext cx="9144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 sz="2400">
              <a:solidFill>
                <a:srgbClr val="1E9FB4"/>
              </a:solidFill>
            </a:endParaRPr>
          </a:p>
        </p:txBody>
      </p:sp>
      <p:sp>
        <p:nvSpPr>
          <p:cNvPr id="5137" name="Text Box 16"/>
          <p:cNvSpPr txBox="1">
            <a:spLocks noChangeArrowheads="1"/>
          </p:cNvSpPr>
          <p:nvPr/>
        </p:nvSpPr>
        <p:spPr bwMode="auto">
          <a:xfrm>
            <a:off x="381000" y="1219200"/>
            <a:ext cx="85834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2400" b="1" i="1" dirty="0" smtClean="0">
                <a:solidFill>
                  <a:srgbClr val="1E9FB4"/>
                </a:solidFill>
              </a:rPr>
              <a:t>H</a:t>
            </a:r>
            <a:r>
              <a:rPr lang="pt-BR" sz="2400" b="1" i="1" baseline="-25000" dirty="0" smtClean="0">
                <a:solidFill>
                  <a:srgbClr val="1E9FB4"/>
                </a:solidFill>
              </a:rPr>
              <a:t>0</a:t>
            </a:r>
            <a:r>
              <a:rPr lang="pt-BR" sz="2400" b="1" i="1" dirty="0" smtClean="0">
                <a:solidFill>
                  <a:srgbClr val="1E9FB4"/>
                </a:solidFill>
              </a:rPr>
              <a:t>: O coeficiente angular (parâmetro desconhecido)=0</a:t>
            </a:r>
            <a:endParaRPr lang="pt-BR" sz="2400" b="1" i="1" dirty="0">
              <a:solidFill>
                <a:srgbClr val="1E9FB4"/>
              </a:solidFill>
            </a:endParaRP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533400" y="5546725"/>
            <a:ext cx="822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2400" b="1" i="1">
                <a:solidFill>
                  <a:srgbClr val="1E9FB4"/>
                </a:solidFill>
              </a:rPr>
              <a:t>Testar o efeito do coeficiente angular do modelo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5148064" y="2780928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err="1" smtClean="0">
                <a:solidFill>
                  <a:srgbClr val="1E9FB4"/>
                </a:solidFill>
              </a:rPr>
              <a:t>SQMod</a:t>
            </a:r>
            <a:endParaRPr lang="pt-BR" sz="2400" dirty="0">
              <a:solidFill>
                <a:srgbClr val="1E9FB4"/>
              </a:solidFill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5076056" y="3717032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err="1" smtClean="0">
                <a:solidFill>
                  <a:srgbClr val="1E9FB4"/>
                </a:solidFill>
              </a:rPr>
              <a:t>SQRes</a:t>
            </a:r>
            <a:r>
              <a:rPr lang="pt-BR" sz="2400" dirty="0" smtClean="0">
                <a:solidFill>
                  <a:srgbClr val="1E9FB4"/>
                </a:solidFill>
              </a:rPr>
              <a:t>/(n-2)</a:t>
            </a:r>
            <a:endParaRPr lang="pt-BR" sz="2400" dirty="0">
              <a:solidFill>
                <a:srgbClr val="1E9FB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2407096" y="1696467"/>
            <a:ext cx="6629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2400" b="1" i="1" dirty="0" smtClean="0">
                <a:solidFill>
                  <a:srgbClr val="1E9FB4"/>
                </a:solidFill>
              </a:rPr>
              <a:t>Coeficiente </a:t>
            </a:r>
            <a:r>
              <a:rPr lang="pt-BR" sz="2400" b="1" i="1" dirty="0">
                <a:solidFill>
                  <a:srgbClr val="1E9FB4"/>
                </a:solidFill>
              </a:rPr>
              <a:t>de Determinação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611560" y="980728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chemeClr val="tx2"/>
                </a:solidFill>
              </a:rPr>
              <a:t>Uma medida informal da qualidade do ajuste é dada por</a:t>
            </a:r>
            <a:endParaRPr lang="pt-BR" sz="2400" dirty="0">
              <a:solidFill>
                <a:schemeClr val="tx2"/>
              </a:solidFill>
            </a:endParaRPr>
          </a:p>
        </p:txBody>
      </p:sp>
      <p:graphicFrame>
        <p:nvGraphicFramePr>
          <p:cNvPr id="13" name="Objeto 12"/>
          <p:cNvGraphicFramePr>
            <a:graphicFrameLocks noChangeAspect="1"/>
          </p:cNvGraphicFramePr>
          <p:nvPr/>
        </p:nvGraphicFramePr>
        <p:xfrm>
          <a:off x="1651446" y="1616075"/>
          <a:ext cx="890588" cy="517525"/>
        </p:xfrm>
        <a:graphic>
          <a:graphicData uri="http://schemas.openxmlformats.org/presentationml/2006/ole">
            <p:oleObj spid="_x0000_s404521" name="Equação" r:id="rId3" imgW="393529" imgH="228501" progId="Equation.3">
              <p:embed/>
            </p:oleObj>
          </a:graphicData>
        </a:graphic>
      </p:graphicFrame>
      <p:graphicFrame>
        <p:nvGraphicFramePr>
          <p:cNvPr id="15" name="Objeto 14"/>
          <p:cNvGraphicFramePr>
            <a:graphicFrameLocks noChangeAspect="1"/>
          </p:cNvGraphicFramePr>
          <p:nvPr/>
        </p:nvGraphicFramePr>
        <p:xfrm>
          <a:off x="3491880" y="2420888"/>
          <a:ext cx="2273937" cy="1080120"/>
        </p:xfrm>
        <a:graphic>
          <a:graphicData uri="http://schemas.openxmlformats.org/presentationml/2006/ole">
            <p:oleObj spid="_x0000_s404522" name="Equação" r:id="rId4" imgW="1016000" imgH="482600" progId="Equation.3">
              <p:embed/>
            </p:oleObj>
          </a:graphicData>
        </a:graphic>
      </p:graphicFrame>
      <p:sp>
        <p:nvSpPr>
          <p:cNvPr id="16" name="Seta para baixo 15"/>
          <p:cNvSpPr/>
          <p:nvPr/>
        </p:nvSpPr>
        <p:spPr>
          <a:xfrm>
            <a:off x="4355976" y="3717032"/>
            <a:ext cx="50405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CaixaDeTexto 16"/>
          <p:cNvSpPr txBox="1"/>
          <p:nvPr/>
        </p:nvSpPr>
        <p:spPr>
          <a:xfrm>
            <a:off x="179512" y="4437112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1E9FB4"/>
                </a:solidFill>
              </a:rPr>
              <a:t>Proporção da variabilidade total da variável resposta explicada pela regressão</a:t>
            </a:r>
            <a:endParaRPr lang="pt-BR" sz="2400" dirty="0">
              <a:solidFill>
                <a:srgbClr val="1E9FB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>
            <a:normAutofit/>
          </a:bodyPr>
          <a:lstStyle/>
          <a:p>
            <a:r>
              <a:rPr lang="pt-BR" sz="2400" b="1" dirty="0" smtClean="0">
                <a:solidFill>
                  <a:srgbClr val="1E9FB4"/>
                </a:solidFill>
                <a:latin typeface="Arial" charset="0"/>
              </a:rPr>
              <a:t>Exemplo</a:t>
            </a:r>
            <a:endParaRPr lang="pt-BR" sz="2400" dirty="0" smtClean="0">
              <a:solidFill>
                <a:srgbClr val="1E9FB4"/>
              </a:solidFill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259632" y="1772816"/>
            <a:ext cx="5410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spcBef>
                <a:spcPct val="50000"/>
              </a:spcBef>
            </a:pPr>
            <a:r>
              <a:rPr lang="pt-BR" sz="2400" dirty="0">
                <a:solidFill>
                  <a:srgbClr val="1E9FB4"/>
                </a:solidFill>
              </a:rPr>
              <a:t>É possível prever </a:t>
            </a:r>
            <a:r>
              <a:rPr lang="pt-BR" sz="2400" dirty="0" smtClean="0">
                <a:solidFill>
                  <a:srgbClr val="1E9FB4"/>
                </a:solidFill>
              </a:rPr>
              <a:t>o valor da variável resposta  </a:t>
            </a:r>
            <a:r>
              <a:rPr lang="pt-BR" sz="2400" dirty="0">
                <a:solidFill>
                  <a:srgbClr val="1E9FB4"/>
                </a:solidFill>
              </a:rPr>
              <a:t>a partir </a:t>
            </a:r>
            <a:r>
              <a:rPr lang="pt-BR" sz="2400" dirty="0" smtClean="0">
                <a:solidFill>
                  <a:srgbClr val="1E9FB4"/>
                </a:solidFill>
              </a:rPr>
              <a:t>de um valor dado da variável explicativa? </a:t>
            </a:r>
            <a:endParaRPr lang="pt-BR" sz="2400" dirty="0">
              <a:solidFill>
                <a:srgbClr val="1E9FB4"/>
              </a:solidFill>
              <a:latin typeface="Times New Roman" pitchFamily="18" charset="0"/>
            </a:endParaRPr>
          </a:p>
        </p:txBody>
      </p:sp>
      <p:graphicFrame>
        <p:nvGraphicFramePr>
          <p:cNvPr id="7170" name="Object 6"/>
          <p:cNvGraphicFramePr>
            <a:graphicFrameLocks noChangeAspect="1"/>
          </p:cNvGraphicFramePr>
          <p:nvPr/>
        </p:nvGraphicFramePr>
        <p:xfrm>
          <a:off x="1" y="3124200"/>
          <a:ext cx="1619672" cy="3484570"/>
        </p:xfrm>
        <a:graphic>
          <a:graphicData uri="http://schemas.openxmlformats.org/presentationml/2006/ole">
            <p:oleObj spid="_x0000_s354326" name="Clip" r:id="rId3" imgW="1857375" imgH="3995738" progId="">
              <p:embed/>
            </p:oleObj>
          </a:graphicData>
        </a:graphic>
      </p:graphicFrame>
      <p:sp>
        <p:nvSpPr>
          <p:cNvPr id="7174" name="AutoShape 7"/>
          <p:cNvSpPr>
            <a:spLocks noChangeArrowheads="1"/>
          </p:cNvSpPr>
          <p:nvPr/>
        </p:nvSpPr>
        <p:spPr bwMode="auto">
          <a:xfrm>
            <a:off x="990600" y="1268760"/>
            <a:ext cx="6629400" cy="2438400"/>
          </a:xfrm>
          <a:prstGeom prst="cloudCallout">
            <a:avLst>
              <a:gd name="adj1" fmla="val -43968"/>
              <a:gd name="adj2" fmla="val 56250"/>
            </a:avLst>
          </a:prstGeom>
          <a:noFill/>
          <a:ln w="25400">
            <a:solidFill>
              <a:srgbClr val="1E9FB4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pt-BR" sz="2400">
              <a:solidFill>
                <a:srgbClr val="1E9FB4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1187624" y="1196752"/>
            <a:ext cx="67818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000" b="1" dirty="0">
                <a:solidFill>
                  <a:schemeClr val="tx2"/>
                </a:solidFill>
              </a:rPr>
              <a:t>Modelo de regressão linear múltipla</a:t>
            </a:r>
            <a:endParaRPr lang="pt-BR" sz="24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2" name="Seta para baixo 1"/>
          <p:cNvSpPr/>
          <p:nvPr/>
        </p:nvSpPr>
        <p:spPr>
          <a:xfrm>
            <a:off x="4211960" y="1988840"/>
            <a:ext cx="360040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1835696" y="2591693"/>
            <a:ext cx="54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solidFill>
                  <a:schemeClr val="bg2">
                    <a:lumMod val="50000"/>
                  </a:schemeClr>
                </a:solidFill>
              </a:rPr>
              <a:t>Mais que uma variável explicativa</a:t>
            </a:r>
            <a:endParaRPr lang="pt-BR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51520" y="3491716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tx2"/>
                </a:solidFill>
              </a:rPr>
              <a:t>Exemplo:</a:t>
            </a:r>
            <a:endParaRPr lang="pt-BR" sz="2400" b="1" dirty="0">
              <a:solidFill>
                <a:schemeClr val="tx2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07504" y="4149080"/>
            <a:ext cx="892899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2">
                    <a:lumMod val="50000"/>
                  </a:schemeClr>
                </a:solidFill>
              </a:rPr>
              <a:t>Indoor NO2 air pollution and </a:t>
            </a:r>
            <a:r>
              <a:rPr lang="en-US" sz="2400" b="1" dirty="0" smtClean="0">
                <a:solidFill>
                  <a:schemeClr val="bg2">
                    <a:lumMod val="50000"/>
                  </a:schemeClr>
                </a:solidFill>
              </a:rPr>
              <a:t>lung </a:t>
            </a:r>
            <a:r>
              <a:rPr lang="pt-BR" sz="2400" b="1" dirty="0" err="1" smtClean="0">
                <a:solidFill>
                  <a:schemeClr val="bg2">
                    <a:lumMod val="50000"/>
                  </a:schemeClr>
                </a:solidFill>
              </a:rPr>
              <a:t>function</a:t>
            </a:r>
            <a:r>
              <a:rPr lang="pt-BR" sz="24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pt-BR" sz="2400" b="1" dirty="0" err="1">
                <a:solidFill>
                  <a:schemeClr val="bg2">
                    <a:lumMod val="50000"/>
                  </a:schemeClr>
                </a:solidFill>
              </a:rPr>
              <a:t>of</a:t>
            </a:r>
            <a:r>
              <a:rPr lang="pt-BR" sz="2400" b="1" dirty="0">
                <a:solidFill>
                  <a:schemeClr val="bg2">
                    <a:lumMod val="50000"/>
                  </a:schemeClr>
                </a:solidFill>
              </a:rPr>
              <a:t> professional </a:t>
            </a:r>
            <a:r>
              <a:rPr lang="pt-BR" sz="2400" b="1" dirty="0" err="1" smtClean="0">
                <a:solidFill>
                  <a:schemeClr val="bg2">
                    <a:lumMod val="50000"/>
                  </a:schemeClr>
                </a:solidFill>
              </a:rPr>
              <a:t>cooks</a:t>
            </a:r>
            <a:endParaRPr lang="pt-BR" sz="24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pt-BR" sz="2000" b="1" dirty="0" err="1" smtClean="0">
                <a:solidFill>
                  <a:schemeClr val="bg2">
                    <a:lumMod val="50000"/>
                  </a:schemeClr>
                </a:solidFill>
              </a:rPr>
              <a:t>Arbex</a:t>
            </a:r>
            <a:r>
              <a:rPr lang="pt-BR" sz="2000" b="1" dirty="0" smtClean="0">
                <a:solidFill>
                  <a:schemeClr val="bg2">
                    <a:lumMod val="50000"/>
                  </a:schemeClr>
                </a:solidFill>
              </a:rPr>
              <a:t> et al. (2007)</a:t>
            </a:r>
            <a:endParaRPr lang="pt-BR" sz="2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51520" y="5405154"/>
            <a:ext cx="8568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chemeClr val="tx2"/>
                </a:solidFill>
              </a:rPr>
              <a:t>Fogões a gás: </a:t>
            </a:r>
            <a:r>
              <a:rPr lang="pt-BR" sz="2000" dirty="0" smtClean="0">
                <a:solidFill>
                  <a:schemeClr val="tx2"/>
                </a:solidFill>
              </a:rPr>
              <a:t>uma das maiores fontes de poluição indoor de NO</a:t>
            </a:r>
            <a:r>
              <a:rPr lang="pt-BR" sz="2000" baseline="-25000" dirty="0" smtClean="0">
                <a:solidFill>
                  <a:schemeClr val="tx2"/>
                </a:solidFill>
              </a:rPr>
              <a:t>2</a:t>
            </a:r>
            <a:r>
              <a:rPr lang="pt-BR" sz="2000" dirty="0" smtClean="0">
                <a:solidFill>
                  <a:schemeClr val="tx2"/>
                </a:solidFill>
              </a:rPr>
              <a:t> </a:t>
            </a:r>
            <a:endParaRPr lang="pt-BR" sz="2000" dirty="0">
              <a:solidFill>
                <a:schemeClr val="tx2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323528" y="5939988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tx2"/>
                </a:solidFill>
              </a:rPr>
              <a:t>N=37 cozinheiros que trabalhavam em cozinhas de hospitais em Araraquara</a:t>
            </a:r>
            <a:endParaRPr lang="pt-BR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pt-BR" sz="28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Associação  entre Variáveis Quantitativas</a:t>
            </a:r>
            <a:endParaRPr lang="pt-BR" sz="2800" dirty="0" smtClean="0">
              <a:solidFill>
                <a:schemeClr val="accent2"/>
              </a:solidFill>
              <a:latin typeface="Arial" charset="0"/>
              <a:cs typeface="Arial" charset="0"/>
            </a:endParaRP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457200" y="2117725"/>
            <a:ext cx="434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2400" b="1" i="1" u="sng" dirty="0">
                <a:solidFill>
                  <a:srgbClr val="1E9FB4"/>
                </a:solidFill>
                <a:cs typeface="Arial" charset="0"/>
              </a:rPr>
              <a:t>Análise de Correlação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4800600" y="2133600"/>
            <a:ext cx="434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2400" b="1" i="1" u="sng">
                <a:solidFill>
                  <a:srgbClr val="1E9FB4"/>
                </a:solidFill>
                <a:cs typeface="Arial" charset="0"/>
              </a:rPr>
              <a:t>Análise de Regressão</a:t>
            </a:r>
          </a:p>
        </p:txBody>
      </p:sp>
      <p:sp>
        <p:nvSpPr>
          <p:cNvPr id="36869" name="Text Box 7"/>
          <p:cNvSpPr txBox="1">
            <a:spLocks noChangeArrowheads="1"/>
          </p:cNvSpPr>
          <p:nvPr/>
        </p:nvSpPr>
        <p:spPr bwMode="auto">
          <a:xfrm>
            <a:off x="685800" y="3214688"/>
            <a:ext cx="3810000" cy="12001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2400" b="1" i="1">
                <a:solidFill>
                  <a:srgbClr val="1E9FB4"/>
                </a:solidFill>
                <a:cs typeface="Arial" charset="0"/>
              </a:rPr>
              <a:t>Medir o grau de relacionamento linear entre X e Y</a:t>
            </a:r>
          </a:p>
        </p:txBody>
      </p:sp>
      <p:sp>
        <p:nvSpPr>
          <p:cNvPr id="36870" name="AutoShape 8"/>
          <p:cNvSpPr>
            <a:spLocks noChangeArrowheads="1"/>
          </p:cNvSpPr>
          <p:nvPr/>
        </p:nvSpPr>
        <p:spPr bwMode="auto">
          <a:xfrm>
            <a:off x="381000" y="3557588"/>
            <a:ext cx="228600" cy="228600"/>
          </a:xfrm>
          <a:prstGeom prst="star4">
            <a:avLst>
              <a:gd name="adj" fmla="val 12500"/>
            </a:avLst>
          </a:prstGeom>
          <a:solidFill>
            <a:srgbClr val="FF0066"/>
          </a:solidFill>
          <a:ln w="9525">
            <a:solidFill>
              <a:srgbClr val="66FFFF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 sz="2400">
              <a:latin typeface="Times New Roman" pitchFamily="18" charset="0"/>
            </a:endParaRPr>
          </a:p>
        </p:txBody>
      </p:sp>
      <p:sp>
        <p:nvSpPr>
          <p:cNvPr id="36871" name="Text Box 11"/>
          <p:cNvSpPr txBox="1">
            <a:spLocks noChangeArrowheads="1"/>
          </p:cNvSpPr>
          <p:nvPr/>
        </p:nvSpPr>
        <p:spPr bwMode="auto">
          <a:xfrm>
            <a:off x="5181600" y="3071813"/>
            <a:ext cx="3733800" cy="8318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2400" b="1" i="1">
                <a:solidFill>
                  <a:srgbClr val="1E9FB4"/>
                </a:solidFill>
                <a:cs typeface="Arial" charset="0"/>
              </a:rPr>
              <a:t>Y é variável resposta e X é variável explicativa</a:t>
            </a:r>
          </a:p>
        </p:txBody>
      </p:sp>
      <p:sp>
        <p:nvSpPr>
          <p:cNvPr id="36872" name="Text Box 13"/>
          <p:cNvSpPr txBox="1">
            <a:spLocks noChangeArrowheads="1"/>
          </p:cNvSpPr>
          <p:nvPr/>
        </p:nvSpPr>
        <p:spPr bwMode="auto">
          <a:xfrm>
            <a:off x="5181600" y="4157663"/>
            <a:ext cx="3352800" cy="11969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2400" b="1" i="1">
                <a:solidFill>
                  <a:srgbClr val="1E9FB4"/>
                </a:solidFill>
                <a:cs typeface="Arial" charset="0"/>
              </a:rPr>
              <a:t>Descrever  a  forma   de relacionamento entre X e Y</a:t>
            </a:r>
          </a:p>
        </p:txBody>
      </p:sp>
      <p:sp>
        <p:nvSpPr>
          <p:cNvPr id="36873" name="AutoShape 14"/>
          <p:cNvSpPr>
            <a:spLocks noChangeArrowheads="1"/>
          </p:cNvSpPr>
          <p:nvPr/>
        </p:nvSpPr>
        <p:spPr bwMode="auto">
          <a:xfrm>
            <a:off x="4876800" y="4271963"/>
            <a:ext cx="228600" cy="228600"/>
          </a:xfrm>
          <a:prstGeom prst="star4">
            <a:avLst>
              <a:gd name="adj" fmla="val 12500"/>
            </a:avLst>
          </a:prstGeom>
          <a:solidFill>
            <a:srgbClr val="FF0066"/>
          </a:solidFill>
          <a:ln w="9525">
            <a:solidFill>
              <a:srgbClr val="66FFFF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 sz="2400">
              <a:latin typeface="Times New Roman" pitchFamily="18" charset="0"/>
            </a:endParaRPr>
          </a:p>
        </p:txBody>
      </p:sp>
      <p:sp>
        <p:nvSpPr>
          <p:cNvPr id="36874" name="AutoShape 16"/>
          <p:cNvSpPr>
            <a:spLocks noChangeArrowheads="1"/>
          </p:cNvSpPr>
          <p:nvPr/>
        </p:nvSpPr>
        <p:spPr bwMode="auto">
          <a:xfrm>
            <a:off x="4876800" y="3292475"/>
            <a:ext cx="228600" cy="228600"/>
          </a:xfrm>
          <a:prstGeom prst="star4">
            <a:avLst>
              <a:gd name="adj" fmla="val 12500"/>
            </a:avLst>
          </a:prstGeom>
          <a:solidFill>
            <a:srgbClr val="FF0066"/>
          </a:solidFill>
          <a:ln w="9525">
            <a:solidFill>
              <a:srgbClr val="66FFFF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3133725" cy="2952750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32398" y="3284984"/>
            <a:ext cx="4972050" cy="337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453639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93460" y="1196752"/>
            <a:ext cx="6256388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818045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23528" y="836712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chemeClr val="tx2"/>
                </a:solidFill>
              </a:rPr>
              <a:t>Exemplo: </a:t>
            </a:r>
            <a:r>
              <a:rPr lang="pt-BR" sz="2400" dirty="0" smtClean="0">
                <a:solidFill>
                  <a:srgbClr val="1E9FB4"/>
                </a:solidFill>
              </a:rPr>
              <a:t>Diâmetro x Concentração em </a:t>
            </a:r>
            <a:r>
              <a:rPr lang="pt-BR" sz="2400" dirty="0" err="1" smtClean="0">
                <a:solidFill>
                  <a:srgbClr val="1E9FB4"/>
                </a:solidFill>
              </a:rPr>
              <a:t>tetrahymena</a:t>
            </a:r>
            <a:endParaRPr lang="pt-BR" sz="2400" dirty="0">
              <a:solidFill>
                <a:schemeClr val="tx2"/>
              </a:solidFill>
            </a:endParaRPr>
          </a:p>
        </p:txBody>
      </p:sp>
      <p:sp>
        <p:nvSpPr>
          <p:cNvPr id="3" name="Seta para baixo 2"/>
          <p:cNvSpPr/>
          <p:nvPr/>
        </p:nvSpPr>
        <p:spPr>
          <a:xfrm>
            <a:off x="3851920" y="1340768"/>
            <a:ext cx="360040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3203848" y="1772816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1E9FB4"/>
                </a:solidFill>
              </a:rPr>
              <a:t>não linear</a:t>
            </a:r>
            <a:endParaRPr lang="pt-BR" sz="2400" dirty="0">
              <a:solidFill>
                <a:srgbClr val="1E9FB4"/>
              </a:solidFill>
            </a:endParaRPr>
          </a:p>
        </p:txBody>
      </p:sp>
      <p:pic>
        <p:nvPicPr>
          <p:cNvPr id="416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276872"/>
            <a:ext cx="6525444" cy="4350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80128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The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regression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equation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is</a:t>
            </a:r>
          </a:p>
          <a:p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Diametro = 36,5 - 1,28 Log_concentracao + 1,48 Glicose_cat</a:t>
            </a:r>
          </a:p>
          <a:p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Predictor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Coef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SE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Coef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   T      P</a:t>
            </a:r>
          </a:p>
          <a:p>
            <a:r>
              <a:rPr lang="fr-FR" sz="2000" dirty="0" smtClean="0">
                <a:latin typeface="Courier New" pitchFamily="49" charset="0"/>
                <a:cs typeface="Courier New" pitchFamily="49" charset="0"/>
              </a:rPr>
              <a:t>Constant           36,4530   0,4875   74,77  0,000</a:t>
            </a:r>
          </a:p>
          <a:p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Log_concentracao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-1,27570  0,04298  -29,68  0,000</a:t>
            </a:r>
          </a:p>
          <a:p>
            <a:r>
              <a:rPr lang="it-IT" sz="2000" dirty="0" smtClean="0">
                <a:latin typeface="Courier New" pitchFamily="49" charset="0"/>
                <a:cs typeface="Courier New" pitchFamily="49" charset="0"/>
              </a:rPr>
              <a:t>Glicose_cat         1,4806   0,1091   13,57  0,000</a:t>
            </a:r>
          </a:p>
          <a:p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S = 0,454356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R-Sq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93,9%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R-Sq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adj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 = 93,7%</a:t>
            </a:r>
          </a:p>
          <a:p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Analysis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of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Variance</a:t>
            </a: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Source          DF      SS      MS       F      P</a:t>
            </a:r>
          </a:p>
          <a:p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Regression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   2  213,98  106,99  518,26  0,000</a:t>
            </a:r>
          </a:p>
          <a:p>
            <a:r>
              <a:rPr lang="es-ES" sz="2000" dirty="0" smtClean="0">
                <a:latin typeface="Courier New" pitchFamily="49" charset="0"/>
                <a:cs typeface="Courier New" pitchFamily="49" charset="0"/>
              </a:rPr>
              <a:t>Residual Error  67   13,83    0,21</a:t>
            </a:r>
          </a:p>
          <a:p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Total           69  227,81</a:t>
            </a:r>
            <a:endParaRPr lang="pt-BR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77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980727"/>
            <a:ext cx="8352928" cy="5568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259632" y="1124744"/>
            <a:ext cx="71287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b="1" dirty="0" smtClean="0">
                <a:solidFill>
                  <a:schemeClr val="tx2"/>
                </a:solidFill>
              </a:rPr>
              <a:t>Regressão Logística (binária)</a:t>
            </a:r>
            <a:endParaRPr lang="pt-BR" sz="3000" b="1" dirty="0">
              <a:solidFill>
                <a:schemeClr val="tx2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51520" y="2276872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bg2">
                    <a:lumMod val="50000"/>
                  </a:schemeClr>
                </a:solidFill>
              </a:rPr>
              <a:t>Variável resposta: </a:t>
            </a:r>
            <a:r>
              <a:rPr lang="pt-BR" sz="2400" dirty="0" smtClean="0">
                <a:solidFill>
                  <a:schemeClr val="bg2">
                    <a:lumMod val="50000"/>
                  </a:schemeClr>
                </a:solidFill>
              </a:rPr>
              <a:t>qualitativa com duas categorias</a:t>
            </a:r>
            <a:endParaRPr lang="pt-BR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51520" y="2924944"/>
            <a:ext cx="76328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1E9FB4"/>
                </a:solidFill>
              </a:rPr>
              <a:t>Presença ou ausência de uma determinada característica: responder ou não a um tratamento, ter ou não infarto, óbito ou alta em uma UTI</a:t>
            </a:r>
          </a:p>
          <a:p>
            <a:endParaRPr lang="pt-BR" sz="2400" dirty="0">
              <a:solidFill>
                <a:srgbClr val="1E9FB4"/>
              </a:solidFill>
            </a:endParaRPr>
          </a:p>
          <a:p>
            <a:r>
              <a:rPr lang="pt-BR" sz="2400" dirty="0" smtClean="0">
                <a:solidFill>
                  <a:srgbClr val="1E9FB4"/>
                </a:solidFill>
              </a:rPr>
              <a:t>Grupo: Controle ou Experimental</a:t>
            </a:r>
            <a:endParaRPr lang="pt-BR" sz="2400" dirty="0">
              <a:solidFill>
                <a:srgbClr val="1E9FB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22049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862608"/>
            <a:ext cx="8458200" cy="8382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r>
              <a:rPr lang="pt-BR" alt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Variável Resposta </a:t>
            </a:r>
            <a:endParaRPr lang="en-US" alt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050925" y="1868488"/>
            <a:ext cx="24320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altLang="pt-BR" sz="2400" dirty="0">
                <a:solidFill>
                  <a:schemeClr val="bg2">
                    <a:lumMod val="50000"/>
                  </a:schemeClr>
                </a:solidFill>
              </a:rPr>
              <a:t>Y : Binária</a:t>
            </a:r>
            <a:endParaRPr lang="en-US" altLang="pt-BR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AutoShape 6"/>
          <p:cNvSpPr>
            <a:spLocks noChangeArrowheads="1"/>
          </p:cNvSpPr>
          <p:nvPr/>
        </p:nvSpPr>
        <p:spPr bwMode="auto">
          <a:xfrm>
            <a:off x="2112045" y="2749957"/>
            <a:ext cx="366960" cy="686574"/>
          </a:xfrm>
          <a:prstGeom prst="upDownArrow">
            <a:avLst>
              <a:gd name="adj1" fmla="val 50000"/>
              <a:gd name="adj2" fmla="val 27989"/>
            </a:avLst>
          </a:prstGeom>
          <a:solidFill>
            <a:schemeClr val="accent1"/>
          </a:solidFill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t-BR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011238" y="3995772"/>
            <a:ext cx="5584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altLang="pt-BR" sz="2400" dirty="0">
                <a:solidFill>
                  <a:schemeClr val="bg2">
                    <a:lumMod val="50000"/>
                  </a:schemeClr>
                </a:solidFill>
              </a:rPr>
              <a:t>Y             </a:t>
            </a:r>
            <a:r>
              <a:rPr lang="pt-BR" altLang="pt-BR" sz="2400" dirty="0" smtClean="0">
                <a:solidFill>
                  <a:schemeClr val="bg2">
                    <a:lumMod val="50000"/>
                  </a:schemeClr>
                </a:solidFill>
              </a:rPr>
              <a:t>     0 </a:t>
            </a:r>
            <a:r>
              <a:rPr lang="pt-BR" altLang="pt-BR" sz="2400" dirty="0">
                <a:solidFill>
                  <a:schemeClr val="bg2">
                    <a:lumMod val="50000"/>
                  </a:schemeClr>
                </a:solidFill>
              </a:rPr>
              <a:t>: sintoma ausente</a:t>
            </a:r>
            <a:endParaRPr lang="en-US" altLang="pt-BR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>
            <a:off x="1576388" y="4202113"/>
            <a:ext cx="1011237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pt-BR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1595438" y="4357688"/>
            <a:ext cx="895350" cy="46672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pt-BR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2705100" y="4572000"/>
            <a:ext cx="3968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altLang="pt-BR" sz="2400">
                <a:solidFill>
                  <a:schemeClr val="bg2">
                    <a:lumMod val="50000"/>
                  </a:schemeClr>
                </a:solidFill>
              </a:rPr>
              <a:t>1 : sintoma presente</a:t>
            </a:r>
            <a:endParaRPr lang="en-US" altLang="pt-BR" sz="240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86793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1155154"/>
            <a:ext cx="8458200" cy="8382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r>
              <a:rPr lang="pt-BR" alt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Exemplo 1</a:t>
            </a:r>
            <a:endParaRPr lang="en-US" alt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661988" y="2926804"/>
            <a:ext cx="81772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Resposta :</a:t>
            </a: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concentração de NO</a:t>
            </a:r>
            <a:r>
              <a:rPr lang="pt-BR" altLang="pt-BR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na região metropolitana de São Paulo</a:t>
            </a:r>
            <a:endParaRPr lang="en-US" alt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95350" y="4854029"/>
            <a:ext cx="75692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pt-BR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1, se concentração </a:t>
            </a:r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  <a:sym typeface="Math1" pitchFamily="2" charset="2"/>
              </a:rPr>
              <a:t>&gt; 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  <a:sym typeface="Math1" pitchFamily="2" charset="2"/>
              </a:rPr>
              <a:t>100 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g/m</a:t>
            </a:r>
            <a:r>
              <a:rPr lang="pt-BR" altLang="pt-BR" sz="2400" baseline="30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3</a:t>
            </a:r>
          </a:p>
          <a:p>
            <a:pPr algn="l">
              <a:spcBef>
                <a:spcPct val="50000"/>
              </a:spcBef>
            </a:pPr>
            <a:r>
              <a:rPr lang="pt-BR" altLang="pt-BR" sz="2400" baseline="30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           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0, caso contrário</a:t>
            </a:r>
            <a:endParaRPr lang="en-US" alt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895350" y="3775075"/>
            <a:ext cx="7569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altLang="pt-BR" dirty="0"/>
              <a:t>        </a:t>
            </a:r>
            <a:r>
              <a:rPr lang="pt-BR" altLang="pt-BR" dirty="0" smtClean="0"/>
              <a:t> </a:t>
            </a:r>
            <a:endParaRPr lang="en-US" altLang="pt-BR" dirty="0"/>
          </a:p>
        </p:txBody>
      </p:sp>
      <p:sp>
        <p:nvSpPr>
          <p:cNvPr id="6" name="AutoShape 5"/>
          <p:cNvSpPr>
            <a:spLocks/>
          </p:cNvSpPr>
          <p:nvPr/>
        </p:nvSpPr>
        <p:spPr bwMode="auto">
          <a:xfrm>
            <a:off x="1477963" y="4820567"/>
            <a:ext cx="292100" cy="1128713"/>
          </a:xfrm>
          <a:prstGeom prst="leftBrace">
            <a:avLst>
              <a:gd name="adj1" fmla="val 32201"/>
              <a:gd name="adj2" fmla="val 50000"/>
            </a:avLst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85775" y="5092030"/>
            <a:ext cx="10906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2400" dirty="0"/>
              <a:t>Y=</a:t>
            </a:r>
            <a:endParaRPr lang="en-US" altLang="pt-BR" sz="2400" dirty="0"/>
          </a:p>
        </p:txBody>
      </p:sp>
    </p:spTree>
    <p:extLst>
      <p:ext uri="{BB962C8B-B14F-4D97-AF65-F5344CB8AC3E}">
        <p14:creationId xmlns:p14="http://schemas.microsoft.com/office/powerpoint/2010/main" xmlns="" val="31814552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1155154"/>
            <a:ext cx="8458200" cy="8382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r>
              <a:rPr lang="pt-BR" alt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Exemplo 2</a:t>
            </a:r>
            <a:endParaRPr lang="en-US" alt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661988" y="2926804"/>
            <a:ext cx="7859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Resposta :</a:t>
            </a: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medidas de colesterol</a:t>
            </a:r>
            <a:endParaRPr lang="en-US" alt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95350" y="4854029"/>
            <a:ext cx="75692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pt-BR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1, </a:t>
            </a:r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alterado</a:t>
            </a:r>
            <a:endParaRPr lang="pt-BR" altLang="pt-BR" sz="2400" baseline="30000" dirty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algn="l">
              <a:spcBef>
                <a:spcPct val="50000"/>
              </a:spcBef>
            </a:pPr>
            <a:r>
              <a:rPr lang="pt-BR" altLang="pt-BR" sz="2400" baseline="30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           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0, caso contrário</a:t>
            </a:r>
            <a:endParaRPr lang="en-US" alt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895350" y="3775075"/>
            <a:ext cx="7569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altLang="pt-BR" dirty="0"/>
              <a:t>        </a:t>
            </a:r>
            <a:r>
              <a:rPr lang="pt-BR" altLang="pt-BR" dirty="0" smtClean="0"/>
              <a:t> </a:t>
            </a:r>
            <a:endParaRPr lang="en-US" altLang="pt-BR" dirty="0"/>
          </a:p>
        </p:txBody>
      </p:sp>
      <p:sp>
        <p:nvSpPr>
          <p:cNvPr id="6" name="AutoShape 5"/>
          <p:cNvSpPr>
            <a:spLocks/>
          </p:cNvSpPr>
          <p:nvPr/>
        </p:nvSpPr>
        <p:spPr bwMode="auto">
          <a:xfrm>
            <a:off x="1477963" y="4820567"/>
            <a:ext cx="292100" cy="1128713"/>
          </a:xfrm>
          <a:prstGeom prst="leftBrace">
            <a:avLst>
              <a:gd name="adj1" fmla="val 32201"/>
              <a:gd name="adj2" fmla="val 50000"/>
            </a:avLst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85775" y="5092030"/>
            <a:ext cx="10906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2400" dirty="0"/>
              <a:t>Y=</a:t>
            </a:r>
            <a:endParaRPr lang="en-US" altLang="pt-BR" sz="2400" dirty="0"/>
          </a:p>
        </p:txBody>
      </p:sp>
    </p:spTree>
    <p:extLst>
      <p:ext uri="{BB962C8B-B14F-4D97-AF65-F5344CB8AC3E}">
        <p14:creationId xmlns:p14="http://schemas.microsoft.com/office/powerpoint/2010/main" xmlns="" val="35184119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1155154"/>
            <a:ext cx="8458200" cy="8382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r>
              <a:rPr lang="pt-BR" alt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Exemplo 3</a:t>
            </a:r>
            <a:endParaRPr lang="en-US" alt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381000" y="2926804"/>
            <a:ext cx="86554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Resposta :</a:t>
            </a: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ocorrência de óbito em UTI</a:t>
            </a:r>
            <a:endParaRPr lang="en-US" alt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95350" y="4854029"/>
            <a:ext cx="75692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pt-BR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1, se </a:t>
            </a:r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paciente morre</a:t>
            </a:r>
            <a:endParaRPr lang="pt-BR" altLang="pt-BR" sz="2400" baseline="30000" dirty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algn="l">
              <a:spcBef>
                <a:spcPct val="50000"/>
              </a:spcBef>
            </a:pPr>
            <a:r>
              <a:rPr lang="pt-BR" altLang="pt-BR" sz="2400" baseline="30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           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0, caso contrário</a:t>
            </a:r>
            <a:endParaRPr lang="en-US" alt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895350" y="3775075"/>
            <a:ext cx="7569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altLang="pt-BR" dirty="0"/>
              <a:t>        </a:t>
            </a:r>
            <a:r>
              <a:rPr lang="pt-BR" altLang="pt-BR" dirty="0" smtClean="0"/>
              <a:t> </a:t>
            </a:r>
            <a:endParaRPr lang="en-US" altLang="pt-BR" dirty="0"/>
          </a:p>
        </p:txBody>
      </p:sp>
      <p:sp>
        <p:nvSpPr>
          <p:cNvPr id="6" name="AutoShape 5"/>
          <p:cNvSpPr>
            <a:spLocks/>
          </p:cNvSpPr>
          <p:nvPr/>
        </p:nvSpPr>
        <p:spPr bwMode="auto">
          <a:xfrm>
            <a:off x="1477963" y="4820567"/>
            <a:ext cx="292100" cy="1128713"/>
          </a:xfrm>
          <a:prstGeom prst="leftBrace">
            <a:avLst>
              <a:gd name="adj1" fmla="val 32201"/>
              <a:gd name="adj2" fmla="val 50000"/>
            </a:avLst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85775" y="5092030"/>
            <a:ext cx="10906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2400" dirty="0"/>
              <a:t>Y=</a:t>
            </a:r>
            <a:endParaRPr lang="en-US" altLang="pt-BR" sz="2400" dirty="0"/>
          </a:p>
        </p:txBody>
      </p:sp>
    </p:spTree>
    <p:extLst>
      <p:ext uri="{BB962C8B-B14F-4D97-AF65-F5344CB8AC3E}">
        <p14:creationId xmlns:p14="http://schemas.microsoft.com/office/powerpoint/2010/main" xmlns="" val="1201105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58962" y="682139"/>
            <a:ext cx="7457454" cy="662334"/>
          </a:xfrm>
        </p:spPr>
        <p:txBody>
          <a:bodyPr/>
          <a:lstStyle/>
          <a:p>
            <a:pPr eaLnBrk="1" hangingPunct="1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Análise de Regressão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(linear simples)</a:t>
            </a:r>
            <a:endParaRPr lang="pt-BR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770582" y="4365104"/>
            <a:ext cx="27933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Equação da Reta</a:t>
            </a: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4267200" y="3501008"/>
            <a:ext cx="4191000" cy="2133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37894" name="Line 6"/>
          <p:cNvSpPr>
            <a:spLocks noChangeShapeType="1"/>
          </p:cNvSpPr>
          <p:nvPr/>
        </p:nvSpPr>
        <p:spPr bwMode="auto">
          <a:xfrm>
            <a:off x="4876800" y="3845620"/>
            <a:ext cx="0" cy="16002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7895" name="Line 7"/>
          <p:cNvSpPr>
            <a:spLocks noChangeShapeType="1"/>
          </p:cNvSpPr>
          <p:nvPr/>
        </p:nvSpPr>
        <p:spPr bwMode="auto">
          <a:xfrm>
            <a:off x="4648200" y="5293420"/>
            <a:ext cx="2667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7162800" y="5149850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1600" b="1">
                <a:solidFill>
                  <a:schemeClr val="bg2"/>
                </a:solidFill>
                <a:latin typeface="Times New Roman" pitchFamily="18" charset="0"/>
              </a:rPr>
              <a:t>X</a:t>
            </a:r>
            <a:endParaRPr lang="pt-BR" sz="1600">
              <a:latin typeface="Times New Roman" pitchFamily="18" charset="0"/>
            </a:endParaRPr>
          </a:p>
        </p:txBody>
      </p:sp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4419600" y="3740522"/>
            <a:ext cx="304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1600" b="1" dirty="0">
                <a:latin typeface="Times New Roman" pitchFamily="18" charset="0"/>
              </a:rPr>
              <a:t>Y</a:t>
            </a:r>
          </a:p>
        </p:txBody>
      </p:sp>
      <p:sp>
        <p:nvSpPr>
          <p:cNvPr id="37898" name="Line 10"/>
          <p:cNvSpPr>
            <a:spLocks noChangeShapeType="1"/>
          </p:cNvSpPr>
          <p:nvPr/>
        </p:nvSpPr>
        <p:spPr bwMode="auto">
          <a:xfrm flipV="1">
            <a:off x="4876800" y="4302820"/>
            <a:ext cx="1752600" cy="6858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7899" name="Text Box 11"/>
          <p:cNvSpPr txBox="1">
            <a:spLocks noChangeArrowheads="1"/>
          </p:cNvSpPr>
          <p:nvPr/>
        </p:nvSpPr>
        <p:spPr bwMode="auto">
          <a:xfrm>
            <a:off x="381000" y="1822519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2400" b="1" i="1" dirty="0">
                <a:solidFill>
                  <a:srgbClr val="1E9FB4"/>
                </a:solidFill>
                <a:latin typeface="Arial" pitchFamily="34" charset="0"/>
                <a:cs typeface="Arial" pitchFamily="34" charset="0"/>
              </a:rPr>
              <a:t>Y   =   a   +   b  X</a:t>
            </a:r>
          </a:p>
        </p:txBody>
      </p:sp>
      <p:sp>
        <p:nvSpPr>
          <p:cNvPr id="37904" name="Line 16"/>
          <p:cNvSpPr>
            <a:spLocks noChangeShapeType="1"/>
          </p:cNvSpPr>
          <p:nvPr/>
        </p:nvSpPr>
        <p:spPr bwMode="auto">
          <a:xfrm>
            <a:off x="1475656" y="2279719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 w="med" len="med"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7905" name="Line 17"/>
          <p:cNvSpPr>
            <a:spLocks noChangeShapeType="1"/>
          </p:cNvSpPr>
          <p:nvPr/>
        </p:nvSpPr>
        <p:spPr bwMode="auto">
          <a:xfrm>
            <a:off x="2267744" y="2279719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 w="med" len="med"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7906" name="Text Box 18"/>
          <p:cNvSpPr txBox="1">
            <a:spLocks noChangeArrowheads="1"/>
          </p:cNvSpPr>
          <p:nvPr/>
        </p:nvSpPr>
        <p:spPr bwMode="auto">
          <a:xfrm>
            <a:off x="4616450" y="4828282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1600" b="1" i="1" dirty="0">
                <a:solidFill>
                  <a:srgbClr val="00206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37907" name="Line 19"/>
          <p:cNvSpPr>
            <a:spLocks noChangeShapeType="1"/>
          </p:cNvSpPr>
          <p:nvPr/>
        </p:nvSpPr>
        <p:spPr bwMode="auto">
          <a:xfrm>
            <a:off x="5486400" y="4783832"/>
            <a:ext cx="685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7908" name="Text Box 20"/>
          <p:cNvSpPr txBox="1">
            <a:spLocks noChangeArrowheads="1"/>
          </p:cNvSpPr>
          <p:nvPr/>
        </p:nvSpPr>
        <p:spPr bwMode="auto">
          <a:xfrm>
            <a:off x="7162800" y="4479032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1600" b="1" i="1">
                <a:latin typeface="Times New Roman" pitchFamily="18" charset="0"/>
              </a:rPr>
              <a:t>b=</a:t>
            </a:r>
          </a:p>
        </p:txBody>
      </p:sp>
      <p:sp>
        <p:nvSpPr>
          <p:cNvPr id="37909" name="Line 21"/>
          <p:cNvSpPr>
            <a:spLocks noChangeShapeType="1"/>
          </p:cNvSpPr>
          <p:nvPr/>
        </p:nvSpPr>
        <p:spPr bwMode="auto">
          <a:xfrm flipV="1">
            <a:off x="6172200" y="4492352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7910" name="Text Box 22"/>
          <p:cNvSpPr txBox="1">
            <a:spLocks noChangeArrowheads="1"/>
          </p:cNvSpPr>
          <p:nvPr/>
        </p:nvSpPr>
        <p:spPr bwMode="auto">
          <a:xfrm>
            <a:off x="5715000" y="4828282"/>
            <a:ext cx="609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1600" b="1" i="1">
                <a:latin typeface="Times New Roman" pitchFamily="18" charset="0"/>
                <a:sym typeface="Symbol" pitchFamily="18" charset="2"/>
              </a:rPr>
              <a:t>X</a:t>
            </a:r>
            <a:endParaRPr lang="pt-BR" sz="1600" b="1" i="1">
              <a:latin typeface="Times New Roman" pitchFamily="18" charset="0"/>
            </a:endParaRPr>
          </a:p>
        </p:txBody>
      </p:sp>
      <p:sp>
        <p:nvSpPr>
          <p:cNvPr id="37911" name="Text Box 23"/>
          <p:cNvSpPr txBox="1">
            <a:spLocks noChangeArrowheads="1"/>
          </p:cNvSpPr>
          <p:nvPr/>
        </p:nvSpPr>
        <p:spPr bwMode="auto">
          <a:xfrm>
            <a:off x="6172200" y="4479032"/>
            <a:ext cx="609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1600" b="1" i="1">
                <a:latin typeface="Times New Roman" pitchFamily="18" charset="0"/>
                <a:sym typeface="Symbol" pitchFamily="18" charset="2"/>
              </a:rPr>
              <a:t>Y</a:t>
            </a:r>
            <a:endParaRPr lang="pt-BR" sz="1600" b="1" i="1">
              <a:latin typeface="Times New Roman" pitchFamily="18" charset="0"/>
            </a:endParaRPr>
          </a:p>
        </p:txBody>
      </p:sp>
      <p:sp>
        <p:nvSpPr>
          <p:cNvPr id="37912" name="Line 24"/>
          <p:cNvSpPr>
            <a:spLocks noChangeShapeType="1"/>
          </p:cNvSpPr>
          <p:nvPr/>
        </p:nvSpPr>
        <p:spPr bwMode="auto">
          <a:xfrm>
            <a:off x="7543800" y="4653136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7913" name="Text Box 25"/>
          <p:cNvSpPr txBox="1">
            <a:spLocks noChangeArrowheads="1"/>
          </p:cNvSpPr>
          <p:nvPr/>
        </p:nvSpPr>
        <p:spPr bwMode="auto">
          <a:xfrm>
            <a:off x="7543800" y="4631432"/>
            <a:ext cx="533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1600" b="1" i="1">
                <a:latin typeface="Times New Roman" pitchFamily="18" charset="0"/>
                <a:sym typeface="Symbol" pitchFamily="18" charset="2"/>
              </a:rPr>
              <a:t>X</a:t>
            </a:r>
            <a:endParaRPr lang="pt-BR" sz="1600" b="1" i="1">
              <a:latin typeface="Times New Roman" pitchFamily="18" charset="0"/>
            </a:endParaRPr>
          </a:p>
        </p:txBody>
      </p:sp>
      <p:sp>
        <p:nvSpPr>
          <p:cNvPr id="37914" name="Text Box 26"/>
          <p:cNvSpPr txBox="1">
            <a:spLocks noChangeArrowheads="1"/>
          </p:cNvSpPr>
          <p:nvPr/>
        </p:nvSpPr>
        <p:spPr bwMode="auto">
          <a:xfrm>
            <a:off x="7543800" y="4326632"/>
            <a:ext cx="609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1600" b="1" i="1">
                <a:latin typeface="Times New Roman" pitchFamily="18" charset="0"/>
                <a:sym typeface="Symbol" pitchFamily="18" charset="2"/>
              </a:rPr>
              <a:t>Y</a:t>
            </a:r>
            <a:endParaRPr lang="pt-BR" sz="1600" b="1" i="1">
              <a:latin typeface="Times New Roman" pitchFamily="18" charset="0"/>
            </a:endParaRPr>
          </a:p>
        </p:txBody>
      </p:sp>
      <p:sp>
        <p:nvSpPr>
          <p:cNvPr id="37915" name="Text Box 27"/>
          <p:cNvSpPr txBox="1">
            <a:spLocks noChangeArrowheads="1"/>
          </p:cNvSpPr>
          <p:nvPr/>
        </p:nvSpPr>
        <p:spPr bwMode="auto">
          <a:xfrm>
            <a:off x="4675882" y="5252690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1600" b="1" i="1" dirty="0">
                <a:latin typeface="Times New Roman" pitchFamily="18" charset="0"/>
              </a:rPr>
              <a:t>0</a:t>
            </a:r>
          </a:p>
        </p:txBody>
      </p:sp>
      <p:sp>
        <p:nvSpPr>
          <p:cNvPr id="37917" name="Text Box 29"/>
          <p:cNvSpPr txBox="1">
            <a:spLocks noChangeArrowheads="1"/>
          </p:cNvSpPr>
          <p:nvPr/>
        </p:nvSpPr>
        <p:spPr bwMode="auto">
          <a:xfrm>
            <a:off x="0" y="2660719"/>
            <a:ext cx="1981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400" b="1" i="1" dirty="0" smtClean="0">
                <a:solidFill>
                  <a:srgbClr val="1E9FB4"/>
                </a:solidFill>
                <a:latin typeface="Arial" pitchFamily="34" charset="0"/>
                <a:cs typeface="Arial" pitchFamily="34" charset="0"/>
              </a:rPr>
              <a:t>coeficiente</a:t>
            </a:r>
          </a:p>
          <a:p>
            <a:pPr algn="ctr" eaLnBrk="0" hangingPunct="0">
              <a:spcBef>
                <a:spcPct val="50000"/>
              </a:spcBef>
            </a:pPr>
            <a:r>
              <a:rPr lang="pt-BR" sz="2400" b="1" i="1" dirty="0" smtClean="0">
                <a:solidFill>
                  <a:srgbClr val="1E9FB4"/>
                </a:solidFill>
                <a:latin typeface="Arial" pitchFamily="34" charset="0"/>
                <a:cs typeface="Arial" pitchFamily="34" charset="0"/>
              </a:rPr>
              <a:t>linear</a:t>
            </a:r>
            <a:endParaRPr lang="pt-BR" sz="2400" b="1" i="1" dirty="0">
              <a:solidFill>
                <a:srgbClr val="1E9FB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918" name="Text Box 30"/>
          <p:cNvSpPr txBox="1">
            <a:spLocks noChangeArrowheads="1"/>
          </p:cNvSpPr>
          <p:nvPr/>
        </p:nvSpPr>
        <p:spPr bwMode="auto">
          <a:xfrm>
            <a:off x="1905000" y="2660719"/>
            <a:ext cx="194692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400" b="1" i="1" dirty="0" smtClean="0">
                <a:solidFill>
                  <a:srgbClr val="1E9FB4"/>
                </a:solidFill>
                <a:latin typeface="Arial" pitchFamily="34" charset="0"/>
                <a:cs typeface="Arial" pitchFamily="34" charset="0"/>
              </a:rPr>
              <a:t>coeficiente</a:t>
            </a:r>
          </a:p>
          <a:p>
            <a:pPr algn="ctr" eaLnBrk="0" hangingPunct="0">
              <a:spcBef>
                <a:spcPct val="50000"/>
              </a:spcBef>
            </a:pPr>
            <a:r>
              <a:rPr lang="pt-BR" sz="2400" b="1" i="1" dirty="0" smtClean="0">
                <a:solidFill>
                  <a:srgbClr val="1E9FB4"/>
                </a:solidFill>
                <a:latin typeface="Arial" pitchFamily="34" charset="0"/>
                <a:cs typeface="Arial" pitchFamily="34" charset="0"/>
              </a:rPr>
              <a:t>angular</a:t>
            </a:r>
            <a:endParaRPr lang="pt-BR" sz="2400" b="1" i="1" dirty="0">
              <a:solidFill>
                <a:srgbClr val="1E9FB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Seta para baixo 30"/>
          <p:cNvSpPr/>
          <p:nvPr/>
        </p:nvSpPr>
        <p:spPr>
          <a:xfrm>
            <a:off x="1907704" y="3789040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1155154"/>
            <a:ext cx="8458200" cy="8382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r>
              <a:rPr lang="pt-BR" alt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Exemplo 4</a:t>
            </a:r>
            <a:endParaRPr lang="en-US" alt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381000" y="2926804"/>
            <a:ext cx="86554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Resposta :</a:t>
            </a: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ocorrência de anomalia congênita</a:t>
            </a:r>
            <a:endParaRPr lang="en-US" alt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95350" y="4854029"/>
            <a:ext cx="75692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pt-BR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1, se </a:t>
            </a:r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ocorre a anomalia</a:t>
            </a:r>
            <a:endParaRPr lang="pt-BR" altLang="pt-BR" sz="2400" baseline="30000" dirty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algn="l">
              <a:spcBef>
                <a:spcPct val="50000"/>
              </a:spcBef>
            </a:pPr>
            <a:r>
              <a:rPr lang="pt-BR" altLang="pt-BR" sz="2400" baseline="30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           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0, caso contrário</a:t>
            </a:r>
            <a:endParaRPr lang="en-US" alt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895350" y="3775075"/>
            <a:ext cx="7569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altLang="pt-BR" dirty="0"/>
              <a:t>        </a:t>
            </a:r>
            <a:r>
              <a:rPr lang="pt-BR" altLang="pt-BR" dirty="0" smtClean="0"/>
              <a:t> </a:t>
            </a:r>
            <a:endParaRPr lang="en-US" altLang="pt-BR" dirty="0"/>
          </a:p>
        </p:txBody>
      </p:sp>
      <p:sp>
        <p:nvSpPr>
          <p:cNvPr id="6" name="AutoShape 5"/>
          <p:cNvSpPr>
            <a:spLocks/>
          </p:cNvSpPr>
          <p:nvPr/>
        </p:nvSpPr>
        <p:spPr bwMode="auto">
          <a:xfrm>
            <a:off x="1477963" y="4820567"/>
            <a:ext cx="292100" cy="1128713"/>
          </a:xfrm>
          <a:prstGeom prst="leftBrace">
            <a:avLst>
              <a:gd name="adj1" fmla="val 32201"/>
              <a:gd name="adj2" fmla="val 50000"/>
            </a:avLst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85775" y="5092030"/>
            <a:ext cx="10906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2400" dirty="0"/>
              <a:t>Y=</a:t>
            </a:r>
            <a:endParaRPr lang="en-US" altLang="pt-BR" sz="2400" dirty="0"/>
          </a:p>
        </p:txBody>
      </p:sp>
    </p:spTree>
    <p:extLst>
      <p:ext uri="{BB962C8B-B14F-4D97-AF65-F5344CB8AC3E}">
        <p14:creationId xmlns:p14="http://schemas.microsoft.com/office/powerpoint/2010/main" xmlns="" val="18005593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1109072"/>
            <a:ext cx="2822848" cy="8382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r>
              <a:rPr lang="pt-BR" alt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No exemplo 1</a:t>
            </a:r>
            <a:endParaRPr lang="en-US" alt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467544" y="3390091"/>
            <a:ext cx="837165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altLang="pt-BR" sz="2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Modelar a probabilidade de ocorrência (</a:t>
            </a:r>
            <a:r>
              <a:rPr lang="pt-BR" altLang="pt-BR" sz="2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 )</a:t>
            </a:r>
            <a:r>
              <a:rPr lang="pt-BR" altLang="pt-BR" sz="2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concentrações acima do limite em função da temperatura.</a:t>
            </a:r>
            <a:endParaRPr lang="en-US" altLang="pt-BR" sz="24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81000" y="2276872"/>
            <a:ext cx="361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>
                <a:solidFill>
                  <a:schemeClr val="tx2"/>
                </a:solidFill>
              </a:rPr>
              <a:t>Objetivo</a:t>
            </a:r>
            <a:endParaRPr lang="pt-BR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85261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470D56-C97F-4BE7-B335-2D3C6CFA195C}" type="slidenum">
              <a:rPr lang="pt-BR" altLang="pt-BR"/>
              <a:pPr/>
              <a:t>32</a:t>
            </a:fld>
            <a:endParaRPr lang="pt-BR" altLang="pt-BR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75341"/>
            <a:ext cx="8305800" cy="1143000"/>
          </a:xfrm>
        </p:spPr>
        <p:txBody>
          <a:bodyPr>
            <a:normAutofit/>
          </a:bodyPr>
          <a:lstStyle/>
          <a:p>
            <a:r>
              <a:rPr lang="pt-BR" altLang="pt-BR" sz="32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 possível modelo</a:t>
            </a:r>
            <a:endParaRPr lang="en-US" altLang="pt-BR" sz="32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995" name="Text Box 3"/>
          <p:cNvSpPr txBox="1">
            <a:spLocks noChangeArrowheads="1"/>
          </p:cNvSpPr>
          <p:nvPr/>
        </p:nvSpPr>
        <p:spPr bwMode="auto">
          <a:xfrm>
            <a:off x="1303338" y="2483604"/>
            <a:ext cx="644048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pt-BR" sz="3200" dirty="0">
                <a:solidFill>
                  <a:schemeClr val="bg2">
                    <a:lumMod val="50000"/>
                  </a:schemeClr>
                </a:solidFill>
                <a:sym typeface="Symbol" panose="05050102010706020507" pitchFamily="18" charset="2"/>
              </a:rPr>
              <a:t></a:t>
            </a:r>
            <a:r>
              <a:rPr lang="pt-BR" altLang="pt-BR" sz="3200" dirty="0">
                <a:solidFill>
                  <a:schemeClr val="bg2">
                    <a:lumMod val="50000"/>
                  </a:schemeClr>
                </a:solidFill>
                <a:sym typeface="Symbol" panose="05050102010706020507" pitchFamily="18" charset="2"/>
              </a:rPr>
              <a:t> = </a:t>
            </a:r>
            <a:r>
              <a:rPr lang="en-US" altLang="pt-BR" sz="3200" dirty="0">
                <a:solidFill>
                  <a:schemeClr val="bg2">
                    <a:lumMod val="50000"/>
                  </a:schemeClr>
                </a:solidFill>
                <a:sym typeface="Symbol" panose="05050102010706020507" pitchFamily="18" charset="2"/>
              </a:rPr>
              <a:t></a:t>
            </a:r>
            <a:r>
              <a:rPr lang="pt-BR" altLang="pt-BR" sz="3200" dirty="0">
                <a:solidFill>
                  <a:schemeClr val="bg2">
                    <a:lumMod val="50000"/>
                  </a:schemeClr>
                </a:solidFill>
                <a:sym typeface="Symbol" panose="05050102010706020507" pitchFamily="18" charset="2"/>
              </a:rPr>
              <a:t> + </a:t>
            </a:r>
            <a:r>
              <a:rPr lang="en-US" altLang="pt-BR" sz="3200" dirty="0">
                <a:solidFill>
                  <a:schemeClr val="bg2">
                    <a:lumMod val="50000"/>
                  </a:schemeClr>
                </a:solidFill>
                <a:sym typeface="Symbol" panose="05050102010706020507" pitchFamily="18" charset="2"/>
              </a:rPr>
              <a:t></a:t>
            </a:r>
            <a:r>
              <a:rPr lang="pt-BR" altLang="pt-BR" sz="3200" dirty="0">
                <a:solidFill>
                  <a:schemeClr val="bg2">
                    <a:lumMod val="50000"/>
                  </a:schemeClr>
                </a:solidFill>
                <a:sym typeface="Symbol" panose="05050102010706020507" pitchFamily="18" charset="2"/>
              </a:rPr>
              <a:t>. Temperatura</a:t>
            </a:r>
            <a:endParaRPr lang="en-US" altLang="pt-BR" sz="32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4996" name="Text Box 4"/>
          <p:cNvSpPr txBox="1">
            <a:spLocks noChangeArrowheads="1"/>
          </p:cNvSpPr>
          <p:nvPr/>
        </p:nvSpPr>
        <p:spPr bwMode="auto">
          <a:xfrm>
            <a:off x="817563" y="3247816"/>
            <a:ext cx="7508875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altLang="pt-BR" sz="2400" dirty="0">
                <a:solidFill>
                  <a:schemeClr val="bg2">
                    <a:lumMod val="50000"/>
                  </a:schemeClr>
                </a:solidFill>
              </a:rPr>
              <a:t>Problemas</a:t>
            </a:r>
            <a:r>
              <a:rPr lang="pt-BR" altLang="pt-BR" sz="3200" dirty="0">
                <a:solidFill>
                  <a:schemeClr val="bg2">
                    <a:lumMod val="50000"/>
                  </a:schemeClr>
                </a:solidFill>
              </a:rPr>
              <a:t>: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pt-BR" altLang="pt-BR" sz="2400" dirty="0">
                <a:solidFill>
                  <a:schemeClr val="bg2">
                    <a:lumMod val="50000"/>
                  </a:schemeClr>
                </a:solidFill>
              </a:rPr>
              <a:t>Não há garantia de que a resposta  estimada pertença ao intervalo [0,1];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pt-BR" altLang="pt-BR" sz="2400" dirty="0">
                <a:solidFill>
                  <a:schemeClr val="bg2">
                    <a:lumMod val="50000"/>
                  </a:schemeClr>
                </a:solidFill>
              </a:rPr>
              <a:t>A variância não é constante</a:t>
            </a:r>
            <a:r>
              <a:rPr lang="pt-BR" altLang="pt-BR" sz="3200" dirty="0">
                <a:solidFill>
                  <a:schemeClr val="bg2">
                    <a:lumMod val="50000"/>
                  </a:schemeClr>
                </a:solidFill>
              </a:rPr>
              <a:t>. </a:t>
            </a:r>
            <a:endParaRPr lang="en-US" altLang="pt-BR" sz="3200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84997" name="Object 5"/>
          <p:cNvGraphicFramePr>
            <a:graphicFrameLocks noChangeAspect="1"/>
          </p:cNvGraphicFramePr>
          <p:nvPr/>
        </p:nvGraphicFramePr>
        <p:xfrm>
          <a:off x="7473950" y="3740150"/>
          <a:ext cx="411163" cy="523875"/>
        </p:xfrm>
        <a:graphic>
          <a:graphicData uri="http://schemas.openxmlformats.org/presentationml/2006/ole">
            <p:oleObj spid="_x0000_s416778" name="Equation" r:id="rId3" imgW="215640" imgH="27936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1067484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79512" y="1115938"/>
            <a:ext cx="8763000" cy="512862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r>
              <a:rPr lang="pt-BR" altLang="pt-BR" sz="24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Solução: considerar uma função de </a:t>
            </a:r>
            <a:r>
              <a:rPr lang="pt-BR" altLang="pt-BR" sz="24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 como resposta</a:t>
            </a:r>
            <a:endParaRPr lang="en-US" altLang="pt-BR" sz="24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79512" y="1916832"/>
            <a:ext cx="48244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altLang="pt-BR" sz="2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Escolha usual:</a:t>
            </a:r>
            <a:endParaRPr lang="en-US" altLang="pt-BR" sz="24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12898376"/>
              </p:ext>
            </p:extLst>
          </p:nvPr>
        </p:nvGraphicFramePr>
        <p:xfrm>
          <a:off x="2035175" y="3232150"/>
          <a:ext cx="4992688" cy="1074738"/>
        </p:xfrm>
        <a:graphic>
          <a:graphicData uri="http://schemas.openxmlformats.org/presentationml/2006/ole">
            <p:oleObj spid="_x0000_s417803" name="Equação" r:id="rId3" imgW="1828800" imgH="393480" progId="Equation.3">
              <p:embed/>
            </p:oleObj>
          </a:graphicData>
        </a:graphic>
      </p:graphicFrame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2411760" y="4513937"/>
            <a:ext cx="366960" cy="505063"/>
          </a:xfrm>
          <a:prstGeom prst="upDownArrow">
            <a:avLst>
              <a:gd name="adj1" fmla="val 50000"/>
              <a:gd name="adj2" fmla="val 37449"/>
            </a:avLst>
          </a:prstGeom>
          <a:solidFill>
            <a:schemeClr val="accent1"/>
          </a:solidFill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t-BR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2062535" y="5301208"/>
            <a:ext cx="142934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2400" dirty="0" err="1">
                <a:solidFill>
                  <a:schemeClr val="tx2"/>
                </a:solidFill>
              </a:rPr>
              <a:t>Logito</a:t>
            </a:r>
            <a:r>
              <a:rPr lang="pt-BR" altLang="pt-BR" sz="2400" dirty="0">
                <a:solidFill>
                  <a:schemeClr val="tx2"/>
                </a:solidFill>
              </a:rPr>
              <a:t>(</a:t>
            </a:r>
            <a:r>
              <a:rPr lang="pt-BR" altLang="pt-BR" sz="2400" dirty="0">
                <a:solidFill>
                  <a:schemeClr val="tx2"/>
                </a:solidFill>
                <a:sym typeface="Symbol" panose="05050102010706020507" pitchFamily="18" charset="2"/>
              </a:rPr>
              <a:t>)</a:t>
            </a:r>
            <a:endParaRPr lang="en-US" altLang="pt-BR" sz="2400" dirty="0">
              <a:solidFill>
                <a:schemeClr val="tx2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3419872" y="5301208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= </a:t>
            </a:r>
            <a:r>
              <a:rPr lang="pt-BR" sz="2400" dirty="0" err="1" smtClean="0"/>
              <a:t>ln</a:t>
            </a:r>
            <a:r>
              <a:rPr lang="pt-BR" sz="2400" dirty="0" smtClean="0"/>
              <a:t> (chance)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xmlns="" val="16708856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23528" y="934616"/>
            <a:ext cx="8458200" cy="8382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r>
              <a:rPr lang="pt-BR" alt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Comentários</a:t>
            </a:r>
            <a:endParaRPr lang="en-US" alt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02916" y="1988840"/>
            <a:ext cx="42130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2400" dirty="0" smtClean="0">
                <a:solidFill>
                  <a:schemeClr val="bg2">
                    <a:lumMod val="50000"/>
                  </a:schemeClr>
                </a:solidFill>
              </a:rPr>
              <a:t>O </a:t>
            </a:r>
            <a:r>
              <a:rPr lang="pt-BR" altLang="pt-BR" sz="2400" dirty="0" err="1">
                <a:solidFill>
                  <a:schemeClr val="bg2">
                    <a:lumMod val="50000"/>
                  </a:schemeClr>
                </a:solidFill>
              </a:rPr>
              <a:t>Logito</a:t>
            </a:r>
            <a:r>
              <a:rPr lang="pt-BR" altLang="pt-BR" sz="2400" dirty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pt-BR" altLang="pt-BR" sz="2400" dirty="0">
                <a:solidFill>
                  <a:schemeClr val="bg2">
                    <a:lumMod val="50000"/>
                  </a:schemeClr>
                </a:solidFill>
                <a:sym typeface="Symbol" panose="05050102010706020507" pitchFamily="18" charset="2"/>
              </a:rPr>
              <a:t>) varia de </a:t>
            </a:r>
            <a:r>
              <a:rPr lang="pt-BR" altLang="pt-BR" sz="2400" dirty="0" smtClean="0">
                <a:solidFill>
                  <a:schemeClr val="bg2">
                    <a:lumMod val="50000"/>
                  </a:schemeClr>
                </a:solidFill>
                <a:sym typeface="Symbol" panose="05050102010706020507" pitchFamily="18" charset="2"/>
              </a:rPr>
              <a:t>-</a:t>
            </a:r>
            <a:r>
              <a:rPr lang="pt-BR" altLang="pt-BR" sz="2400" dirty="0" smtClean="0">
                <a:solidFill>
                  <a:schemeClr val="bg2">
                    <a:lumMod val="50000"/>
                  </a:schemeClr>
                </a:solidFill>
                <a:sym typeface="Math1" pitchFamily="2" charset="2"/>
              </a:rPr>
              <a:t>∞ </a:t>
            </a:r>
            <a:r>
              <a:rPr lang="pt-BR" altLang="pt-BR" sz="2400" dirty="0">
                <a:solidFill>
                  <a:schemeClr val="bg2">
                    <a:lumMod val="50000"/>
                  </a:schemeClr>
                </a:solidFill>
                <a:sym typeface="Math1" pitchFamily="2" charset="2"/>
              </a:rPr>
              <a:t>a </a:t>
            </a:r>
            <a:r>
              <a:rPr lang="pt-BR" altLang="pt-BR" sz="2400" dirty="0" smtClean="0">
                <a:solidFill>
                  <a:schemeClr val="bg2">
                    <a:lumMod val="50000"/>
                  </a:schemeClr>
                </a:solidFill>
                <a:sym typeface="Math1" pitchFamily="2" charset="2"/>
              </a:rPr>
              <a:t>+</a:t>
            </a:r>
            <a:r>
              <a:rPr lang="pt-BR" altLang="pt-BR" sz="2400" dirty="0">
                <a:solidFill>
                  <a:schemeClr val="bg2">
                    <a:lumMod val="50000"/>
                  </a:schemeClr>
                </a:solidFill>
                <a:sym typeface="Math1" pitchFamily="2" charset="2"/>
              </a:rPr>
              <a:t> ∞</a:t>
            </a:r>
            <a:r>
              <a:rPr lang="pt-BR" altLang="pt-BR" sz="2400" dirty="0" smtClean="0">
                <a:solidFill>
                  <a:schemeClr val="bg2">
                    <a:lumMod val="50000"/>
                  </a:schemeClr>
                </a:solidFill>
                <a:sym typeface="Math1" pitchFamily="2" charset="2"/>
              </a:rPr>
              <a:t>;</a:t>
            </a:r>
            <a:endParaRPr lang="en-US" altLang="pt-BR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91093429"/>
              </p:ext>
            </p:extLst>
          </p:nvPr>
        </p:nvGraphicFramePr>
        <p:xfrm>
          <a:off x="1249363" y="3365500"/>
          <a:ext cx="4992687" cy="1074738"/>
        </p:xfrm>
        <a:graphic>
          <a:graphicData uri="http://schemas.openxmlformats.org/presentationml/2006/ole">
            <p:oleObj spid="_x0000_s418834" name="Equação" r:id="rId3" imgW="1828800" imgH="393480" progId="Equation.3">
              <p:embed/>
            </p:oleObj>
          </a:graphicData>
        </a:graphic>
      </p:graphicFrame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6883079" y="3717032"/>
            <a:ext cx="914400" cy="388937"/>
          </a:xfrm>
          <a:prstGeom prst="rightArrow">
            <a:avLst>
              <a:gd name="adj1" fmla="val 50000"/>
              <a:gd name="adj2" fmla="val 58776"/>
            </a:avLst>
          </a:prstGeom>
          <a:solidFill>
            <a:schemeClr val="accent1"/>
          </a:solidFill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t-BR"/>
          </a:p>
        </p:txBody>
      </p:sp>
      <p:graphicFrame>
        <p:nvGraphicFramePr>
          <p:cNvPr id="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84354657"/>
              </p:ext>
            </p:extLst>
          </p:nvPr>
        </p:nvGraphicFramePr>
        <p:xfrm>
          <a:off x="1290638" y="4757738"/>
          <a:ext cx="5805487" cy="1196975"/>
        </p:xfrm>
        <a:graphic>
          <a:graphicData uri="http://schemas.openxmlformats.org/presentationml/2006/ole">
            <p:oleObj spid="_x0000_s418835" name="Equação" r:id="rId4" imgW="2031840" imgH="41904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7809437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27584" y="1340768"/>
            <a:ext cx="4608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chemeClr val="tx2"/>
                </a:solidFill>
              </a:rPr>
              <a:t>Interpretação</a:t>
            </a:r>
            <a:r>
              <a:rPr lang="pt-BR" dirty="0" smtClean="0">
                <a:solidFill>
                  <a:schemeClr val="tx2"/>
                </a:solidFill>
              </a:rPr>
              <a:t> </a:t>
            </a:r>
            <a:r>
              <a:rPr lang="pt-BR" sz="2400" dirty="0" smtClean="0">
                <a:solidFill>
                  <a:schemeClr val="tx2"/>
                </a:solidFill>
              </a:rPr>
              <a:t>do parâmetro </a:t>
            </a:r>
            <a:r>
              <a:rPr lang="el-GR" sz="2400" dirty="0" smtClean="0">
                <a:solidFill>
                  <a:schemeClr val="tx2"/>
                </a:solidFill>
              </a:rPr>
              <a:t>β</a:t>
            </a:r>
            <a:endParaRPr lang="pt-BR" sz="2400" dirty="0">
              <a:solidFill>
                <a:schemeClr val="tx2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979712" y="2175247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err="1" smtClean="0">
                <a:solidFill>
                  <a:schemeClr val="bg2">
                    <a:lumMod val="50000"/>
                  </a:schemeClr>
                </a:solidFill>
              </a:rPr>
              <a:t>Exp</a:t>
            </a:r>
            <a:r>
              <a:rPr lang="pt-BR" sz="2400" dirty="0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l-GR" sz="2400" dirty="0" smtClean="0">
                <a:solidFill>
                  <a:schemeClr val="bg2">
                    <a:lumMod val="50000"/>
                  </a:schemeClr>
                </a:solidFill>
              </a:rPr>
              <a:t>β</a:t>
            </a:r>
            <a:r>
              <a:rPr lang="pt-BR" sz="2400" dirty="0" smtClean="0">
                <a:solidFill>
                  <a:schemeClr val="bg2">
                    <a:lumMod val="50000"/>
                  </a:schemeClr>
                </a:solidFill>
              </a:rPr>
              <a:t>) = razão de chances</a:t>
            </a:r>
            <a:endParaRPr lang="pt-BR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23528" y="3356992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chemeClr val="tx2"/>
                </a:solidFill>
              </a:rPr>
              <a:t>Exemplos </a:t>
            </a:r>
            <a:endParaRPr lang="pt-BR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848694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2204864"/>
            <a:ext cx="8474599" cy="1923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0142506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908720"/>
            <a:ext cx="8208912" cy="5210367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979712" y="5877272"/>
            <a:ext cx="6624736" cy="43204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424440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pPr eaLnBrk="1" hangingPunct="1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Critério de Ajuste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1544638" y="2427288"/>
            <a:ext cx="0" cy="2557462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>
            <a:off x="1544638" y="4984750"/>
            <a:ext cx="4043362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5289550" y="5029200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pt-BR" sz="1800" b="1" dirty="0">
                <a:solidFill>
                  <a:schemeClr val="tx2"/>
                </a:solidFill>
                <a:latin typeface="Times New Roman" pitchFamily="18" charset="0"/>
              </a:rPr>
              <a:t>X</a:t>
            </a:r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817563" y="2286000"/>
            <a:ext cx="10112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1800" b="1" dirty="0">
                <a:solidFill>
                  <a:schemeClr val="tx2"/>
                </a:solidFill>
                <a:latin typeface="Times New Roman" pitchFamily="18" charset="0"/>
              </a:rPr>
              <a:t>Y</a:t>
            </a:r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1544638" y="4443413"/>
            <a:ext cx="631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1800" b="1">
                <a:solidFill>
                  <a:srgbClr val="0066FF"/>
                </a:solidFill>
                <a:latin typeface="Times New Roman" pitchFamily="18" charset="0"/>
              </a:rPr>
              <a:t>*</a:t>
            </a:r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1797050" y="3989388"/>
            <a:ext cx="631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1800" b="1">
                <a:solidFill>
                  <a:srgbClr val="0000FF"/>
                </a:solidFill>
                <a:latin typeface="Times New Roman" pitchFamily="18" charset="0"/>
              </a:rPr>
              <a:t>*</a:t>
            </a:r>
          </a:p>
        </p:txBody>
      </p:sp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2176463" y="3563938"/>
            <a:ext cx="631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1800" b="1">
                <a:solidFill>
                  <a:srgbClr val="0000FF"/>
                </a:solidFill>
                <a:latin typeface="Times New Roman" pitchFamily="18" charset="0"/>
              </a:rPr>
              <a:t>*</a:t>
            </a:r>
          </a:p>
        </p:txBody>
      </p:sp>
      <p:sp>
        <p:nvSpPr>
          <p:cNvPr id="38923" name="Text Box 11"/>
          <p:cNvSpPr txBox="1">
            <a:spLocks noChangeArrowheads="1"/>
          </p:cNvSpPr>
          <p:nvPr/>
        </p:nvSpPr>
        <p:spPr bwMode="auto">
          <a:xfrm>
            <a:off x="2808288" y="3706813"/>
            <a:ext cx="631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1800" b="1">
                <a:solidFill>
                  <a:srgbClr val="0000FF"/>
                </a:solidFill>
                <a:latin typeface="Times New Roman" pitchFamily="18" charset="0"/>
              </a:rPr>
              <a:t>*</a:t>
            </a:r>
          </a:p>
        </p:txBody>
      </p:sp>
      <p:sp>
        <p:nvSpPr>
          <p:cNvPr id="38924" name="Text Box 12"/>
          <p:cNvSpPr txBox="1">
            <a:spLocks noChangeArrowheads="1"/>
          </p:cNvSpPr>
          <p:nvPr/>
        </p:nvSpPr>
        <p:spPr bwMode="auto">
          <a:xfrm>
            <a:off x="2303463" y="4416425"/>
            <a:ext cx="631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1800" b="1">
                <a:solidFill>
                  <a:srgbClr val="0000FF"/>
                </a:solidFill>
                <a:latin typeface="Times New Roman" pitchFamily="18" charset="0"/>
              </a:rPr>
              <a:t>*</a:t>
            </a:r>
          </a:p>
        </p:txBody>
      </p:sp>
      <p:sp>
        <p:nvSpPr>
          <p:cNvPr id="38925" name="Text Box 13"/>
          <p:cNvSpPr txBox="1">
            <a:spLocks noChangeArrowheads="1"/>
          </p:cNvSpPr>
          <p:nvPr/>
        </p:nvSpPr>
        <p:spPr bwMode="auto">
          <a:xfrm>
            <a:off x="3187700" y="3138488"/>
            <a:ext cx="631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1800" b="1">
                <a:solidFill>
                  <a:srgbClr val="0000FF"/>
                </a:solidFill>
                <a:latin typeface="Times New Roman" pitchFamily="18" charset="0"/>
              </a:rPr>
              <a:t>*</a:t>
            </a:r>
          </a:p>
        </p:txBody>
      </p:sp>
      <p:sp>
        <p:nvSpPr>
          <p:cNvPr id="38926" name="Text Box 14"/>
          <p:cNvSpPr txBox="1">
            <a:spLocks noChangeArrowheads="1"/>
          </p:cNvSpPr>
          <p:nvPr/>
        </p:nvSpPr>
        <p:spPr bwMode="auto">
          <a:xfrm>
            <a:off x="4198938" y="2427288"/>
            <a:ext cx="631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1800" b="1">
                <a:solidFill>
                  <a:srgbClr val="0000FF"/>
                </a:solidFill>
                <a:latin typeface="Times New Roman" pitchFamily="18" charset="0"/>
              </a:rPr>
              <a:t>*</a:t>
            </a:r>
          </a:p>
        </p:txBody>
      </p:sp>
      <p:sp>
        <p:nvSpPr>
          <p:cNvPr id="38927" name="Text Box 15"/>
          <p:cNvSpPr txBox="1">
            <a:spLocks noChangeArrowheads="1"/>
          </p:cNvSpPr>
          <p:nvPr/>
        </p:nvSpPr>
        <p:spPr bwMode="auto">
          <a:xfrm>
            <a:off x="5083175" y="2570163"/>
            <a:ext cx="631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1800" b="1">
                <a:solidFill>
                  <a:srgbClr val="0000FF"/>
                </a:solidFill>
                <a:latin typeface="Times New Roman" pitchFamily="18" charset="0"/>
              </a:rPr>
              <a:t>*</a:t>
            </a:r>
          </a:p>
        </p:txBody>
      </p:sp>
      <p:sp>
        <p:nvSpPr>
          <p:cNvPr id="38928" name="Text Box 16"/>
          <p:cNvSpPr txBox="1">
            <a:spLocks noChangeArrowheads="1"/>
          </p:cNvSpPr>
          <p:nvPr/>
        </p:nvSpPr>
        <p:spPr bwMode="auto">
          <a:xfrm>
            <a:off x="4703763" y="3448050"/>
            <a:ext cx="631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1800" b="1">
                <a:solidFill>
                  <a:srgbClr val="0000FF"/>
                </a:solidFill>
                <a:latin typeface="Times New Roman" pitchFamily="18" charset="0"/>
              </a:rPr>
              <a:t>*</a:t>
            </a:r>
          </a:p>
        </p:txBody>
      </p:sp>
      <p:sp>
        <p:nvSpPr>
          <p:cNvPr id="38929" name="Text Box 17"/>
          <p:cNvSpPr txBox="1">
            <a:spLocks noChangeArrowheads="1"/>
          </p:cNvSpPr>
          <p:nvPr/>
        </p:nvSpPr>
        <p:spPr bwMode="auto">
          <a:xfrm>
            <a:off x="3819525" y="3138488"/>
            <a:ext cx="631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1800" b="1">
                <a:solidFill>
                  <a:srgbClr val="0000FF"/>
                </a:solidFill>
                <a:latin typeface="Times New Roman" pitchFamily="18" charset="0"/>
              </a:rPr>
              <a:t>*</a:t>
            </a:r>
          </a:p>
        </p:txBody>
      </p:sp>
      <p:sp>
        <p:nvSpPr>
          <p:cNvPr id="38930" name="Text Box 18"/>
          <p:cNvSpPr txBox="1">
            <a:spLocks noChangeArrowheads="1"/>
          </p:cNvSpPr>
          <p:nvPr/>
        </p:nvSpPr>
        <p:spPr bwMode="auto">
          <a:xfrm>
            <a:off x="3440113" y="3422650"/>
            <a:ext cx="631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1800" b="1">
                <a:solidFill>
                  <a:srgbClr val="0000FF"/>
                </a:solidFill>
                <a:latin typeface="Times New Roman" pitchFamily="18" charset="0"/>
              </a:rPr>
              <a:t>*</a:t>
            </a:r>
          </a:p>
        </p:txBody>
      </p:sp>
      <p:sp>
        <p:nvSpPr>
          <p:cNvPr id="38932" name="Text Box 20"/>
          <p:cNvSpPr txBox="1">
            <a:spLocks noChangeArrowheads="1"/>
          </p:cNvSpPr>
          <p:nvPr/>
        </p:nvSpPr>
        <p:spPr bwMode="auto">
          <a:xfrm>
            <a:off x="4724400" y="1371600"/>
            <a:ext cx="3886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400" i="1" dirty="0">
                <a:solidFill>
                  <a:srgbClr val="1E9FB4"/>
                </a:solidFill>
                <a:cs typeface="Arial" charset="0"/>
              </a:rPr>
              <a:t>Qual reta melhor se ajusta aos  pontos  ?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179512" y="5734997"/>
            <a:ext cx="5904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Y: variável resposta (ou variável dependente)</a:t>
            </a:r>
          </a:p>
          <a:p>
            <a:r>
              <a:rPr lang="pt-BR" dirty="0" smtClean="0"/>
              <a:t>X: variável explicativa (ou variável independente)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pt-BR" sz="2400" b="1" dirty="0" smtClean="0">
                <a:latin typeface="Arial" charset="0"/>
                <a:cs typeface="Arial" charset="0"/>
              </a:rPr>
              <a:t>Um possível critério: </a:t>
            </a:r>
            <a:r>
              <a:rPr lang="pt-BR" sz="2400" b="1" dirty="0" smtClean="0">
                <a:solidFill>
                  <a:srgbClr val="1E9FB4"/>
                </a:solidFill>
                <a:latin typeface="Arial" charset="0"/>
                <a:cs typeface="Arial" charset="0"/>
              </a:rPr>
              <a:t> Mínimos Quadrados </a:t>
            </a: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1619672" y="1412776"/>
            <a:ext cx="6172200" cy="3505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pt-BR" sz="200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>
            <a:off x="2286000" y="1524000"/>
            <a:ext cx="0" cy="2819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arrow" w="med" len="med"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9941" name="Line 5"/>
          <p:cNvSpPr>
            <a:spLocks noChangeShapeType="1"/>
          </p:cNvSpPr>
          <p:nvPr/>
        </p:nvSpPr>
        <p:spPr bwMode="auto">
          <a:xfrm>
            <a:off x="2286000" y="4343400"/>
            <a:ext cx="4419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3200400" y="27432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1800" b="1">
                <a:solidFill>
                  <a:srgbClr val="0000FF"/>
                </a:solidFill>
                <a:latin typeface="Times New Roman" pitchFamily="18" charset="0"/>
              </a:rPr>
              <a:t>*</a:t>
            </a:r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2987824" y="3356992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1800" b="1" dirty="0">
                <a:solidFill>
                  <a:srgbClr val="0000FF"/>
                </a:solidFill>
                <a:latin typeface="Times New Roman" pitchFamily="18" charset="0"/>
              </a:rPr>
              <a:t>*</a:t>
            </a:r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3657600" y="28194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1800" b="1">
                <a:solidFill>
                  <a:srgbClr val="0000FF"/>
                </a:solidFill>
                <a:latin typeface="Times New Roman" pitchFamily="18" charset="0"/>
              </a:rPr>
              <a:t>*</a:t>
            </a:r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4495800" y="28956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1800" b="1">
                <a:solidFill>
                  <a:srgbClr val="0000FF"/>
                </a:solidFill>
                <a:latin typeface="Times New Roman" pitchFamily="18" charset="0"/>
              </a:rPr>
              <a:t>*</a:t>
            </a:r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4876800" y="23622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1800" b="1">
                <a:solidFill>
                  <a:srgbClr val="0000FF"/>
                </a:solidFill>
                <a:latin typeface="Times New Roman" pitchFamily="18" charset="0"/>
              </a:rPr>
              <a:t>*</a:t>
            </a: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5715000" y="22860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1800" b="1">
                <a:solidFill>
                  <a:srgbClr val="0000FF"/>
                </a:solidFill>
                <a:latin typeface="Times New Roman" pitchFamily="18" charset="0"/>
              </a:rPr>
              <a:t>*</a:t>
            </a:r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5181600" y="19812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1800" b="1">
                <a:solidFill>
                  <a:srgbClr val="0000FF"/>
                </a:solidFill>
                <a:latin typeface="Times New Roman" pitchFamily="18" charset="0"/>
              </a:rPr>
              <a:t>*</a:t>
            </a:r>
          </a:p>
        </p:txBody>
      </p:sp>
      <p:sp>
        <p:nvSpPr>
          <p:cNvPr id="39949" name="Line 13"/>
          <p:cNvSpPr>
            <a:spLocks noChangeShapeType="1"/>
          </p:cNvSpPr>
          <p:nvPr/>
        </p:nvSpPr>
        <p:spPr bwMode="auto">
          <a:xfrm flipV="1">
            <a:off x="2590800" y="1981200"/>
            <a:ext cx="3810000" cy="1600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9950" name="Line 14"/>
          <p:cNvSpPr>
            <a:spLocks noChangeShapeType="1"/>
          </p:cNvSpPr>
          <p:nvPr/>
        </p:nvSpPr>
        <p:spPr bwMode="auto">
          <a:xfrm>
            <a:off x="3203848" y="3276600"/>
            <a:ext cx="0" cy="2286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 type="arrow" w="med" len="med"/>
            <a:tailEnd type="arrow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9951" name="Line 15"/>
          <p:cNvSpPr>
            <a:spLocks noChangeShapeType="1"/>
          </p:cNvSpPr>
          <p:nvPr/>
        </p:nvSpPr>
        <p:spPr bwMode="auto">
          <a:xfrm>
            <a:off x="3419872" y="2852936"/>
            <a:ext cx="9128" cy="347464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 type="arrow" w="med" len="med"/>
            <a:tailEnd type="arrow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9952" name="Line 16"/>
          <p:cNvSpPr>
            <a:spLocks noChangeShapeType="1"/>
          </p:cNvSpPr>
          <p:nvPr/>
        </p:nvSpPr>
        <p:spPr bwMode="auto">
          <a:xfrm>
            <a:off x="4724400" y="2667000"/>
            <a:ext cx="0" cy="3048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 type="arrow" w="med" len="med"/>
            <a:tailEnd type="arrow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9953" name="Line 17"/>
          <p:cNvSpPr>
            <a:spLocks noChangeShapeType="1"/>
          </p:cNvSpPr>
          <p:nvPr/>
        </p:nvSpPr>
        <p:spPr bwMode="auto">
          <a:xfrm>
            <a:off x="5410200" y="2209800"/>
            <a:ext cx="0" cy="1524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 type="arrow" w="med" len="med"/>
            <a:tailEnd type="arrow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9954" name="Line 18"/>
          <p:cNvSpPr>
            <a:spLocks noChangeShapeType="1"/>
          </p:cNvSpPr>
          <p:nvPr/>
        </p:nvSpPr>
        <p:spPr bwMode="auto">
          <a:xfrm>
            <a:off x="5868144" y="2209800"/>
            <a:ext cx="0" cy="1524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 type="arrow" w="med" len="med"/>
            <a:tailEnd type="arrow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9955" name="Text Box 19"/>
          <p:cNvSpPr txBox="1">
            <a:spLocks noChangeArrowheads="1"/>
          </p:cNvSpPr>
          <p:nvPr/>
        </p:nvSpPr>
        <p:spPr bwMode="auto">
          <a:xfrm>
            <a:off x="6400800" y="4495800"/>
            <a:ext cx="533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1600" dirty="0">
                <a:solidFill>
                  <a:srgbClr val="0070C0"/>
                </a:solidFill>
                <a:latin typeface="Times New Roman" pitchFamily="18" charset="0"/>
              </a:rPr>
              <a:t>X</a:t>
            </a:r>
          </a:p>
        </p:txBody>
      </p:sp>
      <p:sp>
        <p:nvSpPr>
          <p:cNvPr id="39956" name="Text Box 20"/>
          <p:cNvSpPr txBox="1">
            <a:spLocks noChangeArrowheads="1"/>
          </p:cNvSpPr>
          <p:nvPr/>
        </p:nvSpPr>
        <p:spPr bwMode="auto">
          <a:xfrm>
            <a:off x="1752600" y="1447800"/>
            <a:ext cx="533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200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</a:t>
            </a:r>
          </a:p>
        </p:txBody>
      </p:sp>
      <p:sp>
        <p:nvSpPr>
          <p:cNvPr id="39957" name="Line 21"/>
          <p:cNvSpPr>
            <a:spLocks noChangeShapeType="1"/>
          </p:cNvSpPr>
          <p:nvPr/>
        </p:nvSpPr>
        <p:spPr bwMode="auto">
          <a:xfrm>
            <a:off x="2286000" y="2895600"/>
            <a:ext cx="1066800" cy="0"/>
          </a:xfrm>
          <a:prstGeom prst="line">
            <a:avLst/>
          </a:prstGeom>
          <a:noFill/>
          <a:ln w="3810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9958" name="Line 22"/>
          <p:cNvSpPr>
            <a:spLocks noChangeShapeType="1"/>
          </p:cNvSpPr>
          <p:nvPr/>
        </p:nvSpPr>
        <p:spPr bwMode="auto">
          <a:xfrm>
            <a:off x="3429000" y="3276600"/>
            <a:ext cx="0" cy="1066800"/>
          </a:xfrm>
          <a:prstGeom prst="line">
            <a:avLst/>
          </a:prstGeom>
          <a:noFill/>
          <a:ln w="3810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9959" name="Line 23"/>
          <p:cNvSpPr>
            <a:spLocks noChangeShapeType="1"/>
          </p:cNvSpPr>
          <p:nvPr/>
        </p:nvSpPr>
        <p:spPr bwMode="auto">
          <a:xfrm flipH="1">
            <a:off x="2286000" y="3200400"/>
            <a:ext cx="1143000" cy="0"/>
          </a:xfrm>
          <a:prstGeom prst="line">
            <a:avLst/>
          </a:prstGeom>
          <a:noFill/>
          <a:ln w="3810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9960" name="Text Box 24"/>
          <p:cNvSpPr txBox="1">
            <a:spLocks noChangeArrowheads="1"/>
          </p:cNvSpPr>
          <p:nvPr/>
        </p:nvSpPr>
        <p:spPr bwMode="auto">
          <a:xfrm>
            <a:off x="3276600" y="4419600"/>
            <a:ext cx="533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1600" b="1" i="1" dirty="0">
                <a:solidFill>
                  <a:schemeClr val="accent1"/>
                </a:solidFill>
                <a:latin typeface="Times New Roman" pitchFamily="18" charset="0"/>
              </a:rPr>
              <a:t>x</a:t>
            </a:r>
            <a:endParaRPr lang="pt-BR" sz="1600" b="1" dirty="0">
              <a:solidFill>
                <a:schemeClr val="accent1"/>
              </a:solidFill>
              <a:latin typeface="Times New Roman" pitchFamily="18" charset="0"/>
            </a:endParaRPr>
          </a:p>
        </p:txBody>
      </p:sp>
      <p:sp>
        <p:nvSpPr>
          <p:cNvPr id="39961" name="Text Box 25"/>
          <p:cNvSpPr txBox="1">
            <a:spLocks noChangeArrowheads="1"/>
          </p:cNvSpPr>
          <p:nvPr/>
        </p:nvSpPr>
        <p:spPr bwMode="auto">
          <a:xfrm>
            <a:off x="1981200" y="2667000"/>
            <a:ext cx="533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2000" b="1" i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</a:t>
            </a:r>
            <a:endParaRPr lang="pt-BR" sz="200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962" name="Text Box 26"/>
          <p:cNvSpPr txBox="1">
            <a:spLocks noChangeArrowheads="1"/>
          </p:cNvSpPr>
          <p:nvPr/>
        </p:nvSpPr>
        <p:spPr bwMode="auto">
          <a:xfrm>
            <a:off x="1950368" y="2996952"/>
            <a:ext cx="533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</a:t>
            </a:r>
            <a:endParaRPr lang="pt-B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964" name="Text Box 29"/>
          <p:cNvSpPr txBox="1">
            <a:spLocks noChangeArrowheads="1"/>
          </p:cNvSpPr>
          <p:nvPr/>
        </p:nvSpPr>
        <p:spPr bwMode="auto">
          <a:xfrm>
            <a:off x="2667000" y="5426075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000" b="1" i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observado</a:t>
            </a:r>
          </a:p>
        </p:txBody>
      </p:sp>
      <p:sp>
        <p:nvSpPr>
          <p:cNvPr id="39965" name="Text Box 30"/>
          <p:cNvSpPr txBox="1">
            <a:spLocks noChangeArrowheads="1"/>
          </p:cNvSpPr>
          <p:nvPr/>
        </p:nvSpPr>
        <p:spPr bwMode="auto">
          <a:xfrm>
            <a:off x="5926832" y="5426075"/>
            <a:ext cx="15254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ajustado</a:t>
            </a:r>
          </a:p>
        </p:txBody>
      </p:sp>
      <p:sp>
        <p:nvSpPr>
          <p:cNvPr id="39966" name="Text Box 31"/>
          <p:cNvSpPr txBox="1">
            <a:spLocks noChangeArrowheads="1"/>
          </p:cNvSpPr>
          <p:nvPr/>
        </p:nvSpPr>
        <p:spPr bwMode="auto">
          <a:xfrm>
            <a:off x="3048000" y="5137150"/>
            <a:ext cx="4419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2000" b="1" i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( x , y )                                    ( x , y )</a:t>
            </a:r>
          </a:p>
        </p:txBody>
      </p:sp>
      <p:sp>
        <p:nvSpPr>
          <p:cNvPr id="39967" name="Line 32"/>
          <p:cNvSpPr>
            <a:spLocks noChangeShapeType="1"/>
          </p:cNvSpPr>
          <p:nvPr/>
        </p:nvSpPr>
        <p:spPr bwMode="auto">
          <a:xfrm>
            <a:off x="4038600" y="5365750"/>
            <a:ext cx="15240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9968" name="Text Box 33"/>
          <p:cNvSpPr txBox="1">
            <a:spLocks noChangeArrowheads="1"/>
          </p:cNvSpPr>
          <p:nvPr/>
        </p:nvSpPr>
        <p:spPr bwMode="auto">
          <a:xfrm>
            <a:off x="6876256" y="5085184"/>
            <a:ext cx="838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^</a:t>
            </a:r>
          </a:p>
        </p:txBody>
      </p:sp>
      <p:sp>
        <p:nvSpPr>
          <p:cNvPr id="39969" name="Text Box 34"/>
          <p:cNvSpPr txBox="1">
            <a:spLocks noChangeArrowheads="1"/>
          </p:cNvSpPr>
          <p:nvPr/>
        </p:nvSpPr>
        <p:spPr bwMode="auto">
          <a:xfrm>
            <a:off x="3059832" y="2492896"/>
            <a:ext cx="838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(x,y)</a:t>
            </a:r>
          </a:p>
        </p:txBody>
      </p:sp>
      <p:sp>
        <p:nvSpPr>
          <p:cNvPr id="39970" name="Text Box 35"/>
          <p:cNvSpPr txBox="1">
            <a:spLocks noChangeArrowheads="1"/>
          </p:cNvSpPr>
          <p:nvPr/>
        </p:nvSpPr>
        <p:spPr bwMode="auto">
          <a:xfrm>
            <a:off x="3352800" y="3124200"/>
            <a:ext cx="838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(x,y)</a:t>
            </a:r>
          </a:p>
        </p:txBody>
      </p:sp>
      <p:sp>
        <p:nvSpPr>
          <p:cNvPr id="39971" name="Text Box 36"/>
          <p:cNvSpPr txBox="1">
            <a:spLocks noChangeArrowheads="1"/>
          </p:cNvSpPr>
          <p:nvPr/>
        </p:nvSpPr>
        <p:spPr bwMode="auto">
          <a:xfrm>
            <a:off x="3733800" y="3092450"/>
            <a:ext cx="838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^</a:t>
            </a:r>
          </a:p>
        </p:txBody>
      </p:sp>
      <p:sp>
        <p:nvSpPr>
          <p:cNvPr id="39972" name="Text Box 37"/>
          <p:cNvSpPr txBox="1">
            <a:spLocks noChangeArrowheads="1"/>
          </p:cNvSpPr>
          <p:nvPr/>
        </p:nvSpPr>
        <p:spPr bwMode="auto">
          <a:xfrm>
            <a:off x="4191000" y="5867400"/>
            <a:ext cx="4419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   -     y  =   e      </a:t>
            </a:r>
            <a:r>
              <a:rPr lang="pt-BR" sz="2000" b="1" i="1" dirty="0" smtClean="0">
                <a:solidFill>
                  <a:srgbClr val="1E9FB4"/>
                </a:solidFill>
                <a:latin typeface="Arial" pitchFamily="34" charset="0"/>
                <a:cs typeface="Arial" pitchFamily="34" charset="0"/>
              </a:rPr>
              <a:t>resíduo</a:t>
            </a:r>
            <a:endParaRPr lang="pt-BR" sz="2000" b="1" i="1" dirty="0">
              <a:solidFill>
                <a:srgbClr val="1E9FB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973" name="Text Box 38"/>
          <p:cNvSpPr txBox="1">
            <a:spLocks noChangeArrowheads="1"/>
          </p:cNvSpPr>
          <p:nvPr/>
        </p:nvSpPr>
        <p:spPr bwMode="auto">
          <a:xfrm>
            <a:off x="4974704" y="5805264"/>
            <a:ext cx="533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^</a:t>
            </a:r>
          </a:p>
        </p:txBody>
      </p:sp>
      <p:sp>
        <p:nvSpPr>
          <p:cNvPr id="38" name="CaixaDeTexto 37"/>
          <p:cNvSpPr txBox="1"/>
          <p:nvPr/>
        </p:nvSpPr>
        <p:spPr>
          <a:xfrm>
            <a:off x="1979712" y="2924944"/>
            <a:ext cx="288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^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pt-BR" sz="2000" b="1" dirty="0" smtClean="0">
                <a:latin typeface="Arial" pitchFamily="34" charset="0"/>
                <a:cs typeface="Arial" pitchFamily="34" charset="0"/>
              </a:rPr>
              <a:t>Reta de Mínimos Quadrados</a:t>
            </a:r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5105400" y="1524000"/>
            <a:ext cx="2362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000" b="1" i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  =  a  +  b X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6516216" y="1412776"/>
            <a:ext cx="533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^</a:t>
            </a:r>
            <a:endParaRPr lang="pt-B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5943600" y="1462088"/>
            <a:ext cx="533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000" b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^</a:t>
            </a:r>
            <a:endParaRPr lang="pt-BR" sz="200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5364088" y="1412776"/>
            <a:ext cx="533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^</a:t>
            </a:r>
            <a:endParaRPr lang="pt-B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1828800" y="1524000"/>
            <a:ext cx="762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2000" b="1" i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</a:t>
            </a:r>
          </a:p>
        </p:txBody>
      </p:sp>
      <p:sp>
        <p:nvSpPr>
          <p:cNvPr id="40968" name="Line 8"/>
          <p:cNvSpPr>
            <a:spLocks noChangeShapeType="1"/>
          </p:cNvSpPr>
          <p:nvPr/>
        </p:nvSpPr>
        <p:spPr bwMode="auto">
          <a:xfrm>
            <a:off x="2971800" y="1828800"/>
            <a:ext cx="1447800" cy="0"/>
          </a:xfrm>
          <a:prstGeom prst="line">
            <a:avLst/>
          </a:prstGeom>
          <a:noFill/>
          <a:ln w="38100">
            <a:solidFill>
              <a:srgbClr val="1E9FB4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pt-BR" sz="200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69" name="Text Box 9"/>
          <p:cNvSpPr txBox="1">
            <a:spLocks noChangeArrowheads="1"/>
          </p:cNvSpPr>
          <p:nvPr/>
        </p:nvSpPr>
        <p:spPr bwMode="auto">
          <a:xfrm>
            <a:off x="1219200" y="2362200"/>
            <a:ext cx="1828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000" b="1" i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Observado</a:t>
            </a:r>
          </a:p>
        </p:txBody>
      </p:sp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5257800" y="2362200"/>
            <a:ext cx="1828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000" b="1" i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Ajustado</a:t>
            </a:r>
          </a:p>
        </p:txBody>
      </p:sp>
      <p:sp>
        <p:nvSpPr>
          <p:cNvPr id="40971" name="Text Box 11"/>
          <p:cNvSpPr txBox="1">
            <a:spLocks noChangeArrowheads="1"/>
          </p:cNvSpPr>
          <p:nvPr/>
        </p:nvSpPr>
        <p:spPr bwMode="auto">
          <a:xfrm>
            <a:off x="517525" y="4037002"/>
            <a:ext cx="11588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  = </a:t>
            </a:r>
          </a:p>
        </p:txBody>
      </p:sp>
      <p:sp>
        <p:nvSpPr>
          <p:cNvPr id="40972" name="Text Box 12"/>
          <p:cNvSpPr txBox="1">
            <a:spLocks noChangeArrowheads="1"/>
          </p:cNvSpPr>
          <p:nvPr/>
        </p:nvSpPr>
        <p:spPr bwMode="auto">
          <a:xfrm>
            <a:off x="4708525" y="3990007"/>
            <a:ext cx="11588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2800" b="1" i="1" dirty="0">
                <a:solidFill>
                  <a:schemeClr val="tx2"/>
                </a:solidFill>
                <a:latin typeface="Times New Roman" pitchFamily="18" charset="0"/>
              </a:rPr>
              <a:t>a  = </a:t>
            </a:r>
          </a:p>
        </p:txBody>
      </p:sp>
      <p:sp>
        <p:nvSpPr>
          <p:cNvPr id="40973" name="Text Box 13"/>
          <p:cNvSpPr txBox="1">
            <a:spLocks noChangeArrowheads="1"/>
          </p:cNvSpPr>
          <p:nvPr/>
        </p:nvSpPr>
        <p:spPr bwMode="auto">
          <a:xfrm>
            <a:off x="457200" y="3914775"/>
            <a:ext cx="533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^</a:t>
            </a:r>
            <a:endParaRPr lang="pt-B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74" name="Text Box 14"/>
          <p:cNvSpPr txBox="1">
            <a:spLocks noChangeArrowheads="1"/>
          </p:cNvSpPr>
          <p:nvPr/>
        </p:nvSpPr>
        <p:spPr bwMode="auto">
          <a:xfrm>
            <a:off x="4648200" y="3892986"/>
            <a:ext cx="533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^</a:t>
            </a:r>
            <a:endParaRPr lang="pt-B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75" name="Line 15"/>
          <p:cNvSpPr>
            <a:spLocks noChangeShapeType="1"/>
          </p:cNvSpPr>
          <p:nvPr/>
        </p:nvSpPr>
        <p:spPr bwMode="auto">
          <a:xfrm>
            <a:off x="1295400" y="4281488"/>
            <a:ext cx="2667000" cy="0"/>
          </a:xfrm>
          <a:prstGeom prst="line">
            <a:avLst/>
          </a:prstGeom>
          <a:noFill/>
          <a:ln w="9525">
            <a:solidFill>
              <a:srgbClr val="1E9FB4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 sz="200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76" name="Text Box 16"/>
          <p:cNvSpPr txBox="1">
            <a:spLocks noChangeArrowheads="1"/>
          </p:cNvSpPr>
          <p:nvPr/>
        </p:nvSpPr>
        <p:spPr bwMode="auto">
          <a:xfrm>
            <a:off x="609600" y="3748088"/>
            <a:ext cx="1828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pt-BR" sz="1800">
              <a:solidFill>
                <a:srgbClr val="DDDDDD"/>
              </a:solidFill>
              <a:latin typeface="Times New Roman" pitchFamily="18" charset="0"/>
            </a:endParaRPr>
          </a:p>
        </p:txBody>
      </p:sp>
      <p:sp>
        <p:nvSpPr>
          <p:cNvPr id="40977" name="Text Box 17"/>
          <p:cNvSpPr txBox="1">
            <a:spLocks noChangeArrowheads="1"/>
          </p:cNvSpPr>
          <p:nvPr/>
        </p:nvSpPr>
        <p:spPr bwMode="auto">
          <a:xfrm>
            <a:off x="1524000" y="3838575"/>
            <a:ext cx="2667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2000" b="1" i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000" b="1" i="1">
                <a:solidFill>
                  <a:schemeClr val="tx2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  ( Xi - X )  ( Yi - Y )</a:t>
            </a:r>
            <a:endParaRPr lang="pt-BR" sz="2000" b="1" i="1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78" name="Text Box 18"/>
          <p:cNvSpPr txBox="1">
            <a:spLocks noChangeArrowheads="1"/>
          </p:cNvSpPr>
          <p:nvPr/>
        </p:nvSpPr>
        <p:spPr bwMode="auto">
          <a:xfrm>
            <a:off x="1828800" y="4433888"/>
            <a:ext cx="1905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2000" b="1" i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000" b="1" i="1">
                <a:solidFill>
                  <a:schemeClr val="tx2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  ( Xi - X ) </a:t>
            </a:r>
            <a:endParaRPr lang="pt-BR" sz="2000" b="1" i="1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79" name="Text Box 19"/>
          <p:cNvSpPr txBox="1">
            <a:spLocks noChangeArrowheads="1"/>
          </p:cNvSpPr>
          <p:nvPr/>
        </p:nvSpPr>
        <p:spPr bwMode="auto">
          <a:xfrm>
            <a:off x="3131840" y="4293096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1400" dirty="0">
                <a:solidFill>
                  <a:schemeClr val="tx2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40980" name="Line 20"/>
          <p:cNvSpPr>
            <a:spLocks noChangeShapeType="1"/>
          </p:cNvSpPr>
          <p:nvPr/>
        </p:nvSpPr>
        <p:spPr bwMode="auto">
          <a:xfrm>
            <a:off x="2438400" y="3900488"/>
            <a:ext cx="1524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40981" name="Line 21"/>
          <p:cNvSpPr>
            <a:spLocks noChangeShapeType="1"/>
          </p:cNvSpPr>
          <p:nvPr/>
        </p:nvSpPr>
        <p:spPr bwMode="auto">
          <a:xfrm>
            <a:off x="2743200" y="4510088"/>
            <a:ext cx="1524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40982" name="Line 22"/>
          <p:cNvSpPr>
            <a:spLocks noChangeShapeType="1"/>
          </p:cNvSpPr>
          <p:nvPr/>
        </p:nvSpPr>
        <p:spPr bwMode="auto">
          <a:xfrm>
            <a:off x="3276600" y="3900488"/>
            <a:ext cx="1524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40983" name="Line 23"/>
          <p:cNvSpPr>
            <a:spLocks noChangeShapeType="1"/>
          </p:cNvSpPr>
          <p:nvPr/>
        </p:nvSpPr>
        <p:spPr bwMode="auto">
          <a:xfrm>
            <a:off x="5638800" y="4343400"/>
            <a:ext cx="2667000" cy="0"/>
          </a:xfrm>
          <a:prstGeom prst="line">
            <a:avLst/>
          </a:prstGeom>
          <a:noFill/>
          <a:ln w="9525">
            <a:solidFill>
              <a:srgbClr val="1E9FB4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 sz="200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84" name="Text Box 24"/>
          <p:cNvSpPr txBox="1">
            <a:spLocks noChangeArrowheads="1"/>
          </p:cNvSpPr>
          <p:nvPr/>
        </p:nvSpPr>
        <p:spPr bwMode="auto">
          <a:xfrm>
            <a:off x="5943600" y="381000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pt-BR" sz="1800">
              <a:solidFill>
                <a:srgbClr val="DDDDDD"/>
              </a:solidFill>
              <a:latin typeface="Times New Roman" pitchFamily="18" charset="0"/>
            </a:endParaRPr>
          </a:p>
        </p:txBody>
      </p:sp>
      <p:sp>
        <p:nvSpPr>
          <p:cNvPr id="40985" name="Text Box 25"/>
          <p:cNvSpPr txBox="1">
            <a:spLocks noChangeArrowheads="1"/>
          </p:cNvSpPr>
          <p:nvPr/>
        </p:nvSpPr>
        <p:spPr bwMode="auto">
          <a:xfrm>
            <a:off x="5867400" y="3900488"/>
            <a:ext cx="30970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   ( Yi )   -   b    ( Xi )</a:t>
            </a:r>
            <a:endParaRPr lang="pt-BR" sz="2000" b="1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86" name="Text Box 26"/>
          <p:cNvSpPr txBox="1">
            <a:spLocks noChangeArrowheads="1"/>
          </p:cNvSpPr>
          <p:nvPr/>
        </p:nvSpPr>
        <p:spPr bwMode="auto">
          <a:xfrm>
            <a:off x="6629400" y="4329113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2000" b="1" i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n</a:t>
            </a:r>
            <a:r>
              <a:rPr lang="pt-BR" sz="2000" b="1" i="1">
                <a:solidFill>
                  <a:schemeClr val="tx2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endParaRPr lang="pt-BR" sz="2000" b="1" i="1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87" name="Text Box 27"/>
          <p:cNvSpPr txBox="1">
            <a:spLocks noChangeArrowheads="1"/>
          </p:cNvSpPr>
          <p:nvPr/>
        </p:nvSpPr>
        <p:spPr bwMode="auto">
          <a:xfrm>
            <a:off x="4572000" y="5181600"/>
            <a:ext cx="3124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2000" b="1" i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Y  -   Y  =   e</a:t>
            </a:r>
            <a:endParaRPr lang="pt-BR" sz="200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88" name="Text Box 28"/>
          <p:cNvSpPr txBox="1">
            <a:spLocks noChangeArrowheads="1"/>
          </p:cNvSpPr>
          <p:nvPr/>
        </p:nvSpPr>
        <p:spPr bwMode="auto">
          <a:xfrm>
            <a:off x="5148064" y="5013176"/>
            <a:ext cx="533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^</a:t>
            </a:r>
            <a:endParaRPr lang="pt-B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2" name="Conector reto 31"/>
          <p:cNvCxnSpPr/>
          <p:nvPr/>
        </p:nvCxnSpPr>
        <p:spPr>
          <a:xfrm>
            <a:off x="2628925" y="3857625"/>
            <a:ext cx="142875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to 32"/>
          <p:cNvCxnSpPr/>
          <p:nvPr/>
        </p:nvCxnSpPr>
        <p:spPr>
          <a:xfrm>
            <a:off x="3709045" y="3857625"/>
            <a:ext cx="142875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to 33"/>
          <p:cNvCxnSpPr/>
          <p:nvPr/>
        </p:nvCxnSpPr>
        <p:spPr>
          <a:xfrm>
            <a:off x="2916957" y="4437112"/>
            <a:ext cx="142875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79512" y="1196752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tx2"/>
                </a:solidFill>
              </a:rPr>
              <a:t>Suposições</a:t>
            </a:r>
            <a:endParaRPr lang="pt-BR" sz="2400" b="1" dirty="0">
              <a:solidFill>
                <a:schemeClr val="tx2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51520" y="1988840"/>
            <a:ext cx="864096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600"/>
              </a:spcAft>
              <a:buAutoNum type="alphaLcParenR"/>
            </a:pPr>
            <a:r>
              <a:rPr lang="pt-BR" sz="2400" dirty="0" smtClean="0">
                <a:solidFill>
                  <a:srgbClr val="1E9FB4"/>
                </a:solidFill>
              </a:rPr>
              <a:t>os valores da variável resposta Y devem ter </a:t>
            </a:r>
            <a:r>
              <a:rPr lang="pt-BR" sz="2400" b="1" dirty="0" smtClean="0">
                <a:solidFill>
                  <a:srgbClr val="1E9FB4"/>
                </a:solidFill>
              </a:rPr>
              <a:t>distribuição normal </a:t>
            </a:r>
            <a:r>
              <a:rPr lang="pt-BR" sz="2400" dirty="0" smtClean="0">
                <a:solidFill>
                  <a:srgbClr val="1E9FB4"/>
                </a:solidFill>
              </a:rPr>
              <a:t>a cada valor da variável explicativa X</a:t>
            </a: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AutoNum type="alphaLcParenR"/>
            </a:pPr>
            <a:r>
              <a:rPr lang="pt-BR" sz="2400" dirty="0" smtClean="0">
                <a:solidFill>
                  <a:srgbClr val="1E9FB4"/>
                </a:solidFill>
              </a:rPr>
              <a:t>a </a:t>
            </a:r>
            <a:r>
              <a:rPr lang="pt-BR" sz="2400" b="1" dirty="0" smtClean="0">
                <a:solidFill>
                  <a:srgbClr val="1E9FB4"/>
                </a:solidFill>
              </a:rPr>
              <a:t>variabilidade </a:t>
            </a:r>
            <a:r>
              <a:rPr lang="pt-BR" sz="2400" dirty="0" smtClean="0">
                <a:solidFill>
                  <a:srgbClr val="1E9FB4"/>
                </a:solidFill>
              </a:rPr>
              <a:t>da variável resposta Y deve ser a </a:t>
            </a:r>
            <a:r>
              <a:rPr lang="pt-BR" sz="2400" b="1" dirty="0" smtClean="0">
                <a:solidFill>
                  <a:srgbClr val="1E9FB4"/>
                </a:solidFill>
              </a:rPr>
              <a:t>mesma </a:t>
            </a:r>
            <a:r>
              <a:rPr lang="pt-BR" sz="2400" dirty="0" smtClean="0">
                <a:solidFill>
                  <a:srgbClr val="1E9FB4"/>
                </a:solidFill>
              </a:rPr>
              <a:t>a cada valor da variável explicativa X</a:t>
            </a: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AutoNum type="alphaLcParenR"/>
            </a:pPr>
            <a:r>
              <a:rPr lang="pt-BR" sz="2400" dirty="0" smtClean="0">
                <a:solidFill>
                  <a:srgbClr val="1E9FB4"/>
                </a:solidFill>
              </a:rPr>
              <a:t>a relação entre as duas variáveis deve ser </a:t>
            </a:r>
            <a:r>
              <a:rPr lang="pt-BR" sz="2400" b="1" dirty="0" smtClean="0">
                <a:solidFill>
                  <a:srgbClr val="1E9FB4"/>
                </a:solidFill>
              </a:rPr>
              <a:t>linear</a:t>
            </a:r>
            <a:endParaRPr lang="pt-BR" sz="2400" b="1" dirty="0">
              <a:solidFill>
                <a:srgbClr val="1E9FB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483768" y="764704"/>
            <a:ext cx="43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tx2"/>
                </a:solidFill>
              </a:rPr>
              <a:t>Diagrama de dispersão </a:t>
            </a:r>
            <a:endParaRPr lang="pt-BR" sz="2400" b="1" dirty="0">
              <a:solidFill>
                <a:schemeClr val="tx2"/>
              </a:solidFill>
            </a:endParaRPr>
          </a:p>
        </p:txBody>
      </p:sp>
      <p:sp>
        <p:nvSpPr>
          <p:cNvPr id="4" name="Seta para baixo 3"/>
          <p:cNvSpPr/>
          <p:nvPr/>
        </p:nvSpPr>
        <p:spPr>
          <a:xfrm>
            <a:off x="4067944" y="1340768"/>
            <a:ext cx="360040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323528" y="1772816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solidFill>
                  <a:srgbClr val="1E9FB4"/>
                </a:solidFill>
              </a:rPr>
              <a:t>Possibilita avaliar, de forma aproximada, se ocorrem desvios grosseiros das três suposições </a:t>
            </a:r>
            <a:endParaRPr lang="pt-BR" sz="2400" dirty="0">
              <a:solidFill>
                <a:srgbClr val="1E9FB4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51520" y="3496940"/>
            <a:ext cx="8568952" cy="2308324"/>
          </a:xfrm>
          <a:prstGeom prst="rect">
            <a:avLst/>
          </a:prstGeom>
          <a:noFill/>
          <a:ln>
            <a:solidFill>
              <a:srgbClr val="1E9FB4"/>
            </a:solidFill>
          </a:ln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rgbClr val="1E9FB4"/>
                </a:solidFill>
              </a:rPr>
              <a:t>Exemplo</a:t>
            </a:r>
          </a:p>
          <a:p>
            <a:endParaRPr lang="pt-BR" sz="2400" b="1" dirty="0" smtClean="0">
              <a:solidFill>
                <a:srgbClr val="1E9FB4"/>
              </a:solidFill>
            </a:endParaRPr>
          </a:p>
          <a:p>
            <a:r>
              <a:rPr lang="pt-BR" sz="2400" dirty="0" smtClean="0"/>
              <a:t>Os dados no arquivo </a:t>
            </a:r>
            <a:r>
              <a:rPr lang="pt-BR" sz="2400" b="1" dirty="0" err="1" smtClean="0"/>
              <a:t>tetrahymena</a:t>
            </a:r>
            <a:r>
              <a:rPr lang="pt-BR" sz="2400" b="1" dirty="0" smtClean="0"/>
              <a:t>.</a:t>
            </a:r>
            <a:r>
              <a:rPr lang="pt-BR" sz="2400" b="1" dirty="0" err="1" smtClean="0"/>
              <a:t>rda</a:t>
            </a:r>
            <a:r>
              <a:rPr lang="pt-BR" sz="2400" dirty="0" smtClean="0"/>
              <a:t> são resultados de um experimento com </a:t>
            </a:r>
            <a:r>
              <a:rPr lang="pt-BR" sz="2400" dirty="0" err="1" smtClean="0"/>
              <a:t>tetrahymena</a:t>
            </a:r>
            <a:r>
              <a:rPr lang="pt-BR" sz="2400" dirty="0" smtClean="0"/>
              <a:t> (gênero de protozoários ciliados não patogênicos) para verificar o efeito da concentração de células no seu diâmetro</a:t>
            </a:r>
            <a:endParaRPr lang="pt-BR" sz="2400" b="1" dirty="0">
              <a:solidFill>
                <a:srgbClr val="1E9FB4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9" y="332656"/>
            <a:ext cx="7920879" cy="6217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CaixaDeTexto 2"/>
          <p:cNvSpPr txBox="1"/>
          <p:nvPr/>
        </p:nvSpPr>
        <p:spPr>
          <a:xfrm>
            <a:off x="3275856" y="692696"/>
            <a:ext cx="58681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1E9FB4"/>
                </a:solidFill>
              </a:rPr>
              <a:t>A relação entre Diâmetro e Concentração não é linear</a:t>
            </a:r>
            <a:endParaRPr lang="pt-BR" sz="2400" dirty="0">
              <a:solidFill>
                <a:srgbClr val="1E9FB4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ux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ux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3606</TotalTime>
  <Words>935</Words>
  <Application>Microsoft Office PowerPoint</Application>
  <PresentationFormat>Apresentação na tela (4:3)</PresentationFormat>
  <Paragraphs>208</Paragraphs>
  <Slides>37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3</vt:i4>
      </vt:variant>
      <vt:variant>
        <vt:lpstr>Títulos de slides</vt:lpstr>
      </vt:variant>
      <vt:variant>
        <vt:i4>37</vt:i4>
      </vt:variant>
    </vt:vector>
  </HeadingPairs>
  <TitlesOfParts>
    <vt:vector size="41" baseType="lpstr">
      <vt:lpstr>Fluxo</vt:lpstr>
      <vt:lpstr>Equação</vt:lpstr>
      <vt:lpstr>Clip</vt:lpstr>
      <vt:lpstr>Equation</vt:lpstr>
      <vt:lpstr>Slide 1</vt:lpstr>
      <vt:lpstr>Associação  entre Variáveis Quantitativas</vt:lpstr>
      <vt:lpstr>Análise de Regressão (linear simples)</vt:lpstr>
      <vt:lpstr>Critério de Ajuste</vt:lpstr>
      <vt:lpstr>Um possível critério:  Mínimos Quadrados </vt:lpstr>
      <vt:lpstr>Reta de Mínimos Quadrados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Tabela de ANOVA</vt:lpstr>
      <vt:lpstr>Slide 17</vt:lpstr>
      <vt:lpstr>Exemplo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Um possível modelo</vt:lpstr>
      <vt:lpstr>Slide 33</vt:lpstr>
      <vt:lpstr>Slide 34</vt:lpstr>
      <vt:lpstr>Slide 35</vt:lpstr>
      <vt:lpstr>Slide 36</vt:lpstr>
      <vt:lpstr>Slide 37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Paulo</dc:creator>
  <cp:lastModifiedBy>tuca</cp:lastModifiedBy>
  <cp:revision>489</cp:revision>
  <dcterms:created xsi:type="dcterms:W3CDTF">2014-07-21T21:03:23Z</dcterms:created>
  <dcterms:modified xsi:type="dcterms:W3CDTF">2015-11-05T09:40:41Z</dcterms:modified>
</cp:coreProperties>
</file>