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9"/>
  </p:notesMasterIdLst>
  <p:handoutMasterIdLst>
    <p:handoutMasterId r:id="rId50"/>
  </p:handoutMasterIdLst>
  <p:sldIdLst>
    <p:sldId id="257" r:id="rId2"/>
    <p:sldId id="394" r:id="rId3"/>
    <p:sldId id="346" r:id="rId4"/>
    <p:sldId id="347" r:id="rId5"/>
    <p:sldId id="358" r:id="rId6"/>
    <p:sldId id="359" r:id="rId7"/>
    <p:sldId id="360" r:id="rId8"/>
    <p:sldId id="348" r:id="rId9"/>
    <p:sldId id="349" r:id="rId10"/>
    <p:sldId id="350" r:id="rId11"/>
    <p:sldId id="355" r:id="rId12"/>
    <p:sldId id="393" r:id="rId13"/>
    <p:sldId id="361" r:id="rId14"/>
    <p:sldId id="362" r:id="rId15"/>
    <p:sldId id="356" r:id="rId16"/>
    <p:sldId id="363" r:id="rId17"/>
    <p:sldId id="364" r:id="rId18"/>
    <p:sldId id="351" r:id="rId19"/>
    <p:sldId id="391" r:id="rId20"/>
    <p:sldId id="352" r:id="rId21"/>
    <p:sldId id="357" r:id="rId22"/>
    <p:sldId id="365" r:id="rId23"/>
    <p:sldId id="366" r:id="rId24"/>
    <p:sldId id="368" r:id="rId25"/>
    <p:sldId id="367" r:id="rId26"/>
    <p:sldId id="370" r:id="rId27"/>
    <p:sldId id="392" r:id="rId28"/>
    <p:sldId id="354" r:id="rId29"/>
    <p:sldId id="353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80" r:id="rId38"/>
    <p:sldId id="381" r:id="rId39"/>
    <p:sldId id="379" r:id="rId40"/>
    <p:sldId id="382" r:id="rId41"/>
    <p:sldId id="383" r:id="rId42"/>
    <p:sldId id="385" r:id="rId43"/>
    <p:sldId id="384" r:id="rId44"/>
    <p:sldId id="386" r:id="rId45"/>
    <p:sldId id="388" r:id="rId46"/>
    <p:sldId id="389" r:id="rId47"/>
    <p:sldId id="390" r:id="rId48"/>
  </p:sldIdLst>
  <p:sldSz cx="9144000" cy="6858000" type="screen4x3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86" d="100"/>
          <a:sy n="86" d="100"/>
        </p:scale>
        <p:origin x="138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0AD8C6-C55B-4685-9E56-D0856D96C6F5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35181E-51B2-46F6-ABAE-B40ED1161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08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B0C94F-574D-4272-904E-05D6E8DE322D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E1BB93-DB58-4785-B58E-09D4B7BF75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CE0B8-4483-4D5F-BC1A-613FA90755F5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7E462E5-C9A1-413B-920D-A61AAA9DFF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7CDB-1BB2-4A52-AF9C-FC6F5BC66EF6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9ECC0-EB43-4BC9-A6EB-242BA8AB14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9C52-619B-4BCE-BC51-B0A07C55EBC7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CC37-B131-4C1E-890B-0CDF6DD4C1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0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3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41288" y="104775"/>
            <a:ext cx="192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slide</a:t>
            </a:r>
          </a:p>
        </p:txBody>
      </p:sp>
      <p:sp>
        <p:nvSpPr>
          <p:cNvPr id="4" name="TextBox 5"/>
          <p:cNvSpPr txBox="1">
            <a:spLocks noChangeArrowheads="1"/>
          </p:cNvSpPr>
          <p:nvPr userDrawn="1"/>
        </p:nvSpPr>
        <p:spPr bwMode="auto">
          <a:xfrm>
            <a:off x="7654925" y="6413500"/>
            <a:ext cx="9921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13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maio/2014</a:t>
            </a:r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8686800" y="6413500"/>
            <a:ext cx="4603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fld id="{4D96E51C-4CF8-43F0-8B5C-46F9950C6BE0}" type="slidenum">
              <a:rPr lang="pt-BR" sz="13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eaLnBrk="1" hangingPunct="1">
                <a:defRPr/>
              </a:pPr>
              <a:t>‹nº›</a:t>
            </a:fld>
            <a:endParaRPr lang="pt-BR" sz="13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228600" y="6375400"/>
            <a:ext cx="1414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sz="1400" b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Carmen André</a:t>
            </a:r>
            <a:endParaRPr lang="pt-BR" sz="13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com Único Canto Aparado 6"/>
          <p:cNvSpPr/>
          <p:nvPr userDrawn="1"/>
        </p:nvSpPr>
        <p:spPr>
          <a:xfrm flipV="1">
            <a:off x="-36513" y="304800"/>
            <a:ext cx="4032251" cy="531813"/>
          </a:xfrm>
          <a:prstGeom prst="snip1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ED25A-0574-4554-BFF3-9135CD443C16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9C91-0A29-4CEB-B183-74298D4D06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4CB6-F0D3-4863-B241-14D5EFB73028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5246190-ABAE-4CE3-98FD-D5AD3508E2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C64BF-ED3D-4F38-AFA7-9506277B665A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73F95-4A32-4369-9DBB-6BD2BB350F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CD2A0-B88A-4EB6-B14B-EB36F9FFE168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63E4-3F35-46C9-9BA6-798292BFD1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4810-4C72-4D0B-81BD-4773D1DB2BEC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8982-20F7-4A91-A7B3-E03F1DCDD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8FED-E1F4-41A5-BADC-A37370FF1758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82B3-5BA5-42D1-9F25-FDE1D359A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C63E2-3E7E-467C-A2BE-AD51ED148463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187E-4F7F-46AA-92FF-7BCC866C82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CEA8-D238-4C67-95B8-CD40356916B2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26A41-513B-4EB3-8177-76D3B9E7AC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6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126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E8C9B3-76F1-4728-A481-067792089FBD}" type="datetimeFigureOut">
              <a:rPr lang="pt-BR"/>
              <a:pPr>
                <a:defRPr/>
              </a:pPr>
              <a:t>20/10/2015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0FF7B7F-6421-4345-8854-9EC0147F67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127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0" r:id="rId2"/>
    <p:sldLayoutId id="2147483959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60" r:id="rId9"/>
    <p:sldLayoutId id="2147483956" r:id="rId10"/>
    <p:sldLayoutId id="2147483957" r:id="rId11"/>
    <p:sldLayoutId id="21474839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3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7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8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0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9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3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477963"/>
            <a:ext cx="838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4400" b="1">
                <a:solidFill>
                  <a:schemeClr val="tx2"/>
                </a:solidFill>
                <a:latin typeface="Constantia" pitchFamily="18" charset="0"/>
              </a:rPr>
              <a:t>Métodos Estatísticos Aplicados às Ciências Biológicas</a:t>
            </a:r>
            <a:endParaRPr lang="en-US" sz="4400" b="1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3635375" y="3213100"/>
            <a:ext cx="2089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 10ª </a:t>
            </a:r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aula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19675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Estatística para o teste de Mann-Whitney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23728" y="2060848"/>
            <a:ext cx="4536504" cy="523220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U = n1 n2 + 0,5 n1 (n1 + 1) - T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9512" y="335699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Para amostras pequenas, há tabelas com a distribuição exata da estatística do teste quando H0 é verdadeira.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2474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Para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amostras grandes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(10 ou mais em cada grupo) :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06084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Se  H0 é verdadeira, T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tem distribuição aproximadamente normal: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319381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média =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1835696" y="3193812"/>
          <a:ext cx="30243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2" name="Equação" r:id="rId3" imgW="1688760" imgH="241200" progId="Equation.3">
                  <p:embed/>
                </p:oleObj>
              </mc:Choice>
              <mc:Fallback>
                <p:oleObj name="Equação" r:id="rId3" imgW="1688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193812"/>
                        <a:ext cx="3024336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3528" y="371703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desvio padrão =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2840236" y="3712964"/>
          <a:ext cx="2019796" cy="51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3" name="Equação" r:id="rId5" imgW="1155600" imgH="291960" progId="Equation.3">
                  <p:embed/>
                </p:oleObj>
              </mc:Choice>
              <mc:Fallback>
                <p:oleObj name="Equação" r:id="rId5" imgW="115560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236" y="3712964"/>
                        <a:ext cx="2019796" cy="510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683567" y="4555852"/>
          <a:ext cx="445753" cy="52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4" name="Equação" r:id="rId7" imgW="203040" imgH="241200" progId="Equation.3">
                  <p:embed/>
                </p:oleObj>
              </mc:Choice>
              <mc:Fallback>
                <p:oleObj name="Equação" r:id="rId7" imgW="203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4555852"/>
                        <a:ext cx="445753" cy="5293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7" name="Object 5"/>
          <p:cNvGraphicFramePr>
            <a:graphicFrameLocks noChangeAspect="1"/>
          </p:cNvGraphicFramePr>
          <p:nvPr/>
        </p:nvGraphicFramePr>
        <p:xfrm>
          <a:off x="1403648" y="4581128"/>
          <a:ext cx="4445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5" name="Equação" r:id="rId9" imgW="203040" imgH="241200" progId="Equation.3">
                  <p:embed/>
                </p:oleObj>
              </mc:Choice>
              <mc:Fallback>
                <p:oleObj name="Equação" r:id="rId9" imgW="2030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581128"/>
                        <a:ext cx="4445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043608" y="4509120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979712" y="4563125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são os tamanhos das amostras nos grupos maior e menor, respectivamente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9675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Regra de decisão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1916832"/>
            <a:ext cx="8568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Rejeitamos 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</a:rPr>
              <a:t>0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T é menor que o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quantil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de ordem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sym typeface="Symbol"/>
              </a:rPr>
              <a:t>/2, ou maior que o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  <a:sym typeface="Symbol"/>
              </a:rPr>
              <a:t>quantil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sym typeface="Symbol"/>
              </a:rPr>
              <a:t> de ordem 1- /2 da distribuição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  <a:sym typeface="Symbol"/>
              </a:rPr>
              <a:t>Normal com média </a:t>
            </a:r>
            <a:r>
              <a:rPr lang="pt-BR" sz="2000" b="1" baseline="-25000" dirty="0" smtClean="0">
                <a:solidFill>
                  <a:srgbClr val="1E9FB4"/>
                </a:solidFill>
                <a:latin typeface="+mn-lt"/>
                <a:sym typeface="Symbol"/>
              </a:rPr>
              <a:t>T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  <a:sym typeface="Symbol"/>
              </a:rPr>
              <a:t> e desvio padrão </a:t>
            </a:r>
            <a:r>
              <a:rPr lang="pt-BR" sz="2000" b="1" baseline="-25000" dirty="0" smtClean="0">
                <a:solidFill>
                  <a:srgbClr val="1E9FB4"/>
                </a:solidFill>
                <a:latin typeface="+mn-lt"/>
                <a:sym typeface="Symbol"/>
              </a:rPr>
              <a:t>T</a:t>
            </a:r>
            <a:endParaRPr lang="pt-BR" sz="2000" b="1" baseline="-250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422108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Hipóteses alternativas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unilaterais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...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836712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Exemplo</a:t>
            </a:r>
            <a:endParaRPr lang="pt-BR" sz="3200" b="1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1758295"/>
            <a:ext cx="8208912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Em um estudo realizado para avaliar o efeito do tabagismo nos padrões de sono  foram considerados dois grupos de indivíduos: Fumantes e Não fumantes. A variável observada foi o tempo, em minutos, que se leva para dormir.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4005064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Hipóteses</a:t>
            </a:r>
            <a:endParaRPr lang="pt-BR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458112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H0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tempo para dormir nos fumantes tende a ser igual ao dos não fumantes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51520" y="5589240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H1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o tempo para dormir nos fumantes tende a ser maior que nos não fumantes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496" y="76470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Amostra ordenada  e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200705" name="Object 1"/>
          <p:cNvGraphicFramePr>
            <a:graphicFrameLocks noChangeAspect="1"/>
          </p:cNvGraphicFramePr>
          <p:nvPr/>
        </p:nvGraphicFramePr>
        <p:xfrm>
          <a:off x="4240088" y="1124744"/>
          <a:ext cx="4724400" cy="557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07" name="Planilha" r:id="rId3" imgW="4724397" imgH="5577907" progId="Excel.Sheet.12">
                  <p:embed/>
                </p:oleObj>
              </mc:Choice>
              <mc:Fallback>
                <p:oleObj name="Planilha" r:id="rId3" imgW="4724397" imgH="5577907" progId="Excel.Shee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088" y="1124744"/>
                        <a:ext cx="4724400" cy="557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9512" y="890717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Constantia" pitchFamily="18" charset="0"/>
              </a:rPr>
              <a:t>Resumo descritivo do tempo até dormir (</a:t>
            </a:r>
            <a:r>
              <a:rPr lang="pt-BR" sz="2800" dirty="0" err="1" smtClean="0">
                <a:solidFill>
                  <a:schemeClr val="tx2"/>
                </a:solidFill>
                <a:latin typeface="Constantia" pitchFamily="18" charset="0"/>
              </a:rPr>
              <a:t>min</a:t>
            </a:r>
            <a:r>
              <a:rPr lang="pt-BR" sz="2800" dirty="0" smtClean="0">
                <a:solidFill>
                  <a:schemeClr val="tx2"/>
                </a:solidFill>
                <a:latin typeface="Constantia" pitchFamily="18" charset="0"/>
              </a:rPr>
              <a:t>) nos grupos de fumantes e não fumantes </a:t>
            </a:r>
            <a:endParaRPr lang="pt-BR" sz="2800" dirty="0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6024" y="1868631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Variable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N 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StDev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Minimum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Maximum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IQR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Fumantes      10  51,19  15,99    21,20   52,40    79,00  19,10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Não fumantes  15  27,47   8,13    13,90   27,20    52,60   5,70</a:t>
            </a: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8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936" y="3453002"/>
            <a:ext cx="4910336" cy="327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aixaDeTexto 9"/>
          <p:cNvSpPr txBox="1"/>
          <p:nvPr/>
        </p:nvSpPr>
        <p:spPr>
          <a:xfrm>
            <a:off x="1763688" y="292494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Box-plot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do tempo em cada grupo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23680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83671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T=188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89470" y="1412776"/>
          <a:ext cx="615473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48" name="Equação" r:id="rId3" imgW="2831760" imgH="545760" progId="Equation.3">
                  <p:embed/>
                </p:oleObj>
              </mc:Choice>
              <mc:Fallback>
                <p:oleObj name="Equação" r:id="rId3" imgW="2831760" imgH="545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70" y="1412776"/>
                        <a:ext cx="6154738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eta para baixo 8"/>
          <p:cNvSpPr/>
          <p:nvPr/>
        </p:nvSpPr>
        <p:spPr>
          <a:xfrm>
            <a:off x="4499992" y="2780928"/>
            <a:ext cx="648072" cy="432048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987824" y="335699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p&lt;0,001 (teste unilateral)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764704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Comparação de 2 grupos – amostras emparelhadas</a:t>
            </a:r>
          </a:p>
          <a:p>
            <a:pPr algn="ctr"/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Teste de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Wilcoxon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para amostras emparelhadas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211960" y="1772816"/>
            <a:ext cx="288032" cy="288032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79512" y="4005064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mediana da diferença da variável resposta nos dois grupos é igual a zero</a:t>
            </a: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1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mediana da diferença da variável resposta nos dois grupos é diferente de zero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6024" y="2834933"/>
            <a:ext cx="8748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É considerada como variável resposta a diferença entre as observações em um mesmo par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cxnSp>
        <p:nvCxnSpPr>
          <p:cNvPr id="13" name="Conector em curva 12"/>
          <p:cNvCxnSpPr/>
          <p:nvPr/>
        </p:nvCxnSpPr>
        <p:spPr>
          <a:xfrm>
            <a:off x="4932040" y="5589240"/>
            <a:ext cx="504056" cy="2880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5508104" y="572396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  <a:latin typeface="+mn-lt"/>
              </a:rPr>
              <a:t>pode ser </a:t>
            </a:r>
            <a:r>
              <a:rPr lang="pt-BR" sz="2400" dirty="0" smtClean="0">
                <a:solidFill>
                  <a:schemeClr val="tx2"/>
                </a:solidFill>
                <a:latin typeface="+mn-lt"/>
              </a:rPr>
              <a:t>unilateral</a:t>
            </a:r>
            <a:endParaRPr lang="pt-BR" sz="24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12776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j-lt"/>
              </a:rPr>
              <a:t>Observação: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este teste supõe que a distribuição da diferença é simétrica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9" name="Seta para baixo 8"/>
          <p:cNvSpPr/>
          <p:nvPr/>
        </p:nvSpPr>
        <p:spPr>
          <a:xfrm>
            <a:off x="4139952" y="2780928"/>
            <a:ext cx="432048" cy="360040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51520" y="364502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Podem ser necessárias transformações nos dados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767568"/>
            <a:ext cx="8352928" cy="267765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1E9FB4"/>
                </a:solidFill>
                <a:latin typeface="+mn-lt"/>
              </a:rPr>
              <a:t>The means of the baseline and </a:t>
            </a:r>
            <a:r>
              <a:rPr lang="en-GB" sz="2800" dirty="0" err="1">
                <a:solidFill>
                  <a:srgbClr val="1E9FB4"/>
                </a:solidFill>
                <a:latin typeface="+mn-lt"/>
              </a:rPr>
              <a:t>spirometry</a:t>
            </a:r>
            <a:r>
              <a:rPr lang="en-GB" sz="2800" dirty="0">
                <a:solidFill>
                  <a:srgbClr val="1E9FB4"/>
                </a:solidFill>
                <a:latin typeface="+mn-lt"/>
              </a:rPr>
              <a:t> variables for the different groups of exposure were compared by a one-way analysis of variance. When residual diagnostic tools suggested coarse deviations from the model assumptions, the analysis was complemented by a </a:t>
            </a:r>
            <a:r>
              <a:rPr lang="en-GB" sz="2800" dirty="0" err="1">
                <a:solidFill>
                  <a:srgbClr val="1E9FB4"/>
                </a:solidFill>
                <a:latin typeface="+mn-lt"/>
              </a:rPr>
              <a:t>Kruskal</a:t>
            </a:r>
            <a:r>
              <a:rPr lang="en-GB" sz="2800" dirty="0">
                <a:solidFill>
                  <a:srgbClr val="1E9FB4"/>
                </a:solidFill>
                <a:latin typeface="+mn-lt"/>
              </a:rPr>
              <a:t>-Wallis test.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41277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latin typeface="+mn-lt"/>
              </a:rPr>
              <a:t>Motivação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7605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83671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Procedimento:</a:t>
            </a:r>
            <a:endParaRPr lang="pt-BR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1803008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calcular a diferença entre os pares de observações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atribuir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ao valor absoluto das diferenças (omitir as diferenças nulas)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calcular as somas 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correspondentes  às diferenças positivas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esta soma é a estatística do teste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520766"/>
            <a:ext cx="856895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Para valores maiores de 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Se H</a:t>
            </a:r>
            <a:r>
              <a:rPr lang="pt-BR" sz="2800" b="1" baseline="-25000" dirty="0" smtClean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 é verdadeira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, a estatística do teste tem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distribuição normal: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média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= n (n+1)/4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variância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= n (n+1) (2n+1)/24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1124744"/>
            <a:ext cx="88924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Para </a:t>
            </a:r>
            <a:r>
              <a:rPr lang="pt-BR" sz="2800" b="1" dirty="0" smtClean="0">
                <a:solidFill>
                  <a:srgbClr val="1E9FB4"/>
                </a:solidFill>
                <a:latin typeface="+mj-lt"/>
              </a:rPr>
              <a:t>n&lt;25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, há tabelas que fornecem o p-valor aproximado correspondente ao valor observado da estatística do teste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5661248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Observação: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quando ocorrem empates são necessários ajustes na estatística do teste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90872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Exemplo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(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Bussab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e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Morettin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(2013) – Estatística Básica)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6024" y="2348880"/>
            <a:ext cx="8964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Os dados referem-se a medidas de placa bacteriana em crianças em idade pré-escolar,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antes e depois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do uso de uma escova experimental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39330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Hipóteses</a:t>
            </a:r>
            <a:r>
              <a:rPr lang="pt-BR" sz="2800" dirty="0" smtClean="0">
                <a:latin typeface="+mn-lt"/>
              </a:rPr>
              <a:t>:</a:t>
            </a:r>
            <a:endParaRPr lang="pt-BR" sz="2800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450912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 mediana da diferença é igual a zero</a:t>
            </a: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1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 mediana da diferença é maior que zero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969" name="Object 1"/>
          <p:cNvGraphicFramePr>
            <a:graphicFrameLocks noChangeAspect="1"/>
          </p:cNvGraphicFramePr>
          <p:nvPr/>
        </p:nvGraphicFramePr>
        <p:xfrm>
          <a:off x="899592" y="1268760"/>
          <a:ext cx="7543115" cy="482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1" name="Planilha" r:id="rId3" imgW="6522635" imgH="4168206" progId="Excel.Sheet.12">
                  <p:embed/>
                </p:oleObj>
              </mc:Choice>
              <mc:Fallback>
                <p:oleObj name="Planilha" r:id="rId3" imgW="6522635" imgH="4168206" progId="Excel.Shee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268760"/>
                        <a:ext cx="7543115" cy="4820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980728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Resumo descritivo da diferença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1628800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Variable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N   </a:t>
            </a:r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StDev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Minimum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Maximum</a:t>
            </a:r>
            <a:r>
              <a:rPr lang="pt-BR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IQR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Diferença  26  1,366  0,750    0,180   1,210    2,830  1,180</a:t>
            </a:r>
          </a:p>
        </p:txBody>
      </p:sp>
      <p:pic>
        <p:nvPicPr>
          <p:cNvPr id="215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651720"/>
            <a:ext cx="548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018" name="Object 2"/>
          <p:cNvGraphicFramePr>
            <a:graphicFrameLocks noChangeAspect="1"/>
          </p:cNvGraphicFramePr>
          <p:nvPr/>
        </p:nvGraphicFramePr>
        <p:xfrm>
          <a:off x="1763688" y="1919022"/>
          <a:ext cx="5616624" cy="4822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20" name="Planilha" r:id="rId3" imgW="4518594" imgH="4168206" progId="Excel.Sheet.12">
                  <p:embed/>
                </p:oleObj>
              </mc:Choice>
              <mc:Fallback>
                <p:oleObj name="Planilha" r:id="rId3" imgW="4518594" imgH="416820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919022"/>
                        <a:ext cx="5616624" cy="4822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51520" y="83671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do valor absoluto da diferença: todas as diferença são positivas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052736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Estatística do teste = soma 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= 351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2132856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média = n (n+1)/4 = 26 . 27/4 = 175,5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variância = n (n+1) (2n+1) / 24 = 1550,25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Desvio padrão = 39,37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3779912" y="4581128"/>
            <a:ext cx="360040" cy="360040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03848" y="5229200"/>
            <a:ext cx="1512168" cy="523220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p&lt;0,001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60040" y="2136339"/>
            <a:ext cx="8748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Wilcoxon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Signed Rank Test: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Diferença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rgbClr val="1E9FB4"/>
                </a:solidFill>
                <a:latin typeface="Courier New" pitchFamily="49" charset="0"/>
                <a:cs typeface="Courier New" pitchFamily="49" charset="0"/>
              </a:rPr>
              <a:t>Test of median = 0,000000 versus median &gt; 0,000000</a:t>
            </a:r>
          </a:p>
          <a:p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         N for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Wilcoxon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Estimated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N   Test  Statistic      P     Median</a:t>
            </a:r>
          </a:p>
          <a:p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Diferença  26     26      351,0  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0,000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  1,325</a:t>
            </a:r>
          </a:p>
          <a:p>
            <a:endParaRPr lang="pt-BR" sz="2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980728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Comparação de k grupos – amostras independentes</a:t>
            </a:r>
          </a:p>
          <a:p>
            <a:pPr algn="ctr"/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Teste de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Kruskal-Wallis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139952" y="1916832"/>
            <a:ext cx="288032" cy="288032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79512" y="2996952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as distribuições da variável resposta é a mesma nos k grupos</a:t>
            </a: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1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Pelo menos uma das populações tende a ter maiores valores de observações do que pelo menos uma das demais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5427221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Teste de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Kruskal-Wallis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: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extensão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do teste de Mann-Whitney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980728"/>
            <a:ext cx="723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 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ni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observações em cada um dos k grupos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70080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  Número total de observações : N=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ni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x k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9512" y="2690917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Atribuir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de 1 a N às observações sem considerar a divisão em grupos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384188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Notação: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55576" y="463397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: média 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das observações no grupo i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467544" y="4677139"/>
          <a:ext cx="360040" cy="48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1" name="Equação" r:id="rId3" imgW="190440" imgH="253800" progId="Equation.3">
                  <p:embed/>
                </p:oleObj>
              </mc:Choice>
              <mc:Fallback>
                <p:oleObj name="Equação" r:id="rId3" imgW="190440" imgH="253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677139"/>
                        <a:ext cx="360040" cy="4800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402668" y="5373216"/>
          <a:ext cx="614560" cy="44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2" name="Equação" r:id="rId5" imgW="177480" imgH="203040" progId="Equation.3">
                  <p:embed/>
                </p:oleObj>
              </mc:Choice>
              <mc:Fallback>
                <p:oleObj name="Equação" r:id="rId5" imgW="1774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668" y="5373216"/>
                        <a:ext cx="614560" cy="449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899592" y="544522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: média de todos os 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= (N + 1)/2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51520" y="1537628"/>
            <a:ext cx="86409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Na análise estatística de dados podemos optar por: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Métodos paramétricos : 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fazem suposições sobre a distribuição de probabilidade da variável analisada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36978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a suposição é válida         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OK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3995936" y="3841884"/>
            <a:ext cx="432048" cy="216024"/>
          </a:xfrm>
          <a:prstGeom prst="right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51520" y="4347101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a suposição não é válida           a análise pode levar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respostas inválidas 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4716016" y="4561964"/>
            <a:ext cx="432048" cy="216024"/>
          </a:xfrm>
          <a:prstGeom prst="right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2474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Estatística para o teste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987824" y="2060848"/>
          <a:ext cx="319715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2" name="Equação" r:id="rId3" imgW="1409400" imgH="507960" progId="Equation.3">
                  <p:embed/>
                </p:oleObj>
              </mc:Choice>
              <mc:Fallback>
                <p:oleObj name="Equação" r:id="rId3" imgW="140940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060848"/>
                        <a:ext cx="3197156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350100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H</a:t>
            </a:r>
            <a:r>
              <a:rPr lang="pt-BR" sz="2800" baseline="-25000" dirty="0" err="1" smtClean="0">
                <a:solidFill>
                  <a:srgbClr val="1E9FB4"/>
                </a:solidFill>
                <a:latin typeface="+mn-lt"/>
              </a:rPr>
              <a:t>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é verdadeira, H tem distribuição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Qui-Quadrado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com (k-1) graus de liberdade</a:t>
            </a:r>
            <a:endParaRPr lang="pt-BR" sz="2800" dirty="0"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4869160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Rejeitamos 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se o valor da estatística é maior que o valor crítico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4513" y="875878"/>
            <a:ext cx="5514975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052736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Exemplo</a:t>
            </a: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Considere o banco de dados Espirometria. Comparar os três grupos definidos pela exposição quanto à CVF predita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308695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Descriptive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cvfpred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exposição   N 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StDev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Minimum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Maximum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IQR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0          15  94,86   9,26    73,95   94,02   107,59  12,96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1          76  94,02  13,08    48,10   94,94   121,42  16,40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2          10  87,38  17,85    70,64   83,50   131,85  17,24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72749"/>
            <a:ext cx="6948772" cy="4632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72749"/>
            <a:ext cx="7056784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6024" y="1412776"/>
            <a:ext cx="8748464" cy="3108543"/>
          </a:xfrm>
          <a:prstGeom prst="rect">
            <a:avLst/>
          </a:prstGeom>
          <a:ln>
            <a:solidFill>
              <a:srgbClr val="1E9FB4"/>
            </a:solidFill>
          </a:ln>
        </p:spPr>
        <p:txBody>
          <a:bodyPr wrap="square">
            <a:spAutoFit/>
          </a:bodyPr>
          <a:lstStyle/>
          <a:p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kruskal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.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test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(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cvfpred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~ exposição, data=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Espiro_curso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)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	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Kruskal-Wallis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sum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test</a:t>
            </a:r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data: 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cvfpred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by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exposição</a:t>
            </a:r>
          </a:p>
          <a:p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Kruskal-Wallis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chi-squared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= 5.1472,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df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= 2, </a:t>
            </a:r>
            <a:r>
              <a:rPr lang="pt-BR" sz="2800" b="1" dirty="0" err="1" smtClean="0">
                <a:solidFill>
                  <a:srgbClr val="1E9FB4"/>
                </a:solidFill>
                <a:latin typeface="+mn-lt"/>
              </a:rPr>
              <a:t>p-value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 = 0.07626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508518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Valor crítico = 5,99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987824" y="2470110"/>
            <a:ext cx="5724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Média dos 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no </a:t>
            </a:r>
            <a:r>
              <a:rPr lang="pt-BR" sz="2800" dirty="0" err="1">
                <a:solidFill>
                  <a:srgbClr val="1E9FB4"/>
                </a:solidFill>
                <a:latin typeface="+mj-lt"/>
              </a:rPr>
              <a:t>i-ésimo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 grupo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71" name="Line 3"/>
          <p:cNvSpPr>
            <a:spLocks noChangeShapeType="1"/>
          </p:cNvSpPr>
          <p:nvPr/>
        </p:nvSpPr>
        <p:spPr bwMode="auto">
          <a:xfrm>
            <a:off x="1596033" y="2726258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rgbClr val="1E9FB4"/>
              </a:solidFill>
            </a:endParaRPr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755576" y="2516188"/>
          <a:ext cx="13335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3" name="Equação" r:id="rId3" imgW="622080" imgH="393480" progId="Equation.3">
                  <p:embed/>
                </p:oleObj>
              </mc:Choice>
              <mc:Fallback>
                <p:oleObj name="Equação" r:id="rId3" imgW="622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516188"/>
                        <a:ext cx="1333500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79512" y="1897668"/>
            <a:ext cx="7626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Para comparar 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os grupos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i e j: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graphicFrame>
        <p:nvGraphicFramePr>
          <p:cNvPr id="83978" name="Object 10"/>
          <p:cNvGraphicFramePr>
            <a:graphicFrameLocks noChangeAspect="1"/>
          </p:cNvGraphicFramePr>
          <p:nvPr/>
        </p:nvGraphicFramePr>
        <p:xfrm>
          <a:off x="778793" y="2996952"/>
          <a:ext cx="457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4" name="Equação" r:id="rId5" imgW="228600" imgH="241200" progId="Equation.3">
                  <p:embed/>
                </p:oleObj>
              </mc:Choice>
              <mc:Fallback>
                <p:oleObj name="Equação" r:id="rId5" imgW="2286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793" y="2996952"/>
                        <a:ext cx="457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1596033" y="3284984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rgbClr val="1E9FB4"/>
              </a:solidFill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2987824" y="3121804"/>
            <a:ext cx="5868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Média dos 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no </a:t>
            </a:r>
            <a:r>
              <a:rPr lang="pt-BR" sz="2800" dirty="0" err="1">
                <a:solidFill>
                  <a:srgbClr val="1E9FB4"/>
                </a:solidFill>
                <a:latin typeface="+mj-lt"/>
              </a:rPr>
              <a:t>j-ésimo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 grupo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838200" y="46482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2038350" y="4893195"/>
          <a:ext cx="5455395" cy="1056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95" name="Equação" r:id="rId7" imgW="2692080" imgH="520560" progId="Equation.3">
                  <p:embed/>
                </p:oleObj>
              </mc:Choice>
              <mc:Fallback>
                <p:oleObj name="Equação" r:id="rId7" imgW="2692080" imgH="520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4893195"/>
                        <a:ext cx="5455395" cy="105608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55576" y="6165304"/>
            <a:ext cx="2721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B=z (1-</a:t>
            </a:r>
            <a:r>
              <a:rPr lang="pt-BR" sz="2800" dirty="0">
                <a:solidFill>
                  <a:srgbClr val="1E9FB4"/>
                </a:solidFill>
                <a:latin typeface="+mj-lt"/>
                <a:sym typeface="Symbol" pitchFamily="18" charset="2"/>
              </a:rPr>
              <a:t>/2g)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4495800" y="6155258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g= número de comparações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1520" y="764704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Se H0 é rejeitada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, é necessário localizar as diferenças entre os grupos.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51520" y="3645024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hipótese de igualdade de distribuições nos grupo i e j é rejeitada se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980728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Comparação de k grupos – amostras pareadas</a:t>
            </a:r>
          </a:p>
          <a:p>
            <a:pPr algn="ctr"/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Teste de Friedman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139952" y="1916832"/>
            <a:ext cx="288032" cy="288032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79512" y="3341310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as distribuições da variável resposta é a mesma nos k grupos</a:t>
            </a:r>
          </a:p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</a:t>
            </a:r>
            <a:r>
              <a:rPr lang="pt-BR" sz="2800" b="1" baseline="-25000" dirty="0" smtClean="0">
                <a:solidFill>
                  <a:schemeClr val="tx2"/>
                </a:solidFill>
                <a:latin typeface="+mn-lt"/>
              </a:rPr>
              <a:t>1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distribuição da variável resposta  não é a mesma nos k grupos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2"/>
          <p:cNvSpPr>
            <a:spLocks noChangeArrowheads="1"/>
          </p:cNvSpPr>
          <p:nvPr/>
        </p:nvSpPr>
        <p:spPr bwMode="auto">
          <a:xfrm>
            <a:off x="2267744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1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3886200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2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580112" y="242088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latin typeface="Times New Roman" pitchFamily="18" charset="0"/>
              </a:rPr>
              <a:t>.   .   .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804248" y="2282279"/>
            <a:ext cx="1371600" cy="838200"/>
          </a:xfrm>
          <a:prstGeom prst="ellipse">
            <a:avLst/>
          </a:prstGeom>
          <a:noFill/>
          <a:ln w="9525">
            <a:solidFill>
              <a:srgbClr val="1E9FB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>
                <a:solidFill>
                  <a:schemeClr val="tx2"/>
                </a:solidFill>
                <a:latin typeface="+mn-lt"/>
              </a:rPr>
              <a:t>Nível k</a:t>
            </a:r>
            <a:endParaRPr lang="pt-BR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283968" y="1527175"/>
            <a:ext cx="1600200" cy="52322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dirty="0">
                <a:solidFill>
                  <a:schemeClr val="tx2"/>
                </a:solidFill>
                <a:latin typeface="+mn-lt"/>
              </a:rPr>
              <a:t>Fator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51520" y="3349079"/>
            <a:ext cx="1676400" cy="4572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1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31304" y="4191471"/>
            <a:ext cx="1676400" cy="457200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79512" y="6135687"/>
            <a:ext cx="1890936" cy="461665"/>
          </a:xfrm>
          <a:prstGeom prst="rect">
            <a:avLst/>
          </a:prstGeom>
          <a:noFill/>
          <a:ln w="9525">
            <a:solidFill>
              <a:srgbClr val="1E9FB4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tx2"/>
                </a:solidFill>
                <a:latin typeface="+mn-lt"/>
              </a:rPr>
              <a:t>indivíduo n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914400" y="3960813"/>
            <a:ext cx="533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.</a:t>
            </a:r>
            <a:br>
              <a:rPr lang="pt-BR"/>
            </a:br>
            <a:r>
              <a:rPr lang="pt-BR"/>
              <a:t>.</a:t>
            </a:r>
            <a:br>
              <a:rPr lang="pt-BR"/>
            </a:br>
            <a:r>
              <a:rPr lang="pt-BR"/>
              <a:t>.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362200" y="3281263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  </a:t>
            </a:r>
            <a:r>
              <a:rPr lang="pt-BR" dirty="0" smtClean="0"/>
              <a:t>                         </a:t>
            </a:r>
            <a:r>
              <a:rPr lang="pt-BR" dirty="0"/>
              <a:t>.  .  .          x                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2362200" y="4133751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</a:t>
            </a:r>
            <a:r>
              <a:rPr lang="pt-BR" dirty="0" smtClean="0"/>
              <a:t>                           </a:t>
            </a:r>
            <a:r>
              <a:rPr lang="pt-BR" dirty="0"/>
              <a:t>.  .  .          x                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2362200" y="6135687"/>
            <a:ext cx="59436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x                  </a:t>
            </a:r>
            <a:r>
              <a:rPr lang="pt-BR" dirty="0" err="1"/>
              <a:t>x</a:t>
            </a:r>
            <a:r>
              <a:rPr lang="pt-BR" dirty="0"/>
              <a:t>            </a:t>
            </a:r>
            <a:r>
              <a:rPr lang="pt-BR" dirty="0" smtClean="0"/>
              <a:t>                          .  </a:t>
            </a:r>
            <a:r>
              <a:rPr lang="pt-BR" dirty="0"/>
              <a:t>.  .          x               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0" y="972597"/>
            <a:ext cx="57241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Estrutura geral dos dados</a:t>
            </a:r>
          </a:p>
          <a:p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95536" y="2492896"/>
            <a:ext cx="1440160" cy="523220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Blocos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124744"/>
            <a:ext cx="88924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Procedimento: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Ordenamos as k observações da menor para a maior de forma separada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em cada um dos n blocos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 atribuímos 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{1, 2, ..., k} para cada uma das observações em um mesmo bloco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R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i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=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Soma dos </a:t>
            </a:r>
            <a:r>
              <a:rPr lang="pt-BR" sz="2800" b="1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 no nível i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98072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Métodos não paramétricos :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são livres de suposições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51520" y="1628800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Esses métodos atribuem “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” às observações 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504" y="2636912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Exemplo</a:t>
            </a:r>
          </a:p>
          <a:p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Considere a variável </a:t>
            </a:r>
            <a:r>
              <a:rPr lang="pt-BR" sz="2800" b="1" dirty="0" smtClean="0">
                <a:solidFill>
                  <a:srgbClr val="1E9FB4"/>
                </a:solidFill>
                <a:latin typeface="+mj-lt"/>
              </a:rPr>
              <a:t>PM </a:t>
            </a:r>
            <a:r>
              <a:rPr lang="pt-BR" sz="2800" b="1" baseline="-25000" dirty="0" smtClean="0">
                <a:solidFill>
                  <a:srgbClr val="1E9FB4"/>
                </a:solidFill>
                <a:latin typeface="+mj-lt"/>
              </a:rPr>
              <a:t>2,5 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no banco de dados Espirometria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graphicFrame>
        <p:nvGraphicFramePr>
          <p:cNvPr id="175107" name="Object 3"/>
          <p:cNvGraphicFramePr>
            <a:graphicFrameLocks noChangeAspect="1"/>
          </p:cNvGraphicFramePr>
          <p:nvPr/>
        </p:nvGraphicFramePr>
        <p:xfrm>
          <a:off x="3795713" y="3632795"/>
          <a:ext cx="155257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9" name="Planilha" r:id="rId3" imgW="1552592" imgH="2676431" progId="Excel.Sheet.12">
                  <p:embed/>
                </p:oleObj>
              </mc:Choice>
              <mc:Fallback>
                <p:oleObj name="Planilha" r:id="rId3" imgW="1552592" imgH="2676431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3632795"/>
                        <a:ext cx="1552575" cy="267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779912" y="63093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⁞            ⁞</a:t>
            </a:r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12474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Estatística para o teste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1576388" y="2017713"/>
          <a:ext cx="6019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00" name="Equação" r:id="rId3" imgW="2654280" imgH="482400" progId="Equation.3">
                  <p:embed/>
                </p:oleObj>
              </mc:Choice>
              <mc:Fallback>
                <p:oleObj name="Equação" r:id="rId3" imgW="26542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2017713"/>
                        <a:ext cx="601980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79512" y="3573016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é verdadeira, H tem distribuição </a:t>
            </a:r>
            <a:r>
              <a:rPr lang="pt-BR" sz="2800" b="1" dirty="0" err="1" smtClean="0">
                <a:solidFill>
                  <a:srgbClr val="1E9FB4"/>
                </a:solidFill>
                <a:latin typeface="+mn-lt"/>
              </a:rPr>
              <a:t>Qui-Quadrado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 com k-1 graus de liberdade.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492200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Rejeitamos 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para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valores grandes de H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6512" y="764704"/>
            <a:ext cx="4896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Exemplo ( Altman, 1999)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5496" y="1268760"/>
            <a:ext cx="9035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Vazamento de quatro tipos diferentes de roupa de imersão (g)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1403648" y="2348880"/>
          <a:ext cx="6229906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25" name="Planilha" r:id="rId3" imgW="3055515" imgH="1836412" progId="Excel.Sheet.12">
                  <p:embed/>
                </p:oleObj>
              </mc:Choice>
              <mc:Fallback>
                <p:oleObj name="Planilha" r:id="rId3" imgW="3055515" imgH="1836412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348880"/>
                        <a:ext cx="6229906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3671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Descriptive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Statistics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Vazamento </a:t>
            </a:r>
          </a:p>
          <a:p>
            <a:endParaRPr lang="pt-BR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Variable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Tratamento  N 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StDev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Minimum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Median</a:t>
            </a:r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Maximum</a:t>
            </a:r>
            <a:endParaRPr lang="pt-BR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Vazamento  A           8  198,0  103,1     28,0   190,0    332,0</a:t>
            </a: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           B           8  283,0  127,3    132,0   285,0    526,0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 C           8  202,8  178,9      0,0   167,0    458,0</a:t>
            </a: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 D           8   45,8   31,6      6,0    32,0     90,0</a:t>
            </a:r>
          </a:p>
        </p:txBody>
      </p:sp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011760"/>
            <a:ext cx="583954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1520" y="90872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236547" name="Object 3"/>
          <p:cNvGraphicFramePr>
            <a:graphicFrameLocks noChangeAspect="1"/>
          </p:cNvGraphicFramePr>
          <p:nvPr/>
        </p:nvGraphicFramePr>
        <p:xfrm>
          <a:off x="1763688" y="1811757"/>
          <a:ext cx="6152607" cy="4065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9" name="Planilha" r:id="rId3" imgW="3055515" imgH="2019319" progId="Excel.Sheet.12">
                  <p:embed/>
                </p:oleObj>
              </mc:Choice>
              <mc:Fallback>
                <p:oleObj name="Planilha" r:id="rId3" imgW="3055515" imgH="2019319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811757"/>
                        <a:ext cx="6152607" cy="4065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80728"/>
            <a:ext cx="87484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&gt;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friedman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.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test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Vazamento~Tratamento|Sujeito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, data = Vazamento)</a:t>
            </a:r>
          </a:p>
          <a:p>
            <a:endParaRPr lang="pt-BR" sz="2800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	Friedman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sum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test</a:t>
            </a:r>
            <a:endParaRPr lang="pt-BR" sz="2800" dirty="0" smtClean="0">
              <a:solidFill>
                <a:schemeClr val="tx2"/>
              </a:solidFill>
              <a:latin typeface="+mn-lt"/>
            </a:endParaRPr>
          </a:p>
          <a:p>
            <a:endParaRPr lang="pt-BR" sz="2800" dirty="0" smtClean="0">
              <a:solidFill>
                <a:schemeClr val="tx2"/>
              </a:solidFill>
              <a:latin typeface="+mn-lt"/>
            </a:endParaRP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data:  Vazamento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and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Tratamento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and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Sujeito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Friedman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chi-squared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= 12.45,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df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= 3, </a:t>
            </a:r>
            <a:r>
              <a:rPr lang="pt-BR" sz="2800" b="1" dirty="0" err="1" smtClean="0">
                <a:solidFill>
                  <a:schemeClr val="tx2"/>
                </a:solidFill>
                <a:latin typeface="+mn-lt"/>
              </a:rPr>
              <a:t>p-value</a:t>
            </a:r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 = 0.00599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987824" y="2470110"/>
            <a:ext cx="5724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Soma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dos 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no </a:t>
            </a:r>
            <a:r>
              <a:rPr lang="pt-BR" sz="2800" dirty="0" err="1">
                <a:solidFill>
                  <a:srgbClr val="1E9FB4"/>
                </a:solidFill>
                <a:latin typeface="+mj-lt"/>
              </a:rPr>
              <a:t>i-ésimo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 grupo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71" name="Line 3"/>
          <p:cNvSpPr>
            <a:spLocks noChangeShapeType="1"/>
          </p:cNvSpPr>
          <p:nvPr/>
        </p:nvSpPr>
        <p:spPr bwMode="auto">
          <a:xfrm>
            <a:off x="1596033" y="2726258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rgbClr val="1E9FB4"/>
              </a:solidFill>
            </a:endParaRPr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755650" y="2528888"/>
          <a:ext cx="13335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0" name="Equação" r:id="rId3" imgW="622080" imgH="380880" progId="Equation.3">
                  <p:embed/>
                </p:oleObj>
              </mc:Choice>
              <mc:Fallback>
                <p:oleObj name="Equação" r:id="rId3" imgW="6220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528888"/>
                        <a:ext cx="13335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79512" y="1556792"/>
            <a:ext cx="87129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Para comparar 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as distribuições da variável resposta nos níveis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i e j: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graphicFrame>
        <p:nvGraphicFramePr>
          <p:cNvPr id="83978" name="Object 10"/>
          <p:cNvGraphicFramePr>
            <a:graphicFrameLocks noChangeAspect="1"/>
          </p:cNvGraphicFramePr>
          <p:nvPr/>
        </p:nvGraphicFramePr>
        <p:xfrm>
          <a:off x="792163" y="3022600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Equação" r:id="rId5" imgW="215640" imgH="215640" progId="Equation.3">
                  <p:embed/>
                </p:oleObj>
              </mc:Choice>
              <mc:Fallback>
                <p:oleObj name="Equação" r:id="rId5" imgW="2156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3022600"/>
                        <a:ext cx="431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9" name="Line 11"/>
          <p:cNvSpPr>
            <a:spLocks noChangeShapeType="1"/>
          </p:cNvSpPr>
          <p:nvPr/>
        </p:nvSpPr>
        <p:spPr bwMode="auto">
          <a:xfrm>
            <a:off x="1596033" y="3284984"/>
            <a:ext cx="11430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>
              <a:solidFill>
                <a:srgbClr val="1E9FB4"/>
              </a:solidFill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2987824" y="3121804"/>
            <a:ext cx="5868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Soma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dos </a:t>
            </a:r>
            <a:r>
              <a:rPr lang="pt-BR" sz="2800" dirty="0" err="1" smtClean="0">
                <a:solidFill>
                  <a:srgbClr val="1E9FB4"/>
                </a:solidFill>
                <a:latin typeface="+mj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 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no </a:t>
            </a:r>
            <a:r>
              <a:rPr lang="pt-BR" sz="2800" dirty="0" err="1">
                <a:solidFill>
                  <a:srgbClr val="1E9FB4"/>
                </a:solidFill>
                <a:latin typeface="+mj-lt"/>
              </a:rPr>
              <a:t>j-ésimo</a:t>
            </a:r>
            <a:r>
              <a:rPr lang="pt-BR" sz="2800" dirty="0">
                <a:solidFill>
                  <a:srgbClr val="1E9FB4"/>
                </a:solidFill>
                <a:latin typeface="+mj-lt"/>
              </a:rPr>
              <a:t> grupo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838200" y="46482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2489200" y="4797152"/>
          <a:ext cx="4552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Equação" r:id="rId7" imgW="2247840" imgH="304560" progId="Equation.3">
                  <p:embed/>
                </p:oleObj>
              </mc:Choice>
              <mc:Fallback>
                <p:oleObj name="Equação" r:id="rId7" imgW="224784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797152"/>
                        <a:ext cx="4552950" cy="6191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55576" y="6165304"/>
            <a:ext cx="2721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B=z (1-</a:t>
            </a:r>
            <a:r>
              <a:rPr lang="pt-BR" sz="2800" dirty="0">
                <a:solidFill>
                  <a:srgbClr val="1E9FB4"/>
                </a:solidFill>
                <a:latin typeface="+mj-lt"/>
                <a:sym typeface="Symbol" pitchFamily="18" charset="2"/>
              </a:rPr>
              <a:t>/2g)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4495800" y="6155258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g= número de comparações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1520" y="62068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Se H0 é rejeitada</a:t>
            </a:r>
            <a:r>
              <a:rPr lang="pt-BR" sz="2800" dirty="0" smtClean="0">
                <a:solidFill>
                  <a:srgbClr val="1E9FB4"/>
                </a:solidFill>
                <a:latin typeface="+mj-lt"/>
              </a:rPr>
              <a:t>, é necessário localizar as diferenças entre os níveis do fator.</a:t>
            </a:r>
            <a:endParaRPr lang="pt-BR" sz="2800" dirty="0">
              <a:solidFill>
                <a:srgbClr val="1E9FB4"/>
              </a:solidFill>
              <a:latin typeface="+mj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51520" y="3771037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hipótese de igualdade de distribuições nos níveis i e j é rejeitada se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9269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No exemplo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239619" name="Object 3"/>
          <p:cNvGraphicFramePr>
            <a:graphicFrameLocks noChangeAspect="1"/>
          </p:cNvGraphicFramePr>
          <p:nvPr/>
        </p:nvGraphicFramePr>
        <p:xfrm>
          <a:off x="539552" y="1556793"/>
          <a:ext cx="7681891" cy="2515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1" name="Planilha" r:id="rId3" imgW="3931851" imgH="1287691" progId="Excel.Sheet.12">
                  <p:embed/>
                </p:oleObj>
              </mc:Choice>
              <mc:Fallback>
                <p:oleObj name="Planilha" r:id="rId3" imgW="3931851" imgH="1287691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3"/>
                        <a:ext cx="7681891" cy="2515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422108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Número de comparações = g = 6</a:t>
            </a:r>
            <a:endParaRPr lang="pt-BR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95536" y="4797152"/>
            <a:ext cx="3672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dirty="0">
                <a:solidFill>
                  <a:srgbClr val="1E9FB4"/>
                </a:solidFill>
                <a:latin typeface="+mj-lt"/>
              </a:rPr>
              <a:t>B=z (1-</a:t>
            </a:r>
            <a:r>
              <a:rPr lang="pt-BR" sz="2800" dirty="0">
                <a:solidFill>
                  <a:srgbClr val="1E9FB4"/>
                </a:solidFill>
                <a:latin typeface="+mj-lt"/>
                <a:sym typeface="Symbol" pitchFamily="18" charset="2"/>
              </a:rPr>
              <a:t>/2g</a:t>
            </a:r>
            <a:r>
              <a:rPr lang="pt-BR" sz="2800" dirty="0" smtClean="0">
                <a:solidFill>
                  <a:srgbClr val="1E9FB4"/>
                </a:solidFill>
                <a:latin typeface="+mj-lt"/>
                <a:sym typeface="Symbol" pitchFamily="18" charset="2"/>
              </a:rPr>
              <a:t>) = 2,63</a:t>
            </a:r>
            <a:endParaRPr lang="en-US" sz="2800" dirty="0">
              <a:solidFill>
                <a:srgbClr val="1E9FB4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484784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Não há diferença significativa entre as distribuições do vazamento nos tratamentos C e D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Não há diferença significativa entre as distribuições do vazamento nos tratamentos A, B e C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vazamento nos tratamentos A e B tende a ser maior do que no 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268760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Quando há duas ou mais observações idênticas, a média 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é atribuída a cada uma das observações empatadas.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2924944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Por exemplo, considere os valores da idade dos 22 guardas florestais  (banco de dados Espirometria)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196610" name="Object 2"/>
          <p:cNvGraphicFramePr>
            <a:graphicFrameLocks noChangeAspect="1"/>
          </p:cNvGraphicFramePr>
          <p:nvPr/>
        </p:nvGraphicFramePr>
        <p:xfrm>
          <a:off x="1043608" y="4149080"/>
          <a:ext cx="6841361" cy="69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2" name="Planilha" r:id="rId3" imgW="3497570" imgH="373372" progId="Excel.Sheet.12">
                  <p:embed/>
                </p:oleObj>
              </mc:Choice>
              <mc:Fallback>
                <p:oleObj name="Planilha" r:id="rId3" imgW="3497570" imgH="373372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149080"/>
                        <a:ext cx="6841361" cy="69138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627784" y="549806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Quais seriam os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?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1835696" y="1988840"/>
          <a:ext cx="5328592" cy="362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36" name="Planilha" r:id="rId3" imgW="3238427" imgH="2202226" progId="Excel.Sheet.12">
                  <p:embed/>
                </p:oleObj>
              </mc:Choice>
              <mc:Fallback>
                <p:oleObj name="Planilha" r:id="rId3" imgW="3238427" imgH="220222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988840"/>
                        <a:ext cx="5328592" cy="3622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5536" y="836712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primeiro passo é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ordenar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os valores, do menor para o maior, e então atribuir 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5733256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Em uma amostra de tamanho n, a soma dos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é igual a n (n+1)/2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484784"/>
            <a:ext cx="871296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Os métodos apresentados a seguir são adequados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variáveis contínuas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. Neste caso, é menos provável a ocorrência de empates.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Se ocorrerem empates, é necessário fazer 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modificações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na estatística de teste.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Os métodos podem ser aplicados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variáveis discretas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, quando a ocorrência de empates é mais frequente, porém sempre fazendo as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correções apropriadas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980728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Comparação de 2 grupos – amostras independentes</a:t>
            </a:r>
          </a:p>
          <a:p>
            <a:pPr algn="ctr"/>
            <a:endParaRPr lang="pt-BR" sz="2800" b="1" dirty="0" smtClean="0">
              <a:solidFill>
                <a:schemeClr val="tx2"/>
              </a:solidFill>
              <a:latin typeface="+mn-lt"/>
            </a:endParaRPr>
          </a:p>
          <a:p>
            <a:pPr algn="ctr"/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Teste de Mann-Whitney-Wilcoxon</a:t>
            </a:r>
            <a:endParaRPr lang="pt-BR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139952" y="1916832"/>
            <a:ext cx="288032" cy="288032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79512" y="299695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H0:</a:t>
            </a:r>
            <a:r>
              <a:rPr lang="pt-BR" sz="2800" dirty="0" smtClean="0">
                <a:latin typeface="+mn-lt"/>
              </a:rPr>
              <a:t>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as distribuições da variável resposta nos dois grupos são iguais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5211197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Mann-Whitney e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Wilcoxon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deduziram testes equivalentes para a hipótese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2" y="4077072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</a:rPr>
              <a:t>H1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: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as distribuições da variável resposta nos dois grupos não são iguais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331640" y="4509120"/>
            <a:ext cx="583264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</a:rPr>
              <a:t>T = soma dos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no menor grupo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1962125"/>
            <a:ext cx="835292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são atribuídos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 a todas as observações como se fosse uma única amostra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calcular a soma dos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</a:rPr>
              <a:t>ranks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em cada grupo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3528" y="1242045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Tamanhos das amostras: 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n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 e n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</a:rPr>
              <a:t>2</a:t>
            </a:r>
            <a:endParaRPr lang="pt-BR" sz="2800" baseline="-25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504" y="378904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Estatística para o teste de </a:t>
            </a:r>
            <a:r>
              <a:rPr lang="pt-BR" sz="2800" b="1" dirty="0" err="1" smtClean="0">
                <a:solidFill>
                  <a:srgbClr val="1E9FB4"/>
                </a:solidFill>
                <a:latin typeface="+mn-lt"/>
              </a:rPr>
              <a:t>Wilcoxon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2968</TotalTime>
  <Words>1584</Words>
  <Application>Microsoft Office PowerPoint</Application>
  <PresentationFormat>Apresentação na tela (4:3)</PresentationFormat>
  <Paragraphs>192</Paragraphs>
  <Slides>47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47</vt:i4>
      </vt:variant>
    </vt:vector>
  </HeadingPairs>
  <TitlesOfParts>
    <vt:vector size="58" baseType="lpstr">
      <vt:lpstr>Arial</vt:lpstr>
      <vt:lpstr>Calibri</vt:lpstr>
      <vt:lpstr>Constantia</vt:lpstr>
      <vt:lpstr>Courier New</vt:lpstr>
      <vt:lpstr>Symbol</vt:lpstr>
      <vt:lpstr>Times New Roman</vt:lpstr>
      <vt:lpstr>Verdana</vt:lpstr>
      <vt:lpstr>Wingdings 2</vt:lpstr>
      <vt:lpstr>Fluxo</vt:lpstr>
      <vt:lpstr>Planilha</vt:lpstr>
      <vt:lpstr>Equação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User</cp:lastModifiedBy>
  <cp:revision>397</cp:revision>
  <cp:lastPrinted>2015-10-20T23:48:16Z</cp:lastPrinted>
  <dcterms:created xsi:type="dcterms:W3CDTF">2014-07-21T21:03:23Z</dcterms:created>
  <dcterms:modified xsi:type="dcterms:W3CDTF">2015-10-20T23:52:13Z</dcterms:modified>
</cp:coreProperties>
</file>