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9"/>
  </p:notesMasterIdLst>
  <p:handoutMasterIdLst>
    <p:handoutMasterId r:id="rId50"/>
  </p:handoutMasterIdLst>
  <p:sldIdLst>
    <p:sldId id="257" r:id="rId2"/>
    <p:sldId id="394" r:id="rId3"/>
    <p:sldId id="346" r:id="rId4"/>
    <p:sldId id="347" r:id="rId5"/>
    <p:sldId id="358" r:id="rId6"/>
    <p:sldId id="359" r:id="rId7"/>
    <p:sldId id="360" r:id="rId8"/>
    <p:sldId id="348" r:id="rId9"/>
    <p:sldId id="349" r:id="rId10"/>
    <p:sldId id="350" r:id="rId11"/>
    <p:sldId id="355" r:id="rId12"/>
    <p:sldId id="393" r:id="rId13"/>
    <p:sldId id="361" r:id="rId14"/>
    <p:sldId id="362" r:id="rId15"/>
    <p:sldId id="356" r:id="rId16"/>
    <p:sldId id="363" r:id="rId17"/>
    <p:sldId id="364" r:id="rId18"/>
    <p:sldId id="351" r:id="rId19"/>
    <p:sldId id="391" r:id="rId20"/>
    <p:sldId id="352" r:id="rId21"/>
    <p:sldId id="357" r:id="rId22"/>
    <p:sldId id="365" r:id="rId23"/>
    <p:sldId id="366" r:id="rId24"/>
    <p:sldId id="368" r:id="rId25"/>
    <p:sldId id="367" r:id="rId26"/>
    <p:sldId id="370" r:id="rId27"/>
    <p:sldId id="392" r:id="rId28"/>
    <p:sldId id="354" r:id="rId29"/>
    <p:sldId id="353" r:id="rId30"/>
    <p:sldId id="371" r:id="rId31"/>
    <p:sldId id="372" r:id="rId32"/>
    <p:sldId id="373" r:id="rId33"/>
    <p:sldId id="374" r:id="rId34"/>
    <p:sldId id="375" r:id="rId35"/>
    <p:sldId id="376" r:id="rId36"/>
    <p:sldId id="377" r:id="rId37"/>
    <p:sldId id="380" r:id="rId38"/>
    <p:sldId id="381" r:id="rId39"/>
    <p:sldId id="379" r:id="rId40"/>
    <p:sldId id="382" r:id="rId41"/>
    <p:sldId id="383" r:id="rId42"/>
    <p:sldId id="385" r:id="rId43"/>
    <p:sldId id="384" r:id="rId44"/>
    <p:sldId id="386" r:id="rId45"/>
    <p:sldId id="388" r:id="rId46"/>
    <p:sldId id="389" r:id="rId47"/>
    <p:sldId id="390" r:id="rId48"/>
  </p:sldIdLst>
  <p:sldSz cx="9144000" cy="6858000" type="screen4x3"/>
  <p:notesSz cx="6888163" cy="100203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9F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5" autoAdjust="0"/>
    <p:restoredTop sz="94660"/>
  </p:normalViewPr>
  <p:slideViewPr>
    <p:cSldViewPr>
      <p:cViewPr varScale="1">
        <p:scale>
          <a:sx n="86" d="100"/>
          <a:sy n="86" d="100"/>
        </p:scale>
        <p:origin x="138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10AD8C6-C55B-4685-9E56-D0856D96C6F5}" type="datetimeFigureOut">
              <a:rPr lang="pt-BR"/>
              <a:pPr>
                <a:defRPr/>
              </a:pPr>
              <a:t>20/10/2015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35181E-51B2-46F6-ABAE-B40ED11612C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087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5B0C94F-574D-4272-904E-05D6E8DE322D}" type="datetimeFigureOut">
              <a:rPr lang="pt-BR"/>
              <a:pPr>
                <a:defRPr/>
              </a:pPr>
              <a:t>20/10/2015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AE1BB93-DB58-4785-B58E-09D4B7BF75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1428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CE0B8-4483-4D5F-BC1A-613FA90755F5}" type="datetimeFigureOut">
              <a:rPr lang="pt-BR"/>
              <a:pPr>
                <a:defRPr/>
              </a:pPr>
              <a:t>20/10/2015</a:t>
            </a:fld>
            <a:endParaRPr lang="pt-BR"/>
          </a:p>
        </p:txBody>
      </p:sp>
      <p:sp>
        <p:nvSpPr>
          <p:cNvPr id="5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47E462E5-C9A1-413B-920D-A61AAA9DFF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67CDB-1BB2-4A52-AF9C-FC6F5BC66EF6}" type="datetimeFigureOut">
              <a:rPr lang="pt-BR"/>
              <a:pPr>
                <a:defRPr/>
              </a:pPr>
              <a:t>20/10/2015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9ECC0-EB43-4BC9-A6EB-242BA8AB14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69C52-619B-4BCE-BC51-B0A07C55EBC7}" type="datetimeFigureOut">
              <a:rPr lang="pt-BR"/>
              <a:pPr>
                <a:defRPr/>
              </a:pPr>
              <a:t>20/10/2015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0CC37-B131-4C1E-890B-0CDF6DD4C16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0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141288" y="104775"/>
            <a:ext cx="192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Título do slide</a:t>
            </a:r>
          </a:p>
        </p:txBody>
      </p:sp>
      <p:sp>
        <p:nvSpPr>
          <p:cNvPr id="4" name="TextBox 5"/>
          <p:cNvSpPr txBox="1">
            <a:spLocks noChangeArrowheads="1"/>
          </p:cNvSpPr>
          <p:nvPr userDrawn="1"/>
        </p:nvSpPr>
        <p:spPr bwMode="auto">
          <a:xfrm>
            <a:off x="7654925" y="6413500"/>
            <a:ext cx="992188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sz="13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maio/2014</a:t>
            </a:r>
          </a:p>
        </p:txBody>
      </p:sp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8686800" y="6413500"/>
            <a:ext cx="460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fld id="{4D96E51C-4CF8-43F0-8B5C-46F9950C6BE0}" type="slidenum">
              <a:rPr lang="pt-BR" sz="13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pPr eaLnBrk="1" hangingPunct="1">
                <a:defRPr/>
              </a:pPr>
              <a:t>‹nº›</a:t>
            </a:fld>
            <a:endParaRPr lang="pt-BR" sz="1300" b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 userDrawn="1"/>
        </p:nvSpPr>
        <p:spPr bwMode="auto">
          <a:xfrm>
            <a:off x="228600" y="6375400"/>
            <a:ext cx="14144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sz="14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Carmen André</a:t>
            </a:r>
            <a:endParaRPr lang="pt-BR" sz="1300" b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com Único Canto Aparado 6"/>
          <p:cNvSpPr/>
          <p:nvPr userDrawn="1"/>
        </p:nvSpPr>
        <p:spPr>
          <a:xfrm flipV="1">
            <a:off x="-36513" y="304800"/>
            <a:ext cx="4032251" cy="531813"/>
          </a:xfrm>
          <a:prstGeom prst="snip1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ED25A-0574-4554-BFF3-9135CD443C16}" type="datetimeFigureOut">
              <a:rPr lang="pt-BR"/>
              <a:pPr>
                <a:defRPr/>
              </a:pPr>
              <a:t>20/10/2015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99C91-0A29-4CEB-B183-74298D4D06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D4CB6-F0D3-4863-B241-14D5EFB73028}" type="datetimeFigureOut">
              <a:rPr lang="pt-BR"/>
              <a:pPr>
                <a:defRPr/>
              </a:pPr>
              <a:t>20/10/2015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B5246190-ABAE-4CE3-98FD-D5AD3508E2A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C64BF-ED3D-4F38-AFA7-9506277B665A}" type="datetimeFigureOut">
              <a:rPr lang="pt-BR"/>
              <a:pPr>
                <a:defRPr/>
              </a:pPr>
              <a:t>20/10/2015</a:t>
            </a:fld>
            <a:endParaRPr lang="pt-BR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73F95-4A32-4369-9DBB-6BD2BB350F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CD2A0-B88A-4EB6-B14B-EB36F9FFE168}" type="datetimeFigureOut">
              <a:rPr lang="pt-BR"/>
              <a:pPr>
                <a:defRPr/>
              </a:pPr>
              <a:t>20/10/2015</a:t>
            </a:fld>
            <a:endParaRPr lang="pt-BR"/>
          </a:p>
        </p:txBody>
      </p:sp>
      <p:sp>
        <p:nvSpPr>
          <p:cNvPr id="8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963E4-3F35-46C9-9BA6-798292BFD1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04810-4C72-4D0B-81BD-4773D1DB2BEC}" type="datetimeFigureOut">
              <a:rPr lang="pt-BR"/>
              <a:pPr>
                <a:defRPr/>
              </a:pPr>
              <a:t>20/10/2015</a:t>
            </a:fld>
            <a:endParaRPr lang="pt-BR"/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B8982-20F7-4A91-A7B3-E03F1DCDDF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F8FED-E1F4-41A5-BADC-A37370FF1758}" type="datetimeFigureOut">
              <a:rPr lang="pt-BR"/>
              <a:pPr>
                <a:defRPr/>
              </a:pPr>
              <a:t>20/10/2015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582B3-5BA5-42D1-9F25-FDE1D359A5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C63E2-3E7E-467C-A2BE-AD51ED148463}" type="datetimeFigureOut">
              <a:rPr lang="pt-BR"/>
              <a:pPr>
                <a:defRPr/>
              </a:pPr>
              <a:t>20/10/2015</a:t>
            </a:fld>
            <a:endParaRPr lang="pt-BR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F187E-4F7F-46AA-92FF-7BCC866C82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com Único Canto Aparado e Arredondado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ângulo retângulo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rma liv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4CEA8-D238-4C67-95B8-CD40356916B2}" type="datetimeFigureOut">
              <a:rPr lang="pt-BR"/>
              <a:pPr>
                <a:defRPr/>
              </a:pPr>
              <a:t>20/10/2015</a:t>
            </a:fld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F26A41-513B-4EB3-8177-76D3B9E7AC2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268" name="Espaço Reservado para Títu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1269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E8C9B3-76F1-4728-A481-067792089FBD}" type="datetimeFigureOut">
              <a:rPr lang="pt-BR"/>
              <a:pPr>
                <a:defRPr/>
              </a:pPr>
              <a:t>20/10/2015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B0FF7B7F-6421-4345-8854-9EC0147F67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grpSp>
        <p:nvGrpSpPr>
          <p:cNvPr id="11273" name="Gru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0" r:id="rId2"/>
    <p:sldLayoutId id="2147483959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60" r:id="rId9"/>
    <p:sldLayoutId id="2147483956" r:id="rId10"/>
    <p:sldLayoutId id="2147483957" r:id="rId11"/>
    <p:sldLayoutId id="214748396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4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5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6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3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6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7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7.emf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8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9.e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30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9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3.e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3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33400" y="1477963"/>
            <a:ext cx="83820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t-BR" sz="4400" b="1">
                <a:solidFill>
                  <a:schemeClr val="tx2"/>
                </a:solidFill>
                <a:latin typeface="Constantia" pitchFamily="18" charset="0"/>
              </a:rPr>
              <a:t>Métodos Estatísticos Aplicados às Ciências Biológicas</a:t>
            </a:r>
            <a:endParaRPr lang="en-US" sz="4400" b="1">
              <a:solidFill>
                <a:schemeClr val="tx2"/>
              </a:solidFill>
              <a:latin typeface="Constantia" pitchFamily="18" charset="0"/>
            </a:endParaRPr>
          </a:p>
        </p:txBody>
      </p:sp>
      <p:sp>
        <p:nvSpPr>
          <p:cNvPr id="16388" name="CaixaDeTexto 3"/>
          <p:cNvSpPr txBox="1">
            <a:spLocks noChangeArrowheads="1"/>
          </p:cNvSpPr>
          <p:nvPr/>
        </p:nvSpPr>
        <p:spPr bwMode="auto">
          <a:xfrm>
            <a:off x="3635375" y="3213100"/>
            <a:ext cx="20891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sz="3600" dirty="0" smtClean="0">
                <a:solidFill>
                  <a:srgbClr val="1E9FB4"/>
                </a:solidFill>
                <a:latin typeface="Constantia" pitchFamily="18" charset="0"/>
              </a:rPr>
              <a:t> 10ª </a:t>
            </a:r>
            <a:r>
              <a:rPr lang="pt-BR" sz="3600" dirty="0">
                <a:solidFill>
                  <a:srgbClr val="1E9FB4"/>
                </a:solidFill>
                <a:latin typeface="Constantia" pitchFamily="18" charset="0"/>
              </a:rPr>
              <a:t>aula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1196752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Estatística para o teste de Mann-Whitney</a:t>
            </a:r>
            <a:endParaRPr lang="pt-BR" sz="2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123728" y="2060848"/>
            <a:ext cx="4536504" cy="523220"/>
          </a:xfrm>
          <a:prstGeom prst="rect">
            <a:avLst/>
          </a:prstGeom>
          <a:noFill/>
          <a:ln>
            <a:solidFill>
              <a:srgbClr val="1E9FB4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U = n1 n2 + 0,5 n1 (n1 + 1) - T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79512" y="3356992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Para amostras pequenas, há tabelas com a distribuição exata da estatística do teste quando H0 é verdadeira.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124744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Para 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amostras grandes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(10 ou mais em cada grupo) :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06084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tx2"/>
                </a:solidFill>
                <a:latin typeface="+mn-lt"/>
              </a:rPr>
              <a:t>Se  H0 é verdadeira, T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tem distribuição aproximadamente normal: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5536" y="3193812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média = 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1835696" y="3193812"/>
          <a:ext cx="3024336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22" name="Equação" r:id="rId3" imgW="1688760" imgH="241200" progId="Equation.3">
                  <p:embed/>
                </p:oleObj>
              </mc:Choice>
              <mc:Fallback>
                <p:oleObj name="Equação" r:id="rId3" imgW="168876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193812"/>
                        <a:ext cx="3024336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323528" y="371703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desvio padrão = 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/>
        </p:nvGraphicFramePr>
        <p:xfrm>
          <a:off x="2840236" y="3712964"/>
          <a:ext cx="2019796" cy="510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23" name="Equação" r:id="rId5" imgW="1155600" imgH="291960" progId="Equation.3">
                  <p:embed/>
                </p:oleObj>
              </mc:Choice>
              <mc:Fallback>
                <p:oleObj name="Equação" r:id="rId5" imgW="1155600" imgH="291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0236" y="3712964"/>
                        <a:ext cx="2019796" cy="5104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/>
        </p:nvGraphicFramePr>
        <p:xfrm>
          <a:off x="683567" y="4555852"/>
          <a:ext cx="445753" cy="529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24" name="Equação" r:id="rId7" imgW="203040" imgH="241200" progId="Equation.3">
                  <p:embed/>
                </p:oleObj>
              </mc:Choice>
              <mc:Fallback>
                <p:oleObj name="Equação" r:id="rId7" imgW="20304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7" y="4555852"/>
                        <a:ext cx="445753" cy="5293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17" name="Object 5"/>
          <p:cNvGraphicFramePr>
            <a:graphicFrameLocks noChangeAspect="1"/>
          </p:cNvGraphicFramePr>
          <p:nvPr/>
        </p:nvGraphicFramePr>
        <p:xfrm>
          <a:off x="1403648" y="4581128"/>
          <a:ext cx="4445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25" name="Equação" r:id="rId9" imgW="203040" imgH="241200" progId="Equation.3">
                  <p:embed/>
                </p:oleObj>
              </mc:Choice>
              <mc:Fallback>
                <p:oleObj name="Equação" r:id="rId9" imgW="20304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4581128"/>
                        <a:ext cx="4445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043608" y="4509120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e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979712" y="4563125"/>
            <a:ext cx="676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são os tamanhos das amostras nos grupos maior e menor, respectivamente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19675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Regra de decisão</a:t>
            </a:r>
            <a:endParaRPr lang="pt-BR" sz="2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51520" y="1916832"/>
            <a:ext cx="85689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Rejeitamos H</a:t>
            </a:r>
            <a:r>
              <a:rPr lang="pt-BR" sz="2800" baseline="-25000" dirty="0" smtClean="0">
                <a:solidFill>
                  <a:srgbClr val="1E9FB4"/>
                </a:solidFill>
                <a:latin typeface="+mn-lt"/>
              </a:rPr>
              <a:t>0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se T é menor que o 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quantil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de ordem </a:t>
            </a:r>
            <a:r>
              <a:rPr lang="pt-BR" sz="2800" dirty="0" smtClean="0">
                <a:solidFill>
                  <a:srgbClr val="1E9FB4"/>
                </a:solidFill>
                <a:latin typeface="+mn-lt"/>
                <a:sym typeface="Symbol"/>
              </a:rPr>
              <a:t>/2, ou maior que o 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  <a:sym typeface="Symbol"/>
              </a:rPr>
              <a:t>quantil</a:t>
            </a:r>
            <a:r>
              <a:rPr lang="pt-BR" sz="2800" dirty="0" smtClean="0">
                <a:solidFill>
                  <a:srgbClr val="1E9FB4"/>
                </a:solidFill>
                <a:latin typeface="+mn-lt"/>
                <a:sym typeface="Symbol"/>
              </a:rPr>
              <a:t> de ordem 1- /2 da distribuição 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  <a:sym typeface="Symbol"/>
              </a:rPr>
              <a:t>Normal com média </a:t>
            </a:r>
            <a:r>
              <a:rPr lang="pt-BR" sz="2000" b="1" baseline="-25000" dirty="0" smtClean="0">
                <a:solidFill>
                  <a:srgbClr val="1E9FB4"/>
                </a:solidFill>
                <a:latin typeface="+mn-lt"/>
                <a:sym typeface="Symbol"/>
              </a:rPr>
              <a:t>T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  <a:sym typeface="Symbol"/>
              </a:rPr>
              <a:t> e desvio padrão </a:t>
            </a:r>
            <a:r>
              <a:rPr lang="pt-BR" sz="2000" b="1" baseline="-25000" dirty="0" smtClean="0">
                <a:solidFill>
                  <a:srgbClr val="1E9FB4"/>
                </a:solidFill>
                <a:latin typeface="+mn-lt"/>
                <a:sym typeface="Symbol"/>
              </a:rPr>
              <a:t>T</a:t>
            </a:r>
            <a:endParaRPr lang="pt-BR" sz="2000" b="1" baseline="-250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95536" y="4221088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Hipóteses alternativas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unilaterais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...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23528" y="836712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</a:rPr>
              <a:t>Exemplo</a:t>
            </a:r>
            <a:endParaRPr lang="pt-BR" sz="3200" b="1" dirty="0">
              <a:solidFill>
                <a:schemeClr val="tx2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1520" y="1758295"/>
            <a:ext cx="8208912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Em um estudo realizado para avaliar o efeito do tabagismo nos padrões de sono  foram considerados dois grupos de indivíduos: Fumantes e Não fumantes. A variável observada foi o tempo, em minutos, que se leva para dormir. 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1520" y="4005064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2"/>
                </a:solidFill>
                <a:latin typeface="+mj-lt"/>
              </a:rPr>
              <a:t>Hipóteses</a:t>
            </a:r>
            <a:endParaRPr lang="pt-BR" sz="28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1520" y="4581128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H0</a:t>
            </a: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: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o tempo para dormir nos fumantes tende a ser igual ao dos não fumantes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51520" y="5589240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H1</a:t>
            </a: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: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o tempo para dormir nos fumantes tende a ser maior que nos não fumantes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496" y="764704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tx2"/>
                </a:solidFill>
                <a:latin typeface="+mn-lt"/>
              </a:rPr>
              <a:t>Amostra ordenada  e </a:t>
            </a:r>
            <a:r>
              <a:rPr lang="pt-BR" sz="2800" dirty="0" err="1" smtClean="0">
                <a:solidFill>
                  <a:schemeClr val="tx2"/>
                </a:solidFill>
                <a:latin typeface="+mn-lt"/>
              </a:rPr>
              <a:t>ranks</a:t>
            </a:r>
            <a:endParaRPr lang="pt-BR" sz="2800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200705" name="Object 1"/>
          <p:cNvGraphicFramePr>
            <a:graphicFrameLocks noChangeAspect="1"/>
          </p:cNvGraphicFramePr>
          <p:nvPr/>
        </p:nvGraphicFramePr>
        <p:xfrm>
          <a:off x="4240088" y="1124744"/>
          <a:ext cx="4724400" cy="557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07" name="Planilha" r:id="rId3" imgW="4724397" imgH="5577907" progId="Excel.Sheet.12">
                  <p:embed/>
                </p:oleObj>
              </mc:Choice>
              <mc:Fallback>
                <p:oleObj name="Planilha" r:id="rId3" imgW="4724397" imgH="5577907" progId="Excel.Sheet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0088" y="1124744"/>
                        <a:ext cx="4724400" cy="557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79512" y="890717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tx2"/>
                </a:solidFill>
                <a:latin typeface="Constantia" pitchFamily="18" charset="0"/>
              </a:rPr>
              <a:t>Resumo descritivo do tempo até dormir (</a:t>
            </a:r>
            <a:r>
              <a:rPr lang="pt-BR" sz="2800" dirty="0" err="1" smtClean="0">
                <a:solidFill>
                  <a:schemeClr val="tx2"/>
                </a:solidFill>
                <a:latin typeface="Constantia" pitchFamily="18" charset="0"/>
              </a:rPr>
              <a:t>min</a:t>
            </a:r>
            <a:r>
              <a:rPr lang="pt-BR" sz="2800" dirty="0" smtClean="0">
                <a:solidFill>
                  <a:schemeClr val="tx2"/>
                </a:solidFill>
                <a:latin typeface="Constantia" pitchFamily="18" charset="0"/>
              </a:rPr>
              <a:t>) nos grupos de fumantes e não fumantes </a:t>
            </a:r>
            <a:endParaRPr lang="pt-BR" sz="2800" dirty="0">
              <a:solidFill>
                <a:schemeClr val="tx2"/>
              </a:solidFill>
              <a:latin typeface="Constantia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16024" y="1868631"/>
            <a:ext cx="8820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Variable</a:t>
            </a:r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N   </a:t>
            </a:r>
            <a:r>
              <a:rPr lang="pt-BR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Mean</a:t>
            </a:r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pt-BR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StDev</a:t>
            </a:r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pt-BR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Minimum</a:t>
            </a:r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pt-BR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Median</a:t>
            </a:r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pt-BR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Maximum</a:t>
            </a:r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IQR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Fumantes      10  51,19  15,99    21,20   52,40    79,00  19,10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Não fumantes  15  27,47   8,13    13,90   27,20    52,60   5,70</a:t>
            </a:r>
          </a:p>
          <a:p>
            <a:endParaRPr lang="pt-BR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088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9936" y="3453002"/>
            <a:ext cx="4910336" cy="3273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aixaDeTexto 9"/>
          <p:cNvSpPr txBox="1"/>
          <p:nvPr/>
        </p:nvSpPr>
        <p:spPr>
          <a:xfrm>
            <a:off x="1763688" y="2924944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 smtClean="0">
                <a:solidFill>
                  <a:schemeClr val="tx2"/>
                </a:solidFill>
                <a:latin typeface="+mn-lt"/>
              </a:rPr>
              <a:t>Box-plot</a:t>
            </a: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 do tempo em cada grupo</a:t>
            </a:r>
            <a:endParaRPr lang="pt-BR" sz="2800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9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052736"/>
            <a:ext cx="7236804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83671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tx2"/>
                </a:solidFill>
                <a:latin typeface="+mn-lt"/>
              </a:rPr>
              <a:t>T=188</a:t>
            </a:r>
            <a:endParaRPr lang="pt-BR" sz="2800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289470" y="1412776"/>
          <a:ext cx="6154738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48" name="Equação" r:id="rId3" imgW="2831760" imgH="545760" progId="Equation.3">
                  <p:embed/>
                </p:oleObj>
              </mc:Choice>
              <mc:Fallback>
                <p:oleObj name="Equação" r:id="rId3" imgW="2831760" imgH="545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70" y="1412776"/>
                        <a:ext cx="6154738" cy="118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eta para baixo 8"/>
          <p:cNvSpPr/>
          <p:nvPr/>
        </p:nvSpPr>
        <p:spPr>
          <a:xfrm>
            <a:off x="4499992" y="2780928"/>
            <a:ext cx="648072" cy="432048"/>
          </a:xfrm>
          <a:prstGeom prst="downArrow">
            <a:avLst/>
          </a:prstGeom>
          <a:solidFill>
            <a:srgbClr val="1E9F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2987824" y="3356992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p&lt;0,001 (teste unilateral)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764704"/>
            <a:ext cx="81369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Comparação de 2 grupos – amostras emparelhadas</a:t>
            </a:r>
          </a:p>
          <a:p>
            <a:pPr algn="ctr"/>
            <a:endParaRPr lang="pt-BR" sz="2800" b="1" dirty="0" smtClean="0">
              <a:solidFill>
                <a:schemeClr val="tx2"/>
              </a:solidFill>
              <a:latin typeface="+mn-lt"/>
            </a:endParaRPr>
          </a:p>
          <a:p>
            <a:pPr algn="ctr"/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Teste de </a:t>
            </a:r>
            <a:r>
              <a:rPr lang="pt-BR" sz="2800" b="1" dirty="0" err="1" smtClean="0">
                <a:solidFill>
                  <a:schemeClr val="tx2"/>
                </a:solidFill>
                <a:latin typeface="+mn-lt"/>
              </a:rPr>
              <a:t>Wilcoxon</a:t>
            </a:r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 para amostras emparelhadas</a:t>
            </a:r>
            <a:endParaRPr lang="pt-BR" sz="2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Seta para baixo 2"/>
          <p:cNvSpPr/>
          <p:nvPr/>
        </p:nvSpPr>
        <p:spPr>
          <a:xfrm>
            <a:off x="4211960" y="1772816"/>
            <a:ext cx="288032" cy="288032"/>
          </a:xfrm>
          <a:prstGeom prst="downArrow">
            <a:avLst/>
          </a:prstGeom>
          <a:solidFill>
            <a:srgbClr val="1E9F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79512" y="4005064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H</a:t>
            </a:r>
            <a:r>
              <a:rPr lang="pt-BR" sz="2800" b="1" baseline="-25000" dirty="0" smtClean="0">
                <a:solidFill>
                  <a:schemeClr val="tx2"/>
                </a:solidFill>
                <a:latin typeface="+mn-lt"/>
              </a:rPr>
              <a:t>0</a:t>
            </a:r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:</a:t>
            </a:r>
            <a:r>
              <a:rPr lang="pt-BR" sz="2800" dirty="0" smtClean="0">
                <a:latin typeface="+mn-lt"/>
              </a:rPr>
              <a:t>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a mediana da diferença da variável resposta nos dois grupos é igual a zero</a:t>
            </a:r>
          </a:p>
          <a:p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H</a:t>
            </a:r>
            <a:r>
              <a:rPr lang="pt-BR" sz="2800" b="1" baseline="-25000" dirty="0" smtClean="0">
                <a:solidFill>
                  <a:schemeClr val="tx2"/>
                </a:solidFill>
                <a:latin typeface="+mn-lt"/>
              </a:rPr>
              <a:t>1</a:t>
            </a:r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: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a mediana da diferença da variável resposta nos dois grupos é diferente de zero 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16024" y="2834933"/>
            <a:ext cx="8748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É considerada como variável resposta a diferença entre as observações em um mesmo par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cxnSp>
        <p:nvCxnSpPr>
          <p:cNvPr id="13" name="Conector em curva 12"/>
          <p:cNvCxnSpPr/>
          <p:nvPr/>
        </p:nvCxnSpPr>
        <p:spPr>
          <a:xfrm>
            <a:off x="4932040" y="5589240"/>
            <a:ext cx="504056" cy="28803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5508104" y="572396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tx2"/>
                </a:solidFill>
                <a:latin typeface="+mn-lt"/>
              </a:rPr>
              <a:t>pode ser </a:t>
            </a:r>
            <a:r>
              <a:rPr lang="pt-BR" sz="2400" dirty="0" smtClean="0">
                <a:solidFill>
                  <a:schemeClr val="tx2"/>
                </a:solidFill>
                <a:latin typeface="+mn-lt"/>
              </a:rPr>
              <a:t>unilateral</a:t>
            </a:r>
            <a:endParaRPr lang="pt-BR" sz="2400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07504" y="1412776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1E9FB4"/>
                </a:solidFill>
                <a:latin typeface="+mj-lt"/>
              </a:rPr>
              <a:t>Observação:</a:t>
            </a:r>
            <a:r>
              <a:rPr lang="pt-BR" sz="2800" dirty="0" smtClean="0">
                <a:solidFill>
                  <a:srgbClr val="1E9FB4"/>
                </a:solidFill>
                <a:latin typeface="+mj-lt"/>
              </a:rPr>
              <a:t> este teste supõe que a distribuição da diferença é simétrica</a:t>
            </a:r>
            <a:endParaRPr lang="pt-BR" sz="2800" dirty="0">
              <a:solidFill>
                <a:srgbClr val="1E9FB4"/>
              </a:solidFill>
              <a:latin typeface="+mj-lt"/>
            </a:endParaRPr>
          </a:p>
        </p:txBody>
      </p:sp>
      <p:sp>
        <p:nvSpPr>
          <p:cNvPr id="9" name="Seta para baixo 8"/>
          <p:cNvSpPr/>
          <p:nvPr/>
        </p:nvSpPr>
        <p:spPr>
          <a:xfrm>
            <a:off x="4139952" y="2780928"/>
            <a:ext cx="432048" cy="360040"/>
          </a:xfrm>
          <a:prstGeom prst="downArrow">
            <a:avLst/>
          </a:prstGeom>
          <a:solidFill>
            <a:srgbClr val="1E9F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251520" y="3645024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Podem ser necessárias transformações nos dados</a:t>
            </a:r>
            <a:endParaRPr lang="pt-BR" sz="2800" b="1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2767568"/>
            <a:ext cx="8352928" cy="267765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1E9FB4"/>
                </a:solidFill>
                <a:latin typeface="+mn-lt"/>
              </a:rPr>
              <a:t>The means of the baseline and </a:t>
            </a:r>
            <a:r>
              <a:rPr lang="en-GB" sz="2800" dirty="0" err="1">
                <a:solidFill>
                  <a:srgbClr val="1E9FB4"/>
                </a:solidFill>
                <a:latin typeface="+mn-lt"/>
              </a:rPr>
              <a:t>spirometry</a:t>
            </a:r>
            <a:r>
              <a:rPr lang="en-GB" sz="2800" dirty="0">
                <a:solidFill>
                  <a:srgbClr val="1E9FB4"/>
                </a:solidFill>
                <a:latin typeface="+mn-lt"/>
              </a:rPr>
              <a:t> variables for the different groups of exposure were compared by a one-way analysis of variance. When residual diagnostic tools suggested coarse deviations from the model assumptions, the analysis was complemented by a </a:t>
            </a:r>
            <a:r>
              <a:rPr lang="en-GB" sz="2800" dirty="0" err="1">
                <a:solidFill>
                  <a:srgbClr val="1E9FB4"/>
                </a:solidFill>
                <a:latin typeface="+mn-lt"/>
              </a:rPr>
              <a:t>Kruskal</a:t>
            </a:r>
            <a:r>
              <a:rPr lang="en-GB" sz="2800" dirty="0">
                <a:solidFill>
                  <a:srgbClr val="1E9FB4"/>
                </a:solidFill>
                <a:latin typeface="+mn-lt"/>
              </a:rPr>
              <a:t>-Wallis test.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23528" y="1412776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tx2"/>
                </a:solidFill>
                <a:latin typeface="+mn-lt"/>
              </a:rPr>
              <a:t>Motivação</a:t>
            </a:r>
            <a:endParaRPr lang="pt-B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676059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836712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2"/>
                </a:solidFill>
                <a:latin typeface="+mj-lt"/>
              </a:rPr>
              <a:t>Procedimento:</a:t>
            </a:r>
            <a:endParaRPr lang="pt-BR" sz="28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51520" y="1803008"/>
            <a:ext cx="84249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calcular a diferença entre os pares de observações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atribuir 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ranks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ao valor absoluto das diferenças (omitir as diferenças nulas)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calcular as somas dos 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ranks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correspondentes  às diferenças positivas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esta soma é a estatística do teste</a:t>
            </a:r>
            <a:endParaRPr lang="pt-BR" sz="2800" b="1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2520766"/>
            <a:ext cx="856895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Para valores maiores de n: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Se H</a:t>
            </a:r>
            <a:r>
              <a:rPr lang="pt-BR" sz="2800" b="1" baseline="-25000" dirty="0" smtClean="0">
                <a:solidFill>
                  <a:srgbClr val="1E9FB4"/>
                </a:solidFill>
                <a:latin typeface="+mn-lt"/>
              </a:rPr>
              <a:t>0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 é verdadeira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, a estatística do teste tem 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distribuição normal: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média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= n (n+1)/4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variância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= n (n+1) (2n+1)/24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51520" y="1124744"/>
            <a:ext cx="889248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j-lt"/>
              </a:rPr>
              <a:t>Para </a:t>
            </a:r>
            <a:r>
              <a:rPr lang="pt-BR" sz="2800" b="1" dirty="0" smtClean="0">
                <a:solidFill>
                  <a:srgbClr val="1E9FB4"/>
                </a:solidFill>
                <a:latin typeface="+mj-lt"/>
              </a:rPr>
              <a:t>n&lt;25</a:t>
            </a:r>
            <a:r>
              <a:rPr lang="pt-BR" sz="2800" dirty="0" smtClean="0">
                <a:solidFill>
                  <a:srgbClr val="1E9FB4"/>
                </a:solidFill>
                <a:latin typeface="+mj-lt"/>
              </a:rPr>
              <a:t>, há tabelas que fornecem o p-valor aproximado correspondente ao valor observado da estatística do teste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07504" y="5661248"/>
            <a:ext cx="8892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Observação: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quando ocorrem empates são necessários ajustes na estatística do teste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908720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Exemplo</a:t>
            </a: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(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Bussab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e 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Morettin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(2013) – Estatística Básica)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16024" y="2348880"/>
            <a:ext cx="8964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Os dados referem-se a medidas de placa bacteriana em crianças em idade pré-escolar, 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antes e depois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do uso de uma escova experimental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1520" y="3933056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tx2"/>
                </a:solidFill>
                <a:latin typeface="+mn-lt"/>
              </a:rPr>
              <a:t>Hipóteses</a:t>
            </a:r>
            <a:r>
              <a:rPr lang="pt-BR" sz="2800" dirty="0" smtClean="0">
                <a:latin typeface="+mn-lt"/>
              </a:rPr>
              <a:t>:</a:t>
            </a:r>
            <a:endParaRPr lang="pt-BR" sz="2800" dirty="0">
              <a:latin typeface="+mn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23528" y="4509120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H</a:t>
            </a:r>
            <a:r>
              <a:rPr lang="pt-BR" sz="2800" b="1" baseline="-25000" dirty="0" smtClean="0">
                <a:solidFill>
                  <a:schemeClr val="tx2"/>
                </a:solidFill>
                <a:latin typeface="+mn-lt"/>
              </a:rPr>
              <a:t>0</a:t>
            </a:r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: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a mediana da diferença é igual a zero</a:t>
            </a:r>
          </a:p>
          <a:p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H</a:t>
            </a:r>
            <a:r>
              <a:rPr lang="pt-BR" sz="2800" b="1" baseline="-25000" dirty="0" smtClean="0">
                <a:solidFill>
                  <a:schemeClr val="tx2"/>
                </a:solidFill>
                <a:latin typeface="+mn-lt"/>
              </a:rPr>
              <a:t>1</a:t>
            </a:r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: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a mediana da diferença é maior que zero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1969" name="Object 1"/>
          <p:cNvGraphicFramePr>
            <a:graphicFrameLocks noChangeAspect="1"/>
          </p:cNvGraphicFramePr>
          <p:nvPr/>
        </p:nvGraphicFramePr>
        <p:xfrm>
          <a:off x="899592" y="1268760"/>
          <a:ext cx="7543115" cy="4820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71" name="Planilha" r:id="rId3" imgW="6522635" imgH="4168206" progId="Excel.Sheet.12">
                  <p:embed/>
                </p:oleObj>
              </mc:Choice>
              <mc:Fallback>
                <p:oleObj name="Planilha" r:id="rId3" imgW="6522635" imgH="4168206" progId="Excel.Sheet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268760"/>
                        <a:ext cx="7543115" cy="48206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980728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tx2"/>
                </a:solidFill>
                <a:latin typeface="+mn-lt"/>
              </a:rPr>
              <a:t>Resumo descritivo da diferença</a:t>
            </a:r>
            <a:endParaRPr lang="pt-BR" sz="2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0" y="1628800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Variable</a:t>
            </a:r>
            <a:r>
              <a:rPr lang="pt-BR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N   </a:t>
            </a:r>
            <a:r>
              <a:rPr lang="pt-BR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Mean</a:t>
            </a:r>
            <a:r>
              <a:rPr lang="pt-BR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pt-BR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StDev</a:t>
            </a:r>
            <a:r>
              <a:rPr lang="pt-BR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pt-BR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Minimum</a:t>
            </a:r>
            <a:r>
              <a:rPr lang="pt-BR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pt-BR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Median</a:t>
            </a:r>
            <a:r>
              <a:rPr lang="pt-BR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pt-BR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Maximum</a:t>
            </a:r>
            <a:r>
              <a:rPr lang="pt-BR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IQR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Diferença  26  1,366  0,750    0,180   1,210    2,830  1,180</a:t>
            </a:r>
          </a:p>
        </p:txBody>
      </p:sp>
      <p:pic>
        <p:nvPicPr>
          <p:cNvPr id="2150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651720"/>
            <a:ext cx="5486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4018" name="Object 2"/>
          <p:cNvGraphicFramePr>
            <a:graphicFrameLocks noChangeAspect="1"/>
          </p:cNvGraphicFramePr>
          <p:nvPr/>
        </p:nvGraphicFramePr>
        <p:xfrm>
          <a:off x="1763688" y="1919022"/>
          <a:ext cx="5616624" cy="4822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20" name="Planilha" r:id="rId3" imgW="4518594" imgH="4168206" progId="Excel.Sheet.12">
                  <p:embed/>
                </p:oleObj>
              </mc:Choice>
              <mc:Fallback>
                <p:oleObj name="Planilha" r:id="rId3" imgW="4518594" imgH="4168206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1919022"/>
                        <a:ext cx="5616624" cy="48223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51520" y="836712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 smtClean="0">
                <a:solidFill>
                  <a:schemeClr val="tx2"/>
                </a:solidFill>
                <a:latin typeface="+mn-lt"/>
              </a:rPr>
              <a:t>Ranks</a:t>
            </a: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 do valor absoluto da diferença: todas as diferença são positivas</a:t>
            </a:r>
            <a:endParaRPr lang="pt-BR" sz="2800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052736"/>
            <a:ext cx="669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 smtClean="0">
              <a:solidFill>
                <a:srgbClr val="1E9FB4"/>
              </a:solidFill>
              <a:latin typeface="+mn-lt"/>
            </a:endParaRPr>
          </a:p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Estatística do teste = soma dos 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ranks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= 351 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23528" y="2132856"/>
            <a:ext cx="77048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média = n (n+1)/4 = 26 . 27/4 = 175,5</a:t>
            </a:r>
          </a:p>
          <a:p>
            <a:endParaRPr lang="pt-BR" sz="2800" dirty="0" smtClean="0">
              <a:solidFill>
                <a:srgbClr val="1E9FB4"/>
              </a:solidFill>
              <a:latin typeface="+mn-lt"/>
            </a:endParaRPr>
          </a:p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variância = n (n+1) (2n+1) / 24 = 1550,25</a:t>
            </a:r>
          </a:p>
          <a:p>
            <a:endParaRPr lang="pt-BR" sz="2800" dirty="0" smtClean="0">
              <a:solidFill>
                <a:srgbClr val="1E9FB4"/>
              </a:solidFill>
              <a:latin typeface="+mn-lt"/>
            </a:endParaRPr>
          </a:p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Desvio padrão = 39,37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4" name="Seta para baixo 3"/>
          <p:cNvSpPr/>
          <p:nvPr/>
        </p:nvSpPr>
        <p:spPr>
          <a:xfrm>
            <a:off x="3779912" y="4581128"/>
            <a:ext cx="360040" cy="360040"/>
          </a:xfrm>
          <a:prstGeom prst="downArrow">
            <a:avLst/>
          </a:prstGeom>
          <a:solidFill>
            <a:srgbClr val="1E9F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203848" y="5229200"/>
            <a:ext cx="1512168" cy="523220"/>
          </a:xfrm>
          <a:prstGeom prst="rect">
            <a:avLst/>
          </a:prstGeom>
          <a:noFill/>
          <a:ln>
            <a:solidFill>
              <a:srgbClr val="1E9FB4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p&lt;0,001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60040" y="2136339"/>
            <a:ext cx="87484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Wilcoxon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Signed Rank Test: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Diferença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solidFill>
                  <a:srgbClr val="1E9FB4"/>
                </a:solidFill>
                <a:latin typeface="Courier New" pitchFamily="49" charset="0"/>
                <a:cs typeface="Courier New" pitchFamily="49" charset="0"/>
              </a:rPr>
              <a:t>Test of median = 0,000000 versus median &gt; 0,000000</a:t>
            </a:r>
          </a:p>
          <a:p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           N for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Wilcoxon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Estimated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N   Test  Statistic      P     Median</a:t>
            </a:r>
          </a:p>
          <a:p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Diferença  26     26      351,0  </a:t>
            </a:r>
            <a:r>
              <a:rPr lang="pt-B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0,000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  1,325</a:t>
            </a:r>
          </a:p>
          <a:p>
            <a:endParaRPr lang="pt-BR" sz="20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980728"/>
            <a:ext cx="7272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Comparação de k grupos – amostras independentes</a:t>
            </a:r>
          </a:p>
          <a:p>
            <a:pPr algn="ctr"/>
            <a:endParaRPr lang="pt-BR" sz="2800" b="1" dirty="0" smtClean="0">
              <a:solidFill>
                <a:schemeClr val="tx2"/>
              </a:solidFill>
              <a:latin typeface="+mn-lt"/>
            </a:endParaRPr>
          </a:p>
          <a:p>
            <a:pPr algn="ctr"/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Teste de </a:t>
            </a:r>
            <a:r>
              <a:rPr lang="pt-BR" sz="2800" b="1" dirty="0" err="1" smtClean="0">
                <a:solidFill>
                  <a:schemeClr val="tx2"/>
                </a:solidFill>
                <a:latin typeface="+mn-lt"/>
              </a:rPr>
              <a:t>Kruskal-Wallis</a:t>
            </a:r>
            <a:endParaRPr lang="pt-BR" sz="2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Seta para baixo 2"/>
          <p:cNvSpPr/>
          <p:nvPr/>
        </p:nvSpPr>
        <p:spPr>
          <a:xfrm>
            <a:off x="4139952" y="1916832"/>
            <a:ext cx="288032" cy="288032"/>
          </a:xfrm>
          <a:prstGeom prst="downArrow">
            <a:avLst/>
          </a:prstGeom>
          <a:solidFill>
            <a:srgbClr val="1E9F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79512" y="2996952"/>
            <a:ext cx="84969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H</a:t>
            </a:r>
            <a:r>
              <a:rPr lang="pt-BR" sz="2800" b="1" baseline="-25000" dirty="0" smtClean="0">
                <a:solidFill>
                  <a:schemeClr val="tx2"/>
                </a:solidFill>
                <a:latin typeface="+mn-lt"/>
              </a:rPr>
              <a:t>0</a:t>
            </a:r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:</a:t>
            </a:r>
            <a:r>
              <a:rPr lang="pt-BR" sz="2800" dirty="0" smtClean="0">
                <a:latin typeface="+mn-lt"/>
              </a:rPr>
              <a:t>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as distribuições da variável resposta é a mesma nos k grupos</a:t>
            </a:r>
          </a:p>
          <a:p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H</a:t>
            </a:r>
            <a:r>
              <a:rPr lang="pt-BR" sz="2800" b="1" baseline="-25000" dirty="0" smtClean="0">
                <a:solidFill>
                  <a:schemeClr val="tx2"/>
                </a:solidFill>
                <a:latin typeface="+mn-lt"/>
              </a:rPr>
              <a:t>1</a:t>
            </a:r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:</a:t>
            </a:r>
            <a:r>
              <a:rPr lang="pt-BR" sz="2800" dirty="0" smtClean="0">
                <a:latin typeface="+mn-lt"/>
              </a:rPr>
              <a:t>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Pelo menos uma das populações tende a ter maiores valores de observações do que pelo menos uma das demais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5427221"/>
            <a:ext cx="8964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Teste de 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Kruskal-Wallis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: 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extensão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do teste de Mann-Whitney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980728"/>
            <a:ext cx="7236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  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ni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observações em cada um dos k grupos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0" y="1700808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  Número total de observações : N=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ni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x k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79512" y="2690917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Atribuir 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ranks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de 1 a N às observações sem considerar a divisão em grupos 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1520" y="3841884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Notação:</a:t>
            </a:r>
            <a:endParaRPr lang="pt-BR" sz="2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55576" y="4633972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: média dos 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ranks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das observações no grupo i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467544" y="4677139"/>
          <a:ext cx="360040" cy="480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781" name="Equação" r:id="rId3" imgW="190440" imgH="253800" progId="Equation.3">
                  <p:embed/>
                </p:oleObj>
              </mc:Choice>
              <mc:Fallback>
                <p:oleObj name="Equação" r:id="rId3" imgW="190440" imgH="2538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677139"/>
                        <a:ext cx="360040" cy="4800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/>
        </p:nvGraphicFramePr>
        <p:xfrm>
          <a:off x="402668" y="5373216"/>
          <a:ext cx="614560" cy="449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782" name="Equação" r:id="rId5" imgW="177480" imgH="203040" progId="Equation.3">
                  <p:embed/>
                </p:oleObj>
              </mc:Choice>
              <mc:Fallback>
                <p:oleObj name="Equação" r:id="rId5" imgW="1774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668" y="5373216"/>
                        <a:ext cx="614560" cy="4497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899592" y="5445224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j-lt"/>
              </a:rPr>
              <a:t>: média de todos os </a:t>
            </a:r>
            <a:r>
              <a:rPr lang="pt-BR" sz="2800" dirty="0" err="1" smtClean="0">
                <a:solidFill>
                  <a:srgbClr val="1E9FB4"/>
                </a:solidFill>
                <a:latin typeface="+mj-lt"/>
              </a:rPr>
              <a:t>ranks</a:t>
            </a:r>
            <a:r>
              <a:rPr lang="pt-BR" sz="2800" dirty="0" smtClean="0">
                <a:solidFill>
                  <a:srgbClr val="1E9FB4"/>
                </a:solidFill>
                <a:latin typeface="+mj-lt"/>
              </a:rPr>
              <a:t> = (N + 1)/2</a:t>
            </a:r>
            <a:endParaRPr lang="pt-BR" sz="2800" dirty="0">
              <a:solidFill>
                <a:srgbClr val="1E9FB4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51520" y="1537628"/>
            <a:ext cx="864096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800" dirty="0" smtClean="0">
                <a:solidFill>
                  <a:srgbClr val="1E9FB4"/>
                </a:solidFill>
                <a:latin typeface="+mj-lt"/>
              </a:rPr>
              <a:t>Na análise estatística de dados podemos optar por: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800" b="1" dirty="0" smtClean="0">
                <a:solidFill>
                  <a:schemeClr val="tx2"/>
                </a:solidFill>
                <a:latin typeface="+mj-lt"/>
              </a:rPr>
              <a:t>Métodos paramétricos : </a:t>
            </a:r>
            <a:r>
              <a:rPr lang="pt-BR" sz="2800" dirty="0" smtClean="0">
                <a:solidFill>
                  <a:srgbClr val="1E9FB4"/>
                </a:solidFill>
                <a:latin typeface="+mj-lt"/>
              </a:rPr>
              <a:t>fazem suposições sobre a distribuição de probabilidade da variável analisada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51520" y="3697868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Se a suposição é válida          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OK</a:t>
            </a:r>
            <a:endParaRPr lang="pt-BR" sz="2800" b="1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8" name="Seta para a direita 7"/>
          <p:cNvSpPr/>
          <p:nvPr/>
        </p:nvSpPr>
        <p:spPr>
          <a:xfrm>
            <a:off x="3995936" y="3841884"/>
            <a:ext cx="432048" cy="216024"/>
          </a:xfrm>
          <a:prstGeom prst="rightArrow">
            <a:avLst/>
          </a:prstGeom>
          <a:solidFill>
            <a:srgbClr val="1E9F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251520" y="4347101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Se a suposição não é válida           a análise pode levar a 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respostas inválidas </a:t>
            </a:r>
            <a:endParaRPr lang="pt-BR" sz="2800" b="1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10" name="Seta para a direita 9"/>
          <p:cNvSpPr/>
          <p:nvPr/>
        </p:nvSpPr>
        <p:spPr>
          <a:xfrm>
            <a:off x="4716016" y="4561964"/>
            <a:ext cx="432048" cy="216024"/>
          </a:xfrm>
          <a:prstGeom prst="rightArrow">
            <a:avLst/>
          </a:prstGeom>
          <a:solidFill>
            <a:srgbClr val="1E9F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124744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Estatística para o teste</a:t>
            </a:r>
            <a:endParaRPr lang="pt-BR" sz="2800" b="1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2987824" y="2060848"/>
          <a:ext cx="3197156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92" name="Equação" r:id="rId3" imgW="1409400" imgH="507960" progId="Equation.3">
                  <p:embed/>
                </p:oleObj>
              </mc:Choice>
              <mc:Fallback>
                <p:oleObj name="Equação" r:id="rId3" imgW="1409400" imgH="507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060848"/>
                        <a:ext cx="3197156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51520" y="3501008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Se 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H</a:t>
            </a:r>
            <a:r>
              <a:rPr lang="pt-BR" sz="2800" baseline="-25000" dirty="0" err="1" smtClean="0">
                <a:solidFill>
                  <a:srgbClr val="1E9FB4"/>
                </a:solidFill>
                <a:latin typeface="+mn-lt"/>
              </a:rPr>
              <a:t>o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é verdadeira, H tem distribuição 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Qui-Quadrado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com (k-1) graus de liberdade</a:t>
            </a:r>
            <a:endParaRPr lang="pt-BR" sz="2800" dirty="0"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5536" y="4869160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Rejeitamos H</a:t>
            </a:r>
            <a:r>
              <a:rPr lang="pt-BR" sz="2800" baseline="-25000" dirty="0" smtClean="0">
                <a:solidFill>
                  <a:srgbClr val="1E9FB4"/>
                </a:solidFill>
                <a:latin typeface="+mn-lt"/>
              </a:rPr>
              <a:t>0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se o valor da estatística é maior que o valor crítico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1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4513" y="875878"/>
            <a:ext cx="5514975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1052736"/>
            <a:ext cx="82089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Exemplo</a:t>
            </a:r>
          </a:p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Considere o banco de dados Espirometria. Comparar os três grupos definidos pela exposição quanto à CVF predita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0" y="3086958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Descriptive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Statistics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cvfpred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exposição   N   </a:t>
            </a:r>
            <a:r>
              <a:rPr lang="pt-BR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Mean</a:t>
            </a:r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pt-BR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StDev</a:t>
            </a:r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pt-BR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Minimum</a:t>
            </a:r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pt-BR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Median</a:t>
            </a:r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pt-BR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Maximum</a:t>
            </a:r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IQR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0          15  94,86   9,26    73,95   94,02   107,59  12,96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1          76  94,02  13,08    48,10   94,94   121,42  16,40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2          10  87,38  17,85    70,64   83,50   131,85  17,24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1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72749"/>
            <a:ext cx="6948772" cy="4632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1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72749"/>
            <a:ext cx="7056784" cy="470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6024" y="1412776"/>
            <a:ext cx="8748464" cy="3108543"/>
          </a:xfrm>
          <a:prstGeom prst="rect">
            <a:avLst/>
          </a:prstGeom>
          <a:ln>
            <a:solidFill>
              <a:srgbClr val="1E9FB4"/>
            </a:solidFill>
          </a:ln>
        </p:spPr>
        <p:txBody>
          <a:bodyPr wrap="square">
            <a:spAutoFit/>
          </a:bodyPr>
          <a:lstStyle/>
          <a:p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kruskal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.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test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(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cvfpred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~ exposição, data=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Espiro_curso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)</a:t>
            </a:r>
          </a:p>
          <a:p>
            <a:endParaRPr lang="pt-BR" sz="2800" dirty="0" smtClean="0">
              <a:solidFill>
                <a:srgbClr val="1E9FB4"/>
              </a:solidFill>
              <a:latin typeface="+mn-lt"/>
            </a:endParaRPr>
          </a:p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	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Kruskal-Wallis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rank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sum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test</a:t>
            </a:r>
            <a:endParaRPr lang="pt-BR" sz="2800" dirty="0" smtClean="0">
              <a:solidFill>
                <a:srgbClr val="1E9FB4"/>
              </a:solidFill>
              <a:latin typeface="+mn-lt"/>
            </a:endParaRPr>
          </a:p>
          <a:p>
            <a:endParaRPr lang="pt-BR" sz="2800" dirty="0" smtClean="0">
              <a:solidFill>
                <a:srgbClr val="1E9FB4"/>
              </a:solidFill>
              <a:latin typeface="+mn-lt"/>
            </a:endParaRPr>
          </a:p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data:  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cvfpred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by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exposição</a:t>
            </a:r>
          </a:p>
          <a:p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Kruskal-Wallis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chi-squared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= 5.1472, 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df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= 2, </a:t>
            </a:r>
            <a:r>
              <a:rPr lang="pt-BR" sz="2800" b="1" dirty="0" err="1" smtClean="0">
                <a:solidFill>
                  <a:srgbClr val="1E9FB4"/>
                </a:solidFill>
                <a:latin typeface="+mn-lt"/>
              </a:rPr>
              <a:t>p-value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 = 0.07626</a:t>
            </a:r>
            <a:endParaRPr lang="pt-BR" sz="2800" b="1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51520" y="5085184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tx2"/>
                </a:solidFill>
                <a:latin typeface="+mn-lt"/>
              </a:rPr>
              <a:t>Valor crítico = 5,99</a:t>
            </a:r>
            <a:endParaRPr lang="pt-BR" sz="2800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2987824" y="2470110"/>
            <a:ext cx="57241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solidFill>
                  <a:srgbClr val="1E9FB4"/>
                </a:solidFill>
                <a:latin typeface="+mj-lt"/>
              </a:rPr>
              <a:t>Média dos </a:t>
            </a:r>
            <a:r>
              <a:rPr lang="pt-BR" sz="2800" dirty="0" err="1" smtClean="0">
                <a:solidFill>
                  <a:srgbClr val="1E9FB4"/>
                </a:solidFill>
                <a:latin typeface="+mj-lt"/>
              </a:rPr>
              <a:t>ranks</a:t>
            </a:r>
            <a:r>
              <a:rPr lang="pt-BR" sz="2800" dirty="0" smtClean="0">
                <a:solidFill>
                  <a:srgbClr val="1E9FB4"/>
                </a:solidFill>
                <a:latin typeface="+mj-lt"/>
              </a:rPr>
              <a:t> </a:t>
            </a:r>
            <a:r>
              <a:rPr lang="pt-BR" sz="2800" dirty="0">
                <a:solidFill>
                  <a:srgbClr val="1E9FB4"/>
                </a:solidFill>
                <a:latin typeface="+mj-lt"/>
              </a:rPr>
              <a:t>no </a:t>
            </a:r>
            <a:r>
              <a:rPr lang="pt-BR" sz="2800" dirty="0" err="1">
                <a:solidFill>
                  <a:srgbClr val="1E9FB4"/>
                </a:solidFill>
                <a:latin typeface="+mj-lt"/>
              </a:rPr>
              <a:t>i-ésimo</a:t>
            </a:r>
            <a:r>
              <a:rPr lang="pt-BR" sz="2800" dirty="0">
                <a:solidFill>
                  <a:srgbClr val="1E9FB4"/>
                </a:solidFill>
                <a:latin typeface="+mj-lt"/>
              </a:rPr>
              <a:t> grupo</a:t>
            </a:r>
            <a:endParaRPr lang="en-US" sz="2800" dirty="0">
              <a:solidFill>
                <a:srgbClr val="1E9FB4"/>
              </a:solidFill>
              <a:latin typeface="+mj-lt"/>
            </a:endParaRPr>
          </a:p>
        </p:txBody>
      </p:sp>
      <p:sp>
        <p:nvSpPr>
          <p:cNvPr id="83971" name="Line 3"/>
          <p:cNvSpPr>
            <a:spLocks noChangeShapeType="1"/>
          </p:cNvSpPr>
          <p:nvPr/>
        </p:nvSpPr>
        <p:spPr bwMode="auto">
          <a:xfrm>
            <a:off x="1596033" y="2726258"/>
            <a:ext cx="1143000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>
              <a:solidFill>
                <a:srgbClr val="1E9FB4"/>
              </a:solidFill>
            </a:endParaRPr>
          </a:p>
        </p:txBody>
      </p:sp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755576" y="2516188"/>
          <a:ext cx="1333500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93" name="Equação" r:id="rId3" imgW="622080" imgH="393480" progId="Equation.3">
                  <p:embed/>
                </p:oleObj>
              </mc:Choice>
              <mc:Fallback>
                <p:oleObj name="Equação" r:id="rId3" imgW="6220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516188"/>
                        <a:ext cx="1333500" cy="846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79512" y="1897668"/>
            <a:ext cx="76264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solidFill>
                  <a:srgbClr val="1E9FB4"/>
                </a:solidFill>
                <a:latin typeface="+mj-lt"/>
              </a:rPr>
              <a:t>Para comparar </a:t>
            </a:r>
            <a:r>
              <a:rPr lang="pt-BR" sz="2800" dirty="0" smtClean="0">
                <a:solidFill>
                  <a:srgbClr val="1E9FB4"/>
                </a:solidFill>
                <a:latin typeface="+mj-lt"/>
              </a:rPr>
              <a:t>os grupos </a:t>
            </a:r>
            <a:r>
              <a:rPr lang="pt-BR" sz="2800" dirty="0">
                <a:solidFill>
                  <a:srgbClr val="1E9FB4"/>
                </a:solidFill>
                <a:latin typeface="+mj-lt"/>
              </a:rPr>
              <a:t>i e j:</a:t>
            </a:r>
            <a:endParaRPr lang="en-US" sz="2800" dirty="0">
              <a:solidFill>
                <a:srgbClr val="1E9FB4"/>
              </a:solidFill>
              <a:latin typeface="+mj-lt"/>
            </a:endParaRPr>
          </a:p>
        </p:txBody>
      </p:sp>
      <p:graphicFrame>
        <p:nvGraphicFramePr>
          <p:cNvPr id="83978" name="Object 10"/>
          <p:cNvGraphicFramePr>
            <a:graphicFrameLocks noChangeAspect="1"/>
          </p:cNvGraphicFramePr>
          <p:nvPr/>
        </p:nvGraphicFramePr>
        <p:xfrm>
          <a:off x="778793" y="2996952"/>
          <a:ext cx="457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94" name="Equação" r:id="rId5" imgW="228600" imgH="241200" progId="Equation.3">
                  <p:embed/>
                </p:oleObj>
              </mc:Choice>
              <mc:Fallback>
                <p:oleObj name="Equação" r:id="rId5" imgW="22860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793" y="2996952"/>
                        <a:ext cx="4572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9" name="Line 11"/>
          <p:cNvSpPr>
            <a:spLocks noChangeShapeType="1"/>
          </p:cNvSpPr>
          <p:nvPr/>
        </p:nvSpPr>
        <p:spPr bwMode="auto">
          <a:xfrm>
            <a:off x="1596033" y="3284984"/>
            <a:ext cx="1143000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>
              <a:solidFill>
                <a:srgbClr val="1E9FB4"/>
              </a:solidFill>
            </a:endParaRP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2987824" y="3121804"/>
            <a:ext cx="58681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solidFill>
                  <a:srgbClr val="1E9FB4"/>
                </a:solidFill>
                <a:latin typeface="+mj-lt"/>
              </a:rPr>
              <a:t>Média dos </a:t>
            </a:r>
            <a:r>
              <a:rPr lang="pt-BR" sz="2800" dirty="0" err="1" smtClean="0">
                <a:solidFill>
                  <a:srgbClr val="1E9FB4"/>
                </a:solidFill>
                <a:latin typeface="+mj-lt"/>
              </a:rPr>
              <a:t>ranks</a:t>
            </a:r>
            <a:r>
              <a:rPr lang="pt-BR" sz="2800" dirty="0" smtClean="0">
                <a:solidFill>
                  <a:srgbClr val="1E9FB4"/>
                </a:solidFill>
                <a:latin typeface="+mj-lt"/>
              </a:rPr>
              <a:t> </a:t>
            </a:r>
            <a:r>
              <a:rPr lang="pt-BR" sz="2800" dirty="0">
                <a:solidFill>
                  <a:srgbClr val="1E9FB4"/>
                </a:solidFill>
                <a:latin typeface="+mj-lt"/>
              </a:rPr>
              <a:t>no </a:t>
            </a:r>
            <a:r>
              <a:rPr lang="pt-BR" sz="2800" dirty="0" err="1">
                <a:solidFill>
                  <a:srgbClr val="1E9FB4"/>
                </a:solidFill>
                <a:latin typeface="+mj-lt"/>
              </a:rPr>
              <a:t>j-ésimo</a:t>
            </a:r>
            <a:r>
              <a:rPr lang="pt-BR" sz="2800" dirty="0">
                <a:solidFill>
                  <a:srgbClr val="1E9FB4"/>
                </a:solidFill>
                <a:latin typeface="+mj-lt"/>
              </a:rPr>
              <a:t> grupo</a:t>
            </a:r>
            <a:endParaRPr lang="en-US" sz="2800" dirty="0">
              <a:solidFill>
                <a:srgbClr val="1E9FB4"/>
              </a:solidFill>
              <a:latin typeface="+mj-lt"/>
            </a:endParaRPr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838200" y="4648200"/>
            <a:ext cx="723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83983" name="Object 15"/>
          <p:cNvGraphicFramePr>
            <a:graphicFrameLocks noChangeAspect="1"/>
          </p:cNvGraphicFramePr>
          <p:nvPr/>
        </p:nvGraphicFramePr>
        <p:xfrm>
          <a:off x="2038350" y="4893195"/>
          <a:ext cx="5455395" cy="1056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95" name="Equação" r:id="rId7" imgW="2692080" imgH="520560" progId="Equation.3">
                  <p:embed/>
                </p:oleObj>
              </mc:Choice>
              <mc:Fallback>
                <p:oleObj name="Equação" r:id="rId7" imgW="2692080" imgH="5205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4893195"/>
                        <a:ext cx="5455395" cy="105608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84" name="Text Box 16"/>
          <p:cNvSpPr txBox="1">
            <a:spLocks noChangeArrowheads="1"/>
          </p:cNvSpPr>
          <p:nvPr/>
        </p:nvSpPr>
        <p:spPr bwMode="auto">
          <a:xfrm>
            <a:off x="755576" y="6165304"/>
            <a:ext cx="27214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solidFill>
                  <a:srgbClr val="1E9FB4"/>
                </a:solidFill>
                <a:latin typeface="+mj-lt"/>
              </a:rPr>
              <a:t>B=z (1-</a:t>
            </a:r>
            <a:r>
              <a:rPr lang="pt-BR" sz="2800" dirty="0">
                <a:solidFill>
                  <a:srgbClr val="1E9FB4"/>
                </a:solidFill>
                <a:latin typeface="+mj-lt"/>
                <a:sym typeface="Symbol" pitchFamily="18" charset="2"/>
              </a:rPr>
              <a:t>/2g)</a:t>
            </a:r>
            <a:endParaRPr lang="en-US" sz="2800" dirty="0">
              <a:solidFill>
                <a:srgbClr val="1E9FB4"/>
              </a:solidFill>
              <a:latin typeface="+mj-lt"/>
            </a:endParaRPr>
          </a:p>
        </p:txBody>
      </p:sp>
      <p:sp>
        <p:nvSpPr>
          <p:cNvPr id="83985" name="Text Box 17"/>
          <p:cNvSpPr txBox="1">
            <a:spLocks noChangeArrowheads="1"/>
          </p:cNvSpPr>
          <p:nvPr/>
        </p:nvSpPr>
        <p:spPr bwMode="auto">
          <a:xfrm>
            <a:off x="4495800" y="6155258"/>
            <a:ext cx="464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solidFill>
                  <a:srgbClr val="1E9FB4"/>
                </a:solidFill>
                <a:latin typeface="+mj-lt"/>
              </a:rPr>
              <a:t>g= número de comparações</a:t>
            </a:r>
            <a:endParaRPr lang="en-US" sz="2800" dirty="0">
              <a:solidFill>
                <a:srgbClr val="1E9FB4"/>
              </a:solidFill>
              <a:latin typeface="+mj-lt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251520" y="764704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2"/>
                </a:solidFill>
                <a:latin typeface="+mj-lt"/>
              </a:rPr>
              <a:t>Se H0 é rejeitada</a:t>
            </a:r>
            <a:r>
              <a:rPr lang="pt-BR" sz="2800" dirty="0" smtClean="0">
                <a:solidFill>
                  <a:srgbClr val="1E9FB4"/>
                </a:solidFill>
                <a:latin typeface="+mj-lt"/>
              </a:rPr>
              <a:t>, é necessário localizar as diferenças entre os grupos.</a:t>
            </a:r>
            <a:endParaRPr lang="pt-BR" sz="2800" dirty="0">
              <a:solidFill>
                <a:srgbClr val="1E9FB4"/>
              </a:solidFill>
              <a:latin typeface="+mj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51520" y="3645024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A hipótese de igualdade de distribuições nos grupo i e j é rejeitada se 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980728"/>
            <a:ext cx="7272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Comparação de k grupos – amostras pareadas</a:t>
            </a:r>
          </a:p>
          <a:p>
            <a:pPr algn="ctr"/>
            <a:endParaRPr lang="pt-BR" sz="2800" b="1" dirty="0" smtClean="0">
              <a:solidFill>
                <a:schemeClr val="tx2"/>
              </a:solidFill>
              <a:latin typeface="+mn-lt"/>
            </a:endParaRPr>
          </a:p>
          <a:p>
            <a:pPr algn="ctr"/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Teste de Friedman</a:t>
            </a:r>
            <a:endParaRPr lang="pt-BR" sz="2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Seta para baixo 2"/>
          <p:cNvSpPr/>
          <p:nvPr/>
        </p:nvSpPr>
        <p:spPr>
          <a:xfrm>
            <a:off x="4139952" y="1916832"/>
            <a:ext cx="288032" cy="288032"/>
          </a:xfrm>
          <a:prstGeom prst="downArrow">
            <a:avLst/>
          </a:prstGeom>
          <a:solidFill>
            <a:srgbClr val="1E9F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79512" y="3341310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H</a:t>
            </a:r>
            <a:r>
              <a:rPr lang="pt-BR" sz="2800" b="1" baseline="-25000" dirty="0" smtClean="0">
                <a:solidFill>
                  <a:schemeClr val="tx2"/>
                </a:solidFill>
                <a:latin typeface="+mn-lt"/>
              </a:rPr>
              <a:t>0</a:t>
            </a:r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:</a:t>
            </a:r>
            <a:r>
              <a:rPr lang="pt-BR" sz="2800" dirty="0" smtClean="0">
                <a:latin typeface="+mn-lt"/>
              </a:rPr>
              <a:t>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as distribuições da variável resposta é a mesma nos k grupos</a:t>
            </a:r>
          </a:p>
          <a:p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H</a:t>
            </a:r>
            <a:r>
              <a:rPr lang="pt-BR" sz="2800" b="1" baseline="-25000" dirty="0" smtClean="0">
                <a:solidFill>
                  <a:schemeClr val="tx2"/>
                </a:solidFill>
                <a:latin typeface="+mn-lt"/>
              </a:rPr>
              <a:t>1</a:t>
            </a:r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:</a:t>
            </a:r>
            <a:r>
              <a:rPr lang="pt-BR" sz="2800" dirty="0" smtClean="0">
                <a:latin typeface="+mn-lt"/>
              </a:rPr>
              <a:t>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a distribuição da variável resposta  não é a mesma nos k grupos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Oval 2"/>
          <p:cNvSpPr>
            <a:spLocks noChangeArrowheads="1"/>
          </p:cNvSpPr>
          <p:nvPr/>
        </p:nvSpPr>
        <p:spPr bwMode="auto">
          <a:xfrm>
            <a:off x="2267744" y="2282279"/>
            <a:ext cx="1371600" cy="838200"/>
          </a:xfrm>
          <a:prstGeom prst="ellipse">
            <a:avLst/>
          </a:prstGeom>
          <a:noFill/>
          <a:ln w="9525">
            <a:solidFill>
              <a:srgbClr val="1E9FB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400" b="1">
                <a:solidFill>
                  <a:schemeClr val="tx2"/>
                </a:solidFill>
                <a:latin typeface="+mn-lt"/>
              </a:rPr>
              <a:t>Nível 1</a:t>
            </a:r>
            <a:endParaRPr lang="pt-BR" sz="24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179" name="Oval 3"/>
          <p:cNvSpPr>
            <a:spLocks noChangeArrowheads="1"/>
          </p:cNvSpPr>
          <p:nvPr/>
        </p:nvSpPr>
        <p:spPr bwMode="auto">
          <a:xfrm>
            <a:off x="3886200" y="2282279"/>
            <a:ext cx="1371600" cy="838200"/>
          </a:xfrm>
          <a:prstGeom prst="ellipse">
            <a:avLst/>
          </a:prstGeom>
          <a:noFill/>
          <a:ln w="9525">
            <a:solidFill>
              <a:srgbClr val="1E9FB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400" b="1">
                <a:solidFill>
                  <a:schemeClr val="tx2"/>
                </a:solidFill>
                <a:latin typeface="+mn-lt"/>
              </a:rPr>
              <a:t>Nível 2</a:t>
            </a:r>
            <a:endParaRPr lang="pt-BR" sz="24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5580112" y="2420888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dirty="0">
                <a:latin typeface="Times New Roman" pitchFamily="18" charset="0"/>
              </a:rPr>
              <a:t>.   .   .</a:t>
            </a:r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6804248" y="2282279"/>
            <a:ext cx="1371600" cy="838200"/>
          </a:xfrm>
          <a:prstGeom prst="ellipse">
            <a:avLst/>
          </a:prstGeom>
          <a:noFill/>
          <a:ln w="9525">
            <a:solidFill>
              <a:srgbClr val="1E9FB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400" b="1">
                <a:solidFill>
                  <a:schemeClr val="tx2"/>
                </a:solidFill>
                <a:latin typeface="+mn-lt"/>
              </a:rPr>
              <a:t>Nível k</a:t>
            </a:r>
            <a:endParaRPr lang="pt-BR" sz="24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4283968" y="1527175"/>
            <a:ext cx="1600200" cy="523220"/>
          </a:xfrm>
          <a:prstGeom prst="rect">
            <a:avLst/>
          </a:prstGeom>
          <a:noFill/>
          <a:ln w="9525">
            <a:solidFill>
              <a:srgbClr val="1E9FB4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dirty="0">
                <a:solidFill>
                  <a:schemeClr val="tx2"/>
                </a:solidFill>
                <a:latin typeface="+mn-lt"/>
              </a:rPr>
              <a:t>Fator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251520" y="3349079"/>
            <a:ext cx="1676400" cy="457200"/>
          </a:xfrm>
          <a:prstGeom prst="rect">
            <a:avLst/>
          </a:prstGeom>
          <a:noFill/>
          <a:ln w="9525">
            <a:solidFill>
              <a:srgbClr val="1E9FB4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dirty="0">
                <a:solidFill>
                  <a:schemeClr val="tx2"/>
                </a:solidFill>
                <a:latin typeface="+mn-lt"/>
              </a:rPr>
              <a:t>indivíduo 1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231304" y="4191471"/>
            <a:ext cx="1676400" cy="457200"/>
          </a:xfrm>
          <a:prstGeom prst="rect">
            <a:avLst/>
          </a:prstGeom>
          <a:noFill/>
          <a:ln w="9525">
            <a:solidFill>
              <a:srgbClr val="1E9FB4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dirty="0">
                <a:solidFill>
                  <a:schemeClr val="tx2"/>
                </a:solidFill>
                <a:latin typeface="+mn-lt"/>
              </a:rPr>
              <a:t>indivíduo 2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179512" y="6135687"/>
            <a:ext cx="1890936" cy="461665"/>
          </a:xfrm>
          <a:prstGeom prst="rect">
            <a:avLst/>
          </a:prstGeom>
          <a:noFill/>
          <a:ln w="9525">
            <a:solidFill>
              <a:srgbClr val="1E9FB4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dirty="0">
                <a:solidFill>
                  <a:schemeClr val="tx2"/>
                </a:solidFill>
                <a:latin typeface="+mn-lt"/>
              </a:rPr>
              <a:t>indivíduo n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914400" y="3960813"/>
            <a:ext cx="5334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.</a:t>
            </a:r>
            <a:br>
              <a:rPr lang="pt-BR"/>
            </a:br>
            <a:r>
              <a:rPr lang="pt-BR"/>
              <a:t>.</a:t>
            </a:r>
            <a:br>
              <a:rPr lang="pt-BR"/>
            </a:br>
            <a:r>
              <a:rPr lang="pt-BR"/>
              <a:t>.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2362200" y="3281263"/>
            <a:ext cx="5943600" cy="3693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 x                  </a:t>
            </a:r>
            <a:r>
              <a:rPr lang="pt-BR" dirty="0" err="1"/>
              <a:t>x</a:t>
            </a:r>
            <a:r>
              <a:rPr lang="pt-BR" dirty="0"/>
              <a:t>           </a:t>
            </a:r>
            <a:r>
              <a:rPr lang="pt-BR" dirty="0" smtClean="0"/>
              <a:t>                         </a:t>
            </a:r>
            <a:r>
              <a:rPr lang="pt-BR" dirty="0"/>
              <a:t>.  .  .          x                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2362200" y="4133751"/>
            <a:ext cx="5943600" cy="3693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 x                  </a:t>
            </a:r>
            <a:r>
              <a:rPr lang="pt-BR" dirty="0" err="1"/>
              <a:t>x</a:t>
            </a:r>
            <a:r>
              <a:rPr lang="pt-BR" dirty="0"/>
              <a:t>         </a:t>
            </a:r>
            <a:r>
              <a:rPr lang="pt-BR" dirty="0" smtClean="0"/>
              <a:t>                           </a:t>
            </a:r>
            <a:r>
              <a:rPr lang="pt-BR" dirty="0"/>
              <a:t>.  .  .          x                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2362200" y="6135687"/>
            <a:ext cx="5943600" cy="3693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 x                  </a:t>
            </a:r>
            <a:r>
              <a:rPr lang="pt-BR" dirty="0" err="1"/>
              <a:t>x</a:t>
            </a:r>
            <a:r>
              <a:rPr lang="pt-BR" dirty="0"/>
              <a:t>            </a:t>
            </a:r>
            <a:r>
              <a:rPr lang="pt-BR" dirty="0" smtClean="0"/>
              <a:t>                          .  </a:t>
            </a:r>
            <a:r>
              <a:rPr lang="pt-BR" dirty="0"/>
              <a:t>.  .          x                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0" y="972597"/>
            <a:ext cx="57241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Estrutura geral dos dados</a:t>
            </a:r>
          </a:p>
          <a:p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395536" y="2492896"/>
            <a:ext cx="1440160" cy="523220"/>
          </a:xfrm>
          <a:prstGeom prst="rect">
            <a:avLst/>
          </a:prstGeom>
          <a:noFill/>
          <a:ln>
            <a:solidFill>
              <a:srgbClr val="1E9FB4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tx2"/>
                </a:solidFill>
                <a:latin typeface="+mn-lt"/>
              </a:rPr>
              <a:t>Blocos</a:t>
            </a:r>
            <a:endParaRPr lang="pt-BR" sz="2800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1124744"/>
            <a:ext cx="889248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Procedimento: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Ordenamos as k observações da menor para a maior de forma separada 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em cada um dos n blocos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e atribuímos os 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ranks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{1, 2, ..., k} para cada uma das observações em um mesmo bloco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R</a:t>
            </a:r>
            <a:r>
              <a:rPr lang="pt-BR" sz="2800" baseline="-25000" dirty="0" smtClean="0">
                <a:solidFill>
                  <a:schemeClr val="tx2"/>
                </a:solidFill>
                <a:latin typeface="+mn-lt"/>
              </a:rPr>
              <a:t>i</a:t>
            </a: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=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Soma dos </a:t>
            </a:r>
            <a:r>
              <a:rPr lang="pt-BR" sz="2800" b="1" dirty="0" err="1" smtClean="0">
                <a:solidFill>
                  <a:srgbClr val="1E9FB4"/>
                </a:solidFill>
                <a:latin typeface="+mn-lt"/>
              </a:rPr>
              <a:t>ranks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 no nível i</a:t>
            </a:r>
            <a:endParaRPr lang="pt-BR" sz="2800" b="1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980728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Métodos não paramétricos :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são livres de suposições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51520" y="1628800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1E9FB4"/>
                </a:solidFill>
                <a:latin typeface="+mj-lt"/>
              </a:rPr>
              <a:t>Esses métodos atribuem “</a:t>
            </a:r>
            <a:r>
              <a:rPr lang="pt-BR" sz="2800" dirty="0" err="1" smtClean="0">
                <a:solidFill>
                  <a:srgbClr val="1E9FB4"/>
                </a:solidFill>
                <a:latin typeface="+mj-lt"/>
              </a:rPr>
              <a:t>ranks</a:t>
            </a:r>
            <a:r>
              <a:rPr lang="pt-BR" sz="2800" dirty="0" smtClean="0">
                <a:solidFill>
                  <a:srgbClr val="1E9FB4"/>
                </a:solidFill>
                <a:latin typeface="+mj-lt"/>
              </a:rPr>
              <a:t>” às observações </a:t>
            </a:r>
            <a:endParaRPr lang="pt-BR" sz="2800" dirty="0">
              <a:solidFill>
                <a:srgbClr val="1E9FB4"/>
              </a:solidFill>
              <a:latin typeface="+mj-lt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07504" y="2636912"/>
            <a:ext cx="89289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2"/>
                </a:solidFill>
                <a:latin typeface="+mj-lt"/>
              </a:rPr>
              <a:t>Exemplo</a:t>
            </a:r>
          </a:p>
          <a:p>
            <a:r>
              <a:rPr lang="pt-BR" sz="2800" dirty="0" smtClean="0">
                <a:solidFill>
                  <a:srgbClr val="1E9FB4"/>
                </a:solidFill>
                <a:latin typeface="+mj-lt"/>
              </a:rPr>
              <a:t>Considere a variável </a:t>
            </a:r>
            <a:r>
              <a:rPr lang="pt-BR" sz="2800" b="1" dirty="0" smtClean="0">
                <a:solidFill>
                  <a:srgbClr val="1E9FB4"/>
                </a:solidFill>
                <a:latin typeface="+mj-lt"/>
              </a:rPr>
              <a:t>PM </a:t>
            </a:r>
            <a:r>
              <a:rPr lang="pt-BR" sz="2800" b="1" baseline="-25000" dirty="0" smtClean="0">
                <a:solidFill>
                  <a:srgbClr val="1E9FB4"/>
                </a:solidFill>
                <a:latin typeface="+mj-lt"/>
              </a:rPr>
              <a:t>2,5 </a:t>
            </a:r>
            <a:r>
              <a:rPr lang="pt-BR" sz="2800" dirty="0" smtClean="0">
                <a:solidFill>
                  <a:srgbClr val="1E9FB4"/>
                </a:solidFill>
                <a:latin typeface="+mj-lt"/>
              </a:rPr>
              <a:t>no banco de dados Espirometria</a:t>
            </a:r>
            <a:endParaRPr lang="pt-BR" sz="2800" dirty="0">
              <a:solidFill>
                <a:srgbClr val="1E9FB4"/>
              </a:solidFill>
              <a:latin typeface="+mj-lt"/>
            </a:endParaRPr>
          </a:p>
        </p:txBody>
      </p:sp>
      <p:graphicFrame>
        <p:nvGraphicFramePr>
          <p:cNvPr id="175107" name="Object 3"/>
          <p:cNvGraphicFramePr>
            <a:graphicFrameLocks noChangeAspect="1"/>
          </p:cNvGraphicFramePr>
          <p:nvPr/>
        </p:nvGraphicFramePr>
        <p:xfrm>
          <a:off x="3795713" y="3632795"/>
          <a:ext cx="1552575" cy="267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09" name="Planilha" r:id="rId3" imgW="1552592" imgH="2676431" progId="Excel.Sheet.12">
                  <p:embed/>
                </p:oleObj>
              </mc:Choice>
              <mc:Fallback>
                <p:oleObj name="Planilha" r:id="rId3" imgW="1552592" imgH="2676431" progId="Excel.Shee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5713" y="3632795"/>
                        <a:ext cx="1552575" cy="267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3779912" y="630932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   ⁞            ⁞</a:t>
            </a:r>
            <a:endParaRPr lang="pt-B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124744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Estatística para o teste</a:t>
            </a:r>
            <a:endParaRPr lang="pt-BR" sz="2800" b="1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1576388" y="2017713"/>
          <a:ext cx="6019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00" name="Equação" r:id="rId3" imgW="2654280" imgH="482400" progId="Equation.3">
                  <p:embed/>
                </p:oleObj>
              </mc:Choice>
              <mc:Fallback>
                <p:oleObj name="Equação" r:id="rId3" imgW="265428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88" y="2017713"/>
                        <a:ext cx="6019800" cy="109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79512" y="3573016"/>
            <a:ext cx="8964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Se H</a:t>
            </a:r>
            <a:r>
              <a:rPr lang="pt-BR" sz="2800" baseline="-25000" dirty="0" smtClean="0">
                <a:solidFill>
                  <a:srgbClr val="1E9FB4"/>
                </a:solidFill>
                <a:latin typeface="+mn-lt"/>
              </a:rPr>
              <a:t>0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é verdadeira, H tem distribuição </a:t>
            </a:r>
            <a:r>
              <a:rPr lang="pt-BR" sz="2800" b="1" dirty="0" err="1" smtClean="0">
                <a:solidFill>
                  <a:srgbClr val="1E9FB4"/>
                </a:solidFill>
                <a:latin typeface="+mn-lt"/>
              </a:rPr>
              <a:t>Qui-Quadrado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 com k-1 graus de liberdade.</a:t>
            </a:r>
            <a:endParaRPr lang="pt-BR" sz="2800" b="1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79512" y="4922004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Rejeitamos H</a:t>
            </a:r>
            <a:r>
              <a:rPr lang="pt-BR" sz="2800" baseline="-25000" dirty="0" smtClean="0">
                <a:solidFill>
                  <a:srgbClr val="1E9FB4"/>
                </a:solidFill>
                <a:latin typeface="+mn-lt"/>
              </a:rPr>
              <a:t>0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para 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valores grandes de H</a:t>
            </a:r>
            <a:endParaRPr lang="pt-BR" sz="2800" b="1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6512" y="764704"/>
            <a:ext cx="48965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Exemplo ( Altman, 1999)</a:t>
            </a:r>
            <a:endParaRPr lang="pt-BR" sz="2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5496" y="1268760"/>
            <a:ext cx="90354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Vazamento de quatro tipos diferentes de roupa de imersão (g)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graphicFrame>
        <p:nvGraphicFramePr>
          <p:cNvPr id="235523" name="Object 3"/>
          <p:cNvGraphicFramePr>
            <a:graphicFrameLocks noChangeAspect="1"/>
          </p:cNvGraphicFramePr>
          <p:nvPr/>
        </p:nvGraphicFramePr>
        <p:xfrm>
          <a:off x="1403648" y="2348880"/>
          <a:ext cx="6229906" cy="3744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25" name="Planilha" r:id="rId3" imgW="3055515" imgH="1836412" progId="Excel.Sheet.12">
                  <p:embed/>
                </p:oleObj>
              </mc:Choice>
              <mc:Fallback>
                <p:oleObj name="Planilha" r:id="rId3" imgW="3055515" imgH="1836412" progId="Excel.Shee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348880"/>
                        <a:ext cx="6229906" cy="37444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836712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Descriptive</a:t>
            </a:r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Statistics</a:t>
            </a:r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 Vazamento </a:t>
            </a:r>
          </a:p>
          <a:p>
            <a:endParaRPr lang="pt-BR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Variable</a:t>
            </a:r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Tratamento  N   </a:t>
            </a:r>
            <a:r>
              <a:rPr lang="pt-BR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Mean</a:t>
            </a:r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pt-BR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StDev</a:t>
            </a:r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pt-BR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Minimum</a:t>
            </a:r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pt-BR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Median</a:t>
            </a:r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pt-BR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Maximum</a:t>
            </a:r>
            <a:endParaRPr lang="pt-BR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Vazamento  A           8  198,0  103,1     28,0   190,0    332,0</a:t>
            </a:r>
          </a:p>
          <a:p>
            <a:r>
              <a:rPr lang="pl-PL" dirty="0" smtClean="0">
                <a:latin typeface="Courier New" pitchFamily="49" charset="0"/>
                <a:cs typeface="Courier New" pitchFamily="49" charset="0"/>
              </a:rPr>
              <a:t>           B           8  283,0  127,3    132,0   285,0    526,0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         C           8  202,8  178,9      0,0   167,0    458,0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         D           8   45,8   31,6      6,0    32,0     90,0</a:t>
            </a:r>
          </a:p>
        </p:txBody>
      </p:sp>
      <p:pic>
        <p:nvPicPr>
          <p:cNvPr id="2375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011760"/>
            <a:ext cx="5839544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51520" y="908720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 smtClean="0">
                <a:solidFill>
                  <a:schemeClr val="tx2"/>
                </a:solidFill>
                <a:latin typeface="+mn-lt"/>
              </a:rPr>
              <a:t>Ranks</a:t>
            </a:r>
            <a:endParaRPr lang="pt-BR" sz="2800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236547" name="Object 3"/>
          <p:cNvGraphicFramePr>
            <a:graphicFrameLocks noChangeAspect="1"/>
          </p:cNvGraphicFramePr>
          <p:nvPr/>
        </p:nvGraphicFramePr>
        <p:xfrm>
          <a:off x="1763688" y="1811757"/>
          <a:ext cx="6152607" cy="4065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49" name="Planilha" r:id="rId3" imgW="3055515" imgH="2019319" progId="Excel.Sheet.12">
                  <p:embed/>
                </p:oleObj>
              </mc:Choice>
              <mc:Fallback>
                <p:oleObj name="Planilha" r:id="rId3" imgW="3055515" imgH="2019319" progId="Excel.Shee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1811757"/>
                        <a:ext cx="6152607" cy="40655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980728"/>
            <a:ext cx="87484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chemeClr val="tx2"/>
                </a:solidFill>
                <a:latin typeface="+mn-lt"/>
              </a:rPr>
              <a:t>&gt; </a:t>
            </a:r>
            <a:r>
              <a:rPr lang="pt-BR" sz="2800" dirty="0" err="1" smtClean="0">
                <a:solidFill>
                  <a:schemeClr val="tx2"/>
                </a:solidFill>
                <a:latin typeface="+mn-lt"/>
              </a:rPr>
              <a:t>friedman</a:t>
            </a: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.</a:t>
            </a:r>
            <a:r>
              <a:rPr lang="pt-BR" sz="2800" dirty="0" err="1" smtClean="0">
                <a:solidFill>
                  <a:schemeClr val="tx2"/>
                </a:solidFill>
                <a:latin typeface="+mn-lt"/>
              </a:rPr>
              <a:t>test</a:t>
            </a: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(</a:t>
            </a:r>
            <a:r>
              <a:rPr lang="pt-BR" sz="2800" dirty="0" err="1" smtClean="0">
                <a:solidFill>
                  <a:schemeClr val="tx2"/>
                </a:solidFill>
                <a:latin typeface="+mn-lt"/>
              </a:rPr>
              <a:t>Vazamento~Tratamento|Sujeito</a:t>
            </a: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, data = Vazamento)</a:t>
            </a:r>
          </a:p>
          <a:p>
            <a:endParaRPr lang="pt-BR" sz="2800" dirty="0" smtClean="0">
              <a:solidFill>
                <a:schemeClr val="tx2"/>
              </a:solidFill>
              <a:latin typeface="+mn-lt"/>
            </a:endParaRPr>
          </a:p>
          <a:p>
            <a:r>
              <a:rPr lang="pt-BR" sz="2800" dirty="0" smtClean="0">
                <a:solidFill>
                  <a:schemeClr val="tx2"/>
                </a:solidFill>
                <a:latin typeface="+mn-lt"/>
              </a:rPr>
              <a:t>	Friedman </a:t>
            </a:r>
            <a:r>
              <a:rPr lang="pt-BR" sz="2800" dirty="0" err="1" smtClean="0">
                <a:solidFill>
                  <a:schemeClr val="tx2"/>
                </a:solidFill>
                <a:latin typeface="+mn-lt"/>
              </a:rPr>
              <a:t>rank</a:t>
            </a: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pt-BR" sz="2800" dirty="0" err="1" smtClean="0">
                <a:solidFill>
                  <a:schemeClr val="tx2"/>
                </a:solidFill>
                <a:latin typeface="+mn-lt"/>
              </a:rPr>
              <a:t>sum</a:t>
            </a: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pt-BR" sz="2800" dirty="0" err="1" smtClean="0">
                <a:solidFill>
                  <a:schemeClr val="tx2"/>
                </a:solidFill>
                <a:latin typeface="+mn-lt"/>
              </a:rPr>
              <a:t>test</a:t>
            </a:r>
            <a:endParaRPr lang="pt-BR" sz="2800" dirty="0" smtClean="0">
              <a:solidFill>
                <a:schemeClr val="tx2"/>
              </a:solidFill>
              <a:latin typeface="+mn-lt"/>
            </a:endParaRPr>
          </a:p>
          <a:p>
            <a:endParaRPr lang="pt-BR" sz="2800" dirty="0" smtClean="0">
              <a:solidFill>
                <a:schemeClr val="tx2"/>
              </a:solidFill>
              <a:latin typeface="+mn-lt"/>
            </a:endParaRPr>
          </a:p>
          <a:p>
            <a:r>
              <a:rPr lang="pt-BR" sz="2800" dirty="0" smtClean="0">
                <a:solidFill>
                  <a:schemeClr val="tx2"/>
                </a:solidFill>
                <a:latin typeface="+mn-lt"/>
              </a:rPr>
              <a:t>data:  Vazamento </a:t>
            </a:r>
            <a:r>
              <a:rPr lang="pt-BR" sz="2800" dirty="0" err="1" smtClean="0">
                <a:solidFill>
                  <a:schemeClr val="tx2"/>
                </a:solidFill>
                <a:latin typeface="+mn-lt"/>
              </a:rPr>
              <a:t>and</a:t>
            </a: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 Tratamento </a:t>
            </a:r>
            <a:r>
              <a:rPr lang="pt-BR" sz="2800" dirty="0" err="1" smtClean="0">
                <a:solidFill>
                  <a:schemeClr val="tx2"/>
                </a:solidFill>
                <a:latin typeface="+mn-lt"/>
              </a:rPr>
              <a:t>and</a:t>
            </a: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 Sujeito</a:t>
            </a:r>
          </a:p>
          <a:p>
            <a:r>
              <a:rPr lang="pt-BR" sz="2800" dirty="0" smtClean="0">
                <a:solidFill>
                  <a:schemeClr val="tx2"/>
                </a:solidFill>
                <a:latin typeface="+mn-lt"/>
              </a:rPr>
              <a:t>Friedman </a:t>
            </a:r>
            <a:r>
              <a:rPr lang="pt-BR" sz="2800" dirty="0" err="1" smtClean="0">
                <a:solidFill>
                  <a:schemeClr val="tx2"/>
                </a:solidFill>
                <a:latin typeface="+mn-lt"/>
              </a:rPr>
              <a:t>chi-squared</a:t>
            </a: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 = 12.45, </a:t>
            </a:r>
            <a:r>
              <a:rPr lang="pt-BR" sz="2800" dirty="0" err="1" smtClean="0">
                <a:solidFill>
                  <a:schemeClr val="tx2"/>
                </a:solidFill>
                <a:latin typeface="+mn-lt"/>
              </a:rPr>
              <a:t>df</a:t>
            </a: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 = 3, </a:t>
            </a:r>
            <a:r>
              <a:rPr lang="pt-BR" sz="2800" b="1" dirty="0" err="1" smtClean="0">
                <a:solidFill>
                  <a:schemeClr val="tx2"/>
                </a:solidFill>
                <a:latin typeface="+mn-lt"/>
              </a:rPr>
              <a:t>p-value</a:t>
            </a:r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 = 0.00599</a:t>
            </a:r>
            <a:endParaRPr lang="pt-BR" sz="2800" b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2987824" y="2470110"/>
            <a:ext cx="57241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 smtClean="0">
                <a:solidFill>
                  <a:srgbClr val="1E9FB4"/>
                </a:solidFill>
                <a:latin typeface="+mj-lt"/>
              </a:rPr>
              <a:t>Soma </a:t>
            </a:r>
            <a:r>
              <a:rPr lang="pt-BR" sz="2800" dirty="0">
                <a:solidFill>
                  <a:srgbClr val="1E9FB4"/>
                </a:solidFill>
                <a:latin typeface="+mj-lt"/>
              </a:rPr>
              <a:t>dos </a:t>
            </a:r>
            <a:r>
              <a:rPr lang="pt-BR" sz="2800" dirty="0" err="1" smtClean="0">
                <a:solidFill>
                  <a:srgbClr val="1E9FB4"/>
                </a:solidFill>
                <a:latin typeface="+mj-lt"/>
              </a:rPr>
              <a:t>ranks</a:t>
            </a:r>
            <a:r>
              <a:rPr lang="pt-BR" sz="2800" dirty="0" smtClean="0">
                <a:solidFill>
                  <a:srgbClr val="1E9FB4"/>
                </a:solidFill>
                <a:latin typeface="+mj-lt"/>
              </a:rPr>
              <a:t> </a:t>
            </a:r>
            <a:r>
              <a:rPr lang="pt-BR" sz="2800" dirty="0">
                <a:solidFill>
                  <a:srgbClr val="1E9FB4"/>
                </a:solidFill>
                <a:latin typeface="+mj-lt"/>
              </a:rPr>
              <a:t>no </a:t>
            </a:r>
            <a:r>
              <a:rPr lang="pt-BR" sz="2800" dirty="0" err="1">
                <a:solidFill>
                  <a:srgbClr val="1E9FB4"/>
                </a:solidFill>
                <a:latin typeface="+mj-lt"/>
              </a:rPr>
              <a:t>i-ésimo</a:t>
            </a:r>
            <a:r>
              <a:rPr lang="pt-BR" sz="2800" dirty="0">
                <a:solidFill>
                  <a:srgbClr val="1E9FB4"/>
                </a:solidFill>
                <a:latin typeface="+mj-lt"/>
              </a:rPr>
              <a:t> grupo</a:t>
            </a:r>
            <a:endParaRPr lang="en-US" sz="2800" dirty="0">
              <a:solidFill>
                <a:srgbClr val="1E9FB4"/>
              </a:solidFill>
              <a:latin typeface="+mj-lt"/>
            </a:endParaRPr>
          </a:p>
        </p:txBody>
      </p:sp>
      <p:sp>
        <p:nvSpPr>
          <p:cNvPr id="83971" name="Line 3"/>
          <p:cNvSpPr>
            <a:spLocks noChangeShapeType="1"/>
          </p:cNvSpPr>
          <p:nvPr/>
        </p:nvSpPr>
        <p:spPr bwMode="auto">
          <a:xfrm>
            <a:off x="1596033" y="2726258"/>
            <a:ext cx="1143000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>
              <a:solidFill>
                <a:srgbClr val="1E9FB4"/>
              </a:solidFill>
            </a:endParaRPr>
          </a:p>
        </p:txBody>
      </p:sp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755650" y="2528888"/>
          <a:ext cx="13335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0" name="Equação" r:id="rId3" imgW="622080" imgH="380880" progId="Equation.3">
                  <p:embed/>
                </p:oleObj>
              </mc:Choice>
              <mc:Fallback>
                <p:oleObj name="Equação" r:id="rId3" imgW="622080" imgH="380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528888"/>
                        <a:ext cx="133350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79512" y="1556792"/>
            <a:ext cx="871296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solidFill>
                  <a:srgbClr val="1E9FB4"/>
                </a:solidFill>
                <a:latin typeface="+mj-lt"/>
              </a:rPr>
              <a:t>Para comparar </a:t>
            </a:r>
            <a:r>
              <a:rPr lang="pt-BR" sz="2800" dirty="0" smtClean="0">
                <a:solidFill>
                  <a:srgbClr val="1E9FB4"/>
                </a:solidFill>
                <a:latin typeface="+mj-lt"/>
              </a:rPr>
              <a:t>as distribuições da variável resposta nos níveis </a:t>
            </a:r>
            <a:r>
              <a:rPr lang="pt-BR" sz="2800" dirty="0">
                <a:solidFill>
                  <a:srgbClr val="1E9FB4"/>
                </a:solidFill>
                <a:latin typeface="+mj-lt"/>
              </a:rPr>
              <a:t>i e j:</a:t>
            </a:r>
            <a:endParaRPr lang="en-US" sz="2800" dirty="0">
              <a:solidFill>
                <a:srgbClr val="1E9FB4"/>
              </a:solidFill>
              <a:latin typeface="+mj-lt"/>
            </a:endParaRPr>
          </a:p>
        </p:txBody>
      </p:sp>
      <p:graphicFrame>
        <p:nvGraphicFramePr>
          <p:cNvPr id="83978" name="Object 10"/>
          <p:cNvGraphicFramePr>
            <a:graphicFrameLocks noChangeAspect="1"/>
          </p:cNvGraphicFramePr>
          <p:nvPr/>
        </p:nvGraphicFramePr>
        <p:xfrm>
          <a:off x="792163" y="3022600"/>
          <a:ext cx="431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1" name="Equação" r:id="rId5" imgW="215640" imgH="215640" progId="Equation.3">
                  <p:embed/>
                </p:oleObj>
              </mc:Choice>
              <mc:Fallback>
                <p:oleObj name="Equação" r:id="rId5" imgW="21564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3022600"/>
                        <a:ext cx="4318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9" name="Line 11"/>
          <p:cNvSpPr>
            <a:spLocks noChangeShapeType="1"/>
          </p:cNvSpPr>
          <p:nvPr/>
        </p:nvSpPr>
        <p:spPr bwMode="auto">
          <a:xfrm>
            <a:off x="1596033" y="3284984"/>
            <a:ext cx="1143000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>
              <a:solidFill>
                <a:srgbClr val="1E9FB4"/>
              </a:solidFill>
            </a:endParaRP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2987824" y="3121804"/>
            <a:ext cx="58681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 smtClean="0">
                <a:solidFill>
                  <a:srgbClr val="1E9FB4"/>
                </a:solidFill>
                <a:latin typeface="+mj-lt"/>
              </a:rPr>
              <a:t>Soma </a:t>
            </a:r>
            <a:r>
              <a:rPr lang="pt-BR" sz="2800" dirty="0">
                <a:solidFill>
                  <a:srgbClr val="1E9FB4"/>
                </a:solidFill>
                <a:latin typeface="+mj-lt"/>
              </a:rPr>
              <a:t>dos </a:t>
            </a:r>
            <a:r>
              <a:rPr lang="pt-BR" sz="2800" dirty="0" err="1" smtClean="0">
                <a:solidFill>
                  <a:srgbClr val="1E9FB4"/>
                </a:solidFill>
                <a:latin typeface="+mj-lt"/>
              </a:rPr>
              <a:t>ranks</a:t>
            </a:r>
            <a:r>
              <a:rPr lang="pt-BR" sz="2800" dirty="0" smtClean="0">
                <a:solidFill>
                  <a:srgbClr val="1E9FB4"/>
                </a:solidFill>
                <a:latin typeface="+mj-lt"/>
              </a:rPr>
              <a:t> </a:t>
            </a:r>
            <a:r>
              <a:rPr lang="pt-BR" sz="2800" dirty="0">
                <a:solidFill>
                  <a:srgbClr val="1E9FB4"/>
                </a:solidFill>
                <a:latin typeface="+mj-lt"/>
              </a:rPr>
              <a:t>no </a:t>
            </a:r>
            <a:r>
              <a:rPr lang="pt-BR" sz="2800" dirty="0" err="1">
                <a:solidFill>
                  <a:srgbClr val="1E9FB4"/>
                </a:solidFill>
                <a:latin typeface="+mj-lt"/>
              </a:rPr>
              <a:t>j-ésimo</a:t>
            </a:r>
            <a:r>
              <a:rPr lang="pt-BR" sz="2800" dirty="0">
                <a:solidFill>
                  <a:srgbClr val="1E9FB4"/>
                </a:solidFill>
                <a:latin typeface="+mj-lt"/>
              </a:rPr>
              <a:t> grupo</a:t>
            </a:r>
            <a:endParaRPr lang="en-US" sz="2800" dirty="0">
              <a:solidFill>
                <a:srgbClr val="1E9FB4"/>
              </a:solidFill>
              <a:latin typeface="+mj-lt"/>
            </a:endParaRPr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838200" y="4648200"/>
            <a:ext cx="723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83983" name="Object 15"/>
          <p:cNvGraphicFramePr>
            <a:graphicFrameLocks noChangeAspect="1"/>
          </p:cNvGraphicFramePr>
          <p:nvPr/>
        </p:nvGraphicFramePr>
        <p:xfrm>
          <a:off x="2489200" y="4797152"/>
          <a:ext cx="45529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2" name="Equação" r:id="rId7" imgW="2247840" imgH="304560" progId="Equation.3">
                  <p:embed/>
                </p:oleObj>
              </mc:Choice>
              <mc:Fallback>
                <p:oleObj name="Equação" r:id="rId7" imgW="2247840" imgH="3045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200" y="4797152"/>
                        <a:ext cx="4552950" cy="61912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84" name="Text Box 16"/>
          <p:cNvSpPr txBox="1">
            <a:spLocks noChangeArrowheads="1"/>
          </p:cNvSpPr>
          <p:nvPr/>
        </p:nvSpPr>
        <p:spPr bwMode="auto">
          <a:xfrm>
            <a:off x="755576" y="6165304"/>
            <a:ext cx="27214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solidFill>
                  <a:srgbClr val="1E9FB4"/>
                </a:solidFill>
                <a:latin typeface="+mj-lt"/>
              </a:rPr>
              <a:t>B=z (1-</a:t>
            </a:r>
            <a:r>
              <a:rPr lang="pt-BR" sz="2800" dirty="0">
                <a:solidFill>
                  <a:srgbClr val="1E9FB4"/>
                </a:solidFill>
                <a:latin typeface="+mj-lt"/>
                <a:sym typeface="Symbol" pitchFamily="18" charset="2"/>
              </a:rPr>
              <a:t>/2g)</a:t>
            </a:r>
            <a:endParaRPr lang="en-US" sz="2800" dirty="0">
              <a:solidFill>
                <a:srgbClr val="1E9FB4"/>
              </a:solidFill>
              <a:latin typeface="+mj-lt"/>
            </a:endParaRPr>
          </a:p>
        </p:txBody>
      </p:sp>
      <p:sp>
        <p:nvSpPr>
          <p:cNvPr id="83985" name="Text Box 17"/>
          <p:cNvSpPr txBox="1">
            <a:spLocks noChangeArrowheads="1"/>
          </p:cNvSpPr>
          <p:nvPr/>
        </p:nvSpPr>
        <p:spPr bwMode="auto">
          <a:xfrm>
            <a:off x="4495800" y="6155258"/>
            <a:ext cx="464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solidFill>
                  <a:srgbClr val="1E9FB4"/>
                </a:solidFill>
                <a:latin typeface="+mj-lt"/>
              </a:rPr>
              <a:t>g= número de comparações</a:t>
            </a:r>
            <a:endParaRPr lang="en-US" sz="2800" dirty="0">
              <a:solidFill>
                <a:srgbClr val="1E9FB4"/>
              </a:solidFill>
              <a:latin typeface="+mj-lt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251520" y="620688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2"/>
                </a:solidFill>
                <a:latin typeface="+mj-lt"/>
              </a:rPr>
              <a:t>Se H0 é rejeitada</a:t>
            </a:r>
            <a:r>
              <a:rPr lang="pt-BR" sz="2800" dirty="0" smtClean="0">
                <a:solidFill>
                  <a:srgbClr val="1E9FB4"/>
                </a:solidFill>
                <a:latin typeface="+mj-lt"/>
              </a:rPr>
              <a:t>, é necessário localizar as diferenças entre os níveis do fator.</a:t>
            </a:r>
            <a:endParaRPr lang="pt-BR" sz="2800" dirty="0">
              <a:solidFill>
                <a:srgbClr val="1E9FB4"/>
              </a:solidFill>
              <a:latin typeface="+mj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51520" y="3771037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A hipótese de igualdade de distribuições nos níveis i e j é rejeitada se 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692696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No exemplo</a:t>
            </a:r>
            <a:endParaRPr lang="pt-BR" sz="2800" b="1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239619" name="Object 3"/>
          <p:cNvGraphicFramePr>
            <a:graphicFrameLocks noChangeAspect="1"/>
          </p:cNvGraphicFramePr>
          <p:nvPr/>
        </p:nvGraphicFramePr>
        <p:xfrm>
          <a:off x="539552" y="1556793"/>
          <a:ext cx="7681891" cy="2515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21" name="Planilha" r:id="rId3" imgW="3931851" imgH="1287691" progId="Excel.Sheet.12">
                  <p:embed/>
                </p:oleObj>
              </mc:Choice>
              <mc:Fallback>
                <p:oleObj name="Planilha" r:id="rId3" imgW="3931851" imgH="1287691" progId="Excel.Shee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556793"/>
                        <a:ext cx="7681891" cy="25151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51520" y="4221088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Número de comparações = g = 6</a:t>
            </a:r>
            <a:endParaRPr lang="pt-BR" dirty="0"/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395536" y="4797152"/>
            <a:ext cx="36724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solidFill>
                  <a:srgbClr val="1E9FB4"/>
                </a:solidFill>
                <a:latin typeface="+mj-lt"/>
              </a:rPr>
              <a:t>B=z (1-</a:t>
            </a:r>
            <a:r>
              <a:rPr lang="pt-BR" sz="2800" dirty="0">
                <a:solidFill>
                  <a:srgbClr val="1E9FB4"/>
                </a:solidFill>
                <a:latin typeface="+mj-lt"/>
                <a:sym typeface="Symbol" pitchFamily="18" charset="2"/>
              </a:rPr>
              <a:t>/2g</a:t>
            </a:r>
            <a:r>
              <a:rPr lang="pt-BR" sz="2800" dirty="0" smtClean="0">
                <a:solidFill>
                  <a:srgbClr val="1E9FB4"/>
                </a:solidFill>
                <a:latin typeface="+mj-lt"/>
                <a:sym typeface="Symbol" pitchFamily="18" charset="2"/>
              </a:rPr>
              <a:t>) = 2,63</a:t>
            </a:r>
            <a:endParaRPr lang="en-US" sz="2800" dirty="0">
              <a:solidFill>
                <a:srgbClr val="1E9FB4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1484784"/>
            <a:ext cx="85689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Não há diferença significativa entre as distribuições do vazamento nos tratamentos C e D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Não há diferença significativa entre as distribuições do vazamento nos tratamentos A, B e C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O vazamento nos tratamentos A e B tende a ser maior do que no 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1268760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Quando há duas ou mais observações idênticas, a média dos 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ranks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é atribuída a cada uma das observações empatadas.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95536" y="2924944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Por exemplo, considere os valores da idade dos 22 guardas florestais  (banco de dados Espirometria)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graphicFrame>
        <p:nvGraphicFramePr>
          <p:cNvPr id="196610" name="Object 2"/>
          <p:cNvGraphicFramePr>
            <a:graphicFrameLocks noChangeAspect="1"/>
          </p:cNvGraphicFramePr>
          <p:nvPr/>
        </p:nvGraphicFramePr>
        <p:xfrm>
          <a:off x="1043608" y="4149080"/>
          <a:ext cx="6841361" cy="691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12" name="Planilha" r:id="rId3" imgW="3497570" imgH="373372" progId="Excel.Sheet.12">
                  <p:embed/>
                </p:oleObj>
              </mc:Choice>
              <mc:Fallback>
                <p:oleObj name="Planilha" r:id="rId3" imgW="3497570" imgH="373372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149080"/>
                        <a:ext cx="6841361" cy="691381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627784" y="5498068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tx2"/>
                </a:solidFill>
                <a:latin typeface="+mn-lt"/>
              </a:rPr>
              <a:t>Quais seriam os </a:t>
            </a:r>
            <a:r>
              <a:rPr lang="pt-BR" sz="2800" dirty="0" err="1" smtClean="0">
                <a:solidFill>
                  <a:schemeClr val="tx2"/>
                </a:solidFill>
                <a:latin typeface="+mn-lt"/>
              </a:rPr>
              <a:t>ranks</a:t>
            </a: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?</a:t>
            </a:r>
            <a:endParaRPr lang="pt-BR" sz="2800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7634" name="Object 2"/>
          <p:cNvGraphicFramePr>
            <a:graphicFrameLocks noChangeAspect="1"/>
          </p:cNvGraphicFramePr>
          <p:nvPr/>
        </p:nvGraphicFramePr>
        <p:xfrm>
          <a:off x="1835696" y="1988840"/>
          <a:ext cx="5328592" cy="3622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36" name="Planilha" r:id="rId3" imgW="3238427" imgH="2202226" progId="Excel.Sheet.12">
                  <p:embed/>
                </p:oleObj>
              </mc:Choice>
              <mc:Fallback>
                <p:oleObj name="Planilha" r:id="rId3" imgW="3238427" imgH="2202226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988840"/>
                        <a:ext cx="5328592" cy="36229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95536" y="836712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O primeiro passo é 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ordenar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os valores, do menor para o maior, e então atribuir os 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ranks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5733256"/>
            <a:ext cx="8892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tx2"/>
                </a:solidFill>
                <a:latin typeface="+mn-lt"/>
              </a:rPr>
              <a:t>Em uma amostra de tamanho n, a soma dos </a:t>
            </a:r>
            <a:r>
              <a:rPr lang="pt-BR" sz="2800" dirty="0" err="1" smtClean="0">
                <a:solidFill>
                  <a:schemeClr val="tx2"/>
                </a:solidFill>
                <a:latin typeface="+mn-lt"/>
              </a:rPr>
              <a:t>ranks</a:t>
            </a: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 é igual a n (n+1)/2</a:t>
            </a:r>
            <a:endParaRPr lang="pt-BR" sz="2800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1484784"/>
            <a:ext cx="871296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Os métodos apresentados a seguir são adequados a 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variáveis contínuas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. Neste caso, é menos provável a ocorrência de empates.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Se ocorrerem empates, é necessário fazer </a:t>
            </a: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modificações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na estatística de teste.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Os métodos podem ser aplicados a 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variáveis discretas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, quando a ocorrência de empates é mais frequente, porém sempre fazendo as 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correções apropriadas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980728"/>
            <a:ext cx="7272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Comparação de 2 grupos – amostras independentes</a:t>
            </a:r>
          </a:p>
          <a:p>
            <a:pPr algn="ctr"/>
            <a:endParaRPr lang="pt-BR" sz="2800" b="1" dirty="0" smtClean="0">
              <a:solidFill>
                <a:schemeClr val="tx2"/>
              </a:solidFill>
              <a:latin typeface="+mn-lt"/>
            </a:endParaRPr>
          </a:p>
          <a:p>
            <a:pPr algn="ctr"/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Teste de Mann-Whitney-Wilcoxon</a:t>
            </a:r>
            <a:endParaRPr lang="pt-BR" sz="2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Seta para baixo 2"/>
          <p:cNvSpPr/>
          <p:nvPr/>
        </p:nvSpPr>
        <p:spPr>
          <a:xfrm>
            <a:off x="4139952" y="1916832"/>
            <a:ext cx="288032" cy="288032"/>
          </a:xfrm>
          <a:prstGeom prst="downArrow">
            <a:avLst/>
          </a:prstGeom>
          <a:solidFill>
            <a:srgbClr val="1E9F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79512" y="2996952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H0:</a:t>
            </a:r>
            <a:r>
              <a:rPr lang="pt-BR" sz="2800" dirty="0" smtClean="0">
                <a:latin typeface="+mn-lt"/>
              </a:rPr>
              <a:t>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as distribuições da variável resposta nos dois grupos são iguais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5211197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Mann-Whitney e 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Wilcoxon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deduziram testes equivalentes para a hipótese 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79512" y="4077072"/>
            <a:ext cx="8892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H1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: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as distribuições da variável resposta nos dois grupos não são iguais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331640" y="4509120"/>
            <a:ext cx="5832648" cy="52322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tx2"/>
                </a:solidFill>
                <a:latin typeface="+mn-lt"/>
              </a:rPr>
              <a:t>T = soma dos </a:t>
            </a:r>
            <a:r>
              <a:rPr lang="pt-BR" sz="2800" dirty="0" err="1" smtClean="0">
                <a:solidFill>
                  <a:schemeClr val="tx2"/>
                </a:solidFill>
                <a:latin typeface="+mn-lt"/>
              </a:rPr>
              <a:t>ranks</a:t>
            </a: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 no menor grupo</a:t>
            </a:r>
            <a:endParaRPr lang="pt-BR" sz="2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23528" y="1962125"/>
            <a:ext cx="835292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são atribuídos 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ranks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 a todas as observações como se fosse uma única amostra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calcular a soma dos 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ranks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em cada grupo 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23528" y="1242045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Tamanhos das amostras: </a:t>
            </a: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n</a:t>
            </a:r>
            <a:r>
              <a:rPr lang="pt-BR" sz="2800" baseline="-25000" dirty="0" smtClean="0">
                <a:solidFill>
                  <a:schemeClr val="tx2"/>
                </a:solidFill>
                <a:latin typeface="+mn-lt"/>
              </a:rPr>
              <a:t>1</a:t>
            </a: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 e n</a:t>
            </a:r>
            <a:r>
              <a:rPr lang="pt-BR" sz="2800" baseline="-25000" dirty="0" smtClean="0">
                <a:solidFill>
                  <a:schemeClr val="tx2"/>
                </a:solidFill>
                <a:latin typeface="+mn-lt"/>
              </a:rPr>
              <a:t>2</a:t>
            </a:r>
            <a:endParaRPr lang="pt-BR" sz="2800" baseline="-25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7504" y="3789040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Estatística para o teste de </a:t>
            </a:r>
            <a:r>
              <a:rPr lang="pt-BR" sz="2800" b="1" dirty="0" err="1" smtClean="0">
                <a:solidFill>
                  <a:srgbClr val="1E9FB4"/>
                </a:solidFill>
                <a:latin typeface="+mn-lt"/>
              </a:rPr>
              <a:t>Wilcoxon</a:t>
            </a:r>
            <a:endParaRPr lang="pt-BR" sz="2800" b="1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x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x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2968</TotalTime>
  <Words>1584</Words>
  <Application>Microsoft Office PowerPoint</Application>
  <PresentationFormat>Apresentação na tela (4:3)</PresentationFormat>
  <Paragraphs>192</Paragraphs>
  <Slides>47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47</vt:i4>
      </vt:variant>
    </vt:vector>
  </HeadingPairs>
  <TitlesOfParts>
    <vt:vector size="58" baseType="lpstr">
      <vt:lpstr>Arial</vt:lpstr>
      <vt:lpstr>Calibri</vt:lpstr>
      <vt:lpstr>Constantia</vt:lpstr>
      <vt:lpstr>Courier New</vt:lpstr>
      <vt:lpstr>Symbol</vt:lpstr>
      <vt:lpstr>Times New Roman</vt:lpstr>
      <vt:lpstr>Verdana</vt:lpstr>
      <vt:lpstr>Wingdings 2</vt:lpstr>
      <vt:lpstr>Fluxo</vt:lpstr>
      <vt:lpstr>Planilha</vt:lpstr>
      <vt:lpstr>Equação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Paulo</dc:creator>
  <cp:lastModifiedBy>User</cp:lastModifiedBy>
  <cp:revision>397</cp:revision>
  <cp:lastPrinted>2015-10-20T23:48:16Z</cp:lastPrinted>
  <dcterms:created xsi:type="dcterms:W3CDTF">2014-07-21T21:03:23Z</dcterms:created>
  <dcterms:modified xsi:type="dcterms:W3CDTF">2015-10-20T23:52:13Z</dcterms:modified>
</cp:coreProperties>
</file>