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wav" ContentType="audio/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4"/>
  </p:notesMasterIdLst>
  <p:handoutMasterIdLst>
    <p:handoutMasterId r:id="rId45"/>
  </p:handoutMasterIdLst>
  <p:sldIdLst>
    <p:sldId id="257" r:id="rId2"/>
    <p:sldId id="258" r:id="rId3"/>
    <p:sldId id="309" r:id="rId4"/>
    <p:sldId id="310" r:id="rId5"/>
    <p:sldId id="311" r:id="rId6"/>
    <p:sldId id="313" r:id="rId7"/>
    <p:sldId id="314" r:id="rId8"/>
    <p:sldId id="315" r:id="rId9"/>
    <p:sldId id="318" r:id="rId10"/>
    <p:sldId id="320" r:id="rId11"/>
    <p:sldId id="327" r:id="rId12"/>
    <p:sldId id="334" r:id="rId13"/>
    <p:sldId id="335" r:id="rId14"/>
    <p:sldId id="336" r:id="rId15"/>
    <p:sldId id="337" r:id="rId16"/>
    <p:sldId id="338" r:id="rId17"/>
    <p:sldId id="356" r:id="rId18"/>
    <p:sldId id="357" r:id="rId19"/>
    <p:sldId id="358" r:id="rId20"/>
    <p:sldId id="359" r:id="rId21"/>
    <p:sldId id="360" r:id="rId22"/>
    <p:sldId id="365" r:id="rId23"/>
    <p:sldId id="366" r:id="rId24"/>
    <p:sldId id="361" r:id="rId25"/>
    <p:sldId id="340" r:id="rId26"/>
    <p:sldId id="341" r:id="rId27"/>
    <p:sldId id="343" r:id="rId28"/>
    <p:sldId id="344" r:id="rId29"/>
    <p:sldId id="367" r:id="rId30"/>
    <p:sldId id="345" r:id="rId31"/>
    <p:sldId id="346" r:id="rId32"/>
    <p:sldId id="347" r:id="rId33"/>
    <p:sldId id="348" r:id="rId34"/>
    <p:sldId id="349" r:id="rId35"/>
    <p:sldId id="351" r:id="rId36"/>
    <p:sldId id="352" r:id="rId37"/>
    <p:sldId id="353" r:id="rId38"/>
    <p:sldId id="354" r:id="rId39"/>
    <p:sldId id="355" r:id="rId40"/>
    <p:sldId id="362" r:id="rId41"/>
    <p:sldId id="363" r:id="rId42"/>
    <p:sldId id="364" r:id="rId43"/>
  </p:sldIdLst>
  <p:sldSz cx="9144000" cy="6858000" type="screen4x3"/>
  <p:notesSz cx="6888163" cy="10020300"/>
  <p:defaultTextStyle>
    <a:defPPr>
      <a:defRPr lang="pt-BR"/>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9FB4"/>
    <a:srgbClr val="EE7226"/>
    <a:srgbClr val="EDB427"/>
    <a:srgbClr val="7657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75" autoAdjust="0"/>
    <p:restoredTop sz="94660"/>
  </p:normalViewPr>
  <p:slideViewPr>
    <p:cSldViewPr>
      <p:cViewPr varScale="1">
        <p:scale>
          <a:sx n="86" d="100"/>
          <a:sy n="86" d="100"/>
        </p:scale>
        <p:origin x="1387"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image" Target="../media/image10.emf"/><Relationship Id="rId4" Type="http://schemas.openxmlformats.org/officeDocument/2006/relationships/image" Target="../media/image13.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84500" cy="50165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pt-BR"/>
          </a:p>
        </p:txBody>
      </p:sp>
      <p:sp>
        <p:nvSpPr>
          <p:cNvPr id="3" name="Espaço Reservado para Data 2"/>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710AD8C6-C55B-4685-9E56-D0856D96C6F5}" type="datetimeFigureOut">
              <a:rPr lang="pt-BR"/>
              <a:pPr>
                <a:defRPr/>
              </a:pPr>
              <a:t>28/10/2015</a:t>
            </a:fld>
            <a:endParaRPr lang="pt-BR"/>
          </a:p>
        </p:txBody>
      </p:sp>
      <p:sp>
        <p:nvSpPr>
          <p:cNvPr id="4" name="Espaço Reservado para Rodapé 3"/>
          <p:cNvSpPr>
            <a:spLocks noGrp="1"/>
          </p:cNvSpPr>
          <p:nvPr>
            <p:ph type="ftr" sz="quarter" idx="2"/>
          </p:nvPr>
        </p:nvSpPr>
        <p:spPr>
          <a:xfrm>
            <a:off x="0" y="9517063"/>
            <a:ext cx="2984500" cy="50165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pt-BR"/>
          </a:p>
        </p:txBody>
      </p:sp>
      <p:sp>
        <p:nvSpPr>
          <p:cNvPr id="5" name="Espaço Reservado para Número de Slide 4"/>
          <p:cNvSpPr>
            <a:spLocks noGrp="1"/>
          </p:cNvSpPr>
          <p:nvPr>
            <p:ph type="sldNum" sz="quarter" idx="3"/>
          </p:nvPr>
        </p:nvSpPr>
        <p:spPr>
          <a:xfrm>
            <a:off x="3902075" y="9517063"/>
            <a:ext cx="2984500" cy="50165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Arial" pitchFamily="34" charset="0"/>
                <a:cs typeface="Arial" pitchFamily="34" charset="0"/>
              </a:defRPr>
            </a:lvl1pPr>
          </a:lstStyle>
          <a:p>
            <a:pPr>
              <a:defRPr/>
            </a:pPr>
            <a:fld id="{0435181E-51B2-46F6-ABAE-B40ED11612C9}" type="slidenum">
              <a:rPr lang="pt-BR"/>
              <a:pPr>
                <a:defRPr/>
              </a:pPr>
              <a:t>‹nº›</a:t>
            </a:fld>
            <a:endParaRPr lang="pt-BR"/>
          </a:p>
        </p:txBody>
      </p:sp>
    </p:spTree>
    <p:extLst>
      <p:ext uri="{BB962C8B-B14F-4D97-AF65-F5344CB8AC3E}">
        <p14:creationId xmlns:p14="http://schemas.microsoft.com/office/powerpoint/2010/main" val="30670872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84500" cy="501650"/>
          </a:xfrm>
          <a:prstGeom prst="rect">
            <a:avLst/>
          </a:prstGeom>
        </p:spPr>
        <p:txBody>
          <a:bodyPr vert="horz" lIns="96616" tIns="48308" rIns="96616" bIns="48308" rtlCol="0"/>
          <a:lstStyle>
            <a:lvl1pPr algn="l" eaLnBrk="1" hangingPunct="1">
              <a:defRPr sz="1300">
                <a:latin typeface="Arial" charset="0"/>
                <a:cs typeface="Arial" charset="0"/>
              </a:defRPr>
            </a:lvl1pPr>
          </a:lstStyle>
          <a:p>
            <a:pPr>
              <a:defRPr/>
            </a:pPr>
            <a:endParaRPr lang="pt-BR"/>
          </a:p>
        </p:txBody>
      </p:sp>
      <p:sp>
        <p:nvSpPr>
          <p:cNvPr id="3" name="Espaço Reservado para Data 2"/>
          <p:cNvSpPr>
            <a:spLocks noGrp="1"/>
          </p:cNvSpPr>
          <p:nvPr>
            <p:ph type="dt" idx="1"/>
          </p:nvPr>
        </p:nvSpPr>
        <p:spPr>
          <a:xfrm>
            <a:off x="3902075" y="0"/>
            <a:ext cx="2984500" cy="501650"/>
          </a:xfrm>
          <a:prstGeom prst="rect">
            <a:avLst/>
          </a:prstGeom>
        </p:spPr>
        <p:txBody>
          <a:bodyPr vert="horz" lIns="96616" tIns="48308" rIns="96616" bIns="48308" rtlCol="0"/>
          <a:lstStyle>
            <a:lvl1pPr algn="r" eaLnBrk="1" hangingPunct="1">
              <a:defRPr sz="1300">
                <a:latin typeface="Arial" charset="0"/>
                <a:cs typeface="Arial" charset="0"/>
              </a:defRPr>
            </a:lvl1pPr>
          </a:lstStyle>
          <a:p>
            <a:pPr>
              <a:defRPr/>
            </a:pPr>
            <a:fld id="{F5B0C94F-574D-4272-904E-05D6E8DE322D}" type="datetimeFigureOut">
              <a:rPr lang="pt-BR"/>
              <a:pPr>
                <a:defRPr/>
              </a:pPr>
              <a:t>28/10/2015</a:t>
            </a:fld>
            <a:endParaRPr lang="pt-BR"/>
          </a:p>
        </p:txBody>
      </p:sp>
      <p:sp>
        <p:nvSpPr>
          <p:cNvPr id="4" name="Espaço Reservado para Imagem de Slide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pPr lvl="0"/>
            <a:endParaRPr lang="pt-BR" noProof="0" smtClean="0"/>
          </a:p>
        </p:txBody>
      </p:sp>
      <p:sp>
        <p:nvSpPr>
          <p:cNvPr id="5" name="Espaço Reservado para Anotações 4"/>
          <p:cNvSpPr>
            <a:spLocks noGrp="1"/>
          </p:cNvSpPr>
          <p:nvPr>
            <p:ph type="body" sz="quarter" idx="3"/>
          </p:nvPr>
        </p:nvSpPr>
        <p:spPr>
          <a:xfrm>
            <a:off x="688975" y="4759325"/>
            <a:ext cx="5510213" cy="4510088"/>
          </a:xfrm>
          <a:prstGeom prst="rect">
            <a:avLst/>
          </a:prstGeom>
        </p:spPr>
        <p:txBody>
          <a:bodyPr vert="horz" lIns="96616" tIns="48308" rIns="96616" bIns="48308" rtlCol="0">
            <a:normAutofit/>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6" name="Espaço Reservado para Rodapé 5"/>
          <p:cNvSpPr>
            <a:spLocks noGrp="1"/>
          </p:cNvSpPr>
          <p:nvPr>
            <p:ph type="ftr" sz="quarter" idx="4"/>
          </p:nvPr>
        </p:nvSpPr>
        <p:spPr>
          <a:xfrm>
            <a:off x="0" y="9517063"/>
            <a:ext cx="2984500" cy="501650"/>
          </a:xfrm>
          <a:prstGeom prst="rect">
            <a:avLst/>
          </a:prstGeom>
        </p:spPr>
        <p:txBody>
          <a:bodyPr vert="horz" lIns="96616" tIns="48308" rIns="96616" bIns="48308" rtlCol="0" anchor="b"/>
          <a:lstStyle>
            <a:lvl1pPr algn="l" eaLnBrk="1" hangingPunct="1">
              <a:defRPr sz="1300">
                <a:latin typeface="Arial" charset="0"/>
                <a:cs typeface="Arial" charset="0"/>
              </a:defRPr>
            </a:lvl1pPr>
          </a:lstStyle>
          <a:p>
            <a:pPr>
              <a:defRPr/>
            </a:pPr>
            <a:endParaRPr lang="pt-BR"/>
          </a:p>
        </p:txBody>
      </p:sp>
      <p:sp>
        <p:nvSpPr>
          <p:cNvPr id="7" name="Espaço Reservado para Número de Slide 6"/>
          <p:cNvSpPr>
            <a:spLocks noGrp="1"/>
          </p:cNvSpPr>
          <p:nvPr>
            <p:ph type="sldNum" sz="quarter" idx="5"/>
          </p:nvPr>
        </p:nvSpPr>
        <p:spPr>
          <a:xfrm>
            <a:off x="3902075" y="9517063"/>
            <a:ext cx="2984500" cy="501650"/>
          </a:xfrm>
          <a:prstGeom prst="rect">
            <a:avLst/>
          </a:prstGeom>
        </p:spPr>
        <p:txBody>
          <a:bodyPr vert="horz" wrap="square" lIns="96616" tIns="48308" rIns="96616" bIns="48308" numCol="1" anchor="b" anchorCtr="0" compatLnSpc="1">
            <a:prstTxWarp prst="textNoShape">
              <a:avLst/>
            </a:prstTxWarp>
          </a:bodyPr>
          <a:lstStyle>
            <a:lvl1pPr algn="r" eaLnBrk="1" hangingPunct="1">
              <a:defRPr sz="1300" smtClean="0">
                <a:latin typeface="Arial" pitchFamily="34" charset="0"/>
                <a:cs typeface="Arial" pitchFamily="34" charset="0"/>
              </a:defRPr>
            </a:lvl1pPr>
          </a:lstStyle>
          <a:p>
            <a:pPr>
              <a:defRPr/>
            </a:pPr>
            <a:fld id="{BAE1BB93-DB58-4785-B58E-09D4B7BF75E3}" type="slidenum">
              <a:rPr lang="pt-BR"/>
              <a:pPr>
                <a:defRPr/>
              </a:pPr>
              <a:t>‹nº›</a:t>
            </a:fld>
            <a:endParaRPr lang="pt-BR"/>
          </a:p>
        </p:txBody>
      </p:sp>
    </p:spTree>
    <p:extLst>
      <p:ext uri="{BB962C8B-B14F-4D97-AF65-F5344CB8AC3E}">
        <p14:creationId xmlns:p14="http://schemas.microsoft.com/office/powerpoint/2010/main" val="7514286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3903292" y="9519285"/>
            <a:ext cx="2984871" cy="501015"/>
          </a:xfrm>
          <a:prstGeom prst="rect">
            <a:avLst/>
          </a:prstGeom>
          <a:noFill/>
          <a:ln w="9525">
            <a:noFill/>
            <a:miter lim="800000"/>
            <a:headEnd/>
            <a:tailEnd/>
          </a:ln>
        </p:spPr>
        <p:txBody>
          <a:bodyPr lIns="96616" tIns="48308" rIns="96616" bIns="48308" anchor="b"/>
          <a:lstStyle/>
          <a:p>
            <a:pPr algn="r"/>
            <a:fld id="{7244A832-934E-41F0-AA85-4AE1CF6AAA0A}" type="slidenum">
              <a:rPr lang="en-US" sz="1300">
                <a:latin typeface="Times New Roman" pitchFamily="18" charset="0"/>
              </a:rPr>
              <a:pPr algn="r"/>
              <a:t>6</a:t>
            </a:fld>
            <a:endParaRPr lang="en-US" sz="1300" dirty="0">
              <a:latin typeface="Times New Roman" pitchFamily="18" charset="0"/>
            </a:endParaRPr>
          </a:p>
        </p:txBody>
      </p:sp>
      <p:sp>
        <p:nvSpPr>
          <p:cNvPr id="54275" name="Rectangle 2"/>
          <p:cNvSpPr>
            <a:spLocks noGrp="1" noRot="1" noChangeAspect="1" noChangeArrowheads="1" noTextEdit="1"/>
          </p:cNvSpPr>
          <p:nvPr>
            <p:ph type="sldImg"/>
          </p:nvPr>
        </p:nvSpPr>
        <p:spPr>
          <a:xfrm>
            <a:off x="941388" y="750888"/>
            <a:ext cx="5008562" cy="3757612"/>
          </a:xfrm>
          <a:solidFill>
            <a:srgbClr val="FFFFFF"/>
          </a:solidFill>
          <a:ln/>
        </p:spPr>
      </p:sp>
      <p:sp>
        <p:nvSpPr>
          <p:cNvPr id="54276"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pt-BR" smtClean="0"/>
              <a:t>Ver página 2 capítulo 1.</a:t>
            </a:r>
          </a:p>
          <a:p>
            <a:pPr eaLnBrk="1" hangingPunct="1"/>
            <a:endParaRPr lang="pt-BR" smtClean="0"/>
          </a:p>
        </p:txBody>
      </p:sp>
    </p:spTree>
    <p:extLst>
      <p:ext uri="{BB962C8B-B14F-4D97-AF65-F5344CB8AC3E}">
        <p14:creationId xmlns:p14="http://schemas.microsoft.com/office/powerpoint/2010/main" val="626696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pPr>
              <a:defRPr/>
            </a:pPr>
            <a:fld id="{BAE1BB93-DB58-4785-B58E-09D4B7BF75E3}" type="slidenum">
              <a:rPr lang="pt-BR" smtClean="0"/>
              <a:pPr>
                <a:defRPr/>
              </a:pPr>
              <a:t>24</a:t>
            </a:fld>
            <a:endParaRPr lang="pt-BR"/>
          </a:p>
        </p:txBody>
      </p:sp>
    </p:spTree>
    <p:extLst>
      <p:ext uri="{BB962C8B-B14F-4D97-AF65-F5344CB8AC3E}">
        <p14:creationId xmlns:p14="http://schemas.microsoft.com/office/powerpoint/2010/main" val="17215111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Ref idx="1002">
        <a:schemeClr val="bg2"/>
      </p:bgRef>
    </p:bg>
    <p:spTree>
      <p:nvGrpSpPr>
        <p:cNvPr id="1" name=""/>
        <p:cNvGrpSpPr/>
        <p:nvPr/>
      </p:nvGrpSpPr>
      <p:grpSpPr>
        <a:xfrm>
          <a:off x="0" y="0"/>
          <a:ext cx="0" cy="0"/>
          <a:chOff x="0" y="0"/>
          <a:chExt cx="0" cy="0"/>
        </a:xfrm>
      </p:grpSpPr>
      <p:sp>
        <p:nvSpPr>
          <p:cNvPr id="9" name="Título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pt-BR" smtClean="0"/>
              <a:t>Clique para editar o estilo do título mestre</a:t>
            </a:r>
            <a:endParaRPr lang="en-US"/>
          </a:p>
        </p:txBody>
      </p:sp>
      <p:sp>
        <p:nvSpPr>
          <p:cNvPr id="17" name="Subtítu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pt-BR" smtClean="0"/>
              <a:t>Clique para editar o estilo do subtítulo mestre</a:t>
            </a:r>
            <a:endParaRPr lang="en-US"/>
          </a:p>
        </p:txBody>
      </p:sp>
      <p:sp>
        <p:nvSpPr>
          <p:cNvPr id="4" name="Espaço Reservado para Data 29"/>
          <p:cNvSpPr>
            <a:spLocks noGrp="1"/>
          </p:cNvSpPr>
          <p:nvPr>
            <p:ph type="dt" sz="half" idx="10"/>
          </p:nvPr>
        </p:nvSpPr>
        <p:spPr/>
        <p:txBody>
          <a:bodyPr/>
          <a:lstStyle>
            <a:lvl1pPr>
              <a:defRPr/>
            </a:lvl1pPr>
          </a:lstStyle>
          <a:p>
            <a:pPr>
              <a:defRPr/>
            </a:pPr>
            <a:fld id="{DBBCE0B8-4483-4D5F-BC1A-613FA90755F5}" type="datetimeFigureOut">
              <a:rPr lang="pt-BR"/>
              <a:pPr>
                <a:defRPr/>
              </a:pPr>
              <a:t>28/10/2015</a:t>
            </a:fld>
            <a:endParaRPr lang="pt-BR"/>
          </a:p>
        </p:txBody>
      </p:sp>
      <p:sp>
        <p:nvSpPr>
          <p:cNvPr id="5" name="Espaço Reservado para Rodapé 18"/>
          <p:cNvSpPr>
            <a:spLocks noGrp="1"/>
          </p:cNvSpPr>
          <p:nvPr>
            <p:ph type="ftr" sz="quarter" idx="11"/>
          </p:nvPr>
        </p:nvSpPr>
        <p:spPr/>
        <p:txBody>
          <a:bodyPr/>
          <a:lstStyle>
            <a:lvl1pPr>
              <a:defRPr/>
            </a:lvl1pPr>
          </a:lstStyle>
          <a:p>
            <a:pPr>
              <a:defRPr/>
            </a:pPr>
            <a:endParaRPr lang="pt-BR"/>
          </a:p>
        </p:txBody>
      </p:sp>
      <p:sp>
        <p:nvSpPr>
          <p:cNvPr id="6" name="Espaço Reservado para Número de Slide 26"/>
          <p:cNvSpPr>
            <a:spLocks noGrp="1"/>
          </p:cNvSpPr>
          <p:nvPr>
            <p:ph type="sldNum" sz="quarter" idx="12"/>
          </p:nvPr>
        </p:nvSpPr>
        <p:spPr/>
        <p:txBody>
          <a:bodyPr/>
          <a:lstStyle>
            <a:lvl1pPr>
              <a:defRPr smtClean="0">
                <a:solidFill>
                  <a:srgbClr val="D1EAEE"/>
                </a:solidFill>
              </a:defRPr>
            </a:lvl1pPr>
          </a:lstStyle>
          <a:p>
            <a:pPr>
              <a:defRPr/>
            </a:pPr>
            <a:fld id="{47E462E5-C9A1-413B-920D-A61AAA9DFF32}" type="slidenum">
              <a:rPr lang="pt-BR"/>
              <a:pPr>
                <a:defRPr/>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9"/>
          <p:cNvSpPr>
            <a:spLocks noGrp="1"/>
          </p:cNvSpPr>
          <p:nvPr>
            <p:ph type="dt" sz="half" idx="10"/>
          </p:nvPr>
        </p:nvSpPr>
        <p:spPr/>
        <p:txBody>
          <a:bodyPr/>
          <a:lstStyle>
            <a:lvl1pPr>
              <a:defRPr/>
            </a:lvl1pPr>
          </a:lstStyle>
          <a:p>
            <a:pPr>
              <a:defRPr/>
            </a:pPr>
            <a:fld id="{B0867CDB-1BB2-4A52-AF9C-FC6F5BC66EF6}" type="datetimeFigureOut">
              <a:rPr lang="pt-BR"/>
              <a:pPr>
                <a:defRPr/>
              </a:pPr>
              <a:t>28/10/2015</a:t>
            </a:fld>
            <a:endParaRPr lang="pt-BR"/>
          </a:p>
        </p:txBody>
      </p:sp>
      <p:sp>
        <p:nvSpPr>
          <p:cNvPr id="5" name="Espaço Reservado para Rodapé 21"/>
          <p:cNvSpPr>
            <a:spLocks noGrp="1"/>
          </p:cNvSpPr>
          <p:nvPr>
            <p:ph type="ftr" sz="quarter" idx="11"/>
          </p:nvPr>
        </p:nvSpPr>
        <p:spPr/>
        <p:txBody>
          <a:bodyPr/>
          <a:lstStyle>
            <a:lvl1pPr>
              <a:defRPr/>
            </a:lvl1pPr>
          </a:lstStyle>
          <a:p>
            <a:pPr>
              <a:defRPr/>
            </a:pPr>
            <a:endParaRPr lang="pt-BR"/>
          </a:p>
        </p:txBody>
      </p:sp>
      <p:sp>
        <p:nvSpPr>
          <p:cNvPr id="6" name="Espaço Reservado para Número de Slide 17"/>
          <p:cNvSpPr>
            <a:spLocks noGrp="1"/>
          </p:cNvSpPr>
          <p:nvPr>
            <p:ph type="sldNum" sz="quarter" idx="12"/>
          </p:nvPr>
        </p:nvSpPr>
        <p:spPr/>
        <p:txBody>
          <a:bodyPr/>
          <a:lstStyle>
            <a:lvl1pPr>
              <a:defRPr/>
            </a:lvl1pPr>
          </a:lstStyle>
          <a:p>
            <a:pPr>
              <a:defRPr/>
            </a:pPr>
            <a:fld id="{6A19ECC0-EB43-4BC9-A6EB-242BA8AB141C}" type="slidenum">
              <a:rPr lang="pt-BR"/>
              <a:pPr>
                <a:defRP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914401"/>
            <a:ext cx="2057400" cy="5211763"/>
          </a:xfrm>
        </p:spPr>
        <p:txBody>
          <a:bodyPr vert="eaVer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a:xfrm>
            <a:off x="457200" y="914401"/>
            <a:ext cx="6019800" cy="5211763"/>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9"/>
          <p:cNvSpPr>
            <a:spLocks noGrp="1"/>
          </p:cNvSpPr>
          <p:nvPr>
            <p:ph type="dt" sz="half" idx="10"/>
          </p:nvPr>
        </p:nvSpPr>
        <p:spPr/>
        <p:txBody>
          <a:bodyPr/>
          <a:lstStyle>
            <a:lvl1pPr>
              <a:defRPr/>
            </a:lvl1pPr>
          </a:lstStyle>
          <a:p>
            <a:pPr>
              <a:defRPr/>
            </a:pPr>
            <a:fld id="{36969C52-619B-4BCE-BC51-B0A07C55EBC7}" type="datetimeFigureOut">
              <a:rPr lang="pt-BR"/>
              <a:pPr>
                <a:defRPr/>
              </a:pPr>
              <a:t>28/10/2015</a:t>
            </a:fld>
            <a:endParaRPr lang="pt-BR"/>
          </a:p>
        </p:txBody>
      </p:sp>
      <p:sp>
        <p:nvSpPr>
          <p:cNvPr id="5" name="Espaço Reservado para Rodapé 21"/>
          <p:cNvSpPr>
            <a:spLocks noGrp="1"/>
          </p:cNvSpPr>
          <p:nvPr>
            <p:ph type="ftr" sz="quarter" idx="11"/>
          </p:nvPr>
        </p:nvSpPr>
        <p:spPr/>
        <p:txBody>
          <a:bodyPr/>
          <a:lstStyle>
            <a:lvl1pPr>
              <a:defRPr/>
            </a:lvl1pPr>
          </a:lstStyle>
          <a:p>
            <a:pPr>
              <a:defRPr/>
            </a:pPr>
            <a:endParaRPr lang="pt-BR"/>
          </a:p>
        </p:txBody>
      </p:sp>
      <p:sp>
        <p:nvSpPr>
          <p:cNvPr id="6" name="Espaço Reservado para Número de Slide 17"/>
          <p:cNvSpPr>
            <a:spLocks noGrp="1"/>
          </p:cNvSpPr>
          <p:nvPr>
            <p:ph type="sldNum" sz="quarter" idx="12"/>
          </p:nvPr>
        </p:nvSpPr>
        <p:spPr/>
        <p:txBody>
          <a:bodyPr/>
          <a:lstStyle>
            <a:lvl1pPr>
              <a:defRPr/>
            </a:lvl1pPr>
          </a:lstStyle>
          <a:p>
            <a:pPr>
              <a:defRPr/>
            </a:pPr>
            <a:fld id="{81E0CC37-B131-4C1E-890B-0CDF6DD4C16C}" type="slidenum">
              <a:rPr lang="pt-BR"/>
              <a:pPr>
                <a:defRPr/>
              </a:pPr>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pic>
        <p:nvPicPr>
          <p:cNvPr id="2" name="Picture 13" descr="01.jpg"/>
          <p:cNvPicPr>
            <a:picLocks noChangeAspect="1"/>
          </p:cNvPicPr>
          <p:nvPr userDrawn="1"/>
        </p:nvPicPr>
        <p:blipFill>
          <a:blip r:embed="rId2" cstate="print"/>
          <a:srcRect/>
          <a:stretch>
            <a:fillRect/>
          </a:stretch>
        </p:blipFill>
        <p:spPr bwMode="auto">
          <a:xfrm>
            <a:off x="-36513" y="0"/>
            <a:ext cx="9144001" cy="6858000"/>
          </a:xfrm>
          <a:prstGeom prst="rect">
            <a:avLst/>
          </a:prstGeom>
          <a:noFill/>
          <a:ln w="9525">
            <a:noFill/>
            <a:miter lim="800000"/>
            <a:headEnd/>
            <a:tailEnd/>
          </a:ln>
        </p:spPr>
      </p:pic>
      <p:sp>
        <p:nvSpPr>
          <p:cNvPr id="3" name="TextBox 2"/>
          <p:cNvSpPr txBox="1">
            <a:spLocks noChangeArrowheads="1"/>
          </p:cNvSpPr>
          <p:nvPr userDrawn="1"/>
        </p:nvSpPr>
        <p:spPr bwMode="auto">
          <a:xfrm>
            <a:off x="141288" y="104775"/>
            <a:ext cx="1920875" cy="400050"/>
          </a:xfrm>
          <a:prstGeom prst="rect">
            <a:avLst/>
          </a:prstGeom>
          <a:noFill/>
          <a:ln w="9525">
            <a:noFill/>
            <a:miter lim="800000"/>
            <a:headEnd/>
            <a:tailEnd/>
          </a:ln>
        </p:spPr>
        <p:txBody>
          <a:bodyPr wrap="none">
            <a:spAutoFit/>
          </a:bodyPr>
          <a:lstStyle/>
          <a:p>
            <a:pPr eaLnBrk="1" hangingPunct="1">
              <a:defRPr/>
            </a:pPr>
            <a:r>
              <a:rPr lang="pt-BR" sz="2000" b="1">
                <a:solidFill>
                  <a:schemeClr val="bg1"/>
                </a:solidFill>
                <a:latin typeface="Arial" pitchFamily="34" charset="0"/>
                <a:cs typeface="Arial" pitchFamily="34" charset="0"/>
              </a:rPr>
              <a:t>Título do slide</a:t>
            </a:r>
          </a:p>
        </p:txBody>
      </p:sp>
      <p:sp>
        <p:nvSpPr>
          <p:cNvPr id="4" name="TextBox 5"/>
          <p:cNvSpPr txBox="1">
            <a:spLocks noChangeArrowheads="1"/>
          </p:cNvSpPr>
          <p:nvPr userDrawn="1"/>
        </p:nvSpPr>
        <p:spPr bwMode="auto">
          <a:xfrm>
            <a:off x="7654925" y="6413500"/>
            <a:ext cx="992188" cy="292100"/>
          </a:xfrm>
          <a:prstGeom prst="rect">
            <a:avLst/>
          </a:prstGeom>
          <a:noFill/>
          <a:ln w="9525">
            <a:noFill/>
            <a:miter lim="800000"/>
            <a:headEnd/>
            <a:tailEnd/>
          </a:ln>
        </p:spPr>
        <p:txBody>
          <a:bodyPr wrap="none">
            <a:spAutoFit/>
          </a:bodyPr>
          <a:lstStyle/>
          <a:p>
            <a:pPr eaLnBrk="1" hangingPunct="1">
              <a:defRPr/>
            </a:pPr>
            <a:r>
              <a:rPr lang="pt-BR" sz="1300" b="1">
                <a:solidFill>
                  <a:srgbClr val="FFFFFF"/>
                </a:solidFill>
                <a:latin typeface="Arial" pitchFamily="34" charset="0"/>
                <a:cs typeface="Arial" pitchFamily="34" charset="0"/>
              </a:rPr>
              <a:t>maio/2014</a:t>
            </a:r>
          </a:p>
        </p:txBody>
      </p:sp>
      <p:sp>
        <p:nvSpPr>
          <p:cNvPr id="5" name="TextBox 6"/>
          <p:cNvSpPr txBox="1">
            <a:spLocks noChangeArrowheads="1"/>
          </p:cNvSpPr>
          <p:nvPr userDrawn="1"/>
        </p:nvSpPr>
        <p:spPr bwMode="auto">
          <a:xfrm>
            <a:off x="8686800" y="6413500"/>
            <a:ext cx="460375" cy="292100"/>
          </a:xfrm>
          <a:prstGeom prst="rect">
            <a:avLst/>
          </a:prstGeom>
          <a:noFill/>
          <a:ln w="9525">
            <a:noFill/>
            <a:miter lim="800000"/>
            <a:headEnd/>
            <a:tailEnd/>
          </a:ln>
        </p:spPr>
        <p:txBody>
          <a:bodyPr wrap="none">
            <a:spAutoFit/>
          </a:bodyPr>
          <a:lstStyle/>
          <a:p>
            <a:pPr eaLnBrk="1" hangingPunct="1">
              <a:defRPr/>
            </a:pPr>
            <a:fld id="{4D96E51C-4CF8-43F0-8B5C-46F9950C6BE0}" type="slidenum">
              <a:rPr lang="pt-BR" sz="1300" b="1">
                <a:solidFill>
                  <a:srgbClr val="FFFFFF"/>
                </a:solidFill>
                <a:latin typeface="Arial" pitchFamily="34" charset="0"/>
                <a:cs typeface="Arial" pitchFamily="34" charset="0"/>
              </a:rPr>
              <a:pPr eaLnBrk="1" hangingPunct="1">
                <a:defRPr/>
              </a:pPr>
              <a:t>‹nº›</a:t>
            </a:fld>
            <a:endParaRPr lang="pt-BR" sz="1300" b="1">
              <a:solidFill>
                <a:srgbClr val="FFFFFF"/>
              </a:solidFill>
              <a:latin typeface="Arial" pitchFamily="34" charset="0"/>
              <a:cs typeface="Arial" pitchFamily="34" charset="0"/>
            </a:endParaRPr>
          </a:p>
        </p:txBody>
      </p:sp>
      <p:sp>
        <p:nvSpPr>
          <p:cNvPr id="6" name="TextBox 8"/>
          <p:cNvSpPr txBox="1">
            <a:spLocks noChangeArrowheads="1"/>
          </p:cNvSpPr>
          <p:nvPr userDrawn="1"/>
        </p:nvSpPr>
        <p:spPr bwMode="auto">
          <a:xfrm>
            <a:off x="228600" y="6375400"/>
            <a:ext cx="1414463" cy="307975"/>
          </a:xfrm>
          <a:prstGeom prst="rect">
            <a:avLst/>
          </a:prstGeom>
          <a:noFill/>
          <a:ln w="9525">
            <a:noFill/>
            <a:miter lim="800000"/>
            <a:headEnd/>
            <a:tailEnd/>
          </a:ln>
        </p:spPr>
        <p:txBody>
          <a:bodyPr wrap="none">
            <a:spAutoFit/>
          </a:bodyPr>
          <a:lstStyle/>
          <a:p>
            <a:pPr eaLnBrk="1" hangingPunct="1">
              <a:defRPr/>
            </a:pPr>
            <a:r>
              <a:rPr lang="pt-BR" sz="1400" b="1">
                <a:solidFill>
                  <a:srgbClr val="FFFFFF"/>
                </a:solidFill>
                <a:latin typeface="Arial" pitchFamily="34" charset="0"/>
                <a:cs typeface="Arial" pitchFamily="34" charset="0"/>
              </a:rPr>
              <a:t>Carmen André</a:t>
            </a:r>
            <a:endParaRPr lang="pt-BR" sz="1300" b="1">
              <a:solidFill>
                <a:srgbClr val="FFFFFF"/>
              </a:solidFill>
              <a:latin typeface="Arial" pitchFamily="34" charset="0"/>
              <a:cs typeface="Arial" pitchFamily="34" charset="0"/>
            </a:endParaRPr>
          </a:p>
        </p:txBody>
      </p:sp>
      <p:sp>
        <p:nvSpPr>
          <p:cNvPr id="7" name="Retângulo com Único Canto Aparado 6"/>
          <p:cNvSpPr/>
          <p:nvPr userDrawn="1"/>
        </p:nvSpPr>
        <p:spPr>
          <a:xfrm flipV="1">
            <a:off x="-36513" y="304800"/>
            <a:ext cx="4032251" cy="531813"/>
          </a:xfrm>
          <a:prstGeom prst="snip1Rect">
            <a:avLst>
              <a:gd name="adj" fmla="val 50000"/>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9"/>
          <p:cNvSpPr>
            <a:spLocks noGrp="1"/>
          </p:cNvSpPr>
          <p:nvPr>
            <p:ph type="dt" sz="half" idx="10"/>
          </p:nvPr>
        </p:nvSpPr>
        <p:spPr/>
        <p:txBody>
          <a:bodyPr/>
          <a:lstStyle>
            <a:lvl1pPr>
              <a:defRPr/>
            </a:lvl1pPr>
          </a:lstStyle>
          <a:p>
            <a:pPr>
              <a:defRPr/>
            </a:pPr>
            <a:fld id="{CC9ED25A-0574-4554-BFF3-9135CD443C16}" type="datetimeFigureOut">
              <a:rPr lang="pt-BR"/>
              <a:pPr>
                <a:defRPr/>
              </a:pPr>
              <a:t>28/10/2015</a:t>
            </a:fld>
            <a:endParaRPr lang="pt-BR"/>
          </a:p>
        </p:txBody>
      </p:sp>
      <p:sp>
        <p:nvSpPr>
          <p:cNvPr id="5" name="Espaço Reservado para Rodapé 21"/>
          <p:cNvSpPr>
            <a:spLocks noGrp="1"/>
          </p:cNvSpPr>
          <p:nvPr>
            <p:ph type="ftr" sz="quarter" idx="11"/>
          </p:nvPr>
        </p:nvSpPr>
        <p:spPr/>
        <p:txBody>
          <a:bodyPr/>
          <a:lstStyle>
            <a:lvl1pPr>
              <a:defRPr/>
            </a:lvl1pPr>
          </a:lstStyle>
          <a:p>
            <a:pPr>
              <a:defRPr/>
            </a:pPr>
            <a:endParaRPr lang="pt-BR"/>
          </a:p>
        </p:txBody>
      </p:sp>
      <p:sp>
        <p:nvSpPr>
          <p:cNvPr id="6" name="Espaço Reservado para Número de Slide 17"/>
          <p:cNvSpPr>
            <a:spLocks noGrp="1"/>
          </p:cNvSpPr>
          <p:nvPr>
            <p:ph type="sldNum" sz="quarter" idx="12"/>
          </p:nvPr>
        </p:nvSpPr>
        <p:spPr/>
        <p:txBody>
          <a:bodyPr/>
          <a:lstStyle>
            <a:lvl1pPr>
              <a:defRPr/>
            </a:lvl1pPr>
          </a:lstStyle>
          <a:p>
            <a:pPr>
              <a:defRPr/>
            </a:pPr>
            <a:fld id="{3A099C91-0A29-4CEB-B183-74298D4D06AA}" type="slidenum">
              <a:rPr lang="pt-BR"/>
              <a:pPr>
                <a:defRP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pt-BR" smtClean="0"/>
              <a:t>Clique para editar o estilo do título mestre</a:t>
            </a:r>
            <a:endParaRPr lang="en-US"/>
          </a:p>
        </p:txBody>
      </p:sp>
      <p:sp>
        <p:nvSpPr>
          <p:cNvPr id="3" name="Espaço Reservado para Texto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lvl1pPr>
              <a:defRPr/>
            </a:lvl1pPr>
          </a:lstStyle>
          <a:p>
            <a:pPr>
              <a:defRPr/>
            </a:pPr>
            <a:fld id="{EBAD4CB6-F0D3-4863-B241-14D5EFB73028}" type="datetimeFigureOut">
              <a:rPr lang="pt-BR"/>
              <a:pPr>
                <a:defRPr/>
              </a:pPr>
              <a:t>28/10/2015</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smtClean="0">
                <a:solidFill>
                  <a:srgbClr val="D1EAEE"/>
                </a:solidFill>
              </a:defRPr>
            </a:lvl1pPr>
          </a:lstStyle>
          <a:p>
            <a:pPr>
              <a:defRPr/>
            </a:pPr>
            <a:fld id="{B5246190-ABAE-4CE3-98FD-D5AD3508E2A2}" type="slidenum">
              <a:rPr lang="pt-BR"/>
              <a:pPr>
                <a:defRPr/>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a:lstStyle/>
          <a:p>
            <a:r>
              <a:rPr lang="pt-BR" smtClean="0"/>
              <a:t>Clique para editar o estilo do título mestre</a:t>
            </a:r>
            <a:endParaRPr lang="en-US"/>
          </a:p>
        </p:txBody>
      </p:sp>
      <p:sp>
        <p:nvSpPr>
          <p:cNvPr id="3" name="Espaço Reservado para Conteúd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Conteúd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Data 9"/>
          <p:cNvSpPr>
            <a:spLocks noGrp="1"/>
          </p:cNvSpPr>
          <p:nvPr>
            <p:ph type="dt" sz="half" idx="10"/>
          </p:nvPr>
        </p:nvSpPr>
        <p:spPr/>
        <p:txBody>
          <a:bodyPr/>
          <a:lstStyle>
            <a:lvl1pPr>
              <a:defRPr/>
            </a:lvl1pPr>
          </a:lstStyle>
          <a:p>
            <a:pPr>
              <a:defRPr/>
            </a:pPr>
            <a:fld id="{EA2C64BF-ED3D-4F38-AFA7-9506277B665A}" type="datetimeFigureOut">
              <a:rPr lang="pt-BR"/>
              <a:pPr>
                <a:defRPr/>
              </a:pPr>
              <a:t>28/10/2015</a:t>
            </a:fld>
            <a:endParaRPr lang="pt-BR"/>
          </a:p>
        </p:txBody>
      </p:sp>
      <p:sp>
        <p:nvSpPr>
          <p:cNvPr id="6" name="Espaço Reservado para Rodapé 21"/>
          <p:cNvSpPr>
            <a:spLocks noGrp="1"/>
          </p:cNvSpPr>
          <p:nvPr>
            <p:ph type="ftr" sz="quarter" idx="11"/>
          </p:nvPr>
        </p:nvSpPr>
        <p:spPr/>
        <p:txBody>
          <a:bodyPr/>
          <a:lstStyle>
            <a:lvl1pPr>
              <a:defRPr/>
            </a:lvl1pPr>
          </a:lstStyle>
          <a:p>
            <a:pPr>
              <a:defRPr/>
            </a:pPr>
            <a:endParaRPr lang="pt-BR"/>
          </a:p>
        </p:txBody>
      </p:sp>
      <p:sp>
        <p:nvSpPr>
          <p:cNvPr id="7" name="Espaço Reservado para Número de Slide 17"/>
          <p:cNvSpPr>
            <a:spLocks noGrp="1"/>
          </p:cNvSpPr>
          <p:nvPr>
            <p:ph type="sldNum" sz="quarter" idx="12"/>
          </p:nvPr>
        </p:nvSpPr>
        <p:spPr/>
        <p:txBody>
          <a:bodyPr/>
          <a:lstStyle>
            <a:lvl1pPr>
              <a:defRPr/>
            </a:lvl1pPr>
          </a:lstStyle>
          <a:p>
            <a:pPr>
              <a:defRPr/>
            </a:pPr>
            <a:fld id="{9A573F95-4A32-4369-9DBB-6BD2BB350F9D}" type="slidenum">
              <a:rPr lang="pt-BR"/>
              <a:pPr>
                <a:defRP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a:lstStyle>
            <a:lvl1pPr>
              <a:defRPr/>
            </a:lvl1pPr>
          </a:lstStyle>
          <a:p>
            <a:r>
              <a:rPr lang="pt-BR" smtClean="0"/>
              <a:t>Clique para editar o estilo do título mestre</a:t>
            </a:r>
            <a:endParaRPr lang="en-US"/>
          </a:p>
        </p:txBody>
      </p:sp>
      <p:sp>
        <p:nvSpPr>
          <p:cNvPr id="3" name="Espaço Reservado para Tex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pt-BR" smtClean="0"/>
              <a:t>Clique para editar os estilos do texto mestre</a:t>
            </a:r>
          </a:p>
        </p:txBody>
      </p:sp>
      <p:sp>
        <p:nvSpPr>
          <p:cNvPr id="4" name="Espaço Reservado para Tex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pt-BR" smtClean="0"/>
              <a:t>Clique para editar os estilos do texto mestre</a:t>
            </a:r>
          </a:p>
        </p:txBody>
      </p:sp>
      <p:sp>
        <p:nvSpPr>
          <p:cNvPr id="5" name="Espaço Reservado para Conteúd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6" name="Espaço Reservado para Conteúd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Espaço Reservado para Data 9"/>
          <p:cNvSpPr>
            <a:spLocks noGrp="1"/>
          </p:cNvSpPr>
          <p:nvPr>
            <p:ph type="dt" sz="half" idx="10"/>
          </p:nvPr>
        </p:nvSpPr>
        <p:spPr/>
        <p:txBody>
          <a:bodyPr/>
          <a:lstStyle>
            <a:lvl1pPr>
              <a:defRPr/>
            </a:lvl1pPr>
          </a:lstStyle>
          <a:p>
            <a:pPr>
              <a:defRPr/>
            </a:pPr>
            <a:fld id="{CD9CD2A0-B88A-4EB6-B14B-EB36F9FFE168}" type="datetimeFigureOut">
              <a:rPr lang="pt-BR"/>
              <a:pPr>
                <a:defRPr/>
              </a:pPr>
              <a:t>28/10/2015</a:t>
            </a:fld>
            <a:endParaRPr lang="pt-BR"/>
          </a:p>
        </p:txBody>
      </p:sp>
      <p:sp>
        <p:nvSpPr>
          <p:cNvPr id="8" name="Espaço Reservado para Rodapé 21"/>
          <p:cNvSpPr>
            <a:spLocks noGrp="1"/>
          </p:cNvSpPr>
          <p:nvPr>
            <p:ph type="ftr" sz="quarter" idx="11"/>
          </p:nvPr>
        </p:nvSpPr>
        <p:spPr/>
        <p:txBody>
          <a:bodyPr/>
          <a:lstStyle>
            <a:lvl1pPr>
              <a:defRPr/>
            </a:lvl1pPr>
          </a:lstStyle>
          <a:p>
            <a:pPr>
              <a:defRPr/>
            </a:pPr>
            <a:endParaRPr lang="pt-BR"/>
          </a:p>
        </p:txBody>
      </p:sp>
      <p:sp>
        <p:nvSpPr>
          <p:cNvPr id="9" name="Espaço Reservado para Número de Slide 17"/>
          <p:cNvSpPr>
            <a:spLocks noGrp="1"/>
          </p:cNvSpPr>
          <p:nvPr>
            <p:ph type="sldNum" sz="quarter" idx="12"/>
          </p:nvPr>
        </p:nvSpPr>
        <p:spPr/>
        <p:txBody>
          <a:bodyPr/>
          <a:lstStyle>
            <a:lvl1pPr>
              <a:defRPr/>
            </a:lvl1pPr>
          </a:lstStyle>
          <a:p>
            <a:pPr>
              <a:defRPr/>
            </a:pPr>
            <a:fld id="{095963E4-3F35-46C9-9BA6-798292BFD136}" type="slidenum">
              <a:rPr lang="pt-BR"/>
              <a:pPr>
                <a:defRP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pt-BR" smtClean="0"/>
              <a:t>Clique para editar o estilo do título mestre</a:t>
            </a:r>
            <a:endParaRPr lang="en-US"/>
          </a:p>
        </p:txBody>
      </p:sp>
      <p:sp>
        <p:nvSpPr>
          <p:cNvPr id="3" name="Espaço Reservado para Data 9"/>
          <p:cNvSpPr>
            <a:spLocks noGrp="1"/>
          </p:cNvSpPr>
          <p:nvPr>
            <p:ph type="dt" sz="half" idx="10"/>
          </p:nvPr>
        </p:nvSpPr>
        <p:spPr/>
        <p:txBody>
          <a:bodyPr/>
          <a:lstStyle>
            <a:lvl1pPr>
              <a:defRPr/>
            </a:lvl1pPr>
          </a:lstStyle>
          <a:p>
            <a:pPr>
              <a:defRPr/>
            </a:pPr>
            <a:fld id="{9B704810-4C72-4D0B-81BD-4773D1DB2BEC}" type="datetimeFigureOut">
              <a:rPr lang="pt-BR"/>
              <a:pPr>
                <a:defRPr/>
              </a:pPr>
              <a:t>28/10/2015</a:t>
            </a:fld>
            <a:endParaRPr lang="pt-BR"/>
          </a:p>
        </p:txBody>
      </p:sp>
      <p:sp>
        <p:nvSpPr>
          <p:cNvPr id="4" name="Espaço Reservado para Rodapé 21"/>
          <p:cNvSpPr>
            <a:spLocks noGrp="1"/>
          </p:cNvSpPr>
          <p:nvPr>
            <p:ph type="ftr" sz="quarter" idx="11"/>
          </p:nvPr>
        </p:nvSpPr>
        <p:spPr/>
        <p:txBody>
          <a:bodyPr/>
          <a:lstStyle>
            <a:lvl1pPr>
              <a:defRPr/>
            </a:lvl1pPr>
          </a:lstStyle>
          <a:p>
            <a:pPr>
              <a:defRPr/>
            </a:pPr>
            <a:endParaRPr lang="pt-BR"/>
          </a:p>
        </p:txBody>
      </p:sp>
      <p:sp>
        <p:nvSpPr>
          <p:cNvPr id="5" name="Espaço Reservado para Número de Slide 17"/>
          <p:cNvSpPr>
            <a:spLocks noGrp="1"/>
          </p:cNvSpPr>
          <p:nvPr>
            <p:ph type="sldNum" sz="quarter" idx="12"/>
          </p:nvPr>
        </p:nvSpPr>
        <p:spPr/>
        <p:txBody>
          <a:bodyPr/>
          <a:lstStyle>
            <a:lvl1pPr>
              <a:defRPr/>
            </a:lvl1pPr>
          </a:lstStyle>
          <a:p>
            <a:pPr>
              <a:defRPr/>
            </a:pPr>
            <a:fld id="{4CDB8982-20F7-4A91-A7B3-E03F1DCDDF42}" type="slidenum">
              <a:rPr lang="pt-BR"/>
              <a:pPr>
                <a:defRP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9"/>
          <p:cNvSpPr>
            <a:spLocks noGrp="1"/>
          </p:cNvSpPr>
          <p:nvPr>
            <p:ph type="dt" sz="half" idx="10"/>
          </p:nvPr>
        </p:nvSpPr>
        <p:spPr/>
        <p:txBody>
          <a:bodyPr/>
          <a:lstStyle>
            <a:lvl1pPr>
              <a:defRPr/>
            </a:lvl1pPr>
          </a:lstStyle>
          <a:p>
            <a:pPr>
              <a:defRPr/>
            </a:pPr>
            <a:fld id="{623F8FED-E1F4-41A5-BADC-A37370FF1758}" type="datetimeFigureOut">
              <a:rPr lang="pt-BR"/>
              <a:pPr>
                <a:defRPr/>
              </a:pPr>
              <a:t>28/10/2015</a:t>
            </a:fld>
            <a:endParaRPr lang="pt-BR"/>
          </a:p>
        </p:txBody>
      </p:sp>
      <p:sp>
        <p:nvSpPr>
          <p:cNvPr id="3" name="Espaço Reservado para Rodapé 21"/>
          <p:cNvSpPr>
            <a:spLocks noGrp="1"/>
          </p:cNvSpPr>
          <p:nvPr>
            <p:ph type="ftr" sz="quarter" idx="11"/>
          </p:nvPr>
        </p:nvSpPr>
        <p:spPr/>
        <p:txBody>
          <a:bodyPr/>
          <a:lstStyle>
            <a:lvl1pPr>
              <a:defRPr/>
            </a:lvl1pPr>
          </a:lstStyle>
          <a:p>
            <a:pPr>
              <a:defRPr/>
            </a:pPr>
            <a:endParaRPr lang="pt-BR"/>
          </a:p>
        </p:txBody>
      </p:sp>
      <p:sp>
        <p:nvSpPr>
          <p:cNvPr id="4" name="Espaço Reservado para Número de Slide 17"/>
          <p:cNvSpPr>
            <a:spLocks noGrp="1"/>
          </p:cNvSpPr>
          <p:nvPr>
            <p:ph type="sldNum" sz="quarter" idx="12"/>
          </p:nvPr>
        </p:nvSpPr>
        <p:spPr/>
        <p:txBody>
          <a:bodyPr/>
          <a:lstStyle>
            <a:lvl1pPr>
              <a:defRPr/>
            </a:lvl1pPr>
          </a:lstStyle>
          <a:p>
            <a:pPr>
              <a:defRPr/>
            </a:pPr>
            <a:fld id="{4AE582B3-5BA5-42D1-9F25-FDE1D359A53A}" type="slidenum">
              <a:rPr lang="pt-BR"/>
              <a:pPr>
                <a:defRP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pt-BR" smtClean="0"/>
              <a:t>Clique para editar o estilo do título mestre</a:t>
            </a:r>
            <a:endParaRPr lang="en-US"/>
          </a:p>
        </p:txBody>
      </p:sp>
      <p:sp>
        <p:nvSpPr>
          <p:cNvPr id="3" name="Espaço Reservado para Tex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pt-BR" smtClean="0"/>
              <a:t>Clique para editar os estilos do texto mestre</a:t>
            </a:r>
          </a:p>
        </p:txBody>
      </p:sp>
      <p:sp>
        <p:nvSpPr>
          <p:cNvPr id="4" name="Espaço Reservado para Conteúd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Data 9"/>
          <p:cNvSpPr>
            <a:spLocks noGrp="1"/>
          </p:cNvSpPr>
          <p:nvPr>
            <p:ph type="dt" sz="half" idx="10"/>
          </p:nvPr>
        </p:nvSpPr>
        <p:spPr/>
        <p:txBody>
          <a:bodyPr/>
          <a:lstStyle>
            <a:lvl1pPr>
              <a:defRPr/>
            </a:lvl1pPr>
          </a:lstStyle>
          <a:p>
            <a:pPr>
              <a:defRPr/>
            </a:pPr>
            <a:fld id="{841C63E2-3E7E-467C-A2BE-AD51ED148463}" type="datetimeFigureOut">
              <a:rPr lang="pt-BR"/>
              <a:pPr>
                <a:defRPr/>
              </a:pPr>
              <a:t>28/10/2015</a:t>
            </a:fld>
            <a:endParaRPr lang="pt-BR"/>
          </a:p>
        </p:txBody>
      </p:sp>
      <p:sp>
        <p:nvSpPr>
          <p:cNvPr id="6" name="Espaço Reservado para Rodapé 21"/>
          <p:cNvSpPr>
            <a:spLocks noGrp="1"/>
          </p:cNvSpPr>
          <p:nvPr>
            <p:ph type="ftr" sz="quarter" idx="11"/>
          </p:nvPr>
        </p:nvSpPr>
        <p:spPr/>
        <p:txBody>
          <a:bodyPr/>
          <a:lstStyle>
            <a:lvl1pPr>
              <a:defRPr/>
            </a:lvl1pPr>
          </a:lstStyle>
          <a:p>
            <a:pPr>
              <a:defRPr/>
            </a:pPr>
            <a:endParaRPr lang="pt-BR"/>
          </a:p>
        </p:txBody>
      </p:sp>
      <p:sp>
        <p:nvSpPr>
          <p:cNvPr id="7" name="Espaço Reservado para Número de Slide 17"/>
          <p:cNvSpPr>
            <a:spLocks noGrp="1"/>
          </p:cNvSpPr>
          <p:nvPr>
            <p:ph type="sldNum" sz="quarter" idx="12"/>
          </p:nvPr>
        </p:nvSpPr>
        <p:spPr/>
        <p:txBody>
          <a:bodyPr/>
          <a:lstStyle>
            <a:lvl1pPr>
              <a:defRPr/>
            </a:lvl1pPr>
          </a:lstStyle>
          <a:p>
            <a:pPr>
              <a:defRPr/>
            </a:pPr>
            <a:fld id="{642F187E-4F7F-46AA-92FF-7BCC866C8226}" type="slidenum">
              <a:rPr lang="pt-BR"/>
              <a:pPr>
                <a:defRP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5" name="Retângulo com Único Canto Aparado e Arredondado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Triângulo retângulo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Forma livre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8" name="Forma livre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2" name="Título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pt-BR" smtClean="0"/>
              <a:t>Clique para editar o estilo do título mestre</a:t>
            </a:r>
            <a:endParaRPr lang="en-US"/>
          </a:p>
        </p:txBody>
      </p:sp>
      <p:sp>
        <p:nvSpPr>
          <p:cNvPr id="4" name="Espaço Reservado para Texto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pt-BR" smtClean="0"/>
              <a:t>Clique para editar os estilos do texto mestre</a:t>
            </a:r>
          </a:p>
        </p:txBody>
      </p:sp>
      <p:sp>
        <p:nvSpPr>
          <p:cNvPr id="3" name="Espaço Reservado para Imagem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pt-BR" noProof="0" smtClean="0"/>
              <a:t>Clique no ícone para adicionar uma imagem</a:t>
            </a:r>
            <a:endParaRPr lang="en-US" noProof="0" dirty="0"/>
          </a:p>
        </p:txBody>
      </p:sp>
      <p:sp>
        <p:nvSpPr>
          <p:cNvPr id="9" name="Espaço Reservado para Data 4"/>
          <p:cNvSpPr>
            <a:spLocks noGrp="1"/>
          </p:cNvSpPr>
          <p:nvPr>
            <p:ph type="dt" sz="half" idx="10"/>
          </p:nvPr>
        </p:nvSpPr>
        <p:spPr/>
        <p:txBody>
          <a:bodyPr/>
          <a:lstStyle>
            <a:lvl1pPr>
              <a:defRPr/>
            </a:lvl1pPr>
          </a:lstStyle>
          <a:p>
            <a:pPr>
              <a:defRPr/>
            </a:pPr>
            <a:fld id="{B4D4CEA8-D238-4C67-95B8-CD40356916B2}" type="datetimeFigureOut">
              <a:rPr lang="pt-BR"/>
              <a:pPr>
                <a:defRPr/>
              </a:pPr>
              <a:t>28/10/2015</a:t>
            </a:fld>
            <a:endParaRPr lang="pt-BR"/>
          </a:p>
        </p:txBody>
      </p:sp>
      <p:sp>
        <p:nvSpPr>
          <p:cNvPr id="10" name="Espaço Reservado para Rodapé 5"/>
          <p:cNvSpPr>
            <a:spLocks noGrp="1"/>
          </p:cNvSpPr>
          <p:nvPr>
            <p:ph type="ftr" sz="quarter" idx="11"/>
          </p:nvPr>
        </p:nvSpPr>
        <p:spPr/>
        <p:txBody>
          <a:bodyPr/>
          <a:lstStyle>
            <a:lvl1pPr>
              <a:defRPr/>
            </a:lvl1pPr>
          </a:lstStyle>
          <a:p>
            <a:pPr>
              <a:defRPr/>
            </a:pPr>
            <a:endParaRPr lang="pt-BR"/>
          </a:p>
        </p:txBody>
      </p:sp>
      <p:sp>
        <p:nvSpPr>
          <p:cNvPr id="11" name="Espaço Reservado para Número de Slide 6"/>
          <p:cNvSpPr>
            <a:spLocks noGrp="1"/>
          </p:cNvSpPr>
          <p:nvPr>
            <p:ph type="sldNum" sz="quarter" idx="12"/>
          </p:nvPr>
        </p:nvSpPr>
        <p:spPr>
          <a:xfrm>
            <a:off x="8077200" y="6356350"/>
            <a:ext cx="609600" cy="365125"/>
          </a:xfrm>
        </p:spPr>
        <p:txBody>
          <a:bodyPr/>
          <a:lstStyle>
            <a:lvl1pPr>
              <a:defRPr smtClean="0"/>
            </a:lvl1pPr>
          </a:lstStyle>
          <a:p>
            <a:pPr>
              <a:defRPr/>
            </a:pPr>
            <a:fld id="{9DF26A41-513B-4EB3-8177-76D3B9E7AC23}" type="slidenum">
              <a:rPr lang="pt-BR"/>
              <a:pPr>
                <a:defRP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a livre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8" name="Forma livre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1268" name="Espaço Reservado para Título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pt-BR" smtClean="0"/>
              <a:t>Clique para editar o estilo do título mestre</a:t>
            </a:r>
            <a:endParaRPr lang="en-US" smtClean="0"/>
          </a:p>
        </p:txBody>
      </p:sp>
      <p:sp>
        <p:nvSpPr>
          <p:cNvPr id="11269" name="Espaço Reservado para Texto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smtClean="0"/>
          </a:p>
        </p:txBody>
      </p:sp>
      <p:sp>
        <p:nvSpPr>
          <p:cNvPr id="10" name="Espaço Reservado para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20E8C9B3-76F1-4728-A481-067792089FBD}" type="datetimeFigureOut">
              <a:rPr lang="pt-BR"/>
              <a:pPr>
                <a:defRPr/>
              </a:pPr>
              <a:t>28/10/2015</a:t>
            </a:fld>
            <a:endParaRPr lang="pt-BR"/>
          </a:p>
        </p:txBody>
      </p:sp>
      <p:sp>
        <p:nvSpPr>
          <p:cNvPr id="22" name="Espaço Reservado para Rodapé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pt-BR"/>
          </a:p>
        </p:txBody>
      </p:sp>
      <p:sp>
        <p:nvSpPr>
          <p:cNvPr id="18" name="Espaço Reservado para Número de Slide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smtClean="0">
                <a:solidFill>
                  <a:srgbClr val="045C75"/>
                </a:solidFill>
                <a:latin typeface="Constantia" pitchFamily="18" charset="0"/>
                <a:cs typeface="Arial" pitchFamily="34" charset="0"/>
              </a:defRPr>
            </a:lvl1pPr>
          </a:lstStyle>
          <a:p>
            <a:pPr>
              <a:defRPr/>
            </a:pPr>
            <a:fld id="{B0FF7B7F-6421-4345-8854-9EC0147F67C4}" type="slidenum">
              <a:rPr lang="pt-BR"/>
              <a:pPr>
                <a:defRPr/>
              </a:pPr>
              <a:t>‹nº›</a:t>
            </a:fld>
            <a:endParaRPr lang="pt-BR"/>
          </a:p>
        </p:txBody>
      </p:sp>
      <p:grpSp>
        <p:nvGrpSpPr>
          <p:cNvPr id="11273" name="Grupo 1"/>
          <p:cNvGrpSpPr>
            <a:grpSpLocks/>
          </p:cNvGrpSpPr>
          <p:nvPr/>
        </p:nvGrpSpPr>
        <p:grpSpPr bwMode="auto">
          <a:xfrm>
            <a:off x="-19050" y="203200"/>
            <a:ext cx="9180513" cy="647700"/>
            <a:chOff x="-19045" y="216550"/>
            <a:chExt cx="9180548" cy="649224"/>
          </a:xfrm>
        </p:grpSpPr>
        <p:sp>
          <p:nvSpPr>
            <p:cNvPr id="12" name="Forma liv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3" name="Forma liv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958" r:id="rId1"/>
    <p:sldLayoutId id="2147483950" r:id="rId2"/>
    <p:sldLayoutId id="2147483959" r:id="rId3"/>
    <p:sldLayoutId id="2147483951" r:id="rId4"/>
    <p:sldLayoutId id="2147483952" r:id="rId5"/>
    <p:sldLayoutId id="2147483953" r:id="rId6"/>
    <p:sldLayoutId id="2147483954" r:id="rId7"/>
    <p:sldLayoutId id="2147483955" r:id="rId8"/>
    <p:sldLayoutId id="2147483960" r:id="rId9"/>
    <p:sldLayoutId id="2147483956" r:id="rId10"/>
    <p:sldLayoutId id="2147483957" r:id="rId11"/>
    <p:sldLayoutId id="2147483961" r:id="rId12"/>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9.emf"/><Relationship Id="rId4" Type="http://schemas.openxmlformats.org/officeDocument/2006/relationships/oleObject" Target="../embeddings/oleObject2.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1.emf"/><Relationship Id="rId5" Type="http://schemas.openxmlformats.org/officeDocument/2006/relationships/oleObject" Target="../embeddings/oleObject4.bin"/><Relationship Id="rId10" Type="http://schemas.openxmlformats.org/officeDocument/2006/relationships/image" Target="../media/image13.emf"/><Relationship Id="rId4" Type="http://schemas.openxmlformats.org/officeDocument/2006/relationships/image" Target="../media/image10.emf"/><Relationship Id="rId9" Type="http://schemas.openxmlformats.org/officeDocument/2006/relationships/oleObject" Target="../embeddings/oleObject6.bin"/></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5.wmf"/><Relationship Id="rId5" Type="http://schemas.openxmlformats.org/officeDocument/2006/relationships/oleObject" Target="../embeddings/oleObject8.bin"/><Relationship Id="rId4" Type="http://schemas.openxmlformats.org/officeDocument/2006/relationships/image" Target="../media/image14.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6.xml"/><Relationship Id="rId1" Type="http://schemas.openxmlformats.org/officeDocument/2006/relationships/vmlDrawing" Target="../drawings/vmlDrawing5.vml"/><Relationship Id="rId4" Type="http://schemas.openxmlformats.org/officeDocument/2006/relationships/image" Target="../media/image3.wmf"/></Relationships>
</file>

<file path=ppt/slides/_rels/slide2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3.w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533400" y="1477963"/>
            <a:ext cx="8382000" cy="1446212"/>
          </a:xfrm>
          <a:prstGeom prst="rect">
            <a:avLst/>
          </a:prstGeom>
          <a:noFill/>
          <a:ln w="9525">
            <a:noFill/>
            <a:miter lim="800000"/>
            <a:headEnd/>
            <a:tailEnd/>
          </a:ln>
        </p:spPr>
        <p:txBody>
          <a:bodyPr>
            <a:spAutoFit/>
          </a:bodyPr>
          <a:lstStyle/>
          <a:p>
            <a:pPr algn="ctr" eaLnBrk="1" hangingPunct="1">
              <a:spcBef>
                <a:spcPct val="50000"/>
              </a:spcBef>
            </a:pPr>
            <a:r>
              <a:rPr lang="pt-BR" sz="4400" b="1" dirty="0">
                <a:solidFill>
                  <a:schemeClr val="tx2"/>
                </a:solidFill>
                <a:latin typeface="Constantia" pitchFamily="18" charset="0"/>
              </a:rPr>
              <a:t>Métodos Estatísticos Aplicados às Ciências Biológicas</a:t>
            </a:r>
            <a:endParaRPr lang="en-US" sz="4400" b="1" dirty="0">
              <a:solidFill>
                <a:schemeClr val="tx2"/>
              </a:solidFill>
              <a:latin typeface="Constantia" pitchFamily="18" charset="0"/>
            </a:endParaRPr>
          </a:p>
        </p:txBody>
      </p:sp>
      <p:sp>
        <p:nvSpPr>
          <p:cNvPr id="16388" name="CaixaDeTexto 3"/>
          <p:cNvSpPr txBox="1">
            <a:spLocks noChangeArrowheads="1"/>
          </p:cNvSpPr>
          <p:nvPr/>
        </p:nvSpPr>
        <p:spPr bwMode="auto">
          <a:xfrm>
            <a:off x="3635375" y="3213100"/>
            <a:ext cx="2089150" cy="646113"/>
          </a:xfrm>
          <a:prstGeom prst="rect">
            <a:avLst/>
          </a:prstGeom>
          <a:noFill/>
          <a:ln w="9525">
            <a:noFill/>
            <a:miter lim="800000"/>
            <a:headEnd/>
            <a:tailEnd/>
          </a:ln>
        </p:spPr>
        <p:txBody>
          <a:bodyPr>
            <a:spAutoFit/>
          </a:bodyPr>
          <a:lstStyle/>
          <a:p>
            <a:pPr eaLnBrk="1" hangingPunct="1"/>
            <a:r>
              <a:rPr lang="pt-BR" sz="3600" dirty="0">
                <a:solidFill>
                  <a:srgbClr val="1E9FB4"/>
                </a:solidFill>
                <a:latin typeface="Constantia" pitchFamily="18" charset="0"/>
              </a:rPr>
              <a:t>- </a:t>
            </a:r>
            <a:r>
              <a:rPr lang="pt-BR" sz="3600" dirty="0" smtClean="0">
                <a:solidFill>
                  <a:srgbClr val="1E9FB4"/>
                </a:solidFill>
                <a:latin typeface="Constantia" pitchFamily="18" charset="0"/>
              </a:rPr>
              <a:t>11ª </a:t>
            </a:r>
            <a:r>
              <a:rPr lang="pt-BR" sz="3600" dirty="0">
                <a:solidFill>
                  <a:srgbClr val="1E9FB4"/>
                </a:solidFill>
                <a:latin typeface="Constantia" pitchFamily="18" charset="0"/>
              </a:rPr>
              <a:t>aula -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p:cNvSpPr>
            <a:spLocks noGrp="1" noChangeArrowheads="1"/>
          </p:cNvSpPr>
          <p:nvPr>
            <p:ph type="title" idx="4294967295"/>
          </p:nvPr>
        </p:nvSpPr>
        <p:spPr>
          <a:xfrm>
            <a:off x="539552" y="917848"/>
            <a:ext cx="8352928" cy="710952"/>
          </a:xfrm>
        </p:spPr>
        <p:txBody>
          <a:bodyPr/>
          <a:lstStyle/>
          <a:p>
            <a:pPr algn="ctr" eaLnBrk="1" hangingPunct="1"/>
            <a:r>
              <a:rPr lang="pt-BR" sz="2800" dirty="0" smtClean="0">
                <a:solidFill>
                  <a:schemeClr val="accent2"/>
                </a:solidFill>
                <a:latin typeface="Arial" charset="0"/>
                <a:cs typeface="Arial" charset="0"/>
              </a:rPr>
              <a:t>Propriedade </a:t>
            </a:r>
            <a:r>
              <a:rPr lang="pt-BR" sz="2800" dirty="0" smtClean="0">
                <a:solidFill>
                  <a:schemeClr val="accent2"/>
                </a:solidFill>
                <a:latin typeface="Arial" charset="0"/>
                <a:cs typeface="Arial" charset="0"/>
              </a:rPr>
              <a:t>do coeficiente de </a:t>
            </a:r>
            <a:r>
              <a:rPr lang="pt-BR" sz="2800" dirty="0" smtClean="0">
                <a:solidFill>
                  <a:schemeClr val="accent2"/>
                </a:solidFill>
                <a:latin typeface="Arial" charset="0"/>
                <a:cs typeface="Arial" charset="0"/>
              </a:rPr>
              <a:t>correlação  linear de Pearson</a:t>
            </a:r>
            <a:endParaRPr lang="pt-BR" sz="2800" dirty="0" smtClean="0">
              <a:solidFill>
                <a:schemeClr val="accent2"/>
              </a:solidFill>
              <a:latin typeface="Arial" charset="0"/>
              <a:cs typeface="Arial" charset="0"/>
            </a:endParaRPr>
          </a:p>
        </p:txBody>
      </p:sp>
      <p:sp>
        <p:nvSpPr>
          <p:cNvPr id="23555" name="Rectangle 1027"/>
          <p:cNvSpPr>
            <a:spLocks noGrp="1" noChangeArrowheads="1"/>
          </p:cNvSpPr>
          <p:nvPr>
            <p:ph type="body" idx="4294967295"/>
          </p:nvPr>
        </p:nvSpPr>
        <p:spPr>
          <a:xfrm>
            <a:off x="685800" y="1752600"/>
            <a:ext cx="7772400" cy="4191000"/>
          </a:xfrm>
        </p:spPr>
        <p:txBody>
          <a:bodyPr/>
          <a:lstStyle/>
          <a:p>
            <a:pPr algn="ctr" eaLnBrk="1" hangingPunct="1">
              <a:buFontTx/>
              <a:buNone/>
            </a:pPr>
            <a:endParaRPr lang="pt-BR" sz="3000" dirty="0" smtClean="0">
              <a:latin typeface="Arial" charset="0"/>
              <a:cs typeface="Arial" charset="0"/>
              <a:sym typeface="Symbol" pitchFamily="18" charset="2"/>
            </a:endParaRPr>
          </a:p>
          <a:p>
            <a:pPr algn="ctr" eaLnBrk="1" hangingPunct="1">
              <a:buFontTx/>
              <a:buNone/>
            </a:pPr>
            <a:r>
              <a:rPr lang="pt-BR" sz="3000" u="sng" dirty="0" smtClean="0">
                <a:latin typeface="Arial" charset="0"/>
                <a:cs typeface="Arial" charset="0"/>
                <a:sym typeface="Symbol" pitchFamily="18" charset="2"/>
              </a:rPr>
              <a:t>Classificação</a:t>
            </a:r>
            <a:r>
              <a:rPr lang="pt-BR" sz="3000" dirty="0" smtClean="0">
                <a:latin typeface="Arial" charset="0"/>
                <a:cs typeface="Arial" charset="0"/>
                <a:sym typeface="Symbol" pitchFamily="18" charset="2"/>
              </a:rPr>
              <a:t> </a:t>
            </a:r>
            <a:r>
              <a:rPr lang="pt-BR" sz="3000" u="sng" dirty="0" smtClean="0">
                <a:latin typeface="Arial" charset="0"/>
                <a:cs typeface="Arial" charset="0"/>
                <a:sym typeface="Symbol" pitchFamily="18" charset="2"/>
              </a:rPr>
              <a:t>da</a:t>
            </a:r>
            <a:r>
              <a:rPr lang="pt-BR" sz="3000" dirty="0" smtClean="0">
                <a:latin typeface="Arial" charset="0"/>
                <a:cs typeface="Arial" charset="0"/>
                <a:sym typeface="Symbol" pitchFamily="18" charset="2"/>
              </a:rPr>
              <a:t> </a:t>
            </a:r>
            <a:r>
              <a:rPr lang="pt-BR" sz="3000" u="sng" dirty="0" smtClean="0">
                <a:latin typeface="Arial" charset="0"/>
                <a:cs typeface="Arial" charset="0"/>
                <a:sym typeface="Symbol" pitchFamily="18" charset="2"/>
              </a:rPr>
              <a:t>correlação</a:t>
            </a:r>
            <a:endParaRPr lang="pt-BR" sz="3000" dirty="0" smtClean="0">
              <a:latin typeface="Arial" charset="0"/>
              <a:cs typeface="Arial" charset="0"/>
              <a:sym typeface="Symbol" pitchFamily="18" charset="2"/>
            </a:endParaRPr>
          </a:p>
          <a:p>
            <a:pPr algn="ctr" eaLnBrk="1" hangingPunct="1">
              <a:buFontTx/>
              <a:buNone/>
            </a:pPr>
            <a:r>
              <a:rPr lang="pt-BR" sz="3000" b="1" dirty="0" smtClean="0">
                <a:latin typeface="Arial" charset="0"/>
                <a:cs typeface="Arial" charset="0"/>
                <a:sym typeface="Symbol" pitchFamily="18" charset="2"/>
              </a:rPr>
              <a:t>r = 1</a:t>
            </a:r>
            <a:r>
              <a:rPr lang="pt-BR" sz="3000" dirty="0" smtClean="0">
                <a:latin typeface="Arial" charset="0"/>
                <a:cs typeface="Arial" charset="0"/>
                <a:sym typeface="Symbol" pitchFamily="18" charset="2"/>
              </a:rPr>
              <a:t>, correlação linear positiva e perfeita</a:t>
            </a:r>
          </a:p>
          <a:p>
            <a:pPr algn="ctr" eaLnBrk="1" hangingPunct="1">
              <a:buFontTx/>
              <a:buNone/>
            </a:pPr>
            <a:r>
              <a:rPr lang="pt-BR" sz="3000" b="1" dirty="0" smtClean="0">
                <a:latin typeface="Arial" charset="0"/>
                <a:cs typeface="Arial" charset="0"/>
                <a:sym typeface="Symbol" pitchFamily="18" charset="2"/>
              </a:rPr>
              <a:t>r = -1</a:t>
            </a:r>
            <a:r>
              <a:rPr lang="pt-BR" sz="3000" dirty="0" smtClean="0">
                <a:latin typeface="Arial" charset="0"/>
                <a:cs typeface="Arial" charset="0"/>
                <a:sym typeface="Symbol" pitchFamily="18" charset="2"/>
              </a:rPr>
              <a:t>, correlação linear negativa e perfeita</a:t>
            </a:r>
          </a:p>
          <a:p>
            <a:pPr algn="ctr" eaLnBrk="1" hangingPunct="1">
              <a:buFontTx/>
              <a:buNone/>
            </a:pPr>
            <a:r>
              <a:rPr lang="pt-BR" sz="3000" b="1" dirty="0" smtClean="0">
                <a:latin typeface="Arial" charset="0"/>
                <a:cs typeface="Arial" charset="0"/>
                <a:sym typeface="Symbol" pitchFamily="18" charset="2"/>
              </a:rPr>
              <a:t>r = 0</a:t>
            </a:r>
            <a:r>
              <a:rPr lang="pt-BR" sz="3000" dirty="0" smtClean="0">
                <a:latin typeface="Arial" charset="0"/>
                <a:cs typeface="Arial" charset="0"/>
                <a:sym typeface="Symbol" pitchFamily="18" charset="2"/>
              </a:rPr>
              <a:t>, inexistência de correlação linear</a:t>
            </a:r>
            <a:endParaRPr lang="pt-BR" sz="3000" b="1" dirty="0" smtClean="0">
              <a:solidFill>
                <a:srgbClr val="EC6000"/>
              </a:solidFill>
              <a:latin typeface="Arial" charset="0"/>
              <a:cs typeface="Arial" charset="0"/>
            </a:endParaRPr>
          </a:p>
        </p:txBody>
      </p:sp>
    </p:spTree>
  </p:cSld>
  <p:clrMapOvr>
    <a:masterClrMapping/>
  </p:clrMapOvr>
  <p:transition>
    <p:pull dir="rd"/>
    <p:sndAc>
      <p:stSnd>
        <p:snd r:embed="rId2" name="PROJETOR.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1447800" y="838200"/>
            <a:ext cx="6781800" cy="584775"/>
          </a:xfrm>
          <a:prstGeom prst="rect">
            <a:avLst/>
          </a:prstGeom>
          <a:noFill/>
          <a:ln w="9525">
            <a:noFill/>
            <a:miter lim="800000"/>
            <a:headEnd/>
            <a:tailEnd/>
          </a:ln>
        </p:spPr>
        <p:txBody>
          <a:bodyPr>
            <a:spAutoFit/>
          </a:bodyPr>
          <a:lstStyle/>
          <a:p>
            <a:pPr>
              <a:spcBef>
                <a:spcPct val="50000"/>
              </a:spcBef>
            </a:pPr>
            <a:r>
              <a:rPr lang="pt-BR" sz="3200" dirty="0">
                <a:solidFill>
                  <a:schemeClr val="accent2"/>
                </a:solidFill>
              </a:rPr>
              <a:t>No exemplo (PM</a:t>
            </a:r>
            <a:r>
              <a:rPr lang="pt-BR" dirty="0">
                <a:solidFill>
                  <a:schemeClr val="accent2"/>
                </a:solidFill>
              </a:rPr>
              <a:t>2,5</a:t>
            </a:r>
            <a:r>
              <a:rPr lang="pt-BR" sz="3200" dirty="0">
                <a:solidFill>
                  <a:schemeClr val="accent2"/>
                </a:solidFill>
              </a:rPr>
              <a:t> x BC)</a:t>
            </a:r>
          </a:p>
        </p:txBody>
      </p:sp>
      <p:sp>
        <p:nvSpPr>
          <p:cNvPr id="30723" name="Text Box 3"/>
          <p:cNvSpPr txBox="1">
            <a:spLocks noChangeArrowheads="1"/>
          </p:cNvSpPr>
          <p:nvPr/>
        </p:nvSpPr>
        <p:spPr bwMode="auto">
          <a:xfrm>
            <a:off x="3357563" y="1785938"/>
            <a:ext cx="3124200" cy="1235075"/>
          </a:xfrm>
          <a:prstGeom prst="rect">
            <a:avLst/>
          </a:prstGeom>
          <a:noFill/>
          <a:ln w="9525">
            <a:noFill/>
            <a:miter lim="800000"/>
            <a:headEnd/>
            <a:tailEnd/>
          </a:ln>
        </p:spPr>
        <p:txBody>
          <a:bodyPr>
            <a:spAutoFit/>
          </a:bodyPr>
          <a:lstStyle/>
          <a:p>
            <a:pPr>
              <a:spcBef>
                <a:spcPct val="50000"/>
              </a:spcBef>
            </a:pPr>
            <a:r>
              <a:rPr lang="pt-BR" sz="3000">
                <a:cs typeface="Arial" charset="0"/>
              </a:rPr>
              <a:t>r =0,829</a:t>
            </a:r>
          </a:p>
          <a:p>
            <a:pPr>
              <a:spcBef>
                <a:spcPct val="50000"/>
              </a:spcBef>
            </a:pPr>
            <a:r>
              <a:rPr lang="pt-BR" sz="3000">
                <a:cs typeface="Arial" charset="0"/>
              </a:rPr>
              <a:t>p&lt;0,001</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a:xfrm>
            <a:off x="685800" y="381000"/>
            <a:ext cx="7772400" cy="1143000"/>
          </a:xfrm>
        </p:spPr>
        <p:txBody>
          <a:bodyPr/>
          <a:lstStyle/>
          <a:p>
            <a:pPr eaLnBrk="1" hangingPunct="1"/>
            <a:r>
              <a:rPr lang="pt-BR" sz="2800" b="1" dirty="0" smtClean="0">
                <a:solidFill>
                  <a:schemeClr val="accent2"/>
                </a:solidFill>
                <a:latin typeface="Arial" charset="0"/>
                <a:cs typeface="Arial" charset="0"/>
              </a:rPr>
              <a:t>Associação  entre Variáveis Quantitativas</a:t>
            </a:r>
            <a:endParaRPr lang="pt-BR" sz="2800" dirty="0" smtClean="0">
              <a:solidFill>
                <a:schemeClr val="accent2"/>
              </a:solidFill>
              <a:latin typeface="Arial" charset="0"/>
              <a:cs typeface="Arial" charset="0"/>
            </a:endParaRPr>
          </a:p>
        </p:txBody>
      </p:sp>
      <p:sp>
        <p:nvSpPr>
          <p:cNvPr id="36867" name="Text Box 3"/>
          <p:cNvSpPr txBox="1">
            <a:spLocks noChangeArrowheads="1"/>
          </p:cNvSpPr>
          <p:nvPr/>
        </p:nvSpPr>
        <p:spPr bwMode="auto">
          <a:xfrm>
            <a:off x="457200" y="2117725"/>
            <a:ext cx="4343400" cy="461665"/>
          </a:xfrm>
          <a:prstGeom prst="rect">
            <a:avLst/>
          </a:prstGeom>
          <a:noFill/>
          <a:ln w="9525">
            <a:noFill/>
            <a:miter lim="800000"/>
            <a:headEnd/>
            <a:tailEnd/>
          </a:ln>
        </p:spPr>
        <p:txBody>
          <a:bodyPr>
            <a:spAutoFit/>
          </a:bodyPr>
          <a:lstStyle/>
          <a:p>
            <a:pPr eaLnBrk="0" hangingPunct="0">
              <a:spcBef>
                <a:spcPct val="50000"/>
              </a:spcBef>
            </a:pPr>
            <a:r>
              <a:rPr lang="pt-BR" sz="2400" b="1" i="1" u="sng" dirty="0">
                <a:solidFill>
                  <a:srgbClr val="1E9FB4"/>
                </a:solidFill>
                <a:cs typeface="Arial" charset="0"/>
              </a:rPr>
              <a:t>Análise de Correlação</a:t>
            </a:r>
          </a:p>
        </p:txBody>
      </p:sp>
      <p:sp>
        <p:nvSpPr>
          <p:cNvPr id="36868" name="Text Box 4"/>
          <p:cNvSpPr txBox="1">
            <a:spLocks noChangeArrowheads="1"/>
          </p:cNvSpPr>
          <p:nvPr/>
        </p:nvSpPr>
        <p:spPr bwMode="auto">
          <a:xfrm>
            <a:off x="4800600" y="2133600"/>
            <a:ext cx="4343400" cy="461665"/>
          </a:xfrm>
          <a:prstGeom prst="rect">
            <a:avLst/>
          </a:prstGeom>
          <a:noFill/>
          <a:ln w="9525">
            <a:noFill/>
            <a:miter lim="800000"/>
            <a:headEnd/>
            <a:tailEnd/>
          </a:ln>
        </p:spPr>
        <p:txBody>
          <a:bodyPr>
            <a:spAutoFit/>
          </a:bodyPr>
          <a:lstStyle/>
          <a:p>
            <a:pPr eaLnBrk="0" hangingPunct="0">
              <a:spcBef>
                <a:spcPct val="50000"/>
              </a:spcBef>
            </a:pPr>
            <a:r>
              <a:rPr lang="pt-BR" sz="2400" b="1" i="1" u="sng">
                <a:solidFill>
                  <a:srgbClr val="1E9FB4"/>
                </a:solidFill>
                <a:cs typeface="Arial" charset="0"/>
              </a:rPr>
              <a:t>Análise de Regressão</a:t>
            </a:r>
          </a:p>
        </p:txBody>
      </p:sp>
      <p:sp>
        <p:nvSpPr>
          <p:cNvPr id="36869" name="Text Box 7"/>
          <p:cNvSpPr txBox="1">
            <a:spLocks noChangeArrowheads="1"/>
          </p:cNvSpPr>
          <p:nvPr/>
        </p:nvSpPr>
        <p:spPr bwMode="auto">
          <a:xfrm>
            <a:off x="685800" y="3214688"/>
            <a:ext cx="3810000" cy="1200150"/>
          </a:xfrm>
          <a:prstGeom prst="rect">
            <a:avLst/>
          </a:prstGeom>
          <a:noFill/>
          <a:ln w="9525">
            <a:solidFill>
              <a:schemeClr val="accent2"/>
            </a:solidFill>
            <a:miter lim="800000"/>
            <a:headEnd/>
            <a:tailEnd/>
          </a:ln>
        </p:spPr>
        <p:txBody>
          <a:bodyPr>
            <a:spAutoFit/>
          </a:bodyPr>
          <a:lstStyle/>
          <a:p>
            <a:pPr eaLnBrk="0" hangingPunct="0">
              <a:spcBef>
                <a:spcPct val="50000"/>
              </a:spcBef>
            </a:pPr>
            <a:r>
              <a:rPr lang="pt-BR" sz="2400" b="1" i="1">
                <a:solidFill>
                  <a:srgbClr val="1E9FB4"/>
                </a:solidFill>
                <a:cs typeface="Arial" charset="0"/>
              </a:rPr>
              <a:t>Medir o grau de relacionamento linear entre X e Y</a:t>
            </a:r>
          </a:p>
        </p:txBody>
      </p:sp>
      <p:sp>
        <p:nvSpPr>
          <p:cNvPr id="36870" name="AutoShape 8"/>
          <p:cNvSpPr>
            <a:spLocks noChangeArrowheads="1"/>
          </p:cNvSpPr>
          <p:nvPr/>
        </p:nvSpPr>
        <p:spPr bwMode="auto">
          <a:xfrm>
            <a:off x="381000" y="3557588"/>
            <a:ext cx="228600" cy="228600"/>
          </a:xfrm>
          <a:prstGeom prst="star4">
            <a:avLst>
              <a:gd name="adj" fmla="val 12500"/>
            </a:avLst>
          </a:prstGeom>
          <a:solidFill>
            <a:srgbClr val="FF0066"/>
          </a:solidFill>
          <a:ln w="9525">
            <a:solidFill>
              <a:srgbClr val="66FFFF"/>
            </a:solidFill>
            <a:miter lim="800000"/>
            <a:headEnd/>
            <a:tailEnd/>
          </a:ln>
        </p:spPr>
        <p:txBody>
          <a:bodyPr wrap="none" anchor="ctr">
            <a:spAutoFit/>
          </a:bodyPr>
          <a:lstStyle/>
          <a:p>
            <a:endParaRPr lang="pt-BR" sz="2400">
              <a:latin typeface="Times New Roman" pitchFamily="18" charset="0"/>
            </a:endParaRPr>
          </a:p>
        </p:txBody>
      </p:sp>
      <p:sp>
        <p:nvSpPr>
          <p:cNvPr id="36871" name="Text Box 11"/>
          <p:cNvSpPr txBox="1">
            <a:spLocks noChangeArrowheads="1"/>
          </p:cNvSpPr>
          <p:nvPr/>
        </p:nvSpPr>
        <p:spPr bwMode="auto">
          <a:xfrm>
            <a:off x="5181600" y="3071813"/>
            <a:ext cx="3733800" cy="831850"/>
          </a:xfrm>
          <a:prstGeom prst="rect">
            <a:avLst/>
          </a:prstGeom>
          <a:noFill/>
          <a:ln w="9525">
            <a:solidFill>
              <a:schemeClr val="accent2"/>
            </a:solidFill>
            <a:miter lim="800000"/>
            <a:headEnd/>
            <a:tailEnd/>
          </a:ln>
        </p:spPr>
        <p:txBody>
          <a:bodyPr>
            <a:spAutoFit/>
          </a:bodyPr>
          <a:lstStyle/>
          <a:p>
            <a:pPr eaLnBrk="0" hangingPunct="0">
              <a:spcBef>
                <a:spcPct val="50000"/>
              </a:spcBef>
            </a:pPr>
            <a:r>
              <a:rPr lang="pt-BR" sz="2400" b="1" i="1">
                <a:solidFill>
                  <a:srgbClr val="1E9FB4"/>
                </a:solidFill>
                <a:cs typeface="Arial" charset="0"/>
              </a:rPr>
              <a:t>Y é variável resposta e X é variável explicativa</a:t>
            </a:r>
          </a:p>
        </p:txBody>
      </p:sp>
      <p:sp>
        <p:nvSpPr>
          <p:cNvPr id="36872" name="Text Box 13"/>
          <p:cNvSpPr txBox="1">
            <a:spLocks noChangeArrowheads="1"/>
          </p:cNvSpPr>
          <p:nvPr/>
        </p:nvSpPr>
        <p:spPr bwMode="auto">
          <a:xfrm>
            <a:off x="5181600" y="4157663"/>
            <a:ext cx="3352800" cy="1196975"/>
          </a:xfrm>
          <a:prstGeom prst="rect">
            <a:avLst/>
          </a:prstGeom>
          <a:noFill/>
          <a:ln w="9525">
            <a:solidFill>
              <a:schemeClr val="accent2"/>
            </a:solidFill>
            <a:miter lim="800000"/>
            <a:headEnd/>
            <a:tailEnd/>
          </a:ln>
        </p:spPr>
        <p:txBody>
          <a:bodyPr>
            <a:spAutoFit/>
          </a:bodyPr>
          <a:lstStyle/>
          <a:p>
            <a:pPr eaLnBrk="0" hangingPunct="0">
              <a:spcBef>
                <a:spcPct val="50000"/>
              </a:spcBef>
            </a:pPr>
            <a:r>
              <a:rPr lang="pt-BR" sz="2400" b="1" i="1">
                <a:solidFill>
                  <a:srgbClr val="1E9FB4"/>
                </a:solidFill>
                <a:cs typeface="Arial" charset="0"/>
              </a:rPr>
              <a:t>Descrever  a  forma   de relacionamento entre X e Y</a:t>
            </a:r>
          </a:p>
        </p:txBody>
      </p:sp>
      <p:sp>
        <p:nvSpPr>
          <p:cNvPr id="36873" name="AutoShape 14"/>
          <p:cNvSpPr>
            <a:spLocks noChangeArrowheads="1"/>
          </p:cNvSpPr>
          <p:nvPr/>
        </p:nvSpPr>
        <p:spPr bwMode="auto">
          <a:xfrm>
            <a:off x="4876800" y="4271963"/>
            <a:ext cx="228600" cy="228600"/>
          </a:xfrm>
          <a:prstGeom prst="star4">
            <a:avLst>
              <a:gd name="adj" fmla="val 12500"/>
            </a:avLst>
          </a:prstGeom>
          <a:solidFill>
            <a:srgbClr val="FF0066"/>
          </a:solidFill>
          <a:ln w="9525">
            <a:solidFill>
              <a:srgbClr val="66FFFF"/>
            </a:solidFill>
            <a:miter lim="800000"/>
            <a:headEnd/>
            <a:tailEnd/>
          </a:ln>
        </p:spPr>
        <p:txBody>
          <a:bodyPr wrap="none" anchor="ctr">
            <a:spAutoFit/>
          </a:bodyPr>
          <a:lstStyle/>
          <a:p>
            <a:endParaRPr lang="pt-BR" sz="2400">
              <a:latin typeface="Times New Roman" pitchFamily="18" charset="0"/>
            </a:endParaRPr>
          </a:p>
        </p:txBody>
      </p:sp>
      <p:sp>
        <p:nvSpPr>
          <p:cNvPr id="36874" name="AutoShape 16"/>
          <p:cNvSpPr>
            <a:spLocks noChangeArrowheads="1"/>
          </p:cNvSpPr>
          <p:nvPr/>
        </p:nvSpPr>
        <p:spPr bwMode="auto">
          <a:xfrm>
            <a:off x="4876800" y="3292475"/>
            <a:ext cx="228600" cy="228600"/>
          </a:xfrm>
          <a:prstGeom prst="star4">
            <a:avLst>
              <a:gd name="adj" fmla="val 12500"/>
            </a:avLst>
          </a:prstGeom>
          <a:solidFill>
            <a:srgbClr val="FF0066"/>
          </a:solidFill>
          <a:ln w="9525">
            <a:solidFill>
              <a:srgbClr val="66FFFF"/>
            </a:solidFill>
            <a:miter lim="800000"/>
            <a:headEnd/>
            <a:tailEnd/>
          </a:ln>
        </p:spPr>
        <p:txBody>
          <a:bodyPr wrap="none" anchor="ctr">
            <a:spAutoFit/>
          </a:bodyPr>
          <a:lstStyle/>
          <a:p>
            <a:endParaRPr lang="pt-BR" sz="2400">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858962" y="682139"/>
            <a:ext cx="7457454" cy="662334"/>
          </a:xfrm>
        </p:spPr>
        <p:txBody>
          <a:bodyPr/>
          <a:lstStyle/>
          <a:p>
            <a:pPr eaLnBrk="1" hangingPunct="1"/>
            <a:r>
              <a:rPr lang="pt-BR" sz="2400" b="1" dirty="0" smtClean="0">
                <a:latin typeface="Arial" pitchFamily="34" charset="0"/>
                <a:cs typeface="Arial" pitchFamily="34" charset="0"/>
              </a:rPr>
              <a:t>Análise de Regressão </a:t>
            </a:r>
            <a:r>
              <a:rPr lang="pt-BR" sz="2400" dirty="0" smtClean="0">
                <a:latin typeface="Arial" pitchFamily="34" charset="0"/>
                <a:cs typeface="Arial" pitchFamily="34" charset="0"/>
              </a:rPr>
              <a:t>(linear simples)</a:t>
            </a:r>
            <a:endParaRPr lang="pt-BR" sz="2400" b="1" dirty="0" smtClean="0">
              <a:latin typeface="Arial" pitchFamily="34" charset="0"/>
              <a:cs typeface="Arial" pitchFamily="34" charset="0"/>
            </a:endParaRPr>
          </a:p>
        </p:txBody>
      </p:sp>
      <p:sp>
        <p:nvSpPr>
          <p:cNvPr id="37891" name="Text Box 3"/>
          <p:cNvSpPr txBox="1">
            <a:spLocks noChangeArrowheads="1"/>
          </p:cNvSpPr>
          <p:nvPr/>
        </p:nvSpPr>
        <p:spPr bwMode="auto">
          <a:xfrm>
            <a:off x="770582" y="4365104"/>
            <a:ext cx="2793306" cy="461665"/>
          </a:xfrm>
          <a:prstGeom prst="rect">
            <a:avLst/>
          </a:prstGeom>
          <a:noFill/>
          <a:ln w="9525">
            <a:noFill/>
            <a:miter lim="800000"/>
            <a:headEnd/>
            <a:tailEnd/>
          </a:ln>
        </p:spPr>
        <p:txBody>
          <a:bodyPr wrap="square">
            <a:spAutoFit/>
          </a:bodyPr>
          <a:lstStyle/>
          <a:p>
            <a:pPr eaLnBrk="0" hangingPunct="0">
              <a:spcBef>
                <a:spcPct val="50000"/>
              </a:spcBef>
            </a:pPr>
            <a:r>
              <a:rPr lang="pt-BR" sz="2400" b="1" dirty="0">
                <a:solidFill>
                  <a:srgbClr val="0070C0"/>
                </a:solidFill>
                <a:latin typeface="Arial" pitchFamily="34" charset="0"/>
                <a:cs typeface="Arial" pitchFamily="34" charset="0"/>
              </a:rPr>
              <a:t>Equação da Reta</a:t>
            </a:r>
          </a:p>
        </p:txBody>
      </p:sp>
      <p:sp>
        <p:nvSpPr>
          <p:cNvPr id="37893" name="Rectangle 5"/>
          <p:cNvSpPr>
            <a:spLocks noChangeArrowheads="1"/>
          </p:cNvSpPr>
          <p:nvPr/>
        </p:nvSpPr>
        <p:spPr bwMode="auto">
          <a:xfrm>
            <a:off x="4267200" y="3501008"/>
            <a:ext cx="4191000" cy="2133600"/>
          </a:xfrm>
          <a:prstGeom prst="rect">
            <a:avLst/>
          </a:prstGeom>
          <a:solidFill>
            <a:srgbClr val="FFFFFF"/>
          </a:solidFill>
          <a:ln w="9525">
            <a:solidFill>
              <a:srgbClr val="000000"/>
            </a:solidFill>
            <a:miter lim="800000"/>
            <a:headEnd/>
            <a:tailEnd/>
          </a:ln>
        </p:spPr>
        <p:txBody>
          <a:bodyPr wrap="none" anchor="ctr"/>
          <a:lstStyle/>
          <a:p>
            <a:endParaRPr lang="pt-BR" sz="2400">
              <a:latin typeface="Arial" pitchFamily="34" charset="0"/>
              <a:cs typeface="Arial" pitchFamily="34" charset="0"/>
            </a:endParaRPr>
          </a:p>
        </p:txBody>
      </p:sp>
      <p:sp>
        <p:nvSpPr>
          <p:cNvPr id="37894" name="Line 6"/>
          <p:cNvSpPr>
            <a:spLocks noChangeShapeType="1"/>
          </p:cNvSpPr>
          <p:nvPr/>
        </p:nvSpPr>
        <p:spPr bwMode="auto">
          <a:xfrm>
            <a:off x="4876800" y="3845620"/>
            <a:ext cx="0" cy="1600200"/>
          </a:xfrm>
          <a:prstGeom prst="line">
            <a:avLst/>
          </a:prstGeom>
          <a:noFill/>
          <a:ln w="38100">
            <a:solidFill>
              <a:srgbClr val="000000"/>
            </a:solidFill>
            <a:round/>
            <a:headEnd type="arrow" w="med" len="med"/>
            <a:tailEnd/>
          </a:ln>
        </p:spPr>
        <p:txBody>
          <a:bodyPr wrap="none" anchor="ctr"/>
          <a:lstStyle/>
          <a:p>
            <a:endParaRPr lang="pt-BR"/>
          </a:p>
        </p:txBody>
      </p:sp>
      <p:sp>
        <p:nvSpPr>
          <p:cNvPr id="37895" name="Line 7"/>
          <p:cNvSpPr>
            <a:spLocks noChangeShapeType="1"/>
          </p:cNvSpPr>
          <p:nvPr/>
        </p:nvSpPr>
        <p:spPr bwMode="auto">
          <a:xfrm>
            <a:off x="4648200" y="5293420"/>
            <a:ext cx="2667000" cy="0"/>
          </a:xfrm>
          <a:prstGeom prst="line">
            <a:avLst/>
          </a:prstGeom>
          <a:noFill/>
          <a:ln w="38100">
            <a:solidFill>
              <a:srgbClr val="000000"/>
            </a:solidFill>
            <a:round/>
            <a:headEnd/>
            <a:tailEnd type="arrow" w="med" len="med"/>
          </a:ln>
        </p:spPr>
        <p:txBody>
          <a:bodyPr wrap="none" anchor="ctr"/>
          <a:lstStyle/>
          <a:p>
            <a:endParaRPr lang="pt-BR"/>
          </a:p>
        </p:txBody>
      </p:sp>
      <p:sp>
        <p:nvSpPr>
          <p:cNvPr id="37896" name="Text Box 8"/>
          <p:cNvSpPr txBox="1">
            <a:spLocks noChangeArrowheads="1"/>
          </p:cNvSpPr>
          <p:nvPr/>
        </p:nvSpPr>
        <p:spPr bwMode="auto">
          <a:xfrm>
            <a:off x="7162800" y="5149850"/>
            <a:ext cx="184150" cy="336550"/>
          </a:xfrm>
          <a:prstGeom prst="rect">
            <a:avLst/>
          </a:prstGeom>
          <a:noFill/>
          <a:ln w="9525">
            <a:noFill/>
            <a:miter lim="800000"/>
            <a:headEnd/>
            <a:tailEnd/>
          </a:ln>
        </p:spPr>
        <p:txBody>
          <a:bodyPr>
            <a:spAutoFit/>
          </a:bodyPr>
          <a:lstStyle/>
          <a:p>
            <a:pPr algn="ctr" eaLnBrk="0" hangingPunct="0">
              <a:spcBef>
                <a:spcPct val="50000"/>
              </a:spcBef>
            </a:pPr>
            <a:r>
              <a:rPr lang="pt-BR" sz="1600" b="1">
                <a:solidFill>
                  <a:schemeClr val="bg2"/>
                </a:solidFill>
                <a:latin typeface="Times New Roman" pitchFamily="18" charset="0"/>
              </a:rPr>
              <a:t>X</a:t>
            </a:r>
            <a:endParaRPr lang="pt-BR" sz="1600">
              <a:latin typeface="Times New Roman" pitchFamily="18" charset="0"/>
            </a:endParaRPr>
          </a:p>
        </p:txBody>
      </p:sp>
      <p:sp>
        <p:nvSpPr>
          <p:cNvPr id="37897" name="Text Box 9"/>
          <p:cNvSpPr txBox="1">
            <a:spLocks noChangeArrowheads="1"/>
          </p:cNvSpPr>
          <p:nvPr/>
        </p:nvSpPr>
        <p:spPr bwMode="auto">
          <a:xfrm>
            <a:off x="4419600" y="3740522"/>
            <a:ext cx="304800" cy="336550"/>
          </a:xfrm>
          <a:prstGeom prst="rect">
            <a:avLst/>
          </a:prstGeom>
          <a:noFill/>
          <a:ln w="9525">
            <a:noFill/>
            <a:miter lim="800000"/>
            <a:headEnd/>
            <a:tailEnd/>
          </a:ln>
        </p:spPr>
        <p:txBody>
          <a:bodyPr>
            <a:spAutoFit/>
          </a:bodyPr>
          <a:lstStyle/>
          <a:p>
            <a:pPr eaLnBrk="0" hangingPunct="0">
              <a:spcBef>
                <a:spcPct val="50000"/>
              </a:spcBef>
            </a:pPr>
            <a:r>
              <a:rPr lang="pt-BR" sz="1600" b="1" dirty="0">
                <a:latin typeface="Times New Roman" pitchFamily="18" charset="0"/>
              </a:rPr>
              <a:t>Y</a:t>
            </a:r>
          </a:p>
        </p:txBody>
      </p:sp>
      <p:sp>
        <p:nvSpPr>
          <p:cNvPr id="37898" name="Line 10"/>
          <p:cNvSpPr>
            <a:spLocks noChangeShapeType="1"/>
          </p:cNvSpPr>
          <p:nvPr/>
        </p:nvSpPr>
        <p:spPr bwMode="auto">
          <a:xfrm flipV="1">
            <a:off x="4876800" y="4302820"/>
            <a:ext cx="1752600" cy="685800"/>
          </a:xfrm>
          <a:prstGeom prst="line">
            <a:avLst/>
          </a:prstGeom>
          <a:noFill/>
          <a:ln w="28575">
            <a:solidFill>
              <a:schemeClr val="accent1"/>
            </a:solidFill>
            <a:round/>
            <a:headEnd/>
            <a:tailEnd/>
          </a:ln>
        </p:spPr>
        <p:txBody>
          <a:bodyPr wrap="none" anchor="ctr"/>
          <a:lstStyle/>
          <a:p>
            <a:endParaRPr lang="pt-BR"/>
          </a:p>
        </p:txBody>
      </p:sp>
      <p:sp>
        <p:nvSpPr>
          <p:cNvPr id="37899" name="Text Box 11"/>
          <p:cNvSpPr txBox="1">
            <a:spLocks noChangeArrowheads="1"/>
          </p:cNvSpPr>
          <p:nvPr/>
        </p:nvSpPr>
        <p:spPr bwMode="auto">
          <a:xfrm>
            <a:off x="381000" y="1822519"/>
            <a:ext cx="3429000" cy="457200"/>
          </a:xfrm>
          <a:prstGeom prst="rect">
            <a:avLst/>
          </a:prstGeom>
          <a:noFill/>
          <a:ln w="9525">
            <a:noFill/>
            <a:miter lim="800000"/>
            <a:headEnd/>
            <a:tailEnd/>
          </a:ln>
        </p:spPr>
        <p:txBody>
          <a:bodyPr>
            <a:spAutoFit/>
          </a:bodyPr>
          <a:lstStyle/>
          <a:p>
            <a:pPr eaLnBrk="0" hangingPunct="0">
              <a:spcBef>
                <a:spcPct val="50000"/>
              </a:spcBef>
            </a:pPr>
            <a:r>
              <a:rPr lang="pt-BR" sz="2400" b="1" i="1" dirty="0">
                <a:solidFill>
                  <a:srgbClr val="1E9FB4"/>
                </a:solidFill>
                <a:latin typeface="Arial" pitchFamily="34" charset="0"/>
                <a:cs typeface="Arial" pitchFamily="34" charset="0"/>
              </a:rPr>
              <a:t>Y   =   a   +   b  X</a:t>
            </a:r>
          </a:p>
        </p:txBody>
      </p:sp>
      <p:sp>
        <p:nvSpPr>
          <p:cNvPr id="37901" name="Text Box 13"/>
          <p:cNvSpPr txBox="1">
            <a:spLocks noChangeArrowheads="1"/>
          </p:cNvSpPr>
          <p:nvPr/>
        </p:nvSpPr>
        <p:spPr bwMode="auto">
          <a:xfrm>
            <a:off x="3779912" y="1556792"/>
            <a:ext cx="5364088" cy="400110"/>
          </a:xfrm>
          <a:prstGeom prst="rect">
            <a:avLst/>
          </a:prstGeom>
          <a:noFill/>
          <a:ln w="9525">
            <a:noFill/>
            <a:miter lim="800000"/>
            <a:headEnd/>
            <a:tailEnd/>
          </a:ln>
        </p:spPr>
        <p:txBody>
          <a:bodyPr wrap="square">
            <a:spAutoFit/>
          </a:bodyPr>
          <a:lstStyle/>
          <a:p>
            <a:pPr eaLnBrk="0" hangingPunct="0">
              <a:spcBef>
                <a:spcPct val="50000"/>
              </a:spcBef>
            </a:pPr>
            <a:r>
              <a:rPr lang="pt-BR" sz="2000" dirty="0">
                <a:latin typeface="Arial" pitchFamily="34" charset="0"/>
                <a:cs typeface="Arial" pitchFamily="34" charset="0"/>
              </a:rPr>
              <a:t>X  variável </a:t>
            </a:r>
            <a:r>
              <a:rPr lang="pt-BR" sz="2000" dirty="0" smtClean="0">
                <a:latin typeface="Arial" pitchFamily="34" charset="0"/>
                <a:cs typeface="Arial" pitchFamily="34" charset="0"/>
              </a:rPr>
              <a:t>independente (ou explicativa)</a:t>
            </a:r>
            <a:endParaRPr lang="pt-BR" sz="2000" dirty="0">
              <a:latin typeface="Arial" pitchFamily="34" charset="0"/>
              <a:cs typeface="Arial" pitchFamily="34" charset="0"/>
            </a:endParaRPr>
          </a:p>
        </p:txBody>
      </p:sp>
      <p:sp>
        <p:nvSpPr>
          <p:cNvPr id="37902" name="Text Box 14"/>
          <p:cNvSpPr txBox="1">
            <a:spLocks noChangeArrowheads="1"/>
          </p:cNvSpPr>
          <p:nvPr/>
        </p:nvSpPr>
        <p:spPr bwMode="auto">
          <a:xfrm>
            <a:off x="3779912" y="2090192"/>
            <a:ext cx="5112568" cy="400110"/>
          </a:xfrm>
          <a:prstGeom prst="rect">
            <a:avLst/>
          </a:prstGeom>
          <a:noFill/>
          <a:ln w="9525">
            <a:noFill/>
            <a:miter lim="800000"/>
            <a:headEnd/>
            <a:tailEnd/>
          </a:ln>
        </p:spPr>
        <p:txBody>
          <a:bodyPr wrap="square">
            <a:spAutoFit/>
          </a:bodyPr>
          <a:lstStyle/>
          <a:p>
            <a:pPr eaLnBrk="0" hangingPunct="0">
              <a:spcBef>
                <a:spcPct val="50000"/>
              </a:spcBef>
            </a:pPr>
            <a:r>
              <a:rPr lang="pt-BR" sz="2000" dirty="0">
                <a:latin typeface="Arial" pitchFamily="34" charset="0"/>
                <a:cs typeface="Arial" pitchFamily="34" charset="0"/>
              </a:rPr>
              <a:t>Y  variável </a:t>
            </a:r>
            <a:r>
              <a:rPr lang="pt-BR" sz="2000" dirty="0" smtClean="0">
                <a:latin typeface="Arial" pitchFamily="34" charset="0"/>
                <a:cs typeface="Arial" pitchFamily="34" charset="0"/>
              </a:rPr>
              <a:t>dependente (ou resposta) </a:t>
            </a:r>
            <a:endParaRPr lang="pt-BR" sz="2000" dirty="0">
              <a:latin typeface="Arial" pitchFamily="34" charset="0"/>
              <a:cs typeface="Arial" pitchFamily="34" charset="0"/>
            </a:endParaRPr>
          </a:p>
        </p:txBody>
      </p:sp>
      <p:sp>
        <p:nvSpPr>
          <p:cNvPr id="37903" name="AutoShape 15"/>
          <p:cNvSpPr>
            <a:spLocks/>
          </p:cNvSpPr>
          <p:nvPr/>
        </p:nvSpPr>
        <p:spPr bwMode="auto">
          <a:xfrm>
            <a:off x="3707904" y="1412776"/>
            <a:ext cx="175490" cy="1455008"/>
          </a:xfrm>
          <a:prstGeom prst="leftBrace">
            <a:avLst>
              <a:gd name="adj1" fmla="val 44434"/>
              <a:gd name="adj2" fmla="val 50000"/>
            </a:avLst>
          </a:prstGeom>
          <a:noFill/>
          <a:ln w="38100">
            <a:solidFill>
              <a:schemeClr val="tx1"/>
            </a:solidFill>
            <a:round/>
            <a:headEnd/>
            <a:tailEnd/>
          </a:ln>
        </p:spPr>
        <p:txBody>
          <a:bodyPr wrap="none" anchor="ctr"/>
          <a:lstStyle/>
          <a:p>
            <a:pPr algn="ctr" eaLnBrk="0" hangingPunct="0">
              <a:spcBef>
                <a:spcPct val="50000"/>
              </a:spcBef>
            </a:pPr>
            <a:endParaRPr lang="pt-BR" sz="2000" b="1" i="1">
              <a:solidFill>
                <a:srgbClr val="DDDDDD"/>
              </a:solidFill>
              <a:latin typeface="Times New Roman" pitchFamily="18" charset="0"/>
            </a:endParaRPr>
          </a:p>
        </p:txBody>
      </p:sp>
      <p:sp>
        <p:nvSpPr>
          <p:cNvPr id="37904" name="Line 16"/>
          <p:cNvSpPr>
            <a:spLocks noChangeShapeType="1"/>
          </p:cNvSpPr>
          <p:nvPr/>
        </p:nvSpPr>
        <p:spPr bwMode="auto">
          <a:xfrm>
            <a:off x="1475656" y="2279719"/>
            <a:ext cx="0" cy="381000"/>
          </a:xfrm>
          <a:prstGeom prst="line">
            <a:avLst/>
          </a:prstGeom>
          <a:noFill/>
          <a:ln w="38100">
            <a:solidFill>
              <a:schemeClr val="tx1"/>
            </a:solidFill>
            <a:round/>
            <a:headEnd type="arrow" w="med" len="med"/>
            <a:tailEnd/>
          </a:ln>
        </p:spPr>
        <p:txBody>
          <a:bodyPr wrap="none" anchor="ctr"/>
          <a:lstStyle/>
          <a:p>
            <a:endParaRPr lang="pt-BR"/>
          </a:p>
        </p:txBody>
      </p:sp>
      <p:sp>
        <p:nvSpPr>
          <p:cNvPr id="37905" name="Line 17"/>
          <p:cNvSpPr>
            <a:spLocks noChangeShapeType="1"/>
          </p:cNvSpPr>
          <p:nvPr/>
        </p:nvSpPr>
        <p:spPr bwMode="auto">
          <a:xfrm>
            <a:off x="2267744" y="2279719"/>
            <a:ext cx="0" cy="381000"/>
          </a:xfrm>
          <a:prstGeom prst="line">
            <a:avLst/>
          </a:prstGeom>
          <a:noFill/>
          <a:ln w="38100">
            <a:solidFill>
              <a:schemeClr val="tx1"/>
            </a:solidFill>
            <a:round/>
            <a:headEnd type="arrow" w="med" len="med"/>
            <a:tailEnd/>
          </a:ln>
        </p:spPr>
        <p:txBody>
          <a:bodyPr wrap="none" anchor="ctr"/>
          <a:lstStyle/>
          <a:p>
            <a:endParaRPr lang="pt-BR"/>
          </a:p>
        </p:txBody>
      </p:sp>
      <p:sp>
        <p:nvSpPr>
          <p:cNvPr id="37906" name="Text Box 18"/>
          <p:cNvSpPr txBox="1">
            <a:spLocks noChangeArrowheads="1"/>
          </p:cNvSpPr>
          <p:nvPr/>
        </p:nvSpPr>
        <p:spPr bwMode="auto">
          <a:xfrm>
            <a:off x="4616450" y="4828282"/>
            <a:ext cx="184150" cy="336550"/>
          </a:xfrm>
          <a:prstGeom prst="rect">
            <a:avLst/>
          </a:prstGeom>
          <a:noFill/>
          <a:ln w="9525">
            <a:noFill/>
            <a:miter lim="800000"/>
            <a:headEnd/>
            <a:tailEnd/>
          </a:ln>
        </p:spPr>
        <p:txBody>
          <a:bodyPr>
            <a:spAutoFit/>
          </a:bodyPr>
          <a:lstStyle/>
          <a:p>
            <a:pPr algn="ctr" eaLnBrk="0" hangingPunct="0">
              <a:spcBef>
                <a:spcPct val="50000"/>
              </a:spcBef>
            </a:pPr>
            <a:r>
              <a:rPr lang="pt-BR" sz="1600" b="1" i="1">
                <a:solidFill>
                  <a:schemeClr val="bg2"/>
                </a:solidFill>
                <a:latin typeface="Times New Roman" pitchFamily="18" charset="0"/>
              </a:rPr>
              <a:t>a</a:t>
            </a:r>
          </a:p>
        </p:txBody>
      </p:sp>
      <p:sp>
        <p:nvSpPr>
          <p:cNvPr id="37907" name="Line 19"/>
          <p:cNvSpPr>
            <a:spLocks noChangeShapeType="1"/>
          </p:cNvSpPr>
          <p:nvPr/>
        </p:nvSpPr>
        <p:spPr bwMode="auto">
          <a:xfrm>
            <a:off x="5486400" y="4783832"/>
            <a:ext cx="685800" cy="0"/>
          </a:xfrm>
          <a:prstGeom prst="line">
            <a:avLst/>
          </a:prstGeom>
          <a:noFill/>
          <a:ln w="9525">
            <a:solidFill>
              <a:srgbClr val="000000"/>
            </a:solidFill>
            <a:round/>
            <a:headEnd/>
            <a:tailEnd/>
          </a:ln>
        </p:spPr>
        <p:txBody>
          <a:bodyPr wrap="none" anchor="ctr"/>
          <a:lstStyle/>
          <a:p>
            <a:endParaRPr lang="pt-BR"/>
          </a:p>
        </p:txBody>
      </p:sp>
      <p:sp>
        <p:nvSpPr>
          <p:cNvPr id="37908" name="Text Box 20"/>
          <p:cNvSpPr txBox="1">
            <a:spLocks noChangeArrowheads="1"/>
          </p:cNvSpPr>
          <p:nvPr/>
        </p:nvSpPr>
        <p:spPr bwMode="auto">
          <a:xfrm>
            <a:off x="7162800" y="4479032"/>
            <a:ext cx="457200" cy="336550"/>
          </a:xfrm>
          <a:prstGeom prst="rect">
            <a:avLst/>
          </a:prstGeom>
          <a:noFill/>
          <a:ln w="9525">
            <a:noFill/>
            <a:miter lim="800000"/>
            <a:headEnd/>
            <a:tailEnd/>
          </a:ln>
        </p:spPr>
        <p:txBody>
          <a:bodyPr>
            <a:spAutoFit/>
          </a:bodyPr>
          <a:lstStyle/>
          <a:p>
            <a:pPr eaLnBrk="0" hangingPunct="0">
              <a:spcBef>
                <a:spcPct val="50000"/>
              </a:spcBef>
            </a:pPr>
            <a:r>
              <a:rPr lang="pt-BR" sz="1600" b="1" i="1">
                <a:latin typeface="Times New Roman" pitchFamily="18" charset="0"/>
              </a:rPr>
              <a:t>b=</a:t>
            </a:r>
          </a:p>
        </p:txBody>
      </p:sp>
      <p:sp>
        <p:nvSpPr>
          <p:cNvPr id="37909" name="Line 21"/>
          <p:cNvSpPr>
            <a:spLocks noChangeShapeType="1"/>
          </p:cNvSpPr>
          <p:nvPr/>
        </p:nvSpPr>
        <p:spPr bwMode="auto">
          <a:xfrm flipV="1">
            <a:off x="6172200" y="4492352"/>
            <a:ext cx="0" cy="304800"/>
          </a:xfrm>
          <a:prstGeom prst="line">
            <a:avLst/>
          </a:prstGeom>
          <a:noFill/>
          <a:ln w="9525">
            <a:solidFill>
              <a:srgbClr val="000000"/>
            </a:solidFill>
            <a:round/>
            <a:headEnd/>
            <a:tailEnd/>
          </a:ln>
        </p:spPr>
        <p:txBody>
          <a:bodyPr wrap="none" anchor="ctr"/>
          <a:lstStyle/>
          <a:p>
            <a:endParaRPr lang="pt-BR"/>
          </a:p>
        </p:txBody>
      </p:sp>
      <p:sp>
        <p:nvSpPr>
          <p:cNvPr id="37910" name="Text Box 22"/>
          <p:cNvSpPr txBox="1">
            <a:spLocks noChangeArrowheads="1"/>
          </p:cNvSpPr>
          <p:nvPr/>
        </p:nvSpPr>
        <p:spPr bwMode="auto">
          <a:xfrm>
            <a:off x="5715000" y="4828282"/>
            <a:ext cx="609600" cy="336550"/>
          </a:xfrm>
          <a:prstGeom prst="rect">
            <a:avLst/>
          </a:prstGeom>
          <a:noFill/>
          <a:ln w="9525">
            <a:noFill/>
            <a:miter lim="800000"/>
            <a:headEnd/>
            <a:tailEnd/>
          </a:ln>
        </p:spPr>
        <p:txBody>
          <a:bodyPr>
            <a:spAutoFit/>
          </a:bodyPr>
          <a:lstStyle/>
          <a:p>
            <a:pPr eaLnBrk="0" hangingPunct="0">
              <a:spcBef>
                <a:spcPct val="50000"/>
              </a:spcBef>
            </a:pPr>
            <a:r>
              <a:rPr lang="pt-BR" sz="1600" b="1" i="1">
                <a:latin typeface="Times New Roman" pitchFamily="18" charset="0"/>
                <a:sym typeface="Symbol" pitchFamily="18" charset="2"/>
              </a:rPr>
              <a:t>X</a:t>
            </a:r>
            <a:endParaRPr lang="pt-BR" sz="1600" b="1" i="1">
              <a:latin typeface="Times New Roman" pitchFamily="18" charset="0"/>
            </a:endParaRPr>
          </a:p>
        </p:txBody>
      </p:sp>
      <p:sp>
        <p:nvSpPr>
          <p:cNvPr id="37911" name="Text Box 23"/>
          <p:cNvSpPr txBox="1">
            <a:spLocks noChangeArrowheads="1"/>
          </p:cNvSpPr>
          <p:nvPr/>
        </p:nvSpPr>
        <p:spPr bwMode="auto">
          <a:xfrm>
            <a:off x="6172200" y="4479032"/>
            <a:ext cx="609600" cy="336550"/>
          </a:xfrm>
          <a:prstGeom prst="rect">
            <a:avLst/>
          </a:prstGeom>
          <a:noFill/>
          <a:ln w="9525">
            <a:noFill/>
            <a:miter lim="800000"/>
            <a:headEnd/>
            <a:tailEnd/>
          </a:ln>
        </p:spPr>
        <p:txBody>
          <a:bodyPr>
            <a:spAutoFit/>
          </a:bodyPr>
          <a:lstStyle/>
          <a:p>
            <a:pPr eaLnBrk="0" hangingPunct="0">
              <a:spcBef>
                <a:spcPct val="50000"/>
              </a:spcBef>
            </a:pPr>
            <a:r>
              <a:rPr lang="pt-BR" sz="1600" b="1" i="1">
                <a:latin typeface="Times New Roman" pitchFamily="18" charset="0"/>
                <a:sym typeface="Symbol" pitchFamily="18" charset="2"/>
              </a:rPr>
              <a:t>Y</a:t>
            </a:r>
            <a:endParaRPr lang="pt-BR" sz="1600" b="1" i="1">
              <a:latin typeface="Times New Roman" pitchFamily="18" charset="0"/>
            </a:endParaRPr>
          </a:p>
        </p:txBody>
      </p:sp>
      <p:sp>
        <p:nvSpPr>
          <p:cNvPr id="37912" name="Line 24"/>
          <p:cNvSpPr>
            <a:spLocks noChangeShapeType="1"/>
          </p:cNvSpPr>
          <p:nvPr/>
        </p:nvSpPr>
        <p:spPr bwMode="auto">
          <a:xfrm>
            <a:off x="7543800" y="4653136"/>
            <a:ext cx="533400" cy="0"/>
          </a:xfrm>
          <a:prstGeom prst="line">
            <a:avLst/>
          </a:prstGeom>
          <a:noFill/>
          <a:ln w="9525">
            <a:solidFill>
              <a:srgbClr val="000000"/>
            </a:solidFill>
            <a:round/>
            <a:headEnd/>
            <a:tailEnd/>
          </a:ln>
        </p:spPr>
        <p:txBody>
          <a:bodyPr wrap="none" anchor="ctr"/>
          <a:lstStyle/>
          <a:p>
            <a:endParaRPr lang="pt-BR"/>
          </a:p>
        </p:txBody>
      </p:sp>
      <p:sp>
        <p:nvSpPr>
          <p:cNvPr id="37913" name="Text Box 25"/>
          <p:cNvSpPr txBox="1">
            <a:spLocks noChangeArrowheads="1"/>
          </p:cNvSpPr>
          <p:nvPr/>
        </p:nvSpPr>
        <p:spPr bwMode="auto">
          <a:xfrm>
            <a:off x="7543800" y="4631432"/>
            <a:ext cx="533400" cy="336550"/>
          </a:xfrm>
          <a:prstGeom prst="rect">
            <a:avLst/>
          </a:prstGeom>
          <a:noFill/>
          <a:ln w="9525">
            <a:noFill/>
            <a:miter lim="800000"/>
            <a:headEnd/>
            <a:tailEnd/>
          </a:ln>
        </p:spPr>
        <p:txBody>
          <a:bodyPr>
            <a:spAutoFit/>
          </a:bodyPr>
          <a:lstStyle/>
          <a:p>
            <a:pPr eaLnBrk="0" hangingPunct="0">
              <a:spcBef>
                <a:spcPct val="50000"/>
              </a:spcBef>
            </a:pPr>
            <a:r>
              <a:rPr lang="pt-BR" sz="1600" b="1" i="1">
                <a:latin typeface="Times New Roman" pitchFamily="18" charset="0"/>
                <a:sym typeface="Symbol" pitchFamily="18" charset="2"/>
              </a:rPr>
              <a:t>X</a:t>
            </a:r>
            <a:endParaRPr lang="pt-BR" sz="1600" b="1" i="1">
              <a:latin typeface="Times New Roman" pitchFamily="18" charset="0"/>
            </a:endParaRPr>
          </a:p>
        </p:txBody>
      </p:sp>
      <p:sp>
        <p:nvSpPr>
          <p:cNvPr id="37914" name="Text Box 26"/>
          <p:cNvSpPr txBox="1">
            <a:spLocks noChangeArrowheads="1"/>
          </p:cNvSpPr>
          <p:nvPr/>
        </p:nvSpPr>
        <p:spPr bwMode="auto">
          <a:xfrm>
            <a:off x="7543800" y="4326632"/>
            <a:ext cx="609600" cy="336550"/>
          </a:xfrm>
          <a:prstGeom prst="rect">
            <a:avLst/>
          </a:prstGeom>
          <a:noFill/>
          <a:ln w="9525">
            <a:noFill/>
            <a:miter lim="800000"/>
            <a:headEnd/>
            <a:tailEnd/>
          </a:ln>
        </p:spPr>
        <p:txBody>
          <a:bodyPr>
            <a:spAutoFit/>
          </a:bodyPr>
          <a:lstStyle/>
          <a:p>
            <a:pPr eaLnBrk="0" hangingPunct="0">
              <a:spcBef>
                <a:spcPct val="50000"/>
              </a:spcBef>
            </a:pPr>
            <a:r>
              <a:rPr lang="pt-BR" sz="1600" b="1" i="1">
                <a:latin typeface="Times New Roman" pitchFamily="18" charset="0"/>
                <a:sym typeface="Symbol" pitchFamily="18" charset="2"/>
              </a:rPr>
              <a:t>Y</a:t>
            </a:r>
            <a:endParaRPr lang="pt-BR" sz="1600" b="1" i="1">
              <a:latin typeface="Times New Roman" pitchFamily="18" charset="0"/>
            </a:endParaRPr>
          </a:p>
        </p:txBody>
      </p:sp>
      <p:sp>
        <p:nvSpPr>
          <p:cNvPr id="37915" name="Text Box 27"/>
          <p:cNvSpPr txBox="1">
            <a:spLocks noChangeArrowheads="1"/>
          </p:cNvSpPr>
          <p:nvPr/>
        </p:nvSpPr>
        <p:spPr bwMode="auto">
          <a:xfrm>
            <a:off x="4768850" y="5149850"/>
            <a:ext cx="184150" cy="336550"/>
          </a:xfrm>
          <a:prstGeom prst="rect">
            <a:avLst/>
          </a:prstGeom>
          <a:noFill/>
          <a:ln w="9525">
            <a:noFill/>
            <a:miter lim="800000"/>
            <a:headEnd/>
            <a:tailEnd/>
          </a:ln>
        </p:spPr>
        <p:txBody>
          <a:bodyPr>
            <a:spAutoFit/>
          </a:bodyPr>
          <a:lstStyle/>
          <a:p>
            <a:pPr algn="ctr" eaLnBrk="0" hangingPunct="0">
              <a:spcBef>
                <a:spcPct val="50000"/>
              </a:spcBef>
            </a:pPr>
            <a:r>
              <a:rPr lang="pt-BR" sz="1600" b="1" i="1">
                <a:solidFill>
                  <a:schemeClr val="bg2"/>
                </a:solidFill>
                <a:latin typeface="Times New Roman" pitchFamily="18" charset="0"/>
              </a:rPr>
              <a:t>0</a:t>
            </a:r>
          </a:p>
        </p:txBody>
      </p:sp>
      <p:sp>
        <p:nvSpPr>
          <p:cNvPr id="37917" name="Text Box 29"/>
          <p:cNvSpPr txBox="1">
            <a:spLocks noChangeArrowheads="1"/>
          </p:cNvSpPr>
          <p:nvPr/>
        </p:nvSpPr>
        <p:spPr bwMode="auto">
          <a:xfrm>
            <a:off x="0" y="2660719"/>
            <a:ext cx="1981200" cy="1015663"/>
          </a:xfrm>
          <a:prstGeom prst="rect">
            <a:avLst/>
          </a:prstGeom>
          <a:noFill/>
          <a:ln w="9525">
            <a:noFill/>
            <a:miter lim="800000"/>
            <a:headEnd/>
            <a:tailEnd/>
          </a:ln>
        </p:spPr>
        <p:txBody>
          <a:bodyPr wrap="square">
            <a:spAutoFit/>
          </a:bodyPr>
          <a:lstStyle/>
          <a:p>
            <a:pPr algn="ctr" eaLnBrk="0" hangingPunct="0">
              <a:spcBef>
                <a:spcPct val="50000"/>
              </a:spcBef>
            </a:pPr>
            <a:r>
              <a:rPr lang="pt-BR" sz="2400" b="1" i="1" dirty="0" smtClean="0">
                <a:solidFill>
                  <a:srgbClr val="1E9FB4"/>
                </a:solidFill>
                <a:latin typeface="Arial" pitchFamily="34" charset="0"/>
                <a:cs typeface="Arial" pitchFamily="34" charset="0"/>
              </a:rPr>
              <a:t>coeficiente</a:t>
            </a:r>
          </a:p>
          <a:p>
            <a:pPr algn="ctr" eaLnBrk="0" hangingPunct="0">
              <a:spcBef>
                <a:spcPct val="50000"/>
              </a:spcBef>
            </a:pPr>
            <a:r>
              <a:rPr lang="pt-BR" sz="2400" b="1" i="1" dirty="0" smtClean="0">
                <a:solidFill>
                  <a:srgbClr val="1E9FB4"/>
                </a:solidFill>
                <a:latin typeface="Arial" pitchFamily="34" charset="0"/>
                <a:cs typeface="Arial" pitchFamily="34" charset="0"/>
              </a:rPr>
              <a:t>linear</a:t>
            </a:r>
            <a:endParaRPr lang="pt-BR" sz="2400" b="1" i="1" dirty="0">
              <a:solidFill>
                <a:srgbClr val="1E9FB4"/>
              </a:solidFill>
              <a:latin typeface="Arial" pitchFamily="34" charset="0"/>
              <a:cs typeface="Arial" pitchFamily="34" charset="0"/>
            </a:endParaRPr>
          </a:p>
        </p:txBody>
      </p:sp>
      <p:sp>
        <p:nvSpPr>
          <p:cNvPr id="37918" name="Text Box 30"/>
          <p:cNvSpPr txBox="1">
            <a:spLocks noChangeArrowheads="1"/>
          </p:cNvSpPr>
          <p:nvPr/>
        </p:nvSpPr>
        <p:spPr bwMode="auto">
          <a:xfrm>
            <a:off x="1905000" y="2660719"/>
            <a:ext cx="1946920" cy="1015663"/>
          </a:xfrm>
          <a:prstGeom prst="rect">
            <a:avLst/>
          </a:prstGeom>
          <a:noFill/>
          <a:ln w="9525">
            <a:noFill/>
            <a:miter lim="800000"/>
            <a:headEnd/>
            <a:tailEnd/>
          </a:ln>
        </p:spPr>
        <p:txBody>
          <a:bodyPr wrap="square">
            <a:spAutoFit/>
          </a:bodyPr>
          <a:lstStyle/>
          <a:p>
            <a:pPr algn="ctr" eaLnBrk="0" hangingPunct="0">
              <a:spcBef>
                <a:spcPct val="50000"/>
              </a:spcBef>
            </a:pPr>
            <a:r>
              <a:rPr lang="pt-BR" sz="2400" b="1" i="1" dirty="0" smtClean="0">
                <a:solidFill>
                  <a:srgbClr val="1E9FB4"/>
                </a:solidFill>
                <a:latin typeface="Arial" pitchFamily="34" charset="0"/>
                <a:cs typeface="Arial" pitchFamily="34" charset="0"/>
              </a:rPr>
              <a:t>coeficiente</a:t>
            </a:r>
          </a:p>
          <a:p>
            <a:pPr algn="ctr" eaLnBrk="0" hangingPunct="0">
              <a:spcBef>
                <a:spcPct val="50000"/>
              </a:spcBef>
            </a:pPr>
            <a:r>
              <a:rPr lang="pt-BR" sz="2400" b="1" i="1" dirty="0" smtClean="0">
                <a:solidFill>
                  <a:srgbClr val="1E9FB4"/>
                </a:solidFill>
                <a:latin typeface="Arial" pitchFamily="34" charset="0"/>
                <a:cs typeface="Arial" pitchFamily="34" charset="0"/>
              </a:rPr>
              <a:t>angular</a:t>
            </a:r>
            <a:endParaRPr lang="pt-BR" sz="2400" b="1" i="1" dirty="0">
              <a:solidFill>
                <a:srgbClr val="1E9FB4"/>
              </a:solidFill>
              <a:latin typeface="Arial" pitchFamily="34" charset="0"/>
              <a:cs typeface="Arial" pitchFamily="34" charset="0"/>
            </a:endParaRPr>
          </a:p>
        </p:txBody>
      </p:sp>
      <p:sp>
        <p:nvSpPr>
          <p:cNvPr id="31" name="Seta para baixo 30"/>
          <p:cNvSpPr/>
          <p:nvPr/>
        </p:nvSpPr>
        <p:spPr>
          <a:xfrm>
            <a:off x="1907704" y="3789040"/>
            <a:ext cx="288032"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609600" y="152400"/>
            <a:ext cx="7772400" cy="1143000"/>
          </a:xfrm>
        </p:spPr>
        <p:txBody>
          <a:bodyPr/>
          <a:lstStyle/>
          <a:p>
            <a:pPr eaLnBrk="1" hangingPunct="1"/>
            <a:r>
              <a:rPr lang="pt-BR" sz="2400" b="1" dirty="0" smtClean="0">
                <a:latin typeface="Arial" pitchFamily="34" charset="0"/>
                <a:cs typeface="Arial" pitchFamily="34" charset="0"/>
              </a:rPr>
              <a:t>Critério de Ajuste</a:t>
            </a:r>
            <a:endParaRPr lang="pt-BR" sz="2400" dirty="0" smtClean="0">
              <a:latin typeface="Arial" pitchFamily="34" charset="0"/>
              <a:cs typeface="Arial" pitchFamily="34" charset="0"/>
            </a:endParaRPr>
          </a:p>
        </p:txBody>
      </p:sp>
      <p:sp>
        <p:nvSpPr>
          <p:cNvPr id="38916" name="Line 4"/>
          <p:cNvSpPr>
            <a:spLocks noChangeShapeType="1"/>
          </p:cNvSpPr>
          <p:nvPr/>
        </p:nvSpPr>
        <p:spPr bwMode="auto">
          <a:xfrm>
            <a:off x="1544638" y="2427288"/>
            <a:ext cx="0" cy="2557462"/>
          </a:xfrm>
          <a:prstGeom prst="line">
            <a:avLst/>
          </a:prstGeom>
          <a:noFill/>
          <a:ln w="28575">
            <a:solidFill>
              <a:schemeClr val="tx2"/>
            </a:solidFill>
            <a:round/>
            <a:headEnd/>
            <a:tailEnd/>
          </a:ln>
        </p:spPr>
        <p:txBody>
          <a:bodyPr wrap="none" anchor="ctr"/>
          <a:lstStyle/>
          <a:p>
            <a:endParaRPr lang="pt-BR"/>
          </a:p>
        </p:txBody>
      </p:sp>
      <p:sp>
        <p:nvSpPr>
          <p:cNvPr id="38917" name="Line 5"/>
          <p:cNvSpPr>
            <a:spLocks noChangeShapeType="1"/>
          </p:cNvSpPr>
          <p:nvPr/>
        </p:nvSpPr>
        <p:spPr bwMode="auto">
          <a:xfrm>
            <a:off x="1544638" y="4984750"/>
            <a:ext cx="4043362" cy="0"/>
          </a:xfrm>
          <a:prstGeom prst="line">
            <a:avLst/>
          </a:prstGeom>
          <a:noFill/>
          <a:ln w="28575">
            <a:solidFill>
              <a:schemeClr val="tx2"/>
            </a:solidFill>
            <a:round/>
            <a:headEnd/>
            <a:tailEnd/>
          </a:ln>
        </p:spPr>
        <p:txBody>
          <a:bodyPr wrap="none" anchor="ctr"/>
          <a:lstStyle/>
          <a:p>
            <a:endParaRPr lang="pt-BR"/>
          </a:p>
        </p:txBody>
      </p:sp>
      <p:sp>
        <p:nvSpPr>
          <p:cNvPr id="38918" name="Text Box 6"/>
          <p:cNvSpPr txBox="1">
            <a:spLocks noChangeArrowheads="1"/>
          </p:cNvSpPr>
          <p:nvPr/>
        </p:nvSpPr>
        <p:spPr bwMode="auto">
          <a:xfrm>
            <a:off x="5289550" y="5029200"/>
            <a:ext cx="349250" cy="366713"/>
          </a:xfrm>
          <a:prstGeom prst="rect">
            <a:avLst/>
          </a:prstGeom>
          <a:noFill/>
          <a:ln w="9525">
            <a:noFill/>
            <a:miter lim="800000"/>
            <a:headEnd/>
            <a:tailEnd/>
          </a:ln>
        </p:spPr>
        <p:txBody>
          <a:bodyPr wrap="none">
            <a:spAutoFit/>
          </a:bodyPr>
          <a:lstStyle/>
          <a:p>
            <a:pPr algn="ctr" eaLnBrk="0" hangingPunct="0"/>
            <a:r>
              <a:rPr lang="pt-BR" sz="1800" b="1" dirty="0">
                <a:solidFill>
                  <a:schemeClr val="tx2"/>
                </a:solidFill>
                <a:latin typeface="Times New Roman" pitchFamily="18" charset="0"/>
              </a:rPr>
              <a:t>X</a:t>
            </a:r>
          </a:p>
        </p:txBody>
      </p:sp>
      <p:sp>
        <p:nvSpPr>
          <p:cNvPr id="38919" name="Text Box 7"/>
          <p:cNvSpPr txBox="1">
            <a:spLocks noChangeArrowheads="1"/>
          </p:cNvSpPr>
          <p:nvPr/>
        </p:nvSpPr>
        <p:spPr bwMode="auto">
          <a:xfrm>
            <a:off x="817563" y="2286000"/>
            <a:ext cx="1011237" cy="366713"/>
          </a:xfrm>
          <a:prstGeom prst="rect">
            <a:avLst/>
          </a:prstGeom>
          <a:noFill/>
          <a:ln w="9525">
            <a:noFill/>
            <a:miter lim="800000"/>
            <a:headEnd/>
            <a:tailEnd/>
          </a:ln>
        </p:spPr>
        <p:txBody>
          <a:bodyPr>
            <a:spAutoFit/>
          </a:bodyPr>
          <a:lstStyle/>
          <a:p>
            <a:pPr algn="ctr" eaLnBrk="0" hangingPunct="0">
              <a:spcBef>
                <a:spcPct val="50000"/>
              </a:spcBef>
            </a:pPr>
            <a:r>
              <a:rPr lang="pt-BR" sz="1800" b="1" dirty="0">
                <a:solidFill>
                  <a:schemeClr val="tx2"/>
                </a:solidFill>
                <a:latin typeface="Times New Roman" pitchFamily="18" charset="0"/>
              </a:rPr>
              <a:t>Y</a:t>
            </a:r>
          </a:p>
        </p:txBody>
      </p:sp>
      <p:sp>
        <p:nvSpPr>
          <p:cNvPr id="38920" name="Text Box 8"/>
          <p:cNvSpPr txBox="1">
            <a:spLocks noChangeArrowheads="1"/>
          </p:cNvSpPr>
          <p:nvPr/>
        </p:nvSpPr>
        <p:spPr bwMode="auto">
          <a:xfrm>
            <a:off x="1544638" y="4443413"/>
            <a:ext cx="631825" cy="366712"/>
          </a:xfrm>
          <a:prstGeom prst="rect">
            <a:avLst/>
          </a:prstGeom>
          <a:noFill/>
          <a:ln w="9525">
            <a:noFill/>
            <a:miter lim="800000"/>
            <a:headEnd/>
            <a:tailEnd/>
          </a:ln>
        </p:spPr>
        <p:txBody>
          <a:bodyPr>
            <a:spAutoFit/>
          </a:bodyPr>
          <a:lstStyle/>
          <a:p>
            <a:pPr algn="ctr" eaLnBrk="0" hangingPunct="0">
              <a:spcBef>
                <a:spcPct val="50000"/>
              </a:spcBef>
            </a:pPr>
            <a:r>
              <a:rPr lang="pt-BR" sz="1800" b="1">
                <a:solidFill>
                  <a:srgbClr val="0066FF"/>
                </a:solidFill>
                <a:latin typeface="Times New Roman" pitchFamily="18" charset="0"/>
              </a:rPr>
              <a:t>*</a:t>
            </a:r>
          </a:p>
        </p:txBody>
      </p:sp>
      <p:sp>
        <p:nvSpPr>
          <p:cNvPr id="38921" name="Text Box 9"/>
          <p:cNvSpPr txBox="1">
            <a:spLocks noChangeArrowheads="1"/>
          </p:cNvSpPr>
          <p:nvPr/>
        </p:nvSpPr>
        <p:spPr bwMode="auto">
          <a:xfrm>
            <a:off x="1797050" y="3989388"/>
            <a:ext cx="631825" cy="366712"/>
          </a:xfrm>
          <a:prstGeom prst="rect">
            <a:avLst/>
          </a:prstGeom>
          <a:noFill/>
          <a:ln w="9525">
            <a:noFill/>
            <a:miter lim="800000"/>
            <a:headEnd/>
            <a:tailEnd/>
          </a:ln>
        </p:spPr>
        <p:txBody>
          <a:bodyPr>
            <a:spAutoFit/>
          </a:bodyPr>
          <a:lstStyle/>
          <a:p>
            <a:pPr algn="ctr" eaLnBrk="0" hangingPunct="0">
              <a:spcBef>
                <a:spcPct val="50000"/>
              </a:spcBef>
            </a:pPr>
            <a:r>
              <a:rPr lang="pt-BR" sz="1800" b="1">
                <a:solidFill>
                  <a:srgbClr val="0000FF"/>
                </a:solidFill>
                <a:latin typeface="Times New Roman" pitchFamily="18" charset="0"/>
              </a:rPr>
              <a:t>*</a:t>
            </a:r>
          </a:p>
        </p:txBody>
      </p:sp>
      <p:sp>
        <p:nvSpPr>
          <p:cNvPr id="38922" name="Text Box 10"/>
          <p:cNvSpPr txBox="1">
            <a:spLocks noChangeArrowheads="1"/>
          </p:cNvSpPr>
          <p:nvPr/>
        </p:nvSpPr>
        <p:spPr bwMode="auto">
          <a:xfrm>
            <a:off x="2176463" y="3563938"/>
            <a:ext cx="631825" cy="366712"/>
          </a:xfrm>
          <a:prstGeom prst="rect">
            <a:avLst/>
          </a:prstGeom>
          <a:noFill/>
          <a:ln w="9525">
            <a:noFill/>
            <a:miter lim="800000"/>
            <a:headEnd/>
            <a:tailEnd/>
          </a:ln>
        </p:spPr>
        <p:txBody>
          <a:bodyPr>
            <a:spAutoFit/>
          </a:bodyPr>
          <a:lstStyle/>
          <a:p>
            <a:pPr algn="ctr" eaLnBrk="0" hangingPunct="0">
              <a:spcBef>
                <a:spcPct val="50000"/>
              </a:spcBef>
            </a:pPr>
            <a:r>
              <a:rPr lang="pt-BR" sz="1800" b="1">
                <a:solidFill>
                  <a:srgbClr val="0000FF"/>
                </a:solidFill>
                <a:latin typeface="Times New Roman" pitchFamily="18" charset="0"/>
              </a:rPr>
              <a:t>*</a:t>
            </a:r>
          </a:p>
        </p:txBody>
      </p:sp>
      <p:sp>
        <p:nvSpPr>
          <p:cNvPr id="38923" name="Text Box 11"/>
          <p:cNvSpPr txBox="1">
            <a:spLocks noChangeArrowheads="1"/>
          </p:cNvSpPr>
          <p:nvPr/>
        </p:nvSpPr>
        <p:spPr bwMode="auto">
          <a:xfrm>
            <a:off x="2808288" y="3706813"/>
            <a:ext cx="631825" cy="366712"/>
          </a:xfrm>
          <a:prstGeom prst="rect">
            <a:avLst/>
          </a:prstGeom>
          <a:noFill/>
          <a:ln w="9525">
            <a:noFill/>
            <a:miter lim="800000"/>
            <a:headEnd/>
            <a:tailEnd/>
          </a:ln>
        </p:spPr>
        <p:txBody>
          <a:bodyPr>
            <a:spAutoFit/>
          </a:bodyPr>
          <a:lstStyle/>
          <a:p>
            <a:pPr algn="ctr" eaLnBrk="0" hangingPunct="0">
              <a:spcBef>
                <a:spcPct val="50000"/>
              </a:spcBef>
            </a:pPr>
            <a:r>
              <a:rPr lang="pt-BR" sz="1800" b="1">
                <a:solidFill>
                  <a:srgbClr val="0000FF"/>
                </a:solidFill>
                <a:latin typeface="Times New Roman" pitchFamily="18" charset="0"/>
              </a:rPr>
              <a:t>*</a:t>
            </a:r>
          </a:p>
        </p:txBody>
      </p:sp>
      <p:sp>
        <p:nvSpPr>
          <p:cNvPr id="38924" name="Text Box 12"/>
          <p:cNvSpPr txBox="1">
            <a:spLocks noChangeArrowheads="1"/>
          </p:cNvSpPr>
          <p:nvPr/>
        </p:nvSpPr>
        <p:spPr bwMode="auto">
          <a:xfrm>
            <a:off x="2303463" y="4416425"/>
            <a:ext cx="631825" cy="366713"/>
          </a:xfrm>
          <a:prstGeom prst="rect">
            <a:avLst/>
          </a:prstGeom>
          <a:noFill/>
          <a:ln w="9525">
            <a:noFill/>
            <a:miter lim="800000"/>
            <a:headEnd/>
            <a:tailEnd/>
          </a:ln>
        </p:spPr>
        <p:txBody>
          <a:bodyPr>
            <a:spAutoFit/>
          </a:bodyPr>
          <a:lstStyle/>
          <a:p>
            <a:pPr algn="ctr" eaLnBrk="0" hangingPunct="0">
              <a:spcBef>
                <a:spcPct val="50000"/>
              </a:spcBef>
            </a:pPr>
            <a:r>
              <a:rPr lang="pt-BR" sz="1800" b="1">
                <a:solidFill>
                  <a:srgbClr val="0000FF"/>
                </a:solidFill>
                <a:latin typeface="Times New Roman" pitchFamily="18" charset="0"/>
              </a:rPr>
              <a:t>*</a:t>
            </a:r>
          </a:p>
        </p:txBody>
      </p:sp>
      <p:sp>
        <p:nvSpPr>
          <p:cNvPr id="38925" name="Text Box 13"/>
          <p:cNvSpPr txBox="1">
            <a:spLocks noChangeArrowheads="1"/>
          </p:cNvSpPr>
          <p:nvPr/>
        </p:nvSpPr>
        <p:spPr bwMode="auto">
          <a:xfrm>
            <a:off x="3187700" y="3138488"/>
            <a:ext cx="631825" cy="366712"/>
          </a:xfrm>
          <a:prstGeom prst="rect">
            <a:avLst/>
          </a:prstGeom>
          <a:noFill/>
          <a:ln w="9525">
            <a:noFill/>
            <a:miter lim="800000"/>
            <a:headEnd/>
            <a:tailEnd/>
          </a:ln>
        </p:spPr>
        <p:txBody>
          <a:bodyPr>
            <a:spAutoFit/>
          </a:bodyPr>
          <a:lstStyle/>
          <a:p>
            <a:pPr algn="ctr" eaLnBrk="0" hangingPunct="0">
              <a:spcBef>
                <a:spcPct val="50000"/>
              </a:spcBef>
            </a:pPr>
            <a:r>
              <a:rPr lang="pt-BR" sz="1800" b="1">
                <a:solidFill>
                  <a:srgbClr val="0000FF"/>
                </a:solidFill>
                <a:latin typeface="Times New Roman" pitchFamily="18" charset="0"/>
              </a:rPr>
              <a:t>*</a:t>
            </a:r>
          </a:p>
        </p:txBody>
      </p:sp>
      <p:sp>
        <p:nvSpPr>
          <p:cNvPr id="38926" name="Text Box 14"/>
          <p:cNvSpPr txBox="1">
            <a:spLocks noChangeArrowheads="1"/>
          </p:cNvSpPr>
          <p:nvPr/>
        </p:nvSpPr>
        <p:spPr bwMode="auto">
          <a:xfrm>
            <a:off x="4198938" y="2427288"/>
            <a:ext cx="631825" cy="366712"/>
          </a:xfrm>
          <a:prstGeom prst="rect">
            <a:avLst/>
          </a:prstGeom>
          <a:noFill/>
          <a:ln w="9525">
            <a:noFill/>
            <a:miter lim="800000"/>
            <a:headEnd/>
            <a:tailEnd/>
          </a:ln>
        </p:spPr>
        <p:txBody>
          <a:bodyPr>
            <a:spAutoFit/>
          </a:bodyPr>
          <a:lstStyle/>
          <a:p>
            <a:pPr algn="ctr" eaLnBrk="0" hangingPunct="0">
              <a:spcBef>
                <a:spcPct val="50000"/>
              </a:spcBef>
            </a:pPr>
            <a:r>
              <a:rPr lang="pt-BR" sz="1800" b="1">
                <a:solidFill>
                  <a:srgbClr val="0000FF"/>
                </a:solidFill>
                <a:latin typeface="Times New Roman" pitchFamily="18" charset="0"/>
              </a:rPr>
              <a:t>*</a:t>
            </a:r>
          </a:p>
        </p:txBody>
      </p:sp>
      <p:sp>
        <p:nvSpPr>
          <p:cNvPr id="38927" name="Text Box 15"/>
          <p:cNvSpPr txBox="1">
            <a:spLocks noChangeArrowheads="1"/>
          </p:cNvSpPr>
          <p:nvPr/>
        </p:nvSpPr>
        <p:spPr bwMode="auto">
          <a:xfrm>
            <a:off x="5083175" y="2570163"/>
            <a:ext cx="631825" cy="366712"/>
          </a:xfrm>
          <a:prstGeom prst="rect">
            <a:avLst/>
          </a:prstGeom>
          <a:noFill/>
          <a:ln w="9525">
            <a:noFill/>
            <a:miter lim="800000"/>
            <a:headEnd/>
            <a:tailEnd/>
          </a:ln>
        </p:spPr>
        <p:txBody>
          <a:bodyPr>
            <a:spAutoFit/>
          </a:bodyPr>
          <a:lstStyle/>
          <a:p>
            <a:pPr algn="ctr" eaLnBrk="0" hangingPunct="0">
              <a:spcBef>
                <a:spcPct val="50000"/>
              </a:spcBef>
            </a:pPr>
            <a:r>
              <a:rPr lang="pt-BR" sz="1800" b="1">
                <a:solidFill>
                  <a:srgbClr val="0000FF"/>
                </a:solidFill>
                <a:latin typeface="Times New Roman" pitchFamily="18" charset="0"/>
              </a:rPr>
              <a:t>*</a:t>
            </a:r>
          </a:p>
        </p:txBody>
      </p:sp>
      <p:sp>
        <p:nvSpPr>
          <p:cNvPr id="38928" name="Text Box 16"/>
          <p:cNvSpPr txBox="1">
            <a:spLocks noChangeArrowheads="1"/>
          </p:cNvSpPr>
          <p:nvPr/>
        </p:nvSpPr>
        <p:spPr bwMode="auto">
          <a:xfrm>
            <a:off x="4703763" y="3448050"/>
            <a:ext cx="631825" cy="366713"/>
          </a:xfrm>
          <a:prstGeom prst="rect">
            <a:avLst/>
          </a:prstGeom>
          <a:noFill/>
          <a:ln w="9525">
            <a:noFill/>
            <a:miter lim="800000"/>
            <a:headEnd/>
            <a:tailEnd/>
          </a:ln>
        </p:spPr>
        <p:txBody>
          <a:bodyPr>
            <a:spAutoFit/>
          </a:bodyPr>
          <a:lstStyle/>
          <a:p>
            <a:pPr algn="ctr" eaLnBrk="0" hangingPunct="0">
              <a:spcBef>
                <a:spcPct val="50000"/>
              </a:spcBef>
            </a:pPr>
            <a:r>
              <a:rPr lang="pt-BR" sz="1800" b="1">
                <a:solidFill>
                  <a:srgbClr val="0000FF"/>
                </a:solidFill>
                <a:latin typeface="Times New Roman" pitchFamily="18" charset="0"/>
              </a:rPr>
              <a:t>*</a:t>
            </a:r>
          </a:p>
        </p:txBody>
      </p:sp>
      <p:sp>
        <p:nvSpPr>
          <p:cNvPr id="38929" name="Text Box 17"/>
          <p:cNvSpPr txBox="1">
            <a:spLocks noChangeArrowheads="1"/>
          </p:cNvSpPr>
          <p:nvPr/>
        </p:nvSpPr>
        <p:spPr bwMode="auto">
          <a:xfrm>
            <a:off x="3819525" y="3138488"/>
            <a:ext cx="631825" cy="366712"/>
          </a:xfrm>
          <a:prstGeom prst="rect">
            <a:avLst/>
          </a:prstGeom>
          <a:noFill/>
          <a:ln w="9525">
            <a:noFill/>
            <a:miter lim="800000"/>
            <a:headEnd/>
            <a:tailEnd/>
          </a:ln>
        </p:spPr>
        <p:txBody>
          <a:bodyPr>
            <a:spAutoFit/>
          </a:bodyPr>
          <a:lstStyle/>
          <a:p>
            <a:pPr algn="ctr" eaLnBrk="0" hangingPunct="0">
              <a:spcBef>
                <a:spcPct val="50000"/>
              </a:spcBef>
            </a:pPr>
            <a:r>
              <a:rPr lang="pt-BR" sz="1800" b="1">
                <a:solidFill>
                  <a:srgbClr val="0000FF"/>
                </a:solidFill>
                <a:latin typeface="Times New Roman" pitchFamily="18" charset="0"/>
              </a:rPr>
              <a:t>*</a:t>
            </a:r>
          </a:p>
        </p:txBody>
      </p:sp>
      <p:sp>
        <p:nvSpPr>
          <p:cNvPr id="38930" name="Text Box 18"/>
          <p:cNvSpPr txBox="1">
            <a:spLocks noChangeArrowheads="1"/>
          </p:cNvSpPr>
          <p:nvPr/>
        </p:nvSpPr>
        <p:spPr bwMode="auto">
          <a:xfrm>
            <a:off x="3440113" y="3422650"/>
            <a:ext cx="631825" cy="366713"/>
          </a:xfrm>
          <a:prstGeom prst="rect">
            <a:avLst/>
          </a:prstGeom>
          <a:noFill/>
          <a:ln w="9525">
            <a:noFill/>
            <a:miter lim="800000"/>
            <a:headEnd/>
            <a:tailEnd/>
          </a:ln>
        </p:spPr>
        <p:txBody>
          <a:bodyPr>
            <a:spAutoFit/>
          </a:bodyPr>
          <a:lstStyle/>
          <a:p>
            <a:pPr algn="ctr" eaLnBrk="0" hangingPunct="0">
              <a:spcBef>
                <a:spcPct val="50000"/>
              </a:spcBef>
            </a:pPr>
            <a:r>
              <a:rPr lang="pt-BR" sz="1800" b="1">
                <a:solidFill>
                  <a:srgbClr val="0000FF"/>
                </a:solidFill>
                <a:latin typeface="Times New Roman" pitchFamily="18" charset="0"/>
              </a:rPr>
              <a:t>*</a:t>
            </a:r>
          </a:p>
        </p:txBody>
      </p:sp>
      <p:sp>
        <p:nvSpPr>
          <p:cNvPr id="38932" name="Text Box 20"/>
          <p:cNvSpPr txBox="1">
            <a:spLocks noChangeArrowheads="1"/>
          </p:cNvSpPr>
          <p:nvPr/>
        </p:nvSpPr>
        <p:spPr bwMode="auto">
          <a:xfrm>
            <a:off x="4724400" y="1371600"/>
            <a:ext cx="3886200" cy="830263"/>
          </a:xfrm>
          <a:prstGeom prst="rect">
            <a:avLst/>
          </a:prstGeom>
          <a:noFill/>
          <a:ln w="9525">
            <a:noFill/>
            <a:miter lim="800000"/>
            <a:headEnd/>
            <a:tailEnd/>
          </a:ln>
        </p:spPr>
        <p:txBody>
          <a:bodyPr>
            <a:spAutoFit/>
          </a:bodyPr>
          <a:lstStyle/>
          <a:p>
            <a:pPr algn="ctr" eaLnBrk="0" hangingPunct="0">
              <a:spcBef>
                <a:spcPct val="50000"/>
              </a:spcBef>
            </a:pPr>
            <a:r>
              <a:rPr lang="pt-BR" sz="2400" i="1" dirty="0">
                <a:solidFill>
                  <a:srgbClr val="1E9FB4"/>
                </a:solidFill>
                <a:cs typeface="Arial" charset="0"/>
              </a:rPr>
              <a:t>Qual reta melhor se ajusta aos  pontos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a:xfrm>
            <a:off x="685800" y="0"/>
            <a:ext cx="7772400" cy="1143000"/>
          </a:xfrm>
        </p:spPr>
        <p:txBody>
          <a:bodyPr/>
          <a:lstStyle/>
          <a:p>
            <a:pPr eaLnBrk="1" hangingPunct="1"/>
            <a:r>
              <a:rPr lang="pt-BR" sz="2400" b="1" dirty="0" smtClean="0">
                <a:latin typeface="Arial" charset="0"/>
                <a:cs typeface="Arial" charset="0"/>
              </a:rPr>
              <a:t>Um possível critério: </a:t>
            </a:r>
            <a:r>
              <a:rPr lang="pt-BR" sz="2400" b="1" dirty="0" smtClean="0">
                <a:solidFill>
                  <a:srgbClr val="1E9FB4"/>
                </a:solidFill>
                <a:latin typeface="Arial" charset="0"/>
                <a:cs typeface="Arial" charset="0"/>
              </a:rPr>
              <a:t> Mínimos Quadrados </a:t>
            </a:r>
          </a:p>
        </p:txBody>
      </p:sp>
      <p:sp>
        <p:nvSpPr>
          <p:cNvPr id="39939" name="Rectangle 3"/>
          <p:cNvSpPr>
            <a:spLocks noChangeArrowheads="1"/>
          </p:cNvSpPr>
          <p:nvPr/>
        </p:nvSpPr>
        <p:spPr bwMode="auto">
          <a:xfrm>
            <a:off x="1619672" y="1412776"/>
            <a:ext cx="6172200" cy="3505200"/>
          </a:xfrm>
          <a:prstGeom prst="rect">
            <a:avLst/>
          </a:prstGeom>
          <a:solidFill>
            <a:srgbClr val="FFFFFF"/>
          </a:solidFill>
          <a:ln w="9525">
            <a:solidFill>
              <a:srgbClr val="000000"/>
            </a:solidFill>
            <a:miter lim="800000"/>
            <a:headEnd/>
            <a:tailEnd/>
          </a:ln>
        </p:spPr>
        <p:txBody>
          <a:bodyPr wrap="none" anchor="ctr"/>
          <a:lstStyle/>
          <a:p>
            <a:pPr algn="ctr" eaLnBrk="0" hangingPunct="0"/>
            <a:endParaRPr lang="pt-BR" sz="2000">
              <a:solidFill>
                <a:schemeClr val="tx2"/>
              </a:solidFill>
              <a:latin typeface="Arial" pitchFamily="34" charset="0"/>
              <a:cs typeface="Arial" pitchFamily="34" charset="0"/>
            </a:endParaRPr>
          </a:p>
        </p:txBody>
      </p:sp>
      <p:sp>
        <p:nvSpPr>
          <p:cNvPr id="39940" name="Line 4"/>
          <p:cNvSpPr>
            <a:spLocks noChangeShapeType="1"/>
          </p:cNvSpPr>
          <p:nvPr/>
        </p:nvSpPr>
        <p:spPr bwMode="auto">
          <a:xfrm>
            <a:off x="2286000" y="1524000"/>
            <a:ext cx="0" cy="2819400"/>
          </a:xfrm>
          <a:prstGeom prst="line">
            <a:avLst/>
          </a:prstGeom>
          <a:noFill/>
          <a:ln w="28575">
            <a:solidFill>
              <a:srgbClr val="000000"/>
            </a:solidFill>
            <a:round/>
            <a:headEnd type="arrow" w="med" len="med"/>
            <a:tailEnd/>
          </a:ln>
        </p:spPr>
        <p:txBody>
          <a:bodyPr wrap="none" anchor="ctr"/>
          <a:lstStyle/>
          <a:p>
            <a:endParaRPr lang="pt-BR"/>
          </a:p>
        </p:txBody>
      </p:sp>
      <p:sp>
        <p:nvSpPr>
          <p:cNvPr id="39941" name="Line 5"/>
          <p:cNvSpPr>
            <a:spLocks noChangeShapeType="1"/>
          </p:cNvSpPr>
          <p:nvPr/>
        </p:nvSpPr>
        <p:spPr bwMode="auto">
          <a:xfrm>
            <a:off x="2286000" y="4343400"/>
            <a:ext cx="4419600" cy="0"/>
          </a:xfrm>
          <a:prstGeom prst="line">
            <a:avLst/>
          </a:prstGeom>
          <a:noFill/>
          <a:ln w="28575">
            <a:solidFill>
              <a:srgbClr val="000000"/>
            </a:solidFill>
            <a:round/>
            <a:headEnd/>
            <a:tailEnd type="arrow" w="med" len="med"/>
          </a:ln>
        </p:spPr>
        <p:txBody>
          <a:bodyPr wrap="none" anchor="ctr"/>
          <a:lstStyle/>
          <a:p>
            <a:endParaRPr lang="pt-BR"/>
          </a:p>
        </p:txBody>
      </p:sp>
      <p:sp>
        <p:nvSpPr>
          <p:cNvPr id="39942" name="Text Box 6"/>
          <p:cNvSpPr txBox="1">
            <a:spLocks noChangeArrowheads="1"/>
          </p:cNvSpPr>
          <p:nvPr/>
        </p:nvSpPr>
        <p:spPr bwMode="auto">
          <a:xfrm>
            <a:off x="3200400" y="2743200"/>
            <a:ext cx="457200" cy="366713"/>
          </a:xfrm>
          <a:prstGeom prst="rect">
            <a:avLst/>
          </a:prstGeom>
          <a:noFill/>
          <a:ln w="9525">
            <a:noFill/>
            <a:miter lim="800000"/>
            <a:headEnd/>
            <a:tailEnd/>
          </a:ln>
        </p:spPr>
        <p:txBody>
          <a:bodyPr>
            <a:spAutoFit/>
          </a:bodyPr>
          <a:lstStyle/>
          <a:p>
            <a:pPr algn="ctr" eaLnBrk="0" hangingPunct="0">
              <a:spcBef>
                <a:spcPct val="50000"/>
              </a:spcBef>
            </a:pPr>
            <a:r>
              <a:rPr lang="pt-BR" sz="1800" b="1">
                <a:solidFill>
                  <a:srgbClr val="0000FF"/>
                </a:solidFill>
                <a:latin typeface="Times New Roman" pitchFamily="18" charset="0"/>
              </a:rPr>
              <a:t>*</a:t>
            </a:r>
          </a:p>
        </p:txBody>
      </p:sp>
      <p:sp>
        <p:nvSpPr>
          <p:cNvPr id="39943" name="Text Box 7"/>
          <p:cNvSpPr txBox="1">
            <a:spLocks noChangeArrowheads="1"/>
          </p:cNvSpPr>
          <p:nvPr/>
        </p:nvSpPr>
        <p:spPr bwMode="auto">
          <a:xfrm>
            <a:off x="2987824" y="3356992"/>
            <a:ext cx="457200" cy="366713"/>
          </a:xfrm>
          <a:prstGeom prst="rect">
            <a:avLst/>
          </a:prstGeom>
          <a:noFill/>
          <a:ln w="9525">
            <a:noFill/>
            <a:miter lim="800000"/>
            <a:headEnd/>
            <a:tailEnd/>
          </a:ln>
        </p:spPr>
        <p:txBody>
          <a:bodyPr>
            <a:spAutoFit/>
          </a:bodyPr>
          <a:lstStyle/>
          <a:p>
            <a:pPr algn="ctr" eaLnBrk="0" hangingPunct="0">
              <a:spcBef>
                <a:spcPct val="50000"/>
              </a:spcBef>
            </a:pPr>
            <a:r>
              <a:rPr lang="pt-BR" sz="1800" b="1" dirty="0">
                <a:solidFill>
                  <a:srgbClr val="0000FF"/>
                </a:solidFill>
                <a:latin typeface="Times New Roman" pitchFamily="18" charset="0"/>
              </a:rPr>
              <a:t>*</a:t>
            </a:r>
          </a:p>
        </p:txBody>
      </p:sp>
      <p:sp>
        <p:nvSpPr>
          <p:cNvPr id="39944" name="Text Box 8"/>
          <p:cNvSpPr txBox="1">
            <a:spLocks noChangeArrowheads="1"/>
          </p:cNvSpPr>
          <p:nvPr/>
        </p:nvSpPr>
        <p:spPr bwMode="auto">
          <a:xfrm>
            <a:off x="3657600" y="2819400"/>
            <a:ext cx="457200" cy="366713"/>
          </a:xfrm>
          <a:prstGeom prst="rect">
            <a:avLst/>
          </a:prstGeom>
          <a:noFill/>
          <a:ln w="9525">
            <a:noFill/>
            <a:miter lim="800000"/>
            <a:headEnd/>
            <a:tailEnd/>
          </a:ln>
        </p:spPr>
        <p:txBody>
          <a:bodyPr>
            <a:spAutoFit/>
          </a:bodyPr>
          <a:lstStyle/>
          <a:p>
            <a:pPr algn="ctr" eaLnBrk="0" hangingPunct="0">
              <a:spcBef>
                <a:spcPct val="50000"/>
              </a:spcBef>
            </a:pPr>
            <a:r>
              <a:rPr lang="pt-BR" sz="1800" b="1">
                <a:solidFill>
                  <a:srgbClr val="0000FF"/>
                </a:solidFill>
                <a:latin typeface="Times New Roman" pitchFamily="18" charset="0"/>
              </a:rPr>
              <a:t>*</a:t>
            </a:r>
          </a:p>
        </p:txBody>
      </p:sp>
      <p:sp>
        <p:nvSpPr>
          <p:cNvPr id="39945" name="Text Box 9"/>
          <p:cNvSpPr txBox="1">
            <a:spLocks noChangeArrowheads="1"/>
          </p:cNvSpPr>
          <p:nvPr/>
        </p:nvSpPr>
        <p:spPr bwMode="auto">
          <a:xfrm>
            <a:off x="4495800" y="2895600"/>
            <a:ext cx="457200" cy="366713"/>
          </a:xfrm>
          <a:prstGeom prst="rect">
            <a:avLst/>
          </a:prstGeom>
          <a:noFill/>
          <a:ln w="9525">
            <a:noFill/>
            <a:miter lim="800000"/>
            <a:headEnd/>
            <a:tailEnd/>
          </a:ln>
        </p:spPr>
        <p:txBody>
          <a:bodyPr>
            <a:spAutoFit/>
          </a:bodyPr>
          <a:lstStyle/>
          <a:p>
            <a:pPr algn="ctr" eaLnBrk="0" hangingPunct="0">
              <a:spcBef>
                <a:spcPct val="50000"/>
              </a:spcBef>
            </a:pPr>
            <a:r>
              <a:rPr lang="pt-BR" sz="1800" b="1">
                <a:solidFill>
                  <a:srgbClr val="0000FF"/>
                </a:solidFill>
                <a:latin typeface="Times New Roman" pitchFamily="18" charset="0"/>
              </a:rPr>
              <a:t>*</a:t>
            </a:r>
          </a:p>
        </p:txBody>
      </p:sp>
      <p:sp>
        <p:nvSpPr>
          <p:cNvPr id="39946" name="Text Box 10"/>
          <p:cNvSpPr txBox="1">
            <a:spLocks noChangeArrowheads="1"/>
          </p:cNvSpPr>
          <p:nvPr/>
        </p:nvSpPr>
        <p:spPr bwMode="auto">
          <a:xfrm>
            <a:off x="4876800" y="2362200"/>
            <a:ext cx="457200" cy="366713"/>
          </a:xfrm>
          <a:prstGeom prst="rect">
            <a:avLst/>
          </a:prstGeom>
          <a:noFill/>
          <a:ln w="9525">
            <a:noFill/>
            <a:miter lim="800000"/>
            <a:headEnd/>
            <a:tailEnd/>
          </a:ln>
        </p:spPr>
        <p:txBody>
          <a:bodyPr>
            <a:spAutoFit/>
          </a:bodyPr>
          <a:lstStyle/>
          <a:p>
            <a:pPr algn="ctr" eaLnBrk="0" hangingPunct="0">
              <a:spcBef>
                <a:spcPct val="50000"/>
              </a:spcBef>
            </a:pPr>
            <a:r>
              <a:rPr lang="pt-BR" sz="1800" b="1">
                <a:solidFill>
                  <a:srgbClr val="0000FF"/>
                </a:solidFill>
                <a:latin typeface="Times New Roman" pitchFamily="18" charset="0"/>
              </a:rPr>
              <a:t>*</a:t>
            </a:r>
          </a:p>
        </p:txBody>
      </p:sp>
      <p:sp>
        <p:nvSpPr>
          <p:cNvPr id="39947" name="Text Box 11"/>
          <p:cNvSpPr txBox="1">
            <a:spLocks noChangeArrowheads="1"/>
          </p:cNvSpPr>
          <p:nvPr/>
        </p:nvSpPr>
        <p:spPr bwMode="auto">
          <a:xfrm>
            <a:off x="5715000" y="2286000"/>
            <a:ext cx="457200" cy="366713"/>
          </a:xfrm>
          <a:prstGeom prst="rect">
            <a:avLst/>
          </a:prstGeom>
          <a:noFill/>
          <a:ln w="9525">
            <a:noFill/>
            <a:miter lim="800000"/>
            <a:headEnd/>
            <a:tailEnd/>
          </a:ln>
        </p:spPr>
        <p:txBody>
          <a:bodyPr>
            <a:spAutoFit/>
          </a:bodyPr>
          <a:lstStyle/>
          <a:p>
            <a:pPr algn="ctr" eaLnBrk="0" hangingPunct="0">
              <a:spcBef>
                <a:spcPct val="50000"/>
              </a:spcBef>
            </a:pPr>
            <a:r>
              <a:rPr lang="pt-BR" sz="1800" b="1">
                <a:solidFill>
                  <a:srgbClr val="0000FF"/>
                </a:solidFill>
                <a:latin typeface="Times New Roman" pitchFamily="18" charset="0"/>
              </a:rPr>
              <a:t>*</a:t>
            </a:r>
          </a:p>
        </p:txBody>
      </p:sp>
      <p:sp>
        <p:nvSpPr>
          <p:cNvPr id="39948" name="Text Box 12"/>
          <p:cNvSpPr txBox="1">
            <a:spLocks noChangeArrowheads="1"/>
          </p:cNvSpPr>
          <p:nvPr/>
        </p:nvSpPr>
        <p:spPr bwMode="auto">
          <a:xfrm>
            <a:off x="5181600" y="1981200"/>
            <a:ext cx="457200" cy="366713"/>
          </a:xfrm>
          <a:prstGeom prst="rect">
            <a:avLst/>
          </a:prstGeom>
          <a:noFill/>
          <a:ln w="9525">
            <a:noFill/>
            <a:miter lim="800000"/>
            <a:headEnd/>
            <a:tailEnd/>
          </a:ln>
        </p:spPr>
        <p:txBody>
          <a:bodyPr>
            <a:spAutoFit/>
          </a:bodyPr>
          <a:lstStyle/>
          <a:p>
            <a:pPr algn="ctr" eaLnBrk="0" hangingPunct="0">
              <a:spcBef>
                <a:spcPct val="50000"/>
              </a:spcBef>
            </a:pPr>
            <a:r>
              <a:rPr lang="pt-BR" sz="1800" b="1">
                <a:solidFill>
                  <a:srgbClr val="0000FF"/>
                </a:solidFill>
                <a:latin typeface="Times New Roman" pitchFamily="18" charset="0"/>
              </a:rPr>
              <a:t>*</a:t>
            </a:r>
          </a:p>
        </p:txBody>
      </p:sp>
      <p:sp>
        <p:nvSpPr>
          <p:cNvPr id="39949" name="Line 13"/>
          <p:cNvSpPr>
            <a:spLocks noChangeShapeType="1"/>
          </p:cNvSpPr>
          <p:nvPr/>
        </p:nvSpPr>
        <p:spPr bwMode="auto">
          <a:xfrm flipV="1">
            <a:off x="2590800" y="1981200"/>
            <a:ext cx="3810000" cy="1600200"/>
          </a:xfrm>
          <a:prstGeom prst="line">
            <a:avLst/>
          </a:prstGeom>
          <a:noFill/>
          <a:ln w="28575">
            <a:solidFill>
              <a:srgbClr val="000000"/>
            </a:solidFill>
            <a:round/>
            <a:headEnd/>
            <a:tailEnd/>
          </a:ln>
        </p:spPr>
        <p:txBody>
          <a:bodyPr wrap="none" anchor="ctr"/>
          <a:lstStyle/>
          <a:p>
            <a:endParaRPr lang="pt-BR"/>
          </a:p>
        </p:txBody>
      </p:sp>
      <p:sp>
        <p:nvSpPr>
          <p:cNvPr id="39950" name="Line 14"/>
          <p:cNvSpPr>
            <a:spLocks noChangeShapeType="1"/>
          </p:cNvSpPr>
          <p:nvPr/>
        </p:nvSpPr>
        <p:spPr bwMode="auto">
          <a:xfrm>
            <a:off x="3203848" y="3276600"/>
            <a:ext cx="0" cy="228600"/>
          </a:xfrm>
          <a:prstGeom prst="line">
            <a:avLst/>
          </a:prstGeom>
          <a:noFill/>
          <a:ln w="9525">
            <a:solidFill>
              <a:schemeClr val="accent1"/>
            </a:solidFill>
            <a:round/>
            <a:headEnd type="arrow" w="med" len="med"/>
            <a:tailEnd type="arrow" w="med" len="med"/>
          </a:ln>
        </p:spPr>
        <p:txBody>
          <a:bodyPr wrap="none" anchor="ctr"/>
          <a:lstStyle/>
          <a:p>
            <a:endParaRPr lang="pt-BR"/>
          </a:p>
        </p:txBody>
      </p:sp>
      <p:sp>
        <p:nvSpPr>
          <p:cNvPr id="39951" name="Line 15"/>
          <p:cNvSpPr>
            <a:spLocks noChangeShapeType="1"/>
          </p:cNvSpPr>
          <p:nvPr/>
        </p:nvSpPr>
        <p:spPr bwMode="auto">
          <a:xfrm>
            <a:off x="3419872" y="2852936"/>
            <a:ext cx="9128" cy="347464"/>
          </a:xfrm>
          <a:prstGeom prst="line">
            <a:avLst/>
          </a:prstGeom>
          <a:noFill/>
          <a:ln w="9525">
            <a:solidFill>
              <a:schemeClr val="accent1"/>
            </a:solidFill>
            <a:round/>
            <a:headEnd type="arrow" w="med" len="med"/>
            <a:tailEnd type="arrow" w="med" len="med"/>
          </a:ln>
        </p:spPr>
        <p:txBody>
          <a:bodyPr wrap="none" anchor="ctr"/>
          <a:lstStyle/>
          <a:p>
            <a:endParaRPr lang="pt-BR"/>
          </a:p>
        </p:txBody>
      </p:sp>
      <p:sp>
        <p:nvSpPr>
          <p:cNvPr id="39952" name="Line 16"/>
          <p:cNvSpPr>
            <a:spLocks noChangeShapeType="1"/>
          </p:cNvSpPr>
          <p:nvPr/>
        </p:nvSpPr>
        <p:spPr bwMode="auto">
          <a:xfrm>
            <a:off x="4724400" y="2667000"/>
            <a:ext cx="0" cy="304800"/>
          </a:xfrm>
          <a:prstGeom prst="line">
            <a:avLst/>
          </a:prstGeom>
          <a:noFill/>
          <a:ln w="9525">
            <a:solidFill>
              <a:schemeClr val="accent1"/>
            </a:solidFill>
            <a:round/>
            <a:headEnd type="arrow" w="med" len="med"/>
            <a:tailEnd type="arrow" w="med" len="med"/>
          </a:ln>
        </p:spPr>
        <p:txBody>
          <a:bodyPr wrap="none" anchor="ctr"/>
          <a:lstStyle/>
          <a:p>
            <a:endParaRPr lang="pt-BR"/>
          </a:p>
        </p:txBody>
      </p:sp>
      <p:sp>
        <p:nvSpPr>
          <p:cNvPr id="39953" name="Line 17"/>
          <p:cNvSpPr>
            <a:spLocks noChangeShapeType="1"/>
          </p:cNvSpPr>
          <p:nvPr/>
        </p:nvSpPr>
        <p:spPr bwMode="auto">
          <a:xfrm>
            <a:off x="5410200" y="2209800"/>
            <a:ext cx="0" cy="152400"/>
          </a:xfrm>
          <a:prstGeom prst="line">
            <a:avLst/>
          </a:prstGeom>
          <a:noFill/>
          <a:ln w="9525">
            <a:solidFill>
              <a:schemeClr val="accent1"/>
            </a:solidFill>
            <a:round/>
            <a:headEnd type="arrow" w="med" len="med"/>
            <a:tailEnd type="arrow" w="med" len="med"/>
          </a:ln>
        </p:spPr>
        <p:txBody>
          <a:bodyPr wrap="none" anchor="ctr"/>
          <a:lstStyle/>
          <a:p>
            <a:endParaRPr lang="pt-BR"/>
          </a:p>
        </p:txBody>
      </p:sp>
      <p:sp>
        <p:nvSpPr>
          <p:cNvPr id="39954" name="Line 18"/>
          <p:cNvSpPr>
            <a:spLocks noChangeShapeType="1"/>
          </p:cNvSpPr>
          <p:nvPr/>
        </p:nvSpPr>
        <p:spPr bwMode="auto">
          <a:xfrm>
            <a:off x="5868144" y="2209800"/>
            <a:ext cx="0" cy="152400"/>
          </a:xfrm>
          <a:prstGeom prst="line">
            <a:avLst/>
          </a:prstGeom>
          <a:noFill/>
          <a:ln w="9525">
            <a:solidFill>
              <a:schemeClr val="accent1"/>
            </a:solidFill>
            <a:round/>
            <a:headEnd type="arrow" w="med" len="med"/>
            <a:tailEnd type="arrow" w="med" len="med"/>
          </a:ln>
        </p:spPr>
        <p:txBody>
          <a:bodyPr wrap="none" anchor="ctr"/>
          <a:lstStyle/>
          <a:p>
            <a:endParaRPr lang="pt-BR"/>
          </a:p>
        </p:txBody>
      </p:sp>
      <p:sp>
        <p:nvSpPr>
          <p:cNvPr id="39955" name="Text Box 19"/>
          <p:cNvSpPr txBox="1">
            <a:spLocks noChangeArrowheads="1"/>
          </p:cNvSpPr>
          <p:nvPr/>
        </p:nvSpPr>
        <p:spPr bwMode="auto">
          <a:xfrm>
            <a:off x="6400800" y="4495800"/>
            <a:ext cx="533400" cy="336550"/>
          </a:xfrm>
          <a:prstGeom prst="rect">
            <a:avLst/>
          </a:prstGeom>
          <a:noFill/>
          <a:ln w="9525">
            <a:noFill/>
            <a:miter lim="800000"/>
            <a:headEnd/>
            <a:tailEnd/>
          </a:ln>
        </p:spPr>
        <p:txBody>
          <a:bodyPr>
            <a:spAutoFit/>
          </a:bodyPr>
          <a:lstStyle/>
          <a:p>
            <a:pPr eaLnBrk="0" hangingPunct="0">
              <a:spcBef>
                <a:spcPct val="50000"/>
              </a:spcBef>
            </a:pPr>
            <a:r>
              <a:rPr lang="pt-BR" sz="1600">
                <a:solidFill>
                  <a:schemeClr val="hlink"/>
                </a:solidFill>
                <a:latin typeface="Times New Roman" pitchFamily="18" charset="0"/>
              </a:rPr>
              <a:t>X</a:t>
            </a:r>
          </a:p>
        </p:txBody>
      </p:sp>
      <p:sp>
        <p:nvSpPr>
          <p:cNvPr id="39956" name="Text Box 20"/>
          <p:cNvSpPr txBox="1">
            <a:spLocks noChangeArrowheads="1"/>
          </p:cNvSpPr>
          <p:nvPr/>
        </p:nvSpPr>
        <p:spPr bwMode="auto">
          <a:xfrm>
            <a:off x="1752600" y="1447800"/>
            <a:ext cx="533400" cy="400110"/>
          </a:xfrm>
          <a:prstGeom prst="rect">
            <a:avLst/>
          </a:prstGeom>
          <a:noFill/>
          <a:ln w="9525">
            <a:noFill/>
            <a:miter lim="800000"/>
            <a:headEnd/>
            <a:tailEnd/>
          </a:ln>
        </p:spPr>
        <p:txBody>
          <a:bodyPr>
            <a:spAutoFit/>
          </a:bodyPr>
          <a:lstStyle/>
          <a:p>
            <a:pPr eaLnBrk="0" hangingPunct="0">
              <a:spcBef>
                <a:spcPct val="50000"/>
              </a:spcBef>
            </a:pPr>
            <a:r>
              <a:rPr lang="pt-BR" sz="2000">
                <a:solidFill>
                  <a:schemeClr val="tx2"/>
                </a:solidFill>
                <a:latin typeface="Arial" pitchFamily="34" charset="0"/>
                <a:cs typeface="Arial" pitchFamily="34" charset="0"/>
              </a:rPr>
              <a:t>Y</a:t>
            </a:r>
          </a:p>
        </p:txBody>
      </p:sp>
      <p:sp>
        <p:nvSpPr>
          <p:cNvPr id="39957" name="Line 21"/>
          <p:cNvSpPr>
            <a:spLocks noChangeShapeType="1"/>
          </p:cNvSpPr>
          <p:nvPr/>
        </p:nvSpPr>
        <p:spPr bwMode="auto">
          <a:xfrm>
            <a:off x="2286000" y="2895600"/>
            <a:ext cx="1066800" cy="0"/>
          </a:xfrm>
          <a:prstGeom prst="line">
            <a:avLst/>
          </a:prstGeom>
          <a:noFill/>
          <a:ln w="38100">
            <a:solidFill>
              <a:srgbClr val="000000"/>
            </a:solidFill>
            <a:prstDash val="sysDot"/>
            <a:round/>
            <a:headEnd/>
            <a:tailEnd/>
          </a:ln>
        </p:spPr>
        <p:txBody>
          <a:bodyPr wrap="none" anchor="ctr"/>
          <a:lstStyle/>
          <a:p>
            <a:endParaRPr lang="pt-BR"/>
          </a:p>
        </p:txBody>
      </p:sp>
      <p:sp>
        <p:nvSpPr>
          <p:cNvPr id="39958" name="Line 22"/>
          <p:cNvSpPr>
            <a:spLocks noChangeShapeType="1"/>
          </p:cNvSpPr>
          <p:nvPr/>
        </p:nvSpPr>
        <p:spPr bwMode="auto">
          <a:xfrm>
            <a:off x="3429000" y="3276600"/>
            <a:ext cx="0" cy="1066800"/>
          </a:xfrm>
          <a:prstGeom prst="line">
            <a:avLst/>
          </a:prstGeom>
          <a:noFill/>
          <a:ln w="38100">
            <a:solidFill>
              <a:srgbClr val="000000"/>
            </a:solidFill>
            <a:prstDash val="sysDot"/>
            <a:round/>
            <a:headEnd/>
            <a:tailEnd/>
          </a:ln>
        </p:spPr>
        <p:txBody>
          <a:bodyPr wrap="none" anchor="ctr"/>
          <a:lstStyle/>
          <a:p>
            <a:endParaRPr lang="pt-BR"/>
          </a:p>
        </p:txBody>
      </p:sp>
      <p:sp>
        <p:nvSpPr>
          <p:cNvPr id="39959" name="Line 23"/>
          <p:cNvSpPr>
            <a:spLocks noChangeShapeType="1"/>
          </p:cNvSpPr>
          <p:nvPr/>
        </p:nvSpPr>
        <p:spPr bwMode="auto">
          <a:xfrm flipH="1">
            <a:off x="2286000" y="3200400"/>
            <a:ext cx="1143000" cy="0"/>
          </a:xfrm>
          <a:prstGeom prst="line">
            <a:avLst/>
          </a:prstGeom>
          <a:noFill/>
          <a:ln w="38100">
            <a:solidFill>
              <a:srgbClr val="000000"/>
            </a:solidFill>
            <a:prstDash val="sysDot"/>
            <a:round/>
            <a:headEnd/>
            <a:tailEnd/>
          </a:ln>
        </p:spPr>
        <p:txBody>
          <a:bodyPr wrap="none" anchor="ctr"/>
          <a:lstStyle/>
          <a:p>
            <a:endParaRPr lang="pt-BR"/>
          </a:p>
        </p:txBody>
      </p:sp>
      <p:sp>
        <p:nvSpPr>
          <p:cNvPr id="39960" name="Text Box 24"/>
          <p:cNvSpPr txBox="1">
            <a:spLocks noChangeArrowheads="1"/>
          </p:cNvSpPr>
          <p:nvPr/>
        </p:nvSpPr>
        <p:spPr bwMode="auto">
          <a:xfrm>
            <a:off x="3276600" y="4419600"/>
            <a:ext cx="533400" cy="336550"/>
          </a:xfrm>
          <a:prstGeom prst="rect">
            <a:avLst/>
          </a:prstGeom>
          <a:noFill/>
          <a:ln w="9525">
            <a:noFill/>
            <a:miter lim="800000"/>
            <a:headEnd/>
            <a:tailEnd/>
          </a:ln>
        </p:spPr>
        <p:txBody>
          <a:bodyPr>
            <a:spAutoFit/>
          </a:bodyPr>
          <a:lstStyle/>
          <a:p>
            <a:pPr eaLnBrk="0" hangingPunct="0">
              <a:spcBef>
                <a:spcPct val="50000"/>
              </a:spcBef>
            </a:pPr>
            <a:r>
              <a:rPr lang="pt-BR" sz="1600" b="1" i="1">
                <a:solidFill>
                  <a:schemeClr val="hlink"/>
                </a:solidFill>
                <a:latin typeface="Times New Roman" pitchFamily="18" charset="0"/>
              </a:rPr>
              <a:t>x</a:t>
            </a:r>
            <a:endParaRPr lang="pt-BR" sz="1600" b="1">
              <a:solidFill>
                <a:schemeClr val="hlink"/>
              </a:solidFill>
              <a:latin typeface="Times New Roman" pitchFamily="18" charset="0"/>
            </a:endParaRPr>
          </a:p>
        </p:txBody>
      </p:sp>
      <p:sp>
        <p:nvSpPr>
          <p:cNvPr id="39961" name="Text Box 25"/>
          <p:cNvSpPr txBox="1">
            <a:spLocks noChangeArrowheads="1"/>
          </p:cNvSpPr>
          <p:nvPr/>
        </p:nvSpPr>
        <p:spPr bwMode="auto">
          <a:xfrm>
            <a:off x="1981200" y="2667000"/>
            <a:ext cx="533400" cy="400110"/>
          </a:xfrm>
          <a:prstGeom prst="rect">
            <a:avLst/>
          </a:prstGeom>
          <a:noFill/>
          <a:ln w="9525">
            <a:noFill/>
            <a:miter lim="800000"/>
            <a:headEnd/>
            <a:tailEnd/>
          </a:ln>
        </p:spPr>
        <p:txBody>
          <a:bodyPr>
            <a:spAutoFit/>
          </a:bodyPr>
          <a:lstStyle/>
          <a:p>
            <a:pPr eaLnBrk="0" hangingPunct="0">
              <a:spcBef>
                <a:spcPct val="50000"/>
              </a:spcBef>
            </a:pPr>
            <a:r>
              <a:rPr lang="pt-BR" sz="2000" b="1" i="1">
                <a:solidFill>
                  <a:schemeClr val="tx2"/>
                </a:solidFill>
                <a:latin typeface="Arial" pitchFamily="34" charset="0"/>
                <a:cs typeface="Arial" pitchFamily="34" charset="0"/>
              </a:rPr>
              <a:t>y</a:t>
            </a:r>
            <a:endParaRPr lang="pt-BR" sz="2000">
              <a:solidFill>
                <a:schemeClr val="tx2"/>
              </a:solidFill>
              <a:latin typeface="Arial" pitchFamily="34" charset="0"/>
              <a:cs typeface="Arial" pitchFamily="34" charset="0"/>
            </a:endParaRPr>
          </a:p>
        </p:txBody>
      </p:sp>
      <p:sp>
        <p:nvSpPr>
          <p:cNvPr id="39962" name="Text Box 26"/>
          <p:cNvSpPr txBox="1">
            <a:spLocks noChangeArrowheads="1"/>
          </p:cNvSpPr>
          <p:nvPr/>
        </p:nvSpPr>
        <p:spPr bwMode="auto">
          <a:xfrm>
            <a:off x="1950368" y="2996952"/>
            <a:ext cx="533400" cy="400110"/>
          </a:xfrm>
          <a:prstGeom prst="rect">
            <a:avLst/>
          </a:prstGeom>
          <a:noFill/>
          <a:ln w="9525">
            <a:noFill/>
            <a:miter lim="800000"/>
            <a:headEnd/>
            <a:tailEnd/>
          </a:ln>
        </p:spPr>
        <p:txBody>
          <a:bodyPr>
            <a:spAutoFit/>
          </a:bodyPr>
          <a:lstStyle/>
          <a:p>
            <a:pPr eaLnBrk="0" hangingPunct="0">
              <a:spcBef>
                <a:spcPct val="50000"/>
              </a:spcBef>
            </a:pPr>
            <a:r>
              <a:rPr lang="pt-BR" sz="2000" b="1" i="1" dirty="0">
                <a:solidFill>
                  <a:schemeClr val="tx2"/>
                </a:solidFill>
                <a:latin typeface="Arial" pitchFamily="34" charset="0"/>
                <a:cs typeface="Arial" pitchFamily="34" charset="0"/>
              </a:rPr>
              <a:t>y</a:t>
            </a:r>
            <a:endParaRPr lang="pt-BR" sz="2000" dirty="0">
              <a:solidFill>
                <a:schemeClr val="tx2"/>
              </a:solidFill>
              <a:latin typeface="Arial" pitchFamily="34" charset="0"/>
              <a:cs typeface="Arial" pitchFamily="34" charset="0"/>
            </a:endParaRPr>
          </a:p>
        </p:txBody>
      </p:sp>
      <p:sp>
        <p:nvSpPr>
          <p:cNvPr id="39964" name="Text Box 29"/>
          <p:cNvSpPr txBox="1">
            <a:spLocks noChangeArrowheads="1"/>
          </p:cNvSpPr>
          <p:nvPr/>
        </p:nvSpPr>
        <p:spPr bwMode="auto">
          <a:xfrm>
            <a:off x="2667000" y="5426075"/>
            <a:ext cx="1752600" cy="396875"/>
          </a:xfrm>
          <a:prstGeom prst="rect">
            <a:avLst/>
          </a:prstGeom>
          <a:noFill/>
          <a:ln w="9525">
            <a:noFill/>
            <a:miter lim="800000"/>
            <a:headEnd/>
            <a:tailEnd/>
          </a:ln>
        </p:spPr>
        <p:txBody>
          <a:bodyPr>
            <a:spAutoFit/>
          </a:bodyPr>
          <a:lstStyle/>
          <a:p>
            <a:pPr algn="ctr" eaLnBrk="0" hangingPunct="0">
              <a:spcBef>
                <a:spcPct val="50000"/>
              </a:spcBef>
            </a:pPr>
            <a:r>
              <a:rPr lang="pt-BR" sz="2000" b="1" i="1">
                <a:solidFill>
                  <a:schemeClr val="tx2"/>
                </a:solidFill>
                <a:latin typeface="Arial" pitchFamily="34" charset="0"/>
                <a:cs typeface="Arial" pitchFamily="34" charset="0"/>
              </a:rPr>
              <a:t>observado</a:t>
            </a:r>
          </a:p>
        </p:txBody>
      </p:sp>
      <p:sp>
        <p:nvSpPr>
          <p:cNvPr id="39965" name="Text Box 30"/>
          <p:cNvSpPr txBox="1">
            <a:spLocks noChangeArrowheads="1"/>
          </p:cNvSpPr>
          <p:nvPr/>
        </p:nvSpPr>
        <p:spPr bwMode="auto">
          <a:xfrm>
            <a:off x="5926832" y="5426075"/>
            <a:ext cx="1525488" cy="400110"/>
          </a:xfrm>
          <a:prstGeom prst="rect">
            <a:avLst/>
          </a:prstGeom>
          <a:noFill/>
          <a:ln w="9525">
            <a:noFill/>
            <a:miter lim="800000"/>
            <a:headEnd/>
            <a:tailEnd/>
          </a:ln>
        </p:spPr>
        <p:txBody>
          <a:bodyPr wrap="square">
            <a:spAutoFit/>
          </a:bodyPr>
          <a:lstStyle/>
          <a:p>
            <a:pPr algn="ctr" eaLnBrk="0" hangingPunct="0">
              <a:spcBef>
                <a:spcPct val="50000"/>
              </a:spcBef>
            </a:pPr>
            <a:r>
              <a:rPr lang="pt-BR" sz="2000" b="1" i="1" dirty="0">
                <a:solidFill>
                  <a:schemeClr val="tx2"/>
                </a:solidFill>
                <a:latin typeface="Arial" pitchFamily="34" charset="0"/>
                <a:cs typeface="Arial" pitchFamily="34" charset="0"/>
              </a:rPr>
              <a:t>ajustado</a:t>
            </a:r>
          </a:p>
        </p:txBody>
      </p:sp>
      <p:sp>
        <p:nvSpPr>
          <p:cNvPr id="39966" name="Text Box 31"/>
          <p:cNvSpPr txBox="1">
            <a:spLocks noChangeArrowheads="1"/>
          </p:cNvSpPr>
          <p:nvPr/>
        </p:nvSpPr>
        <p:spPr bwMode="auto">
          <a:xfrm>
            <a:off x="3048000" y="5137150"/>
            <a:ext cx="4419600" cy="400110"/>
          </a:xfrm>
          <a:prstGeom prst="rect">
            <a:avLst/>
          </a:prstGeom>
          <a:noFill/>
          <a:ln w="9525">
            <a:noFill/>
            <a:miter lim="800000"/>
            <a:headEnd/>
            <a:tailEnd/>
          </a:ln>
        </p:spPr>
        <p:txBody>
          <a:bodyPr>
            <a:spAutoFit/>
          </a:bodyPr>
          <a:lstStyle/>
          <a:p>
            <a:pPr eaLnBrk="0" hangingPunct="0">
              <a:spcBef>
                <a:spcPct val="50000"/>
              </a:spcBef>
            </a:pPr>
            <a:r>
              <a:rPr lang="pt-BR" sz="2000" b="1" i="1">
                <a:solidFill>
                  <a:schemeClr val="tx2"/>
                </a:solidFill>
                <a:latin typeface="Arial" pitchFamily="34" charset="0"/>
                <a:cs typeface="Arial" pitchFamily="34" charset="0"/>
              </a:rPr>
              <a:t>( x , y )                                    ( x , y )</a:t>
            </a:r>
          </a:p>
        </p:txBody>
      </p:sp>
      <p:sp>
        <p:nvSpPr>
          <p:cNvPr id="39967" name="Line 32"/>
          <p:cNvSpPr>
            <a:spLocks noChangeShapeType="1"/>
          </p:cNvSpPr>
          <p:nvPr/>
        </p:nvSpPr>
        <p:spPr bwMode="auto">
          <a:xfrm>
            <a:off x="4038600" y="5365750"/>
            <a:ext cx="1524000" cy="0"/>
          </a:xfrm>
          <a:prstGeom prst="line">
            <a:avLst/>
          </a:prstGeom>
          <a:noFill/>
          <a:ln w="38100">
            <a:solidFill>
              <a:schemeClr val="accent1"/>
            </a:solidFill>
            <a:round/>
            <a:headEnd/>
            <a:tailEnd type="triangle" w="med" len="med"/>
          </a:ln>
        </p:spPr>
        <p:txBody>
          <a:bodyPr wrap="none" anchor="ctr"/>
          <a:lstStyle/>
          <a:p>
            <a:endParaRPr lang="pt-BR"/>
          </a:p>
        </p:txBody>
      </p:sp>
      <p:sp>
        <p:nvSpPr>
          <p:cNvPr id="39968" name="Text Box 33"/>
          <p:cNvSpPr txBox="1">
            <a:spLocks noChangeArrowheads="1"/>
          </p:cNvSpPr>
          <p:nvPr/>
        </p:nvSpPr>
        <p:spPr bwMode="auto">
          <a:xfrm>
            <a:off x="6876256" y="5085184"/>
            <a:ext cx="838200" cy="400110"/>
          </a:xfrm>
          <a:prstGeom prst="rect">
            <a:avLst/>
          </a:prstGeom>
          <a:noFill/>
          <a:ln w="9525">
            <a:noFill/>
            <a:miter lim="800000"/>
            <a:headEnd/>
            <a:tailEnd/>
          </a:ln>
        </p:spPr>
        <p:txBody>
          <a:bodyPr>
            <a:spAutoFit/>
          </a:bodyPr>
          <a:lstStyle/>
          <a:p>
            <a:pPr eaLnBrk="0" hangingPunct="0">
              <a:spcBef>
                <a:spcPct val="50000"/>
              </a:spcBef>
            </a:pPr>
            <a:r>
              <a:rPr lang="pt-BR" sz="2000" dirty="0">
                <a:solidFill>
                  <a:schemeClr val="tx2"/>
                </a:solidFill>
                <a:latin typeface="Arial" pitchFamily="34" charset="0"/>
                <a:cs typeface="Arial" pitchFamily="34" charset="0"/>
              </a:rPr>
              <a:t>^</a:t>
            </a:r>
          </a:p>
        </p:txBody>
      </p:sp>
      <p:sp>
        <p:nvSpPr>
          <p:cNvPr id="39969" name="Text Box 34"/>
          <p:cNvSpPr txBox="1">
            <a:spLocks noChangeArrowheads="1"/>
          </p:cNvSpPr>
          <p:nvPr/>
        </p:nvSpPr>
        <p:spPr bwMode="auto">
          <a:xfrm>
            <a:off x="3059832" y="2492896"/>
            <a:ext cx="838200" cy="400110"/>
          </a:xfrm>
          <a:prstGeom prst="rect">
            <a:avLst/>
          </a:prstGeom>
          <a:noFill/>
          <a:ln w="9525">
            <a:noFill/>
            <a:miter lim="800000"/>
            <a:headEnd/>
            <a:tailEnd/>
          </a:ln>
        </p:spPr>
        <p:txBody>
          <a:bodyPr>
            <a:spAutoFit/>
          </a:bodyPr>
          <a:lstStyle/>
          <a:p>
            <a:pPr algn="ctr" eaLnBrk="0" hangingPunct="0">
              <a:spcBef>
                <a:spcPct val="50000"/>
              </a:spcBef>
            </a:pPr>
            <a:r>
              <a:rPr lang="pt-BR" sz="2000" b="1" i="1" dirty="0">
                <a:solidFill>
                  <a:schemeClr val="tx2"/>
                </a:solidFill>
                <a:latin typeface="Arial" pitchFamily="34" charset="0"/>
                <a:cs typeface="Arial" pitchFamily="34" charset="0"/>
              </a:rPr>
              <a:t>(x,y)</a:t>
            </a:r>
          </a:p>
        </p:txBody>
      </p:sp>
      <p:sp>
        <p:nvSpPr>
          <p:cNvPr id="39970" name="Text Box 35"/>
          <p:cNvSpPr txBox="1">
            <a:spLocks noChangeArrowheads="1"/>
          </p:cNvSpPr>
          <p:nvPr/>
        </p:nvSpPr>
        <p:spPr bwMode="auto">
          <a:xfrm>
            <a:off x="3352800" y="3124200"/>
            <a:ext cx="838200" cy="400110"/>
          </a:xfrm>
          <a:prstGeom prst="rect">
            <a:avLst/>
          </a:prstGeom>
          <a:noFill/>
          <a:ln w="9525">
            <a:noFill/>
            <a:miter lim="800000"/>
            <a:headEnd/>
            <a:tailEnd/>
          </a:ln>
        </p:spPr>
        <p:txBody>
          <a:bodyPr>
            <a:spAutoFit/>
          </a:bodyPr>
          <a:lstStyle/>
          <a:p>
            <a:pPr algn="ctr" eaLnBrk="0" hangingPunct="0">
              <a:spcBef>
                <a:spcPct val="50000"/>
              </a:spcBef>
            </a:pPr>
            <a:r>
              <a:rPr lang="pt-BR" sz="2000" b="1" i="1" dirty="0">
                <a:solidFill>
                  <a:schemeClr val="tx2"/>
                </a:solidFill>
                <a:latin typeface="Arial" pitchFamily="34" charset="0"/>
                <a:cs typeface="Arial" pitchFamily="34" charset="0"/>
              </a:rPr>
              <a:t>(x,y)</a:t>
            </a:r>
          </a:p>
        </p:txBody>
      </p:sp>
      <p:sp>
        <p:nvSpPr>
          <p:cNvPr id="39971" name="Text Box 36"/>
          <p:cNvSpPr txBox="1">
            <a:spLocks noChangeArrowheads="1"/>
          </p:cNvSpPr>
          <p:nvPr/>
        </p:nvSpPr>
        <p:spPr bwMode="auto">
          <a:xfrm>
            <a:off x="3733800" y="3092450"/>
            <a:ext cx="838200" cy="400110"/>
          </a:xfrm>
          <a:prstGeom prst="rect">
            <a:avLst/>
          </a:prstGeom>
          <a:noFill/>
          <a:ln w="9525">
            <a:noFill/>
            <a:miter lim="800000"/>
            <a:headEnd/>
            <a:tailEnd/>
          </a:ln>
        </p:spPr>
        <p:txBody>
          <a:bodyPr>
            <a:spAutoFit/>
          </a:bodyPr>
          <a:lstStyle/>
          <a:p>
            <a:pPr eaLnBrk="0" hangingPunct="0">
              <a:spcBef>
                <a:spcPct val="50000"/>
              </a:spcBef>
            </a:pPr>
            <a:r>
              <a:rPr lang="pt-BR" sz="2000" b="1" dirty="0">
                <a:solidFill>
                  <a:schemeClr val="tx2"/>
                </a:solidFill>
                <a:latin typeface="Arial" pitchFamily="34" charset="0"/>
                <a:cs typeface="Arial" pitchFamily="34" charset="0"/>
              </a:rPr>
              <a:t>^</a:t>
            </a:r>
          </a:p>
        </p:txBody>
      </p:sp>
      <p:sp>
        <p:nvSpPr>
          <p:cNvPr id="39972" name="Text Box 37"/>
          <p:cNvSpPr txBox="1">
            <a:spLocks noChangeArrowheads="1"/>
          </p:cNvSpPr>
          <p:nvPr/>
        </p:nvSpPr>
        <p:spPr bwMode="auto">
          <a:xfrm>
            <a:off x="4191000" y="5867400"/>
            <a:ext cx="4419600" cy="400110"/>
          </a:xfrm>
          <a:prstGeom prst="rect">
            <a:avLst/>
          </a:prstGeom>
          <a:noFill/>
          <a:ln w="9525">
            <a:noFill/>
            <a:miter lim="800000"/>
            <a:headEnd/>
            <a:tailEnd/>
          </a:ln>
        </p:spPr>
        <p:txBody>
          <a:bodyPr>
            <a:spAutoFit/>
          </a:bodyPr>
          <a:lstStyle/>
          <a:p>
            <a:pPr eaLnBrk="0" hangingPunct="0">
              <a:spcBef>
                <a:spcPct val="50000"/>
              </a:spcBef>
            </a:pPr>
            <a:r>
              <a:rPr lang="pt-BR" sz="2000" b="1" i="1" dirty="0">
                <a:solidFill>
                  <a:schemeClr val="tx2"/>
                </a:solidFill>
                <a:latin typeface="Arial" pitchFamily="34" charset="0"/>
                <a:cs typeface="Arial" pitchFamily="34" charset="0"/>
              </a:rPr>
              <a:t>y   -     y  =   e      </a:t>
            </a:r>
            <a:r>
              <a:rPr lang="pt-BR" sz="2000" b="1" i="1" dirty="0" smtClean="0">
                <a:solidFill>
                  <a:srgbClr val="1E9FB4"/>
                </a:solidFill>
                <a:latin typeface="Arial" pitchFamily="34" charset="0"/>
                <a:cs typeface="Arial" pitchFamily="34" charset="0"/>
              </a:rPr>
              <a:t>resíduo</a:t>
            </a:r>
            <a:endParaRPr lang="pt-BR" sz="2000" b="1" i="1" dirty="0">
              <a:solidFill>
                <a:srgbClr val="1E9FB4"/>
              </a:solidFill>
              <a:latin typeface="Arial" pitchFamily="34" charset="0"/>
              <a:cs typeface="Arial" pitchFamily="34" charset="0"/>
            </a:endParaRPr>
          </a:p>
        </p:txBody>
      </p:sp>
      <p:sp>
        <p:nvSpPr>
          <p:cNvPr id="39973" name="Text Box 38"/>
          <p:cNvSpPr txBox="1">
            <a:spLocks noChangeArrowheads="1"/>
          </p:cNvSpPr>
          <p:nvPr/>
        </p:nvSpPr>
        <p:spPr bwMode="auto">
          <a:xfrm>
            <a:off x="4974704" y="5805264"/>
            <a:ext cx="533400" cy="400110"/>
          </a:xfrm>
          <a:prstGeom prst="rect">
            <a:avLst/>
          </a:prstGeom>
          <a:noFill/>
          <a:ln w="9525">
            <a:noFill/>
            <a:miter lim="800000"/>
            <a:headEnd/>
            <a:tailEnd/>
          </a:ln>
        </p:spPr>
        <p:txBody>
          <a:bodyPr>
            <a:spAutoFit/>
          </a:bodyPr>
          <a:lstStyle/>
          <a:p>
            <a:pPr eaLnBrk="0" hangingPunct="0">
              <a:spcBef>
                <a:spcPct val="50000"/>
              </a:spcBef>
            </a:pPr>
            <a:r>
              <a:rPr lang="pt-BR" sz="2000" b="1" dirty="0">
                <a:solidFill>
                  <a:schemeClr val="tx2"/>
                </a:solidFill>
                <a:latin typeface="Arial" pitchFamily="34" charset="0"/>
                <a:cs typeface="Arial" pitchFamily="34" charset="0"/>
              </a:rPr>
              <a:t>^</a:t>
            </a:r>
          </a:p>
        </p:txBody>
      </p:sp>
      <p:sp>
        <p:nvSpPr>
          <p:cNvPr id="38" name="CaixaDeTexto 37"/>
          <p:cNvSpPr txBox="1"/>
          <p:nvPr/>
        </p:nvSpPr>
        <p:spPr>
          <a:xfrm>
            <a:off x="1979712" y="2924944"/>
            <a:ext cx="288032" cy="646331"/>
          </a:xfrm>
          <a:prstGeom prst="rect">
            <a:avLst/>
          </a:prstGeom>
          <a:noFill/>
        </p:spPr>
        <p:txBody>
          <a:bodyPr wrap="square" rtlCol="0">
            <a:spAutoFit/>
          </a:bodyPr>
          <a:lstStyle/>
          <a:p>
            <a:r>
              <a:rPr lang="pt-BR" b="1" dirty="0" smtClean="0">
                <a:solidFill>
                  <a:schemeClr val="tx2"/>
                </a:solidFill>
                <a:latin typeface="Arial" pitchFamily="34" charset="0"/>
                <a:cs typeface="Arial" pitchFamily="34" charset="0"/>
              </a:rPr>
              <a:t>^</a:t>
            </a:r>
          </a:p>
          <a:p>
            <a:endParaRPr lang="pt-B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a:xfrm>
            <a:off x="685800" y="152400"/>
            <a:ext cx="7772400" cy="1143000"/>
          </a:xfrm>
        </p:spPr>
        <p:txBody>
          <a:bodyPr/>
          <a:lstStyle/>
          <a:p>
            <a:pPr eaLnBrk="1" hangingPunct="1"/>
            <a:r>
              <a:rPr lang="pt-BR" sz="2000" b="1" dirty="0" smtClean="0">
                <a:latin typeface="Arial" pitchFamily="34" charset="0"/>
                <a:cs typeface="Arial" pitchFamily="34" charset="0"/>
              </a:rPr>
              <a:t>Reta de Mínimos Quadrados</a:t>
            </a:r>
            <a:endParaRPr lang="pt-BR" sz="2000" dirty="0" smtClean="0">
              <a:latin typeface="Arial" pitchFamily="34" charset="0"/>
              <a:cs typeface="Arial" pitchFamily="34" charset="0"/>
            </a:endParaRPr>
          </a:p>
        </p:txBody>
      </p:sp>
      <p:sp>
        <p:nvSpPr>
          <p:cNvPr id="40963" name="Text Box 3"/>
          <p:cNvSpPr txBox="1">
            <a:spLocks noChangeArrowheads="1"/>
          </p:cNvSpPr>
          <p:nvPr/>
        </p:nvSpPr>
        <p:spPr bwMode="auto">
          <a:xfrm>
            <a:off x="5105400" y="1524000"/>
            <a:ext cx="2362200" cy="400110"/>
          </a:xfrm>
          <a:prstGeom prst="rect">
            <a:avLst/>
          </a:prstGeom>
          <a:noFill/>
          <a:ln w="9525">
            <a:noFill/>
            <a:miter lim="800000"/>
            <a:headEnd/>
            <a:tailEnd/>
          </a:ln>
        </p:spPr>
        <p:txBody>
          <a:bodyPr>
            <a:spAutoFit/>
          </a:bodyPr>
          <a:lstStyle/>
          <a:p>
            <a:pPr algn="ctr" eaLnBrk="0" hangingPunct="0">
              <a:spcBef>
                <a:spcPct val="50000"/>
              </a:spcBef>
            </a:pPr>
            <a:r>
              <a:rPr lang="pt-BR" sz="2000" b="1" i="1">
                <a:solidFill>
                  <a:schemeClr val="tx2"/>
                </a:solidFill>
                <a:latin typeface="Arial" pitchFamily="34" charset="0"/>
                <a:cs typeface="Arial" pitchFamily="34" charset="0"/>
              </a:rPr>
              <a:t>Y  =  a  +  b X</a:t>
            </a:r>
          </a:p>
        </p:txBody>
      </p:sp>
      <p:sp>
        <p:nvSpPr>
          <p:cNvPr id="40964" name="Text Box 4"/>
          <p:cNvSpPr txBox="1">
            <a:spLocks noChangeArrowheads="1"/>
          </p:cNvSpPr>
          <p:nvPr/>
        </p:nvSpPr>
        <p:spPr bwMode="auto">
          <a:xfrm>
            <a:off x="6516216" y="1412776"/>
            <a:ext cx="533400" cy="400110"/>
          </a:xfrm>
          <a:prstGeom prst="rect">
            <a:avLst/>
          </a:prstGeom>
          <a:noFill/>
          <a:ln w="9525">
            <a:noFill/>
            <a:miter lim="800000"/>
            <a:headEnd/>
            <a:tailEnd/>
          </a:ln>
        </p:spPr>
        <p:txBody>
          <a:bodyPr>
            <a:spAutoFit/>
          </a:bodyPr>
          <a:lstStyle/>
          <a:p>
            <a:pPr algn="ctr" eaLnBrk="0" hangingPunct="0">
              <a:spcBef>
                <a:spcPct val="50000"/>
              </a:spcBef>
            </a:pPr>
            <a:r>
              <a:rPr lang="pt-BR" sz="2000" b="1" dirty="0">
                <a:solidFill>
                  <a:schemeClr val="tx2"/>
                </a:solidFill>
                <a:latin typeface="Arial" pitchFamily="34" charset="0"/>
                <a:cs typeface="Arial" pitchFamily="34" charset="0"/>
              </a:rPr>
              <a:t>^</a:t>
            </a:r>
            <a:endParaRPr lang="pt-BR" sz="2000" dirty="0">
              <a:solidFill>
                <a:schemeClr val="tx2"/>
              </a:solidFill>
              <a:latin typeface="Arial" pitchFamily="34" charset="0"/>
              <a:cs typeface="Arial" pitchFamily="34" charset="0"/>
            </a:endParaRPr>
          </a:p>
        </p:txBody>
      </p:sp>
      <p:sp>
        <p:nvSpPr>
          <p:cNvPr id="40965" name="Text Box 5"/>
          <p:cNvSpPr txBox="1">
            <a:spLocks noChangeArrowheads="1"/>
          </p:cNvSpPr>
          <p:nvPr/>
        </p:nvSpPr>
        <p:spPr bwMode="auto">
          <a:xfrm>
            <a:off x="5943600" y="1462088"/>
            <a:ext cx="533400" cy="400110"/>
          </a:xfrm>
          <a:prstGeom prst="rect">
            <a:avLst/>
          </a:prstGeom>
          <a:noFill/>
          <a:ln w="9525">
            <a:noFill/>
            <a:miter lim="800000"/>
            <a:headEnd/>
            <a:tailEnd/>
          </a:ln>
        </p:spPr>
        <p:txBody>
          <a:bodyPr>
            <a:spAutoFit/>
          </a:bodyPr>
          <a:lstStyle/>
          <a:p>
            <a:pPr algn="ctr" eaLnBrk="0" hangingPunct="0">
              <a:spcBef>
                <a:spcPct val="50000"/>
              </a:spcBef>
            </a:pPr>
            <a:r>
              <a:rPr lang="pt-BR" sz="2000" b="1">
                <a:solidFill>
                  <a:schemeClr val="tx2"/>
                </a:solidFill>
                <a:latin typeface="Arial" pitchFamily="34" charset="0"/>
                <a:cs typeface="Arial" pitchFamily="34" charset="0"/>
              </a:rPr>
              <a:t>^</a:t>
            </a:r>
            <a:endParaRPr lang="pt-BR" sz="2000">
              <a:solidFill>
                <a:schemeClr val="tx2"/>
              </a:solidFill>
              <a:latin typeface="Arial" pitchFamily="34" charset="0"/>
              <a:cs typeface="Arial" pitchFamily="34" charset="0"/>
            </a:endParaRPr>
          </a:p>
        </p:txBody>
      </p:sp>
      <p:sp>
        <p:nvSpPr>
          <p:cNvPr id="40966" name="Text Box 6"/>
          <p:cNvSpPr txBox="1">
            <a:spLocks noChangeArrowheads="1"/>
          </p:cNvSpPr>
          <p:nvPr/>
        </p:nvSpPr>
        <p:spPr bwMode="auto">
          <a:xfrm>
            <a:off x="5364088" y="1412776"/>
            <a:ext cx="533400" cy="400110"/>
          </a:xfrm>
          <a:prstGeom prst="rect">
            <a:avLst/>
          </a:prstGeom>
          <a:noFill/>
          <a:ln w="9525">
            <a:noFill/>
            <a:miter lim="800000"/>
            <a:headEnd/>
            <a:tailEnd/>
          </a:ln>
        </p:spPr>
        <p:txBody>
          <a:bodyPr>
            <a:spAutoFit/>
          </a:bodyPr>
          <a:lstStyle/>
          <a:p>
            <a:pPr algn="ctr" eaLnBrk="0" hangingPunct="0">
              <a:spcBef>
                <a:spcPct val="50000"/>
              </a:spcBef>
            </a:pPr>
            <a:r>
              <a:rPr lang="pt-BR" sz="2000" b="1" dirty="0">
                <a:solidFill>
                  <a:schemeClr val="tx2"/>
                </a:solidFill>
                <a:latin typeface="Arial" pitchFamily="34" charset="0"/>
                <a:cs typeface="Arial" pitchFamily="34" charset="0"/>
              </a:rPr>
              <a:t>^</a:t>
            </a:r>
            <a:endParaRPr lang="pt-BR" sz="2000" dirty="0">
              <a:solidFill>
                <a:schemeClr val="tx2"/>
              </a:solidFill>
              <a:latin typeface="Arial" pitchFamily="34" charset="0"/>
              <a:cs typeface="Arial" pitchFamily="34" charset="0"/>
            </a:endParaRPr>
          </a:p>
        </p:txBody>
      </p:sp>
      <p:sp>
        <p:nvSpPr>
          <p:cNvPr id="40967" name="Text Box 7"/>
          <p:cNvSpPr txBox="1">
            <a:spLocks noChangeArrowheads="1"/>
          </p:cNvSpPr>
          <p:nvPr/>
        </p:nvSpPr>
        <p:spPr bwMode="auto">
          <a:xfrm>
            <a:off x="1828800" y="1524000"/>
            <a:ext cx="762000" cy="400110"/>
          </a:xfrm>
          <a:prstGeom prst="rect">
            <a:avLst/>
          </a:prstGeom>
          <a:noFill/>
          <a:ln w="9525">
            <a:noFill/>
            <a:miter lim="800000"/>
            <a:headEnd/>
            <a:tailEnd/>
          </a:ln>
        </p:spPr>
        <p:txBody>
          <a:bodyPr>
            <a:spAutoFit/>
          </a:bodyPr>
          <a:lstStyle/>
          <a:p>
            <a:pPr eaLnBrk="0" hangingPunct="0">
              <a:spcBef>
                <a:spcPct val="50000"/>
              </a:spcBef>
            </a:pPr>
            <a:r>
              <a:rPr lang="pt-BR" sz="2000" b="1" i="1">
                <a:solidFill>
                  <a:schemeClr val="tx2"/>
                </a:solidFill>
                <a:latin typeface="Arial" pitchFamily="34" charset="0"/>
                <a:cs typeface="Arial" pitchFamily="34" charset="0"/>
              </a:rPr>
              <a:t>Y</a:t>
            </a:r>
          </a:p>
        </p:txBody>
      </p:sp>
      <p:sp>
        <p:nvSpPr>
          <p:cNvPr id="40968" name="Line 8"/>
          <p:cNvSpPr>
            <a:spLocks noChangeShapeType="1"/>
          </p:cNvSpPr>
          <p:nvPr/>
        </p:nvSpPr>
        <p:spPr bwMode="auto">
          <a:xfrm>
            <a:off x="2971800" y="1828800"/>
            <a:ext cx="1447800" cy="0"/>
          </a:xfrm>
          <a:prstGeom prst="line">
            <a:avLst/>
          </a:prstGeom>
          <a:noFill/>
          <a:ln w="38100">
            <a:solidFill>
              <a:srgbClr val="1E9FB4"/>
            </a:solidFill>
            <a:round/>
            <a:headEnd/>
            <a:tailEnd type="arrow" w="med" len="med"/>
          </a:ln>
        </p:spPr>
        <p:txBody>
          <a:bodyPr wrap="none" anchor="ctr"/>
          <a:lstStyle/>
          <a:p>
            <a:endParaRPr lang="pt-BR" sz="2000">
              <a:solidFill>
                <a:schemeClr val="tx2"/>
              </a:solidFill>
              <a:latin typeface="Arial" pitchFamily="34" charset="0"/>
              <a:cs typeface="Arial" pitchFamily="34" charset="0"/>
            </a:endParaRPr>
          </a:p>
        </p:txBody>
      </p:sp>
      <p:sp>
        <p:nvSpPr>
          <p:cNvPr id="40969" name="Text Box 9"/>
          <p:cNvSpPr txBox="1">
            <a:spLocks noChangeArrowheads="1"/>
          </p:cNvSpPr>
          <p:nvPr/>
        </p:nvSpPr>
        <p:spPr bwMode="auto">
          <a:xfrm>
            <a:off x="1219200" y="2362200"/>
            <a:ext cx="1828800" cy="400110"/>
          </a:xfrm>
          <a:prstGeom prst="rect">
            <a:avLst/>
          </a:prstGeom>
          <a:noFill/>
          <a:ln w="9525">
            <a:noFill/>
            <a:miter lim="800000"/>
            <a:headEnd/>
            <a:tailEnd/>
          </a:ln>
        </p:spPr>
        <p:txBody>
          <a:bodyPr>
            <a:spAutoFit/>
          </a:bodyPr>
          <a:lstStyle/>
          <a:p>
            <a:pPr algn="ctr" eaLnBrk="0" hangingPunct="0">
              <a:spcBef>
                <a:spcPct val="50000"/>
              </a:spcBef>
            </a:pPr>
            <a:r>
              <a:rPr lang="pt-BR" sz="2000" b="1" i="1">
                <a:solidFill>
                  <a:schemeClr val="tx2"/>
                </a:solidFill>
                <a:latin typeface="Arial" pitchFamily="34" charset="0"/>
                <a:cs typeface="Arial" pitchFamily="34" charset="0"/>
              </a:rPr>
              <a:t>Observado</a:t>
            </a:r>
          </a:p>
        </p:txBody>
      </p:sp>
      <p:sp>
        <p:nvSpPr>
          <p:cNvPr id="40970" name="Text Box 10"/>
          <p:cNvSpPr txBox="1">
            <a:spLocks noChangeArrowheads="1"/>
          </p:cNvSpPr>
          <p:nvPr/>
        </p:nvSpPr>
        <p:spPr bwMode="auto">
          <a:xfrm>
            <a:off x="5257800" y="2362200"/>
            <a:ext cx="1828800" cy="400110"/>
          </a:xfrm>
          <a:prstGeom prst="rect">
            <a:avLst/>
          </a:prstGeom>
          <a:noFill/>
          <a:ln w="9525">
            <a:noFill/>
            <a:miter lim="800000"/>
            <a:headEnd/>
            <a:tailEnd/>
          </a:ln>
        </p:spPr>
        <p:txBody>
          <a:bodyPr>
            <a:spAutoFit/>
          </a:bodyPr>
          <a:lstStyle/>
          <a:p>
            <a:pPr algn="ctr" eaLnBrk="0" hangingPunct="0">
              <a:spcBef>
                <a:spcPct val="50000"/>
              </a:spcBef>
            </a:pPr>
            <a:r>
              <a:rPr lang="pt-BR" sz="2000" b="1" i="1">
                <a:solidFill>
                  <a:schemeClr val="tx2"/>
                </a:solidFill>
                <a:latin typeface="Arial" pitchFamily="34" charset="0"/>
                <a:cs typeface="Arial" pitchFamily="34" charset="0"/>
              </a:rPr>
              <a:t> Ajustado</a:t>
            </a:r>
          </a:p>
        </p:txBody>
      </p:sp>
      <p:sp>
        <p:nvSpPr>
          <p:cNvPr id="40971" name="Text Box 11"/>
          <p:cNvSpPr txBox="1">
            <a:spLocks noChangeArrowheads="1"/>
          </p:cNvSpPr>
          <p:nvPr/>
        </p:nvSpPr>
        <p:spPr bwMode="auto">
          <a:xfrm>
            <a:off x="517525" y="4037002"/>
            <a:ext cx="1158875" cy="400110"/>
          </a:xfrm>
          <a:prstGeom prst="rect">
            <a:avLst/>
          </a:prstGeom>
          <a:noFill/>
          <a:ln w="9525">
            <a:noFill/>
            <a:miter lim="800000"/>
            <a:headEnd/>
            <a:tailEnd/>
          </a:ln>
        </p:spPr>
        <p:txBody>
          <a:bodyPr>
            <a:spAutoFit/>
          </a:bodyPr>
          <a:lstStyle/>
          <a:p>
            <a:pPr eaLnBrk="0" hangingPunct="0">
              <a:spcBef>
                <a:spcPct val="50000"/>
              </a:spcBef>
            </a:pPr>
            <a:r>
              <a:rPr lang="pt-BR" sz="2000" b="1" i="1" dirty="0">
                <a:solidFill>
                  <a:schemeClr val="tx2"/>
                </a:solidFill>
                <a:latin typeface="Arial" pitchFamily="34" charset="0"/>
                <a:cs typeface="Arial" pitchFamily="34" charset="0"/>
              </a:rPr>
              <a:t>b  = </a:t>
            </a:r>
          </a:p>
        </p:txBody>
      </p:sp>
      <p:sp>
        <p:nvSpPr>
          <p:cNvPr id="40972" name="Text Box 12"/>
          <p:cNvSpPr txBox="1">
            <a:spLocks noChangeArrowheads="1"/>
          </p:cNvSpPr>
          <p:nvPr/>
        </p:nvSpPr>
        <p:spPr bwMode="auto">
          <a:xfrm>
            <a:off x="4708525" y="3990007"/>
            <a:ext cx="1158875" cy="519113"/>
          </a:xfrm>
          <a:prstGeom prst="rect">
            <a:avLst/>
          </a:prstGeom>
          <a:noFill/>
          <a:ln w="9525">
            <a:noFill/>
            <a:miter lim="800000"/>
            <a:headEnd/>
            <a:tailEnd/>
          </a:ln>
        </p:spPr>
        <p:txBody>
          <a:bodyPr>
            <a:spAutoFit/>
          </a:bodyPr>
          <a:lstStyle/>
          <a:p>
            <a:pPr eaLnBrk="0" hangingPunct="0">
              <a:spcBef>
                <a:spcPct val="50000"/>
              </a:spcBef>
            </a:pPr>
            <a:r>
              <a:rPr lang="pt-BR" sz="2800" b="1" i="1" dirty="0">
                <a:solidFill>
                  <a:schemeClr val="tx2"/>
                </a:solidFill>
                <a:latin typeface="Times New Roman" pitchFamily="18" charset="0"/>
              </a:rPr>
              <a:t>a  = </a:t>
            </a:r>
          </a:p>
        </p:txBody>
      </p:sp>
      <p:sp>
        <p:nvSpPr>
          <p:cNvPr id="40973" name="Text Box 13"/>
          <p:cNvSpPr txBox="1">
            <a:spLocks noChangeArrowheads="1"/>
          </p:cNvSpPr>
          <p:nvPr/>
        </p:nvSpPr>
        <p:spPr bwMode="auto">
          <a:xfrm>
            <a:off x="457200" y="3914775"/>
            <a:ext cx="533400" cy="400110"/>
          </a:xfrm>
          <a:prstGeom prst="rect">
            <a:avLst/>
          </a:prstGeom>
          <a:noFill/>
          <a:ln w="9525">
            <a:noFill/>
            <a:miter lim="800000"/>
            <a:headEnd/>
            <a:tailEnd/>
          </a:ln>
        </p:spPr>
        <p:txBody>
          <a:bodyPr>
            <a:spAutoFit/>
          </a:bodyPr>
          <a:lstStyle/>
          <a:p>
            <a:pPr algn="ctr" eaLnBrk="0" hangingPunct="0">
              <a:spcBef>
                <a:spcPct val="50000"/>
              </a:spcBef>
            </a:pPr>
            <a:r>
              <a:rPr lang="pt-BR" sz="2000" b="1" dirty="0">
                <a:solidFill>
                  <a:schemeClr val="tx2"/>
                </a:solidFill>
                <a:latin typeface="Arial" pitchFamily="34" charset="0"/>
                <a:cs typeface="Arial" pitchFamily="34" charset="0"/>
              </a:rPr>
              <a:t>^</a:t>
            </a:r>
            <a:endParaRPr lang="pt-BR" sz="2000" dirty="0">
              <a:solidFill>
                <a:schemeClr val="tx2"/>
              </a:solidFill>
              <a:latin typeface="Arial" pitchFamily="34" charset="0"/>
              <a:cs typeface="Arial" pitchFamily="34" charset="0"/>
            </a:endParaRPr>
          </a:p>
        </p:txBody>
      </p:sp>
      <p:sp>
        <p:nvSpPr>
          <p:cNvPr id="40974" name="Text Box 14"/>
          <p:cNvSpPr txBox="1">
            <a:spLocks noChangeArrowheads="1"/>
          </p:cNvSpPr>
          <p:nvPr/>
        </p:nvSpPr>
        <p:spPr bwMode="auto">
          <a:xfrm>
            <a:off x="4648200" y="3892986"/>
            <a:ext cx="533400" cy="400110"/>
          </a:xfrm>
          <a:prstGeom prst="rect">
            <a:avLst/>
          </a:prstGeom>
          <a:noFill/>
          <a:ln w="9525">
            <a:noFill/>
            <a:miter lim="800000"/>
            <a:headEnd/>
            <a:tailEnd/>
          </a:ln>
        </p:spPr>
        <p:txBody>
          <a:bodyPr>
            <a:spAutoFit/>
          </a:bodyPr>
          <a:lstStyle/>
          <a:p>
            <a:pPr algn="ctr" eaLnBrk="0" hangingPunct="0">
              <a:spcBef>
                <a:spcPct val="50000"/>
              </a:spcBef>
            </a:pPr>
            <a:r>
              <a:rPr lang="pt-BR" sz="2000" b="1" dirty="0">
                <a:solidFill>
                  <a:schemeClr val="tx2"/>
                </a:solidFill>
                <a:latin typeface="Arial" pitchFamily="34" charset="0"/>
                <a:cs typeface="Arial" pitchFamily="34" charset="0"/>
              </a:rPr>
              <a:t>^</a:t>
            </a:r>
            <a:endParaRPr lang="pt-BR" sz="2000" dirty="0">
              <a:solidFill>
                <a:schemeClr val="tx2"/>
              </a:solidFill>
              <a:latin typeface="Arial" pitchFamily="34" charset="0"/>
              <a:cs typeface="Arial" pitchFamily="34" charset="0"/>
            </a:endParaRPr>
          </a:p>
        </p:txBody>
      </p:sp>
      <p:sp>
        <p:nvSpPr>
          <p:cNvPr id="40975" name="Line 15"/>
          <p:cNvSpPr>
            <a:spLocks noChangeShapeType="1"/>
          </p:cNvSpPr>
          <p:nvPr/>
        </p:nvSpPr>
        <p:spPr bwMode="auto">
          <a:xfrm>
            <a:off x="1295400" y="4281488"/>
            <a:ext cx="2667000" cy="0"/>
          </a:xfrm>
          <a:prstGeom prst="line">
            <a:avLst/>
          </a:prstGeom>
          <a:noFill/>
          <a:ln w="9525">
            <a:solidFill>
              <a:srgbClr val="1E9FB4"/>
            </a:solidFill>
            <a:round/>
            <a:headEnd/>
            <a:tailEnd/>
          </a:ln>
        </p:spPr>
        <p:txBody>
          <a:bodyPr wrap="none" anchor="ctr"/>
          <a:lstStyle/>
          <a:p>
            <a:endParaRPr lang="pt-BR" sz="2000">
              <a:solidFill>
                <a:schemeClr val="tx2"/>
              </a:solidFill>
              <a:latin typeface="Arial" pitchFamily="34" charset="0"/>
              <a:cs typeface="Arial" pitchFamily="34" charset="0"/>
            </a:endParaRPr>
          </a:p>
        </p:txBody>
      </p:sp>
      <p:sp>
        <p:nvSpPr>
          <p:cNvPr id="40976" name="Text Box 16"/>
          <p:cNvSpPr txBox="1">
            <a:spLocks noChangeArrowheads="1"/>
          </p:cNvSpPr>
          <p:nvPr/>
        </p:nvSpPr>
        <p:spPr bwMode="auto">
          <a:xfrm>
            <a:off x="609600" y="3748088"/>
            <a:ext cx="1828800" cy="366712"/>
          </a:xfrm>
          <a:prstGeom prst="rect">
            <a:avLst/>
          </a:prstGeom>
          <a:noFill/>
          <a:ln w="9525">
            <a:noFill/>
            <a:miter lim="800000"/>
            <a:headEnd/>
            <a:tailEnd/>
          </a:ln>
        </p:spPr>
        <p:txBody>
          <a:bodyPr>
            <a:spAutoFit/>
          </a:bodyPr>
          <a:lstStyle/>
          <a:p>
            <a:pPr eaLnBrk="0" hangingPunct="0">
              <a:spcBef>
                <a:spcPct val="50000"/>
              </a:spcBef>
            </a:pPr>
            <a:endParaRPr lang="pt-BR" sz="1800">
              <a:solidFill>
                <a:srgbClr val="DDDDDD"/>
              </a:solidFill>
              <a:latin typeface="Times New Roman" pitchFamily="18" charset="0"/>
            </a:endParaRPr>
          </a:p>
        </p:txBody>
      </p:sp>
      <p:sp>
        <p:nvSpPr>
          <p:cNvPr id="40977" name="Text Box 17"/>
          <p:cNvSpPr txBox="1">
            <a:spLocks noChangeArrowheads="1"/>
          </p:cNvSpPr>
          <p:nvPr/>
        </p:nvSpPr>
        <p:spPr bwMode="auto">
          <a:xfrm>
            <a:off x="1524000" y="3838575"/>
            <a:ext cx="2667000" cy="400110"/>
          </a:xfrm>
          <a:prstGeom prst="rect">
            <a:avLst/>
          </a:prstGeom>
          <a:noFill/>
          <a:ln w="9525">
            <a:noFill/>
            <a:miter lim="800000"/>
            <a:headEnd/>
            <a:tailEnd/>
          </a:ln>
        </p:spPr>
        <p:txBody>
          <a:bodyPr>
            <a:spAutoFit/>
          </a:bodyPr>
          <a:lstStyle/>
          <a:p>
            <a:pPr eaLnBrk="0" hangingPunct="0">
              <a:spcBef>
                <a:spcPct val="50000"/>
              </a:spcBef>
            </a:pPr>
            <a:r>
              <a:rPr lang="pt-BR" sz="2000" b="1" i="1">
                <a:solidFill>
                  <a:schemeClr val="tx2"/>
                </a:solidFill>
                <a:latin typeface="Arial" pitchFamily="34" charset="0"/>
                <a:cs typeface="Arial" pitchFamily="34" charset="0"/>
              </a:rPr>
              <a:t> </a:t>
            </a:r>
            <a:r>
              <a:rPr lang="pt-BR" sz="2000" b="1" i="1">
                <a:solidFill>
                  <a:schemeClr val="tx2"/>
                </a:solidFill>
                <a:latin typeface="Arial" pitchFamily="34" charset="0"/>
                <a:cs typeface="Arial" pitchFamily="34" charset="0"/>
                <a:sym typeface="Symbol" pitchFamily="18" charset="2"/>
              </a:rPr>
              <a:t>  ( Xi - X )  ( Yi - Y )</a:t>
            </a:r>
            <a:endParaRPr lang="pt-BR" sz="2000" b="1" i="1">
              <a:solidFill>
                <a:schemeClr val="tx2"/>
              </a:solidFill>
              <a:latin typeface="Arial" pitchFamily="34" charset="0"/>
              <a:cs typeface="Arial" pitchFamily="34" charset="0"/>
            </a:endParaRPr>
          </a:p>
        </p:txBody>
      </p:sp>
      <p:sp>
        <p:nvSpPr>
          <p:cNvPr id="40978" name="Text Box 18"/>
          <p:cNvSpPr txBox="1">
            <a:spLocks noChangeArrowheads="1"/>
          </p:cNvSpPr>
          <p:nvPr/>
        </p:nvSpPr>
        <p:spPr bwMode="auto">
          <a:xfrm>
            <a:off x="1828800" y="4433888"/>
            <a:ext cx="1905000" cy="400110"/>
          </a:xfrm>
          <a:prstGeom prst="rect">
            <a:avLst/>
          </a:prstGeom>
          <a:noFill/>
          <a:ln w="9525">
            <a:noFill/>
            <a:miter lim="800000"/>
            <a:headEnd/>
            <a:tailEnd/>
          </a:ln>
        </p:spPr>
        <p:txBody>
          <a:bodyPr>
            <a:spAutoFit/>
          </a:bodyPr>
          <a:lstStyle/>
          <a:p>
            <a:pPr eaLnBrk="0" hangingPunct="0">
              <a:spcBef>
                <a:spcPct val="50000"/>
              </a:spcBef>
            </a:pPr>
            <a:r>
              <a:rPr lang="pt-BR" sz="2000" b="1" i="1">
                <a:solidFill>
                  <a:schemeClr val="tx2"/>
                </a:solidFill>
                <a:latin typeface="Arial" pitchFamily="34" charset="0"/>
                <a:cs typeface="Arial" pitchFamily="34" charset="0"/>
              </a:rPr>
              <a:t> </a:t>
            </a:r>
            <a:r>
              <a:rPr lang="pt-BR" sz="2000" b="1" i="1">
                <a:solidFill>
                  <a:schemeClr val="tx2"/>
                </a:solidFill>
                <a:latin typeface="Arial" pitchFamily="34" charset="0"/>
                <a:cs typeface="Arial" pitchFamily="34" charset="0"/>
                <a:sym typeface="Symbol" pitchFamily="18" charset="2"/>
              </a:rPr>
              <a:t>  ( Xi - X ) </a:t>
            </a:r>
            <a:endParaRPr lang="pt-BR" sz="2000" b="1" i="1">
              <a:solidFill>
                <a:schemeClr val="tx2"/>
              </a:solidFill>
              <a:latin typeface="Arial" pitchFamily="34" charset="0"/>
              <a:cs typeface="Arial" pitchFamily="34" charset="0"/>
            </a:endParaRPr>
          </a:p>
        </p:txBody>
      </p:sp>
      <p:sp>
        <p:nvSpPr>
          <p:cNvPr id="40979" name="Text Box 19"/>
          <p:cNvSpPr txBox="1">
            <a:spLocks noChangeArrowheads="1"/>
          </p:cNvSpPr>
          <p:nvPr/>
        </p:nvSpPr>
        <p:spPr bwMode="auto">
          <a:xfrm>
            <a:off x="3131840" y="4293096"/>
            <a:ext cx="304800" cy="304800"/>
          </a:xfrm>
          <a:prstGeom prst="rect">
            <a:avLst/>
          </a:prstGeom>
          <a:noFill/>
          <a:ln w="9525">
            <a:noFill/>
            <a:miter lim="800000"/>
            <a:headEnd/>
            <a:tailEnd/>
          </a:ln>
        </p:spPr>
        <p:txBody>
          <a:bodyPr>
            <a:spAutoFit/>
          </a:bodyPr>
          <a:lstStyle/>
          <a:p>
            <a:pPr eaLnBrk="0" hangingPunct="0">
              <a:spcBef>
                <a:spcPct val="50000"/>
              </a:spcBef>
            </a:pPr>
            <a:r>
              <a:rPr lang="pt-BR" sz="1400" dirty="0">
                <a:solidFill>
                  <a:schemeClr val="tx2"/>
                </a:solidFill>
                <a:latin typeface="Times New Roman" pitchFamily="18" charset="0"/>
              </a:rPr>
              <a:t>2</a:t>
            </a:r>
          </a:p>
        </p:txBody>
      </p:sp>
      <p:sp>
        <p:nvSpPr>
          <p:cNvPr id="40980" name="Line 20"/>
          <p:cNvSpPr>
            <a:spLocks noChangeShapeType="1"/>
          </p:cNvSpPr>
          <p:nvPr/>
        </p:nvSpPr>
        <p:spPr bwMode="auto">
          <a:xfrm>
            <a:off x="2438400" y="3900488"/>
            <a:ext cx="152400" cy="0"/>
          </a:xfrm>
          <a:prstGeom prst="line">
            <a:avLst/>
          </a:prstGeom>
          <a:noFill/>
          <a:ln w="9525">
            <a:noFill/>
            <a:round/>
            <a:headEnd/>
            <a:tailEnd/>
          </a:ln>
        </p:spPr>
        <p:txBody>
          <a:bodyPr wrap="none" anchor="ctr"/>
          <a:lstStyle/>
          <a:p>
            <a:endParaRPr lang="pt-BR"/>
          </a:p>
        </p:txBody>
      </p:sp>
      <p:sp>
        <p:nvSpPr>
          <p:cNvPr id="40981" name="Line 21"/>
          <p:cNvSpPr>
            <a:spLocks noChangeShapeType="1"/>
          </p:cNvSpPr>
          <p:nvPr/>
        </p:nvSpPr>
        <p:spPr bwMode="auto">
          <a:xfrm>
            <a:off x="2743200" y="4510088"/>
            <a:ext cx="152400" cy="0"/>
          </a:xfrm>
          <a:prstGeom prst="line">
            <a:avLst/>
          </a:prstGeom>
          <a:noFill/>
          <a:ln w="9525">
            <a:noFill/>
            <a:round/>
            <a:headEnd/>
            <a:tailEnd/>
          </a:ln>
        </p:spPr>
        <p:txBody>
          <a:bodyPr wrap="none" anchor="ctr"/>
          <a:lstStyle/>
          <a:p>
            <a:endParaRPr lang="pt-BR"/>
          </a:p>
        </p:txBody>
      </p:sp>
      <p:sp>
        <p:nvSpPr>
          <p:cNvPr id="40982" name="Line 22"/>
          <p:cNvSpPr>
            <a:spLocks noChangeShapeType="1"/>
          </p:cNvSpPr>
          <p:nvPr/>
        </p:nvSpPr>
        <p:spPr bwMode="auto">
          <a:xfrm>
            <a:off x="3276600" y="3900488"/>
            <a:ext cx="152400" cy="0"/>
          </a:xfrm>
          <a:prstGeom prst="line">
            <a:avLst/>
          </a:prstGeom>
          <a:noFill/>
          <a:ln w="9525">
            <a:noFill/>
            <a:round/>
            <a:headEnd/>
            <a:tailEnd/>
          </a:ln>
        </p:spPr>
        <p:txBody>
          <a:bodyPr wrap="none" anchor="ctr"/>
          <a:lstStyle/>
          <a:p>
            <a:endParaRPr lang="pt-BR"/>
          </a:p>
        </p:txBody>
      </p:sp>
      <p:sp>
        <p:nvSpPr>
          <p:cNvPr id="40983" name="Line 23"/>
          <p:cNvSpPr>
            <a:spLocks noChangeShapeType="1"/>
          </p:cNvSpPr>
          <p:nvPr/>
        </p:nvSpPr>
        <p:spPr bwMode="auto">
          <a:xfrm>
            <a:off x="5638800" y="4343400"/>
            <a:ext cx="2667000" cy="0"/>
          </a:xfrm>
          <a:prstGeom prst="line">
            <a:avLst/>
          </a:prstGeom>
          <a:noFill/>
          <a:ln w="9525">
            <a:solidFill>
              <a:srgbClr val="1E9FB4"/>
            </a:solidFill>
            <a:round/>
            <a:headEnd/>
            <a:tailEnd/>
          </a:ln>
        </p:spPr>
        <p:txBody>
          <a:bodyPr wrap="none" anchor="ctr"/>
          <a:lstStyle/>
          <a:p>
            <a:endParaRPr lang="pt-BR" sz="2000">
              <a:solidFill>
                <a:schemeClr val="tx2"/>
              </a:solidFill>
              <a:latin typeface="Arial" pitchFamily="34" charset="0"/>
              <a:cs typeface="Arial" pitchFamily="34" charset="0"/>
            </a:endParaRPr>
          </a:p>
        </p:txBody>
      </p:sp>
      <p:sp>
        <p:nvSpPr>
          <p:cNvPr id="40984" name="Text Box 24"/>
          <p:cNvSpPr txBox="1">
            <a:spLocks noChangeArrowheads="1"/>
          </p:cNvSpPr>
          <p:nvPr/>
        </p:nvSpPr>
        <p:spPr bwMode="auto">
          <a:xfrm>
            <a:off x="5943600" y="3810000"/>
            <a:ext cx="1828800" cy="366713"/>
          </a:xfrm>
          <a:prstGeom prst="rect">
            <a:avLst/>
          </a:prstGeom>
          <a:noFill/>
          <a:ln w="9525">
            <a:noFill/>
            <a:miter lim="800000"/>
            <a:headEnd/>
            <a:tailEnd/>
          </a:ln>
        </p:spPr>
        <p:txBody>
          <a:bodyPr>
            <a:spAutoFit/>
          </a:bodyPr>
          <a:lstStyle/>
          <a:p>
            <a:pPr eaLnBrk="0" hangingPunct="0">
              <a:spcBef>
                <a:spcPct val="50000"/>
              </a:spcBef>
            </a:pPr>
            <a:endParaRPr lang="pt-BR" sz="1800">
              <a:solidFill>
                <a:srgbClr val="DDDDDD"/>
              </a:solidFill>
              <a:latin typeface="Times New Roman" pitchFamily="18" charset="0"/>
            </a:endParaRPr>
          </a:p>
        </p:txBody>
      </p:sp>
      <p:sp>
        <p:nvSpPr>
          <p:cNvPr id="40985" name="Text Box 25"/>
          <p:cNvSpPr txBox="1">
            <a:spLocks noChangeArrowheads="1"/>
          </p:cNvSpPr>
          <p:nvPr/>
        </p:nvSpPr>
        <p:spPr bwMode="auto">
          <a:xfrm>
            <a:off x="5867400" y="3900488"/>
            <a:ext cx="3097088" cy="400110"/>
          </a:xfrm>
          <a:prstGeom prst="rect">
            <a:avLst/>
          </a:prstGeom>
          <a:noFill/>
          <a:ln w="9525">
            <a:noFill/>
            <a:miter lim="800000"/>
            <a:headEnd/>
            <a:tailEnd/>
          </a:ln>
        </p:spPr>
        <p:txBody>
          <a:bodyPr wrap="square">
            <a:spAutoFit/>
          </a:bodyPr>
          <a:lstStyle/>
          <a:p>
            <a:pPr eaLnBrk="0" hangingPunct="0">
              <a:spcBef>
                <a:spcPct val="50000"/>
              </a:spcBef>
            </a:pPr>
            <a:r>
              <a:rPr lang="pt-BR" sz="2000" b="1" i="1" dirty="0">
                <a:solidFill>
                  <a:schemeClr val="tx2"/>
                </a:solidFill>
                <a:latin typeface="Arial" pitchFamily="34" charset="0"/>
                <a:cs typeface="Arial" pitchFamily="34" charset="0"/>
              </a:rPr>
              <a:t> </a:t>
            </a:r>
            <a:r>
              <a:rPr lang="pt-BR" sz="2000" b="1" i="1" dirty="0">
                <a:solidFill>
                  <a:schemeClr val="tx2"/>
                </a:solidFill>
                <a:latin typeface="Arial" pitchFamily="34" charset="0"/>
                <a:cs typeface="Arial" pitchFamily="34" charset="0"/>
                <a:sym typeface="Symbol" pitchFamily="18" charset="2"/>
              </a:rPr>
              <a:t>   ( Yi )   -   b    ( Xi )</a:t>
            </a:r>
            <a:endParaRPr lang="pt-BR" sz="2000" b="1" i="1" dirty="0">
              <a:solidFill>
                <a:schemeClr val="tx2"/>
              </a:solidFill>
              <a:latin typeface="Arial" pitchFamily="34" charset="0"/>
              <a:cs typeface="Arial" pitchFamily="34" charset="0"/>
            </a:endParaRPr>
          </a:p>
        </p:txBody>
      </p:sp>
      <p:sp>
        <p:nvSpPr>
          <p:cNvPr id="40986" name="Text Box 26"/>
          <p:cNvSpPr txBox="1">
            <a:spLocks noChangeArrowheads="1"/>
          </p:cNvSpPr>
          <p:nvPr/>
        </p:nvSpPr>
        <p:spPr bwMode="auto">
          <a:xfrm>
            <a:off x="6629400" y="4329113"/>
            <a:ext cx="457200" cy="396875"/>
          </a:xfrm>
          <a:prstGeom prst="rect">
            <a:avLst/>
          </a:prstGeom>
          <a:noFill/>
          <a:ln w="9525">
            <a:noFill/>
            <a:miter lim="800000"/>
            <a:headEnd/>
            <a:tailEnd/>
          </a:ln>
        </p:spPr>
        <p:txBody>
          <a:bodyPr>
            <a:spAutoFit/>
          </a:bodyPr>
          <a:lstStyle/>
          <a:p>
            <a:pPr eaLnBrk="0" hangingPunct="0">
              <a:spcBef>
                <a:spcPct val="50000"/>
              </a:spcBef>
            </a:pPr>
            <a:r>
              <a:rPr lang="pt-BR" sz="2000" b="1" i="1">
                <a:solidFill>
                  <a:schemeClr val="tx2"/>
                </a:solidFill>
                <a:latin typeface="Arial" pitchFamily="34" charset="0"/>
                <a:cs typeface="Arial" pitchFamily="34" charset="0"/>
              </a:rPr>
              <a:t> n</a:t>
            </a:r>
            <a:r>
              <a:rPr lang="pt-BR" sz="2000" b="1" i="1">
                <a:solidFill>
                  <a:schemeClr val="tx2"/>
                </a:solidFill>
                <a:latin typeface="Arial" pitchFamily="34" charset="0"/>
                <a:cs typeface="Arial" pitchFamily="34" charset="0"/>
                <a:sym typeface="Symbol" pitchFamily="18" charset="2"/>
              </a:rPr>
              <a:t> </a:t>
            </a:r>
            <a:endParaRPr lang="pt-BR" sz="2000" b="1" i="1">
              <a:solidFill>
                <a:schemeClr val="tx2"/>
              </a:solidFill>
              <a:latin typeface="Arial" pitchFamily="34" charset="0"/>
              <a:cs typeface="Arial" pitchFamily="34" charset="0"/>
            </a:endParaRPr>
          </a:p>
        </p:txBody>
      </p:sp>
      <p:sp>
        <p:nvSpPr>
          <p:cNvPr id="40987" name="Text Box 27"/>
          <p:cNvSpPr txBox="1">
            <a:spLocks noChangeArrowheads="1"/>
          </p:cNvSpPr>
          <p:nvPr/>
        </p:nvSpPr>
        <p:spPr bwMode="auto">
          <a:xfrm>
            <a:off x="4572000" y="5181600"/>
            <a:ext cx="3124200" cy="400110"/>
          </a:xfrm>
          <a:prstGeom prst="rect">
            <a:avLst/>
          </a:prstGeom>
          <a:noFill/>
          <a:ln w="9525">
            <a:noFill/>
            <a:miter lim="800000"/>
            <a:headEnd/>
            <a:tailEnd/>
          </a:ln>
        </p:spPr>
        <p:txBody>
          <a:bodyPr>
            <a:spAutoFit/>
          </a:bodyPr>
          <a:lstStyle/>
          <a:p>
            <a:pPr eaLnBrk="0" hangingPunct="0">
              <a:spcBef>
                <a:spcPct val="50000"/>
              </a:spcBef>
            </a:pPr>
            <a:r>
              <a:rPr lang="pt-BR" sz="2000" b="1" i="1">
                <a:solidFill>
                  <a:schemeClr val="tx2"/>
                </a:solidFill>
                <a:latin typeface="Arial" pitchFamily="34" charset="0"/>
                <a:cs typeface="Arial" pitchFamily="34" charset="0"/>
              </a:rPr>
              <a:t> Y  -   Y  =   e</a:t>
            </a:r>
            <a:endParaRPr lang="pt-BR" sz="2000">
              <a:solidFill>
                <a:schemeClr val="tx2"/>
              </a:solidFill>
              <a:latin typeface="Arial" pitchFamily="34" charset="0"/>
              <a:cs typeface="Arial" pitchFamily="34" charset="0"/>
            </a:endParaRPr>
          </a:p>
        </p:txBody>
      </p:sp>
      <p:sp>
        <p:nvSpPr>
          <p:cNvPr id="40988" name="Text Box 28"/>
          <p:cNvSpPr txBox="1">
            <a:spLocks noChangeArrowheads="1"/>
          </p:cNvSpPr>
          <p:nvPr/>
        </p:nvSpPr>
        <p:spPr bwMode="auto">
          <a:xfrm>
            <a:off x="5148064" y="5013176"/>
            <a:ext cx="533400" cy="400110"/>
          </a:xfrm>
          <a:prstGeom prst="rect">
            <a:avLst/>
          </a:prstGeom>
          <a:noFill/>
          <a:ln w="9525">
            <a:noFill/>
            <a:miter lim="800000"/>
            <a:headEnd/>
            <a:tailEnd/>
          </a:ln>
        </p:spPr>
        <p:txBody>
          <a:bodyPr>
            <a:spAutoFit/>
          </a:bodyPr>
          <a:lstStyle/>
          <a:p>
            <a:pPr algn="ctr" eaLnBrk="0" hangingPunct="0">
              <a:spcBef>
                <a:spcPct val="50000"/>
              </a:spcBef>
            </a:pPr>
            <a:r>
              <a:rPr lang="pt-BR" sz="2000" b="1" dirty="0">
                <a:solidFill>
                  <a:schemeClr val="tx2"/>
                </a:solidFill>
                <a:latin typeface="Arial" pitchFamily="34" charset="0"/>
                <a:cs typeface="Arial" pitchFamily="34" charset="0"/>
              </a:rPr>
              <a:t>^</a:t>
            </a:r>
            <a:endParaRPr lang="pt-BR" sz="2000" dirty="0">
              <a:solidFill>
                <a:schemeClr val="tx2"/>
              </a:solidFill>
              <a:latin typeface="Arial" pitchFamily="34" charset="0"/>
              <a:cs typeface="Arial" pitchFamily="34" charset="0"/>
            </a:endParaRPr>
          </a:p>
        </p:txBody>
      </p:sp>
      <p:cxnSp>
        <p:nvCxnSpPr>
          <p:cNvPr id="32" name="Conector reto 31"/>
          <p:cNvCxnSpPr/>
          <p:nvPr/>
        </p:nvCxnSpPr>
        <p:spPr>
          <a:xfrm>
            <a:off x="2628925" y="3857625"/>
            <a:ext cx="142875"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3" name="Conector reto 32"/>
          <p:cNvCxnSpPr/>
          <p:nvPr/>
        </p:nvCxnSpPr>
        <p:spPr>
          <a:xfrm>
            <a:off x="3709045" y="3857625"/>
            <a:ext cx="142875"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4" name="Conector reto 33"/>
          <p:cNvCxnSpPr/>
          <p:nvPr/>
        </p:nvCxnSpPr>
        <p:spPr>
          <a:xfrm>
            <a:off x="2916957" y="4437112"/>
            <a:ext cx="142875"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9512" y="1196752"/>
            <a:ext cx="8424936" cy="461665"/>
          </a:xfrm>
          <a:prstGeom prst="rect">
            <a:avLst/>
          </a:prstGeom>
          <a:noFill/>
        </p:spPr>
        <p:txBody>
          <a:bodyPr wrap="square" rtlCol="0">
            <a:spAutoFit/>
          </a:bodyPr>
          <a:lstStyle/>
          <a:p>
            <a:r>
              <a:rPr lang="pt-BR" sz="2400" b="1" dirty="0" smtClean="0">
                <a:solidFill>
                  <a:schemeClr val="tx2"/>
                </a:solidFill>
              </a:rPr>
              <a:t>Suposições</a:t>
            </a:r>
            <a:endParaRPr lang="pt-BR" sz="2400" b="1" dirty="0">
              <a:solidFill>
                <a:schemeClr val="tx2"/>
              </a:solidFill>
            </a:endParaRPr>
          </a:p>
        </p:txBody>
      </p:sp>
      <p:sp>
        <p:nvSpPr>
          <p:cNvPr id="3" name="CaixaDeTexto 2"/>
          <p:cNvSpPr txBox="1"/>
          <p:nvPr/>
        </p:nvSpPr>
        <p:spPr>
          <a:xfrm>
            <a:off x="251520" y="1988840"/>
            <a:ext cx="8640960" cy="2400657"/>
          </a:xfrm>
          <a:prstGeom prst="rect">
            <a:avLst/>
          </a:prstGeom>
          <a:noFill/>
        </p:spPr>
        <p:txBody>
          <a:bodyPr wrap="square" rtlCol="0">
            <a:spAutoFit/>
          </a:bodyPr>
          <a:lstStyle/>
          <a:p>
            <a:pPr marL="342900" indent="-342900">
              <a:spcBef>
                <a:spcPts val="1200"/>
              </a:spcBef>
              <a:spcAft>
                <a:spcPts val="600"/>
              </a:spcAft>
              <a:buAutoNum type="alphaLcParenR"/>
            </a:pPr>
            <a:r>
              <a:rPr lang="pt-BR" sz="2400" dirty="0" smtClean="0">
                <a:solidFill>
                  <a:srgbClr val="1E9FB4"/>
                </a:solidFill>
              </a:rPr>
              <a:t>os valores da variável resposta Y devem ter </a:t>
            </a:r>
            <a:r>
              <a:rPr lang="pt-BR" sz="2400" b="1" dirty="0" smtClean="0">
                <a:solidFill>
                  <a:srgbClr val="1E9FB4"/>
                </a:solidFill>
              </a:rPr>
              <a:t>distribuição normal </a:t>
            </a:r>
            <a:r>
              <a:rPr lang="pt-BR" sz="2400" dirty="0" smtClean="0">
                <a:solidFill>
                  <a:srgbClr val="1E9FB4"/>
                </a:solidFill>
              </a:rPr>
              <a:t>a cada valor da variável explicativa X</a:t>
            </a:r>
          </a:p>
          <a:p>
            <a:pPr marL="342900" indent="-342900">
              <a:spcBef>
                <a:spcPts val="1200"/>
              </a:spcBef>
              <a:spcAft>
                <a:spcPts val="600"/>
              </a:spcAft>
              <a:buAutoNum type="alphaLcParenR"/>
            </a:pPr>
            <a:r>
              <a:rPr lang="pt-BR" sz="2400" dirty="0" smtClean="0">
                <a:solidFill>
                  <a:srgbClr val="1E9FB4"/>
                </a:solidFill>
              </a:rPr>
              <a:t>a </a:t>
            </a:r>
            <a:r>
              <a:rPr lang="pt-BR" sz="2400" b="1" dirty="0" smtClean="0">
                <a:solidFill>
                  <a:srgbClr val="1E9FB4"/>
                </a:solidFill>
              </a:rPr>
              <a:t>variabilidade </a:t>
            </a:r>
            <a:r>
              <a:rPr lang="pt-BR" sz="2400" dirty="0" smtClean="0">
                <a:solidFill>
                  <a:srgbClr val="1E9FB4"/>
                </a:solidFill>
              </a:rPr>
              <a:t>da variável resposta Y deve ser a </a:t>
            </a:r>
            <a:r>
              <a:rPr lang="pt-BR" sz="2400" b="1" dirty="0" smtClean="0">
                <a:solidFill>
                  <a:srgbClr val="1E9FB4"/>
                </a:solidFill>
              </a:rPr>
              <a:t>mesma </a:t>
            </a:r>
            <a:r>
              <a:rPr lang="pt-BR" sz="2400" dirty="0" smtClean="0">
                <a:solidFill>
                  <a:srgbClr val="1E9FB4"/>
                </a:solidFill>
              </a:rPr>
              <a:t>a cada valor da variável explicativa X</a:t>
            </a:r>
          </a:p>
          <a:p>
            <a:pPr marL="342900" indent="-342900">
              <a:spcBef>
                <a:spcPts val="1200"/>
              </a:spcBef>
              <a:spcAft>
                <a:spcPts val="600"/>
              </a:spcAft>
              <a:buAutoNum type="alphaLcParenR"/>
            </a:pPr>
            <a:r>
              <a:rPr lang="pt-BR" sz="2400" dirty="0" smtClean="0">
                <a:solidFill>
                  <a:srgbClr val="1E9FB4"/>
                </a:solidFill>
              </a:rPr>
              <a:t>a relação entre as duas variáveis deve ser </a:t>
            </a:r>
            <a:r>
              <a:rPr lang="pt-BR" sz="2400" b="1" dirty="0" smtClean="0">
                <a:solidFill>
                  <a:srgbClr val="1E9FB4"/>
                </a:solidFill>
              </a:rPr>
              <a:t>linear</a:t>
            </a:r>
            <a:endParaRPr lang="pt-BR" sz="2400" b="1" dirty="0">
              <a:solidFill>
                <a:srgbClr val="1E9FB4"/>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483768" y="764704"/>
            <a:ext cx="4392488" cy="461665"/>
          </a:xfrm>
          <a:prstGeom prst="rect">
            <a:avLst/>
          </a:prstGeom>
          <a:noFill/>
        </p:spPr>
        <p:txBody>
          <a:bodyPr wrap="square" rtlCol="0">
            <a:spAutoFit/>
          </a:bodyPr>
          <a:lstStyle/>
          <a:p>
            <a:r>
              <a:rPr lang="pt-BR" sz="2400" b="1" dirty="0" smtClean="0">
                <a:solidFill>
                  <a:schemeClr val="tx2"/>
                </a:solidFill>
              </a:rPr>
              <a:t>Diagrama de dispersão </a:t>
            </a:r>
            <a:endParaRPr lang="pt-BR" sz="2400" b="1" dirty="0">
              <a:solidFill>
                <a:schemeClr val="tx2"/>
              </a:solidFill>
            </a:endParaRPr>
          </a:p>
        </p:txBody>
      </p:sp>
      <p:sp>
        <p:nvSpPr>
          <p:cNvPr id="4" name="Seta para baixo 3"/>
          <p:cNvSpPr/>
          <p:nvPr/>
        </p:nvSpPr>
        <p:spPr>
          <a:xfrm>
            <a:off x="4067944" y="1340768"/>
            <a:ext cx="36004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CaixaDeTexto 4"/>
          <p:cNvSpPr txBox="1"/>
          <p:nvPr/>
        </p:nvSpPr>
        <p:spPr>
          <a:xfrm>
            <a:off x="323528" y="1772816"/>
            <a:ext cx="8352928" cy="830997"/>
          </a:xfrm>
          <a:prstGeom prst="rect">
            <a:avLst/>
          </a:prstGeom>
          <a:noFill/>
        </p:spPr>
        <p:txBody>
          <a:bodyPr wrap="square" rtlCol="0">
            <a:spAutoFit/>
          </a:bodyPr>
          <a:lstStyle/>
          <a:p>
            <a:pPr algn="ctr"/>
            <a:r>
              <a:rPr lang="pt-BR" sz="2400" dirty="0" smtClean="0">
                <a:solidFill>
                  <a:srgbClr val="1E9FB4"/>
                </a:solidFill>
              </a:rPr>
              <a:t>Possibilita </a:t>
            </a:r>
            <a:r>
              <a:rPr lang="pt-BR" sz="2400" dirty="0" smtClean="0">
                <a:solidFill>
                  <a:srgbClr val="1E9FB4"/>
                </a:solidFill>
              </a:rPr>
              <a:t>avaliar, de forma aproximada, </a:t>
            </a:r>
            <a:r>
              <a:rPr lang="pt-BR" sz="2400" dirty="0" smtClean="0">
                <a:solidFill>
                  <a:srgbClr val="1E9FB4"/>
                </a:solidFill>
              </a:rPr>
              <a:t>se ocorrem desvios grosseiros das três suposições </a:t>
            </a:r>
            <a:endParaRPr lang="pt-BR" sz="2400" dirty="0">
              <a:solidFill>
                <a:srgbClr val="1E9FB4"/>
              </a:solidFill>
            </a:endParaRPr>
          </a:p>
        </p:txBody>
      </p:sp>
      <p:sp>
        <p:nvSpPr>
          <p:cNvPr id="6" name="CaixaDeTexto 5"/>
          <p:cNvSpPr txBox="1"/>
          <p:nvPr/>
        </p:nvSpPr>
        <p:spPr>
          <a:xfrm>
            <a:off x="251520" y="3496940"/>
            <a:ext cx="8568952" cy="2308324"/>
          </a:xfrm>
          <a:prstGeom prst="rect">
            <a:avLst/>
          </a:prstGeom>
          <a:noFill/>
          <a:ln>
            <a:solidFill>
              <a:srgbClr val="1E9FB4"/>
            </a:solidFill>
          </a:ln>
        </p:spPr>
        <p:txBody>
          <a:bodyPr wrap="square" rtlCol="0">
            <a:spAutoFit/>
          </a:bodyPr>
          <a:lstStyle/>
          <a:p>
            <a:r>
              <a:rPr lang="pt-BR" sz="2400" b="1" dirty="0" smtClean="0">
                <a:solidFill>
                  <a:srgbClr val="1E9FB4"/>
                </a:solidFill>
              </a:rPr>
              <a:t>Exemplo</a:t>
            </a:r>
          </a:p>
          <a:p>
            <a:endParaRPr lang="pt-BR" sz="2400" b="1" dirty="0" smtClean="0">
              <a:solidFill>
                <a:srgbClr val="1E9FB4"/>
              </a:solidFill>
            </a:endParaRPr>
          </a:p>
          <a:p>
            <a:r>
              <a:rPr lang="pt-BR" sz="2400" dirty="0" smtClean="0"/>
              <a:t>Os dados no arquivo </a:t>
            </a:r>
            <a:r>
              <a:rPr lang="pt-BR" sz="2400" b="1" dirty="0" err="1" smtClean="0"/>
              <a:t>tetrahymena</a:t>
            </a:r>
            <a:r>
              <a:rPr lang="pt-BR" sz="2400" b="1" dirty="0" smtClean="0"/>
              <a:t>.</a:t>
            </a:r>
            <a:r>
              <a:rPr lang="pt-BR" sz="2400" b="1" dirty="0" err="1" smtClean="0"/>
              <a:t>rda</a:t>
            </a:r>
            <a:r>
              <a:rPr lang="pt-BR" sz="2400" dirty="0" smtClean="0"/>
              <a:t> são resultados de um experimento com </a:t>
            </a:r>
            <a:r>
              <a:rPr lang="pt-BR" sz="2400" dirty="0" err="1" smtClean="0"/>
              <a:t>tetrahymena</a:t>
            </a:r>
            <a:r>
              <a:rPr lang="pt-BR" sz="2400" dirty="0" smtClean="0"/>
              <a:t> (gênero de protozoários ciliados não patogênicos) para verificar o efeito da concentração de células no seu diâmetro</a:t>
            </a:r>
            <a:endParaRPr lang="pt-BR" sz="2400" b="1" dirty="0">
              <a:solidFill>
                <a:srgbClr val="1E9FB4"/>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4722" name="Picture 2"/>
          <p:cNvPicPr>
            <a:picLocks noChangeAspect="1" noChangeArrowheads="1"/>
          </p:cNvPicPr>
          <p:nvPr/>
        </p:nvPicPr>
        <p:blipFill>
          <a:blip r:embed="rId2" cstate="print"/>
          <a:srcRect/>
          <a:stretch>
            <a:fillRect/>
          </a:stretch>
        </p:blipFill>
        <p:spPr bwMode="auto">
          <a:xfrm>
            <a:off x="323529" y="332656"/>
            <a:ext cx="7920879" cy="6217714"/>
          </a:xfrm>
          <a:prstGeom prst="rect">
            <a:avLst/>
          </a:prstGeom>
          <a:noFill/>
          <a:ln w="9525">
            <a:noFill/>
            <a:miter lim="800000"/>
            <a:headEnd/>
            <a:tailEnd/>
          </a:ln>
          <a:effectLst/>
        </p:spPr>
      </p:pic>
      <p:sp>
        <p:nvSpPr>
          <p:cNvPr id="3" name="CaixaDeTexto 2"/>
          <p:cNvSpPr txBox="1"/>
          <p:nvPr/>
        </p:nvSpPr>
        <p:spPr>
          <a:xfrm>
            <a:off x="3275856" y="692696"/>
            <a:ext cx="5868144" cy="830997"/>
          </a:xfrm>
          <a:prstGeom prst="rect">
            <a:avLst/>
          </a:prstGeom>
          <a:noFill/>
        </p:spPr>
        <p:txBody>
          <a:bodyPr wrap="square" rtlCol="0">
            <a:spAutoFit/>
          </a:bodyPr>
          <a:lstStyle/>
          <a:p>
            <a:r>
              <a:rPr lang="pt-BR" sz="2400" dirty="0" smtClean="0">
                <a:solidFill>
                  <a:srgbClr val="1E9FB4"/>
                </a:solidFill>
              </a:rPr>
              <a:t>A relação entre Diâmetro e Concentração não é linear</a:t>
            </a:r>
            <a:endParaRPr lang="pt-BR" sz="2400" dirty="0">
              <a:solidFill>
                <a:srgbClr val="1E9FB4"/>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1052736"/>
            <a:ext cx="8388424" cy="461665"/>
          </a:xfrm>
          <a:prstGeom prst="rect">
            <a:avLst/>
          </a:prstGeom>
          <a:noFill/>
        </p:spPr>
        <p:txBody>
          <a:bodyPr wrap="square" rtlCol="0">
            <a:spAutoFit/>
          </a:bodyPr>
          <a:lstStyle/>
          <a:p>
            <a:r>
              <a:rPr lang="pt-BR" sz="2400" b="1" dirty="0" smtClean="0">
                <a:solidFill>
                  <a:schemeClr val="tx2"/>
                </a:solidFill>
              </a:rPr>
              <a:t>Motivação </a:t>
            </a:r>
            <a:endParaRPr lang="pt-BR" sz="2400" b="1" dirty="0">
              <a:solidFill>
                <a:schemeClr val="tx2"/>
              </a:solidFill>
            </a:endParaRPr>
          </a:p>
        </p:txBody>
      </p:sp>
      <p:sp>
        <p:nvSpPr>
          <p:cNvPr id="3" name="CaixaDeTexto 2"/>
          <p:cNvSpPr txBox="1"/>
          <p:nvPr/>
        </p:nvSpPr>
        <p:spPr>
          <a:xfrm>
            <a:off x="395536" y="2056780"/>
            <a:ext cx="7992888" cy="2308324"/>
          </a:xfrm>
          <a:prstGeom prst="rect">
            <a:avLst/>
          </a:prstGeom>
          <a:noFill/>
          <a:ln>
            <a:solidFill>
              <a:srgbClr val="1E9FB4"/>
            </a:solidFill>
          </a:ln>
        </p:spPr>
        <p:txBody>
          <a:bodyPr wrap="square" rtlCol="0">
            <a:spAutoFit/>
          </a:bodyPr>
          <a:lstStyle/>
          <a:p>
            <a:r>
              <a:rPr lang="en-GB" sz="2400" dirty="0" smtClean="0">
                <a:solidFill>
                  <a:srgbClr val="1E9FB4"/>
                </a:solidFill>
              </a:rPr>
              <a:t>The association between </a:t>
            </a:r>
            <a:r>
              <a:rPr lang="en-GB" sz="2400" dirty="0" err="1" smtClean="0">
                <a:solidFill>
                  <a:srgbClr val="1E9FB4"/>
                </a:solidFill>
              </a:rPr>
              <a:t>spirometry</a:t>
            </a:r>
            <a:r>
              <a:rPr lang="en-GB" sz="2400" dirty="0" smtClean="0">
                <a:solidFill>
                  <a:srgbClr val="1E9FB4"/>
                </a:solidFill>
              </a:rPr>
              <a:t> variables and exposure, adjusted for age, waist circumference, time in job, daily work hours, diabetes or hypertension, ETS, former smoke and number of fruit and vegetable servings per day was assessed by means of </a:t>
            </a:r>
            <a:r>
              <a:rPr lang="en-GB" sz="2400" b="1" dirty="0" smtClean="0">
                <a:solidFill>
                  <a:srgbClr val="1E9FB4"/>
                </a:solidFill>
              </a:rPr>
              <a:t>multiple regression models </a:t>
            </a:r>
            <a:endParaRPr lang="pt-BR" sz="2400" b="1" dirty="0">
              <a:solidFill>
                <a:srgbClr val="1E9FB4"/>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23528" y="1268760"/>
            <a:ext cx="8424936" cy="830997"/>
          </a:xfrm>
          <a:prstGeom prst="rect">
            <a:avLst/>
          </a:prstGeom>
          <a:noFill/>
        </p:spPr>
        <p:txBody>
          <a:bodyPr wrap="square" rtlCol="0">
            <a:spAutoFit/>
          </a:bodyPr>
          <a:lstStyle/>
          <a:p>
            <a:r>
              <a:rPr lang="pt-BR" sz="2400" dirty="0" smtClean="0">
                <a:solidFill>
                  <a:srgbClr val="1E9FB4"/>
                </a:solidFill>
              </a:rPr>
              <a:t>É possível verificar as suposições de forma mais detalhada por meio da análise dos resíduos</a:t>
            </a:r>
            <a:endParaRPr lang="pt-BR" sz="2400" dirty="0">
              <a:solidFill>
                <a:srgbClr val="1E9FB4"/>
              </a:solidFill>
            </a:endParaRPr>
          </a:p>
        </p:txBody>
      </p:sp>
      <p:sp>
        <p:nvSpPr>
          <p:cNvPr id="3" name="CaixaDeTexto 2"/>
          <p:cNvSpPr txBox="1"/>
          <p:nvPr/>
        </p:nvSpPr>
        <p:spPr>
          <a:xfrm>
            <a:off x="179512" y="2564904"/>
            <a:ext cx="8964488" cy="2262158"/>
          </a:xfrm>
          <a:prstGeom prst="rect">
            <a:avLst/>
          </a:prstGeom>
          <a:noFill/>
        </p:spPr>
        <p:txBody>
          <a:bodyPr wrap="square" rtlCol="0">
            <a:spAutoFit/>
          </a:bodyPr>
          <a:lstStyle/>
          <a:p>
            <a:pPr>
              <a:spcBef>
                <a:spcPts val="1200"/>
              </a:spcBef>
              <a:spcAft>
                <a:spcPts val="600"/>
              </a:spcAft>
              <a:buFont typeface="Arial" pitchFamily="34" charset="0"/>
              <a:buChar char="•"/>
            </a:pPr>
            <a:r>
              <a:rPr lang="pt-BR" sz="2400" dirty="0" smtClean="0">
                <a:solidFill>
                  <a:schemeClr val="tx2"/>
                </a:solidFill>
              </a:rPr>
              <a:t>Gráfico dos resíduos x variável explicativa</a:t>
            </a:r>
          </a:p>
          <a:p>
            <a:pPr>
              <a:spcBef>
                <a:spcPts val="1200"/>
              </a:spcBef>
              <a:spcAft>
                <a:spcPts val="600"/>
              </a:spcAft>
              <a:buFont typeface="Arial" pitchFamily="34" charset="0"/>
              <a:buChar char="•"/>
            </a:pPr>
            <a:r>
              <a:rPr lang="pt-BR" sz="2400" dirty="0" smtClean="0">
                <a:solidFill>
                  <a:schemeClr val="tx2"/>
                </a:solidFill>
              </a:rPr>
              <a:t>Gráfico dos resíduos x Ordem das observações (se conhecida)</a:t>
            </a:r>
          </a:p>
          <a:p>
            <a:pPr>
              <a:spcBef>
                <a:spcPts val="1200"/>
              </a:spcBef>
              <a:spcAft>
                <a:spcPts val="600"/>
              </a:spcAft>
              <a:buFont typeface="Arial" pitchFamily="34" charset="0"/>
              <a:buChar char="•"/>
            </a:pPr>
            <a:r>
              <a:rPr lang="pt-BR" sz="2400" dirty="0" smtClean="0">
                <a:solidFill>
                  <a:schemeClr val="tx2"/>
                </a:solidFill>
              </a:rPr>
              <a:t>Gráfico de probabilidade normal dos resíduos</a:t>
            </a:r>
          </a:p>
          <a:p>
            <a:pPr>
              <a:spcBef>
                <a:spcPts val="1200"/>
              </a:spcBef>
              <a:spcAft>
                <a:spcPts val="600"/>
              </a:spcAft>
              <a:buFont typeface="Arial" pitchFamily="34" charset="0"/>
              <a:buChar char="•"/>
            </a:pPr>
            <a:endParaRPr lang="pt-BR" sz="2400" dirty="0">
              <a:solidFill>
                <a:schemeClr val="tx2"/>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1196752"/>
            <a:ext cx="8568952" cy="461665"/>
          </a:xfrm>
          <a:prstGeom prst="rect">
            <a:avLst/>
          </a:prstGeom>
          <a:noFill/>
        </p:spPr>
        <p:txBody>
          <a:bodyPr wrap="square" rtlCol="0">
            <a:spAutoFit/>
          </a:bodyPr>
          <a:lstStyle/>
          <a:p>
            <a:r>
              <a:rPr lang="pt-BR" sz="2400" dirty="0" smtClean="0">
                <a:solidFill>
                  <a:schemeClr val="tx2"/>
                </a:solidFill>
              </a:rPr>
              <a:t>Alguns exemplos</a:t>
            </a:r>
            <a:endParaRPr lang="pt-BR" sz="2400" dirty="0">
              <a:solidFill>
                <a:schemeClr val="tx2"/>
              </a:solidFill>
            </a:endParaRPr>
          </a:p>
        </p:txBody>
      </p:sp>
      <p:pic>
        <p:nvPicPr>
          <p:cNvPr id="416769" name="Picture 1"/>
          <p:cNvPicPr>
            <a:picLocks noChangeAspect="1" noChangeArrowheads="1"/>
          </p:cNvPicPr>
          <p:nvPr/>
        </p:nvPicPr>
        <p:blipFill>
          <a:blip r:embed="rId2" cstate="print"/>
          <a:srcRect/>
          <a:stretch>
            <a:fillRect/>
          </a:stretch>
        </p:blipFill>
        <p:spPr bwMode="auto">
          <a:xfrm rot="10626920">
            <a:off x="1144248" y="1620000"/>
            <a:ext cx="6810279" cy="4932000"/>
          </a:xfrm>
          <a:prstGeom prst="rect">
            <a:avLst/>
          </a:prstGeom>
          <a:noFill/>
          <a:ln w="9525">
            <a:noFill/>
            <a:miter lim="800000"/>
            <a:headEnd/>
            <a:tailEnd/>
          </a:ln>
        </p:spPr>
      </p:pic>
      <p:sp>
        <p:nvSpPr>
          <p:cNvPr id="4" name="CaixaDeTexto 3"/>
          <p:cNvSpPr txBox="1"/>
          <p:nvPr/>
        </p:nvSpPr>
        <p:spPr>
          <a:xfrm>
            <a:off x="251520" y="6300028"/>
            <a:ext cx="2592288" cy="369332"/>
          </a:xfrm>
          <a:prstGeom prst="rect">
            <a:avLst/>
          </a:prstGeom>
          <a:noFill/>
        </p:spPr>
        <p:txBody>
          <a:bodyPr wrap="square" rtlCol="0">
            <a:spAutoFit/>
          </a:bodyPr>
          <a:lstStyle/>
          <a:p>
            <a:r>
              <a:rPr lang="pt-BR" dirty="0" smtClean="0">
                <a:solidFill>
                  <a:schemeClr val="tx2"/>
                </a:solidFill>
              </a:rPr>
              <a:t>Fonte: Altman, 1999</a:t>
            </a:r>
            <a:endParaRPr lang="pt-BR" dirty="0">
              <a:solidFill>
                <a:schemeClr val="tx2"/>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1196752"/>
            <a:ext cx="8568952" cy="461665"/>
          </a:xfrm>
          <a:prstGeom prst="rect">
            <a:avLst/>
          </a:prstGeom>
          <a:noFill/>
        </p:spPr>
        <p:txBody>
          <a:bodyPr wrap="square" rtlCol="0">
            <a:spAutoFit/>
          </a:bodyPr>
          <a:lstStyle/>
          <a:p>
            <a:r>
              <a:rPr lang="pt-BR" sz="2400" dirty="0" smtClean="0">
                <a:solidFill>
                  <a:schemeClr val="tx2"/>
                </a:solidFill>
              </a:rPr>
              <a:t>Alguns exemplos</a:t>
            </a:r>
            <a:endParaRPr lang="pt-BR" sz="2400" dirty="0">
              <a:solidFill>
                <a:schemeClr val="tx2"/>
              </a:solidFill>
            </a:endParaRPr>
          </a:p>
        </p:txBody>
      </p:sp>
      <p:pic>
        <p:nvPicPr>
          <p:cNvPr id="437250" name="Picture 2"/>
          <p:cNvPicPr>
            <a:picLocks noChangeAspect="1" noChangeArrowheads="1"/>
          </p:cNvPicPr>
          <p:nvPr/>
        </p:nvPicPr>
        <p:blipFill>
          <a:blip r:embed="rId2" cstate="print"/>
          <a:srcRect/>
          <a:stretch>
            <a:fillRect/>
          </a:stretch>
        </p:blipFill>
        <p:spPr bwMode="auto">
          <a:xfrm rot="10647436">
            <a:off x="1224000" y="1692000"/>
            <a:ext cx="6983625" cy="4680000"/>
          </a:xfrm>
          <a:prstGeom prst="rect">
            <a:avLst/>
          </a:prstGeom>
          <a:noFill/>
          <a:ln w="9525">
            <a:noFill/>
            <a:miter lim="800000"/>
            <a:headEnd/>
            <a:tailEnd/>
          </a:ln>
        </p:spPr>
      </p:pic>
      <p:sp>
        <p:nvSpPr>
          <p:cNvPr id="4" name="CaixaDeTexto 3"/>
          <p:cNvSpPr txBox="1"/>
          <p:nvPr/>
        </p:nvSpPr>
        <p:spPr>
          <a:xfrm>
            <a:off x="251520" y="6300028"/>
            <a:ext cx="2736304" cy="369332"/>
          </a:xfrm>
          <a:prstGeom prst="rect">
            <a:avLst/>
          </a:prstGeom>
          <a:noFill/>
        </p:spPr>
        <p:txBody>
          <a:bodyPr wrap="square" rtlCol="0">
            <a:spAutoFit/>
          </a:bodyPr>
          <a:lstStyle/>
          <a:p>
            <a:r>
              <a:rPr lang="pt-BR" dirty="0" smtClean="0">
                <a:solidFill>
                  <a:schemeClr val="tx2"/>
                </a:solidFill>
              </a:rPr>
              <a:t>Fonte: Altman, 1999</a:t>
            </a:r>
            <a:endParaRPr lang="pt-B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1196752"/>
            <a:ext cx="8568952" cy="461665"/>
          </a:xfrm>
          <a:prstGeom prst="rect">
            <a:avLst/>
          </a:prstGeom>
          <a:noFill/>
        </p:spPr>
        <p:txBody>
          <a:bodyPr wrap="square" rtlCol="0">
            <a:spAutoFit/>
          </a:bodyPr>
          <a:lstStyle/>
          <a:p>
            <a:r>
              <a:rPr lang="pt-BR" sz="2400" dirty="0" smtClean="0">
                <a:solidFill>
                  <a:schemeClr val="tx2"/>
                </a:solidFill>
              </a:rPr>
              <a:t>Alguns exemplos</a:t>
            </a:r>
            <a:endParaRPr lang="pt-BR" sz="2400" dirty="0">
              <a:solidFill>
                <a:schemeClr val="tx2"/>
              </a:solidFill>
            </a:endParaRPr>
          </a:p>
        </p:txBody>
      </p:sp>
      <p:pic>
        <p:nvPicPr>
          <p:cNvPr id="438274" name="Picture 2"/>
          <p:cNvPicPr>
            <a:picLocks noChangeAspect="1" noChangeArrowheads="1"/>
          </p:cNvPicPr>
          <p:nvPr/>
        </p:nvPicPr>
        <p:blipFill>
          <a:blip r:embed="rId2" cstate="print"/>
          <a:srcRect/>
          <a:stretch>
            <a:fillRect/>
          </a:stretch>
        </p:blipFill>
        <p:spPr bwMode="auto">
          <a:xfrm rot="10635541">
            <a:off x="1152000" y="1620000"/>
            <a:ext cx="7188936" cy="4752000"/>
          </a:xfrm>
          <a:prstGeom prst="rect">
            <a:avLst/>
          </a:prstGeom>
          <a:noFill/>
          <a:ln w="9525">
            <a:noFill/>
            <a:miter lim="800000"/>
            <a:headEnd/>
            <a:tailEnd/>
          </a:ln>
        </p:spPr>
      </p:pic>
      <p:sp>
        <p:nvSpPr>
          <p:cNvPr id="4" name="CaixaDeTexto 3"/>
          <p:cNvSpPr txBox="1"/>
          <p:nvPr/>
        </p:nvSpPr>
        <p:spPr>
          <a:xfrm>
            <a:off x="179512" y="6228020"/>
            <a:ext cx="3744416" cy="369332"/>
          </a:xfrm>
          <a:prstGeom prst="rect">
            <a:avLst/>
          </a:prstGeom>
          <a:noFill/>
        </p:spPr>
        <p:txBody>
          <a:bodyPr wrap="square" rtlCol="0">
            <a:spAutoFit/>
          </a:bodyPr>
          <a:lstStyle/>
          <a:p>
            <a:r>
              <a:rPr lang="pt-BR" dirty="0" smtClean="0">
                <a:solidFill>
                  <a:schemeClr val="tx2"/>
                </a:solidFill>
              </a:rPr>
              <a:t>Fonte: Altman, 1999</a:t>
            </a:r>
            <a:endParaRPr lang="pt-B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1052736"/>
            <a:ext cx="8424936" cy="461665"/>
          </a:xfrm>
          <a:prstGeom prst="rect">
            <a:avLst/>
          </a:prstGeom>
          <a:noFill/>
        </p:spPr>
        <p:txBody>
          <a:bodyPr wrap="square" rtlCol="0">
            <a:spAutoFit/>
          </a:bodyPr>
          <a:lstStyle/>
          <a:p>
            <a:r>
              <a:rPr lang="pt-BR" sz="2400" b="1" dirty="0" smtClean="0">
                <a:solidFill>
                  <a:schemeClr val="tx2"/>
                </a:solidFill>
              </a:rPr>
              <a:t>ANOVA</a:t>
            </a:r>
            <a:endParaRPr lang="pt-BR" sz="2400" b="1" dirty="0">
              <a:solidFill>
                <a:schemeClr val="tx2"/>
              </a:solidFill>
            </a:endParaRPr>
          </a:p>
        </p:txBody>
      </p:sp>
      <p:graphicFrame>
        <p:nvGraphicFramePr>
          <p:cNvPr id="4" name="Object 3"/>
          <p:cNvGraphicFramePr>
            <a:graphicFrameLocks noChangeAspect="1"/>
          </p:cNvGraphicFramePr>
          <p:nvPr/>
        </p:nvGraphicFramePr>
        <p:xfrm>
          <a:off x="628278" y="3218284"/>
          <a:ext cx="7256090" cy="865659"/>
        </p:xfrm>
        <a:graphic>
          <a:graphicData uri="http://schemas.openxmlformats.org/presentationml/2006/ole">
            <mc:AlternateContent xmlns:mc="http://schemas.openxmlformats.org/markup-compatibility/2006">
              <mc:Choice xmlns:v="urn:schemas-microsoft-com:vml" Requires="v">
                <p:oleObj spid="_x0000_s415750" name="Equação" r:id="rId4" imgW="2019240" imgH="241200" progId="Equation.3">
                  <p:embed/>
                </p:oleObj>
              </mc:Choice>
              <mc:Fallback>
                <p:oleObj name="Equação" r:id="rId4" imgW="2019240" imgH="2412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8278" y="3218284"/>
                        <a:ext cx="7256090" cy="86565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AutoShape 10"/>
          <p:cNvSpPr>
            <a:spLocks/>
          </p:cNvSpPr>
          <p:nvPr/>
        </p:nvSpPr>
        <p:spPr bwMode="auto">
          <a:xfrm rot="-5400000">
            <a:off x="3820045" y="3532883"/>
            <a:ext cx="243206" cy="1619616"/>
          </a:xfrm>
          <a:prstGeom prst="leftBrace">
            <a:avLst>
              <a:gd name="adj1" fmla="val 45833"/>
              <a:gd name="adj2" fmla="val 50000"/>
            </a:avLst>
          </a:prstGeom>
          <a:noFill/>
          <a:ln w="38100">
            <a:solidFill>
              <a:schemeClr val="tx1"/>
            </a:solidFill>
            <a:round/>
            <a:headEnd/>
            <a:tailEnd/>
          </a:ln>
        </p:spPr>
        <p:txBody>
          <a:bodyPr wrap="none" anchor="ctr"/>
          <a:lstStyle/>
          <a:p>
            <a:endParaRPr lang="pt-BR" sz="2400">
              <a:solidFill>
                <a:schemeClr val="tx2"/>
              </a:solidFill>
              <a:latin typeface="Arial" pitchFamily="34" charset="0"/>
              <a:cs typeface="Arial" pitchFamily="34" charset="0"/>
            </a:endParaRPr>
          </a:p>
        </p:txBody>
      </p:sp>
      <p:sp>
        <p:nvSpPr>
          <p:cNvPr id="6" name="Text Box 12"/>
          <p:cNvSpPr txBox="1">
            <a:spLocks noChangeArrowheads="1"/>
          </p:cNvSpPr>
          <p:nvPr/>
        </p:nvSpPr>
        <p:spPr bwMode="auto">
          <a:xfrm>
            <a:off x="5572944" y="4725144"/>
            <a:ext cx="2576662" cy="461665"/>
          </a:xfrm>
          <a:prstGeom prst="rect">
            <a:avLst/>
          </a:prstGeom>
          <a:noFill/>
          <a:ln w="9525">
            <a:noFill/>
            <a:miter lim="800000"/>
            <a:headEnd/>
            <a:tailEnd/>
          </a:ln>
        </p:spPr>
        <p:txBody>
          <a:bodyPr wrap="square">
            <a:spAutoFit/>
          </a:bodyPr>
          <a:lstStyle/>
          <a:p>
            <a:pPr eaLnBrk="0" hangingPunct="0">
              <a:spcBef>
                <a:spcPct val="50000"/>
              </a:spcBef>
            </a:pPr>
            <a:r>
              <a:rPr lang="pt-BR" sz="2400" b="1" dirty="0">
                <a:solidFill>
                  <a:schemeClr val="tx2"/>
                </a:solidFill>
                <a:latin typeface="Arial" pitchFamily="34" charset="0"/>
                <a:cs typeface="Arial" pitchFamily="34" charset="0"/>
              </a:rPr>
              <a:t>efeito</a:t>
            </a:r>
            <a:r>
              <a:rPr lang="pt-BR" sz="2400" b="1" i="1" dirty="0">
                <a:solidFill>
                  <a:schemeClr val="tx2"/>
                </a:solidFill>
                <a:latin typeface="Arial" pitchFamily="34" charset="0"/>
                <a:cs typeface="Arial" pitchFamily="34" charset="0"/>
              </a:rPr>
              <a:t> </a:t>
            </a:r>
            <a:r>
              <a:rPr lang="pt-BR" sz="2400" b="1" dirty="0">
                <a:solidFill>
                  <a:schemeClr val="tx2"/>
                </a:solidFill>
                <a:latin typeface="Arial" pitchFamily="34" charset="0"/>
                <a:cs typeface="Arial" pitchFamily="34" charset="0"/>
              </a:rPr>
              <a:t>residual</a:t>
            </a:r>
          </a:p>
        </p:txBody>
      </p:sp>
      <p:sp>
        <p:nvSpPr>
          <p:cNvPr id="7" name="Text Box 13"/>
          <p:cNvSpPr txBox="1">
            <a:spLocks noChangeArrowheads="1"/>
          </p:cNvSpPr>
          <p:nvPr/>
        </p:nvSpPr>
        <p:spPr bwMode="auto">
          <a:xfrm>
            <a:off x="2989784" y="4799778"/>
            <a:ext cx="2520280" cy="461665"/>
          </a:xfrm>
          <a:prstGeom prst="rect">
            <a:avLst/>
          </a:prstGeom>
          <a:noFill/>
          <a:ln w="9525">
            <a:noFill/>
            <a:miter lim="800000"/>
            <a:headEnd/>
            <a:tailEnd/>
          </a:ln>
        </p:spPr>
        <p:txBody>
          <a:bodyPr wrap="square">
            <a:spAutoFit/>
          </a:bodyPr>
          <a:lstStyle/>
          <a:p>
            <a:pPr eaLnBrk="0" hangingPunct="0">
              <a:spcBef>
                <a:spcPct val="50000"/>
              </a:spcBef>
            </a:pPr>
            <a:r>
              <a:rPr lang="pt-BR" sz="2400" b="1" dirty="0">
                <a:solidFill>
                  <a:schemeClr val="tx2"/>
                </a:solidFill>
                <a:latin typeface="Arial" pitchFamily="34" charset="0"/>
                <a:cs typeface="Arial" pitchFamily="34" charset="0"/>
              </a:rPr>
              <a:t>efeito da </a:t>
            </a:r>
            <a:r>
              <a:rPr lang="pt-BR" sz="2400" b="1" dirty="0" err="1">
                <a:solidFill>
                  <a:schemeClr val="tx2"/>
                </a:solidFill>
                <a:latin typeface="Arial" pitchFamily="34" charset="0"/>
                <a:cs typeface="Arial" pitchFamily="34" charset="0"/>
              </a:rPr>
              <a:t>var.</a:t>
            </a:r>
            <a:r>
              <a:rPr lang="pt-BR" sz="2400" b="1" dirty="0">
                <a:solidFill>
                  <a:schemeClr val="tx2"/>
                </a:solidFill>
                <a:latin typeface="Arial" pitchFamily="34" charset="0"/>
                <a:cs typeface="Arial" pitchFamily="34" charset="0"/>
              </a:rPr>
              <a:t> X</a:t>
            </a:r>
          </a:p>
        </p:txBody>
      </p:sp>
      <p:sp>
        <p:nvSpPr>
          <p:cNvPr id="8" name="Text Box 14"/>
          <p:cNvSpPr txBox="1">
            <a:spLocks noChangeArrowheads="1"/>
          </p:cNvSpPr>
          <p:nvPr/>
        </p:nvSpPr>
        <p:spPr bwMode="auto">
          <a:xfrm>
            <a:off x="467544" y="4725144"/>
            <a:ext cx="2282186" cy="830997"/>
          </a:xfrm>
          <a:prstGeom prst="rect">
            <a:avLst/>
          </a:prstGeom>
          <a:noFill/>
          <a:ln w="9525">
            <a:noFill/>
            <a:miter lim="800000"/>
            <a:headEnd/>
            <a:tailEnd/>
          </a:ln>
        </p:spPr>
        <p:txBody>
          <a:bodyPr wrap="square">
            <a:spAutoFit/>
          </a:bodyPr>
          <a:lstStyle/>
          <a:p>
            <a:pPr eaLnBrk="0" hangingPunct="0">
              <a:spcBef>
                <a:spcPct val="50000"/>
              </a:spcBef>
            </a:pPr>
            <a:r>
              <a:rPr lang="pt-BR" sz="2400" b="1" dirty="0">
                <a:solidFill>
                  <a:schemeClr val="tx2"/>
                </a:solidFill>
                <a:latin typeface="Arial" pitchFamily="34" charset="0"/>
                <a:cs typeface="Arial" pitchFamily="34" charset="0"/>
              </a:rPr>
              <a:t>Variância Total</a:t>
            </a:r>
            <a:endParaRPr lang="pt-BR" sz="2400" b="1" i="1" dirty="0">
              <a:solidFill>
                <a:schemeClr val="tx2"/>
              </a:solidFill>
              <a:latin typeface="Arial" pitchFamily="34" charset="0"/>
              <a:cs typeface="Arial" pitchFamily="34" charset="0"/>
            </a:endParaRPr>
          </a:p>
        </p:txBody>
      </p:sp>
      <p:sp>
        <p:nvSpPr>
          <p:cNvPr id="10" name="AutoShape 10"/>
          <p:cNvSpPr>
            <a:spLocks/>
          </p:cNvSpPr>
          <p:nvPr/>
        </p:nvSpPr>
        <p:spPr bwMode="auto">
          <a:xfrm rot="-5400000">
            <a:off x="6340325" y="3604891"/>
            <a:ext cx="243206" cy="1619616"/>
          </a:xfrm>
          <a:prstGeom prst="leftBrace">
            <a:avLst>
              <a:gd name="adj1" fmla="val 45833"/>
              <a:gd name="adj2" fmla="val 50000"/>
            </a:avLst>
          </a:prstGeom>
          <a:noFill/>
          <a:ln w="38100">
            <a:solidFill>
              <a:schemeClr val="tx1"/>
            </a:solidFill>
            <a:round/>
            <a:headEnd/>
            <a:tailEnd/>
          </a:ln>
        </p:spPr>
        <p:txBody>
          <a:bodyPr wrap="none" anchor="ctr"/>
          <a:lstStyle/>
          <a:p>
            <a:endParaRPr lang="pt-BR" sz="2400">
              <a:solidFill>
                <a:schemeClr val="tx2"/>
              </a:solidFill>
              <a:latin typeface="Arial" pitchFamily="34" charset="0"/>
              <a:cs typeface="Arial" pitchFamily="34" charset="0"/>
            </a:endParaRPr>
          </a:p>
        </p:txBody>
      </p:sp>
      <p:sp>
        <p:nvSpPr>
          <p:cNvPr id="11" name="CaixaDeTexto 10"/>
          <p:cNvSpPr txBox="1"/>
          <p:nvPr/>
        </p:nvSpPr>
        <p:spPr>
          <a:xfrm>
            <a:off x="251520" y="1693937"/>
            <a:ext cx="8712968" cy="1200329"/>
          </a:xfrm>
          <a:prstGeom prst="rect">
            <a:avLst/>
          </a:prstGeom>
          <a:noFill/>
        </p:spPr>
        <p:txBody>
          <a:bodyPr wrap="square" rtlCol="0">
            <a:spAutoFit/>
          </a:bodyPr>
          <a:lstStyle/>
          <a:p>
            <a:r>
              <a:rPr lang="pt-BR" sz="2400" dirty="0" smtClean="0">
                <a:solidFill>
                  <a:srgbClr val="1E9FB4"/>
                </a:solidFill>
              </a:rPr>
              <a:t>A reta de regressão ajustada explica uma proporção da variabilidade da variável dependente Y, e os resíduos indicam a parte da variabilidade que não é explicada</a:t>
            </a:r>
            <a:endParaRPr lang="pt-BR" sz="2400" dirty="0">
              <a:solidFill>
                <a:srgbClr val="1E9FB4"/>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3"/>
          <p:cNvSpPr txBox="1">
            <a:spLocks noChangeArrowheads="1"/>
          </p:cNvSpPr>
          <p:nvPr/>
        </p:nvSpPr>
        <p:spPr bwMode="auto">
          <a:xfrm>
            <a:off x="0" y="2007443"/>
            <a:ext cx="8915400" cy="461665"/>
          </a:xfrm>
          <a:prstGeom prst="rect">
            <a:avLst/>
          </a:prstGeom>
          <a:noFill/>
          <a:ln w="9525">
            <a:noFill/>
            <a:miter lim="800000"/>
            <a:headEnd/>
            <a:tailEnd/>
          </a:ln>
        </p:spPr>
        <p:txBody>
          <a:bodyPr>
            <a:spAutoFit/>
          </a:bodyPr>
          <a:lstStyle/>
          <a:p>
            <a:pPr algn="ctr" eaLnBrk="0" hangingPunct="0">
              <a:spcBef>
                <a:spcPct val="50000"/>
              </a:spcBef>
            </a:pPr>
            <a:r>
              <a:rPr lang="pt-BR" sz="2400" b="1" i="1" dirty="0">
                <a:solidFill>
                  <a:srgbClr val="1E9FB4"/>
                </a:solidFill>
                <a:latin typeface="Arial" pitchFamily="34" charset="0"/>
                <a:cs typeface="Arial" pitchFamily="34" charset="0"/>
              </a:rPr>
              <a:t>SQ(Total)  =  SQ(Regressão) + SQ(Residual)</a:t>
            </a:r>
          </a:p>
        </p:txBody>
      </p:sp>
      <p:sp>
        <p:nvSpPr>
          <p:cNvPr id="41987" name="Text Box 4"/>
          <p:cNvSpPr txBox="1">
            <a:spLocks noChangeArrowheads="1"/>
          </p:cNvSpPr>
          <p:nvPr/>
        </p:nvSpPr>
        <p:spPr bwMode="auto">
          <a:xfrm>
            <a:off x="4283968" y="3039343"/>
            <a:ext cx="685800" cy="461665"/>
          </a:xfrm>
          <a:prstGeom prst="rect">
            <a:avLst/>
          </a:prstGeom>
          <a:noFill/>
          <a:ln w="9525">
            <a:noFill/>
            <a:miter lim="800000"/>
            <a:headEnd/>
            <a:tailEnd/>
          </a:ln>
        </p:spPr>
        <p:txBody>
          <a:bodyPr>
            <a:spAutoFit/>
          </a:bodyPr>
          <a:lstStyle/>
          <a:p>
            <a:pPr algn="ctr" eaLnBrk="0" hangingPunct="0">
              <a:spcBef>
                <a:spcPct val="50000"/>
              </a:spcBef>
            </a:pPr>
            <a:r>
              <a:rPr lang="pt-BR" sz="2400" b="1" dirty="0">
                <a:solidFill>
                  <a:srgbClr val="1E9FB4"/>
                </a:solidFill>
                <a:latin typeface="Arial" pitchFamily="34" charset="0"/>
                <a:cs typeface="Arial" pitchFamily="34" charset="0"/>
              </a:rPr>
              <a:t>^</a:t>
            </a:r>
          </a:p>
        </p:txBody>
      </p:sp>
      <p:sp>
        <p:nvSpPr>
          <p:cNvPr id="41988" name="Text Box 5"/>
          <p:cNvSpPr txBox="1">
            <a:spLocks noChangeArrowheads="1"/>
          </p:cNvSpPr>
          <p:nvPr/>
        </p:nvSpPr>
        <p:spPr bwMode="auto">
          <a:xfrm>
            <a:off x="1143000" y="4149080"/>
            <a:ext cx="6781800" cy="1200329"/>
          </a:xfrm>
          <a:prstGeom prst="rect">
            <a:avLst/>
          </a:prstGeom>
          <a:noFill/>
          <a:ln w="9525">
            <a:noFill/>
            <a:miter lim="800000"/>
            <a:headEnd/>
            <a:tailEnd/>
          </a:ln>
        </p:spPr>
        <p:txBody>
          <a:bodyPr>
            <a:spAutoFit/>
          </a:bodyPr>
          <a:lstStyle/>
          <a:p>
            <a:pPr algn="ctr" eaLnBrk="0" hangingPunct="0">
              <a:spcBef>
                <a:spcPct val="50000"/>
              </a:spcBef>
            </a:pPr>
            <a:r>
              <a:rPr lang="pt-BR" sz="2400" b="1" dirty="0">
                <a:solidFill>
                  <a:srgbClr val="1E9FB4"/>
                </a:solidFill>
                <a:latin typeface="Arial" pitchFamily="34" charset="0"/>
                <a:cs typeface="Arial" pitchFamily="34" charset="0"/>
              </a:rPr>
              <a:t>A variabilidade Total dos Dados (Y)  pode ser explicada através do efeito da variável independente (X) e do resíduo (</a:t>
            </a:r>
            <a:r>
              <a:rPr lang="pt-BR" sz="2400" b="1" i="1" dirty="0">
                <a:solidFill>
                  <a:srgbClr val="1E9FB4"/>
                </a:solidFill>
                <a:latin typeface="Arial" pitchFamily="34" charset="0"/>
                <a:cs typeface="Arial" pitchFamily="34" charset="0"/>
              </a:rPr>
              <a:t>e</a:t>
            </a:r>
            <a:r>
              <a:rPr lang="pt-BR" sz="2400" b="1" dirty="0">
                <a:solidFill>
                  <a:srgbClr val="1E9FB4"/>
                </a:solidFill>
                <a:latin typeface="Arial" pitchFamily="34" charset="0"/>
                <a:cs typeface="Arial" pitchFamily="34" charset="0"/>
              </a:rPr>
              <a:t>)</a:t>
            </a:r>
          </a:p>
        </p:txBody>
      </p:sp>
      <p:sp>
        <p:nvSpPr>
          <p:cNvPr id="41989" name="Line 6"/>
          <p:cNvSpPr>
            <a:spLocks noChangeShapeType="1"/>
          </p:cNvSpPr>
          <p:nvPr/>
        </p:nvSpPr>
        <p:spPr bwMode="auto">
          <a:xfrm>
            <a:off x="3505200" y="5387504"/>
            <a:ext cx="0" cy="381000"/>
          </a:xfrm>
          <a:prstGeom prst="line">
            <a:avLst/>
          </a:prstGeom>
          <a:noFill/>
          <a:ln w="38100">
            <a:solidFill>
              <a:schemeClr val="tx1"/>
            </a:solidFill>
            <a:round/>
            <a:headEnd type="arrow" w="med" len="med"/>
            <a:tailEnd/>
          </a:ln>
        </p:spPr>
        <p:txBody>
          <a:bodyPr wrap="none" anchor="ctr"/>
          <a:lstStyle/>
          <a:p>
            <a:endParaRPr lang="pt-BR" sz="2400">
              <a:solidFill>
                <a:srgbClr val="1E9FB4"/>
              </a:solidFill>
              <a:latin typeface="Arial" pitchFamily="34" charset="0"/>
              <a:cs typeface="Arial" pitchFamily="34" charset="0"/>
            </a:endParaRPr>
          </a:p>
        </p:txBody>
      </p:sp>
      <p:sp>
        <p:nvSpPr>
          <p:cNvPr id="41990" name="Line 7"/>
          <p:cNvSpPr>
            <a:spLocks noChangeShapeType="1"/>
          </p:cNvSpPr>
          <p:nvPr/>
        </p:nvSpPr>
        <p:spPr bwMode="auto">
          <a:xfrm>
            <a:off x="5410200" y="5373216"/>
            <a:ext cx="0" cy="381000"/>
          </a:xfrm>
          <a:prstGeom prst="line">
            <a:avLst/>
          </a:prstGeom>
          <a:noFill/>
          <a:ln w="38100">
            <a:solidFill>
              <a:schemeClr val="tx1"/>
            </a:solidFill>
            <a:round/>
            <a:headEnd type="arrow" w="med" len="med"/>
            <a:tailEnd/>
          </a:ln>
        </p:spPr>
        <p:txBody>
          <a:bodyPr wrap="none" anchor="ctr"/>
          <a:lstStyle/>
          <a:p>
            <a:endParaRPr lang="pt-BR" sz="2400">
              <a:solidFill>
                <a:srgbClr val="1E9FB4"/>
              </a:solidFill>
              <a:latin typeface="Arial" pitchFamily="34" charset="0"/>
              <a:cs typeface="Arial" pitchFamily="34" charset="0"/>
            </a:endParaRPr>
          </a:p>
        </p:txBody>
      </p:sp>
      <p:sp>
        <p:nvSpPr>
          <p:cNvPr id="41991" name="Line 8"/>
          <p:cNvSpPr>
            <a:spLocks noChangeShapeType="1"/>
          </p:cNvSpPr>
          <p:nvPr/>
        </p:nvSpPr>
        <p:spPr bwMode="auto">
          <a:xfrm>
            <a:off x="3505200" y="5797451"/>
            <a:ext cx="1905000" cy="0"/>
          </a:xfrm>
          <a:prstGeom prst="line">
            <a:avLst/>
          </a:prstGeom>
          <a:noFill/>
          <a:ln w="38100">
            <a:solidFill>
              <a:schemeClr val="tx1"/>
            </a:solidFill>
            <a:round/>
            <a:headEnd/>
            <a:tailEnd/>
          </a:ln>
        </p:spPr>
        <p:txBody>
          <a:bodyPr wrap="none" anchor="ctr"/>
          <a:lstStyle/>
          <a:p>
            <a:endParaRPr lang="pt-BR" sz="2400">
              <a:solidFill>
                <a:srgbClr val="1E9FB4"/>
              </a:solidFill>
              <a:latin typeface="Arial" pitchFamily="34" charset="0"/>
              <a:cs typeface="Arial" pitchFamily="34" charset="0"/>
            </a:endParaRPr>
          </a:p>
        </p:txBody>
      </p:sp>
      <p:sp>
        <p:nvSpPr>
          <p:cNvPr id="41992" name="Text Box 9"/>
          <p:cNvSpPr txBox="1">
            <a:spLocks noChangeArrowheads="1"/>
          </p:cNvSpPr>
          <p:nvPr/>
        </p:nvSpPr>
        <p:spPr bwMode="auto">
          <a:xfrm>
            <a:off x="3962400" y="5949280"/>
            <a:ext cx="3352800" cy="466725"/>
          </a:xfrm>
          <a:prstGeom prst="rect">
            <a:avLst/>
          </a:prstGeom>
          <a:noFill/>
          <a:ln w="9525">
            <a:solidFill>
              <a:schemeClr val="tx1"/>
            </a:solidFill>
            <a:miter lim="800000"/>
            <a:headEnd/>
            <a:tailEnd/>
          </a:ln>
        </p:spPr>
        <p:txBody>
          <a:bodyPr>
            <a:spAutoFit/>
          </a:bodyPr>
          <a:lstStyle/>
          <a:p>
            <a:pPr algn="ctr" eaLnBrk="0" hangingPunct="0">
              <a:spcBef>
                <a:spcPct val="50000"/>
              </a:spcBef>
            </a:pPr>
            <a:r>
              <a:rPr lang="pt-BR" sz="2400" b="1" dirty="0">
                <a:solidFill>
                  <a:srgbClr val="1E9FB4"/>
                </a:solidFill>
                <a:latin typeface="Arial" pitchFamily="34" charset="0"/>
                <a:cs typeface="Arial" pitchFamily="34" charset="0"/>
              </a:rPr>
              <a:t>Fontes de Variação</a:t>
            </a:r>
          </a:p>
        </p:txBody>
      </p:sp>
      <p:sp>
        <p:nvSpPr>
          <p:cNvPr id="41993" name="AutoShape 10"/>
          <p:cNvSpPr>
            <a:spLocks/>
          </p:cNvSpPr>
          <p:nvPr/>
        </p:nvSpPr>
        <p:spPr bwMode="auto">
          <a:xfrm rot="-5400000">
            <a:off x="1514500" y="1688604"/>
            <a:ext cx="381000" cy="2133600"/>
          </a:xfrm>
          <a:prstGeom prst="leftBrace">
            <a:avLst>
              <a:gd name="adj1" fmla="val 46667"/>
              <a:gd name="adj2" fmla="val 50000"/>
            </a:avLst>
          </a:prstGeom>
          <a:noFill/>
          <a:ln w="38100">
            <a:solidFill>
              <a:schemeClr val="tx1"/>
            </a:solidFill>
            <a:round/>
            <a:headEnd/>
            <a:tailEnd/>
          </a:ln>
        </p:spPr>
        <p:txBody>
          <a:bodyPr wrap="none" anchor="ctr"/>
          <a:lstStyle/>
          <a:p>
            <a:endParaRPr lang="pt-BR" sz="2400">
              <a:solidFill>
                <a:srgbClr val="1E9FB4"/>
              </a:solidFill>
              <a:latin typeface="Arial" pitchFamily="34" charset="0"/>
              <a:cs typeface="Arial" pitchFamily="34" charset="0"/>
            </a:endParaRPr>
          </a:p>
        </p:txBody>
      </p:sp>
      <p:sp>
        <p:nvSpPr>
          <p:cNvPr id="41994" name="AutoShape 11"/>
          <p:cNvSpPr>
            <a:spLocks/>
          </p:cNvSpPr>
          <p:nvPr/>
        </p:nvSpPr>
        <p:spPr bwMode="auto">
          <a:xfrm rot="-5400000">
            <a:off x="4152900" y="1816943"/>
            <a:ext cx="381000" cy="2133600"/>
          </a:xfrm>
          <a:prstGeom prst="leftBrace">
            <a:avLst>
              <a:gd name="adj1" fmla="val 46667"/>
              <a:gd name="adj2" fmla="val 50000"/>
            </a:avLst>
          </a:prstGeom>
          <a:noFill/>
          <a:ln w="38100">
            <a:solidFill>
              <a:schemeClr val="tx1"/>
            </a:solidFill>
            <a:round/>
            <a:headEnd/>
            <a:tailEnd/>
          </a:ln>
        </p:spPr>
        <p:txBody>
          <a:bodyPr wrap="none" anchor="ctr"/>
          <a:lstStyle/>
          <a:p>
            <a:endParaRPr lang="pt-BR" sz="2400">
              <a:solidFill>
                <a:srgbClr val="1E9FB4"/>
              </a:solidFill>
              <a:latin typeface="Arial" pitchFamily="34" charset="0"/>
              <a:cs typeface="Arial" pitchFamily="34" charset="0"/>
            </a:endParaRPr>
          </a:p>
        </p:txBody>
      </p:sp>
      <p:sp>
        <p:nvSpPr>
          <p:cNvPr id="41995" name="AutoShape 12"/>
          <p:cNvSpPr>
            <a:spLocks/>
          </p:cNvSpPr>
          <p:nvPr/>
        </p:nvSpPr>
        <p:spPr bwMode="auto">
          <a:xfrm rot="-5400000">
            <a:off x="7048500" y="1816943"/>
            <a:ext cx="381000" cy="2133600"/>
          </a:xfrm>
          <a:prstGeom prst="leftBrace">
            <a:avLst>
              <a:gd name="adj1" fmla="val 46667"/>
              <a:gd name="adj2" fmla="val 50000"/>
            </a:avLst>
          </a:prstGeom>
          <a:noFill/>
          <a:ln w="38100">
            <a:solidFill>
              <a:schemeClr val="tx1"/>
            </a:solidFill>
            <a:round/>
            <a:headEnd/>
            <a:tailEnd/>
          </a:ln>
        </p:spPr>
        <p:txBody>
          <a:bodyPr wrap="none" anchor="ctr"/>
          <a:lstStyle/>
          <a:p>
            <a:endParaRPr lang="pt-BR" sz="2400">
              <a:solidFill>
                <a:srgbClr val="1E9FB4"/>
              </a:solidFill>
              <a:latin typeface="Arial" pitchFamily="34" charset="0"/>
              <a:cs typeface="Arial" pitchFamily="34" charset="0"/>
            </a:endParaRPr>
          </a:p>
        </p:txBody>
      </p:sp>
      <p:sp>
        <p:nvSpPr>
          <p:cNvPr id="53261" name="Text Box 13"/>
          <p:cNvSpPr txBox="1">
            <a:spLocks noChangeArrowheads="1"/>
          </p:cNvSpPr>
          <p:nvPr/>
        </p:nvSpPr>
        <p:spPr bwMode="auto">
          <a:xfrm>
            <a:off x="-76200" y="3194893"/>
            <a:ext cx="8610600" cy="461665"/>
          </a:xfrm>
          <a:prstGeom prst="rect">
            <a:avLst/>
          </a:prstGeom>
          <a:noFill/>
          <a:ln w="9525">
            <a:noFill/>
            <a:miter lim="800000"/>
            <a:headEnd/>
            <a:tailEnd/>
          </a:ln>
          <a:effectLst/>
        </p:spPr>
        <p:txBody>
          <a:bodyPr>
            <a:spAutoFit/>
          </a:bodyPr>
          <a:lstStyle/>
          <a:p>
            <a:pPr algn="ctr" eaLnBrk="0" hangingPunct="0">
              <a:spcBef>
                <a:spcPct val="50000"/>
              </a:spcBef>
              <a:defRPr/>
            </a:pPr>
            <a:r>
              <a:rPr lang="pt-BR" sz="2400" b="1" i="1" dirty="0">
                <a:solidFill>
                  <a:srgbClr val="1E9FB4"/>
                </a:solidFill>
                <a:latin typeface="Arial" pitchFamily="34" charset="0"/>
                <a:cs typeface="Arial" pitchFamily="34" charset="0"/>
              </a:rPr>
              <a:t>     </a:t>
            </a:r>
            <a:r>
              <a:rPr lang="pt-BR" sz="2400" b="1" i="1" dirty="0">
                <a:solidFill>
                  <a:srgbClr val="1E9FB4"/>
                </a:solidFill>
                <a:effectLst>
                  <a:outerShdw blurRad="38100" dist="38100" dir="2700000" algn="tl">
                    <a:srgbClr val="000000"/>
                  </a:outerShdw>
                </a:effectLst>
                <a:latin typeface="Arial" pitchFamily="34" charset="0"/>
                <a:cs typeface="Arial" pitchFamily="34" charset="0"/>
              </a:rPr>
              <a:t>Var (Y)              Var (Y)                 Var (e)</a:t>
            </a:r>
            <a:endParaRPr lang="pt-BR" sz="2400" b="1" i="1" dirty="0">
              <a:solidFill>
                <a:srgbClr val="1E9FB4"/>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Rectangle 2"/>
          <p:cNvSpPr>
            <a:spLocks noGrp="1" noChangeArrowheads="1"/>
          </p:cNvSpPr>
          <p:nvPr>
            <p:ph type="title" idx="4294967295"/>
          </p:nvPr>
        </p:nvSpPr>
        <p:spPr>
          <a:xfrm>
            <a:off x="685800" y="692696"/>
            <a:ext cx="5974432" cy="494928"/>
          </a:xfrm>
        </p:spPr>
        <p:txBody>
          <a:bodyPr/>
          <a:lstStyle/>
          <a:p>
            <a:pPr eaLnBrk="1" hangingPunct="1"/>
            <a:r>
              <a:rPr lang="pt-BR" sz="2400" b="1" dirty="0" smtClean="0">
                <a:latin typeface="Arial" charset="0"/>
              </a:rPr>
              <a:t>Tabela de ANOVA</a:t>
            </a:r>
            <a:endParaRPr lang="pt-BR" sz="2400" dirty="0" smtClean="0">
              <a:latin typeface="Arial" charset="0"/>
            </a:endParaRPr>
          </a:p>
        </p:txBody>
      </p:sp>
      <p:sp>
        <p:nvSpPr>
          <p:cNvPr id="5127" name="Text Box 3"/>
          <p:cNvSpPr txBox="1">
            <a:spLocks noChangeArrowheads="1"/>
          </p:cNvSpPr>
          <p:nvPr/>
        </p:nvSpPr>
        <p:spPr bwMode="auto">
          <a:xfrm>
            <a:off x="685800" y="2057400"/>
            <a:ext cx="8458200" cy="457200"/>
          </a:xfrm>
          <a:prstGeom prst="rect">
            <a:avLst/>
          </a:prstGeom>
          <a:noFill/>
          <a:ln w="9525">
            <a:noFill/>
            <a:miter lim="800000"/>
            <a:headEnd/>
            <a:tailEnd/>
          </a:ln>
        </p:spPr>
        <p:txBody>
          <a:bodyPr>
            <a:spAutoFit/>
          </a:bodyPr>
          <a:lstStyle/>
          <a:p>
            <a:pPr eaLnBrk="0" hangingPunct="0">
              <a:spcBef>
                <a:spcPct val="50000"/>
              </a:spcBef>
            </a:pPr>
            <a:r>
              <a:rPr lang="pt-BR" sz="2400" b="1">
                <a:solidFill>
                  <a:srgbClr val="1E9FB4"/>
                </a:solidFill>
              </a:rPr>
              <a:t>F.V.          g l               SQ                   QM           F             p  </a:t>
            </a:r>
          </a:p>
        </p:txBody>
      </p:sp>
      <p:sp>
        <p:nvSpPr>
          <p:cNvPr id="5128" name="Text Box 4"/>
          <p:cNvSpPr txBox="1">
            <a:spLocks noChangeArrowheads="1"/>
          </p:cNvSpPr>
          <p:nvPr/>
        </p:nvSpPr>
        <p:spPr bwMode="auto">
          <a:xfrm>
            <a:off x="304800" y="2743200"/>
            <a:ext cx="2590800" cy="457200"/>
          </a:xfrm>
          <a:prstGeom prst="rect">
            <a:avLst/>
          </a:prstGeom>
          <a:noFill/>
          <a:ln w="9525">
            <a:noFill/>
            <a:miter lim="800000"/>
            <a:headEnd/>
            <a:tailEnd/>
          </a:ln>
        </p:spPr>
        <p:txBody>
          <a:bodyPr>
            <a:spAutoFit/>
          </a:bodyPr>
          <a:lstStyle/>
          <a:p>
            <a:pPr eaLnBrk="0" hangingPunct="0">
              <a:spcBef>
                <a:spcPct val="50000"/>
              </a:spcBef>
            </a:pPr>
            <a:r>
              <a:rPr lang="pt-BR" sz="2400" b="1">
                <a:solidFill>
                  <a:srgbClr val="1E9FB4"/>
                </a:solidFill>
              </a:rPr>
              <a:t>Modelo          1</a:t>
            </a:r>
          </a:p>
        </p:txBody>
      </p:sp>
      <p:sp>
        <p:nvSpPr>
          <p:cNvPr id="5129" name="Text Box 5"/>
          <p:cNvSpPr txBox="1">
            <a:spLocks noChangeArrowheads="1"/>
          </p:cNvSpPr>
          <p:nvPr/>
        </p:nvSpPr>
        <p:spPr bwMode="auto">
          <a:xfrm>
            <a:off x="228600" y="4495800"/>
            <a:ext cx="2590800" cy="457200"/>
          </a:xfrm>
          <a:prstGeom prst="rect">
            <a:avLst/>
          </a:prstGeom>
          <a:noFill/>
          <a:ln w="9525">
            <a:noFill/>
            <a:miter lim="800000"/>
            <a:headEnd/>
            <a:tailEnd/>
          </a:ln>
        </p:spPr>
        <p:txBody>
          <a:bodyPr>
            <a:spAutoFit/>
          </a:bodyPr>
          <a:lstStyle/>
          <a:p>
            <a:pPr eaLnBrk="0" hangingPunct="0">
              <a:spcBef>
                <a:spcPct val="50000"/>
              </a:spcBef>
            </a:pPr>
            <a:r>
              <a:rPr lang="pt-BR" sz="2400" b="1" dirty="0">
                <a:solidFill>
                  <a:srgbClr val="1E9FB4"/>
                </a:solidFill>
              </a:rPr>
              <a:t>TOTAL        n-1</a:t>
            </a:r>
          </a:p>
        </p:txBody>
      </p:sp>
      <p:graphicFrame>
        <p:nvGraphicFramePr>
          <p:cNvPr id="5122" name="Object 0"/>
          <p:cNvGraphicFramePr>
            <a:graphicFrameLocks noChangeAspect="1"/>
          </p:cNvGraphicFramePr>
          <p:nvPr/>
        </p:nvGraphicFramePr>
        <p:xfrm>
          <a:off x="3197225" y="2819400"/>
          <a:ext cx="1679575" cy="527050"/>
        </p:xfrm>
        <a:graphic>
          <a:graphicData uri="http://schemas.openxmlformats.org/presentationml/2006/ole">
            <mc:AlternateContent xmlns:mc="http://schemas.openxmlformats.org/markup-compatibility/2006">
              <mc:Choice xmlns:v="urn:schemas-microsoft-com:vml" Requires="v">
                <p:oleObj spid="_x0000_s352274" name="Equação" r:id="rId3" imgW="799920" imgH="253800" progId="Equation.3">
                  <p:embed/>
                </p:oleObj>
              </mc:Choice>
              <mc:Fallback>
                <p:oleObj name="Equação" r:id="rId3" imgW="799920" imgH="253800" progId="Equation.3">
                  <p:embed/>
                  <p:pic>
                    <p:nvPicPr>
                      <p:cNvPr id="0" name="Object 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97225" y="2819400"/>
                        <a:ext cx="1679575" cy="527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3" name="Object 1"/>
          <p:cNvGraphicFramePr>
            <a:graphicFrameLocks noChangeAspect="1"/>
          </p:cNvGraphicFramePr>
          <p:nvPr/>
        </p:nvGraphicFramePr>
        <p:xfrm>
          <a:off x="3276600" y="4495800"/>
          <a:ext cx="1577975" cy="530225"/>
        </p:xfrm>
        <a:graphic>
          <a:graphicData uri="http://schemas.openxmlformats.org/presentationml/2006/ole">
            <mc:AlternateContent xmlns:mc="http://schemas.openxmlformats.org/markup-compatibility/2006">
              <mc:Choice xmlns:v="urn:schemas-microsoft-com:vml" Requires="v">
                <p:oleObj spid="_x0000_s352275" name="Equação" r:id="rId5" imgW="749160" imgH="253800" progId="Equation.3">
                  <p:embed/>
                </p:oleObj>
              </mc:Choice>
              <mc:Fallback>
                <p:oleObj name="Equação" r:id="rId5" imgW="749160" imgH="253800" progId="Equation.3">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76600" y="4495800"/>
                        <a:ext cx="1577975" cy="530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30" name="Line 8"/>
          <p:cNvSpPr>
            <a:spLocks noChangeShapeType="1"/>
          </p:cNvSpPr>
          <p:nvPr/>
        </p:nvSpPr>
        <p:spPr bwMode="auto">
          <a:xfrm>
            <a:off x="152400" y="2590800"/>
            <a:ext cx="8686800" cy="0"/>
          </a:xfrm>
          <a:prstGeom prst="line">
            <a:avLst/>
          </a:prstGeom>
          <a:noFill/>
          <a:ln w="9525">
            <a:solidFill>
              <a:schemeClr val="folHlink"/>
            </a:solidFill>
            <a:round/>
            <a:headEnd/>
            <a:tailEnd/>
          </a:ln>
        </p:spPr>
        <p:txBody>
          <a:bodyPr wrap="none" anchor="ctr">
            <a:spAutoFit/>
          </a:bodyPr>
          <a:lstStyle/>
          <a:p>
            <a:endParaRPr lang="pt-BR" sz="2400">
              <a:solidFill>
                <a:srgbClr val="1E9FB4"/>
              </a:solidFill>
            </a:endParaRPr>
          </a:p>
        </p:txBody>
      </p:sp>
      <p:sp>
        <p:nvSpPr>
          <p:cNvPr id="5131" name="Line 9"/>
          <p:cNvSpPr>
            <a:spLocks noChangeShapeType="1"/>
          </p:cNvSpPr>
          <p:nvPr/>
        </p:nvSpPr>
        <p:spPr bwMode="auto">
          <a:xfrm>
            <a:off x="152400" y="1981200"/>
            <a:ext cx="8686800" cy="0"/>
          </a:xfrm>
          <a:prstGeom prst="line">
            <a:avLst/>
          </a:prstGeom>
          <a:noFill/>
          <a:ln w="9525">
            <a:solidFill>
              <a:schemeClr val="folHlink"/>
            </a:solidFill>
            <a:round/>
            <a:headEnd/>
            <a:tailEnd/>
          </a:ln>
        </p:spPr>
        <p:txBody>
          <a:bodyPr wrap="none" anchor="ctr">
            <a:spAutoFit/>
          </a:bodyPr>
          <a:lstStyle/>
          <a:p>
            <a:endParaRPr lang="pt-BR" sz="2400">
              <a:solidFill>
                <a:srgbClr val="1E9FB4"/>
              </a:solidFill>
            </a:endParaRPr>
          </a:p>
        </p:txBody>
      </p:sp>
      <p:sp>
        <p:nvSpPr>
          <p:cNvPr id="5132" name="Line 10"/>
          <p:cNvSpPr>
            <a:spLocks noChangeShapeType="1"/>
          </p:cNvSpPr>
          <p:nvPr/>
        </p:nvSpPr>
        <p:spPr bwMode="auto">
          <a:xfrm>
            <a:off x="152400" y="5181600"/>
            <a:ext cx="8686800" cy="0"/>
          </a:xfrm>
          <a:prstGeom prst="line">
            <a:avLst/>
          </a:prstGeom>
          <a:noFill/>
          <a:ln w="9525">
            <a:solidFill>
              <a:schemeClr val="folHlink"/>
            </a:solidFill>
            <a:round/>
            <a:headEnd/>
            <a:tailEnd/>
          </a:ln>
        </p:spPr>
        <p:txBody>
          <a:bodyPr wrap="none" anchor="ctr">
            <a:spAutoFit/>
          </a:bodyPr>
          <a:lstStyle/>
          <a:p>
            <a:endParaRPr lang="pt-BR" sz="2400">
              <a:solidFill>
                <a:srgbClr val="1E9FB4"/>
              </a:solidFill>
            </a:endParaRPr>
          </a:p>
        </p:txBody>
      </p:sp>
      <p:sp>
        <p:nvSpPr>
          <p:cNvPr id="5133" name="Text Box 11"/>
          <p:cNvSpPr txBox="1">
            <a:spLocks noChangeArrowheads="1"/>
          </p:cNvSpPr>
          <p:nvPr/>
        </p:nvSpPr>
        <p:spPr bwMode="auto">
          <a:xfrm>
            <a:off x="228600" y="3609975"/>
            <a:ext cx="3048000" cy="457200"/>
          </a:xfrm>
          <a:prstGeom prst="rect">
            <a:avLst/>
          </a:prstGeom>
          <a:noFill/>
          <a:ln w="9525">
            <a:noFill/>
            <a:miter lim="800000"/>
            <a:headEnd/>
            <a:tailEnd/>
          </a:ln>
        </p:spPr>
        <p:txBody>
          <a:bodyPr>
            <a:spAutoFit/>
          </a:bodyPr>
          <a:lstStyle/>
          <a:p>
            <a:pPr eaLnBrk="0" hangingPunct="0">
              <a:spcBef>
                <a:spcPct val="50000"/>
              </a:spcBef>
            </a:pPr>
            <a:r>
              <a:rPr lang="pt-BR" sz="2400" b="1">
                <a:solidFill>
                  <a:srgbClr val="1E9FB4"/>
                </a:solidFill>
              </a:rPr>
              <a:t>Resíduo       n-2</a:t>
            </a:r>
          </a:p>
        </p:txBody>
      </p:sp>
      <p:graphicFrame>
        <p:nvGraphicFramePr>
          <p:cNvPr id="5124" name="Object 2"/>
          <p:cNvGraphicFramePr>
            <a:graphicFrameLocks noChangeAspect="1"/>
          </p:cNvGraphicFramePr>
          <p:nvPr/>
        </p:nvGraphicFramePr>
        <p:xfrm>
          <a:off x="3276600" y="3694113"/>
          <a:ext cx="1582738" cy="563562"/>
        </p:xfrm>
        <a:graphic>
          <a:graphicData uri="http://schemas.openxmlformats.org/presentationml/2006/ole">
            <mc:AlternateContent xmlns:mc="http://schemas.openxmlformats.org/markup-compatibility/2006">
              <mc:Choice xmlns:v="urn:schemas-microsoft-com:vml" Requires="v">
                <p:oleObj spid="_x0000_s352276" name="Equação" r:id="rId7" imgW="825480" imgH="253800" progId="Equation.3">
                  <p:embed/>
                </p:oleObj>
              </mc:Choice>
              <mc:Fallback>
                <p:oleObj name="Equação" r:id="rId7" imgW="825480" imgH="253800" progId="Equation.3">
                  <p:embed/>
                  <p:pic>
                    <p:nvPicPr>
                      <p:cNvPr id="0" name="Object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76600" y="3694113"/>
                        <a:ext cx="1582738" cy="5635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34" name="Text Box 13"/>
          <p:cNvSpPr txBox="1">
            <a:spLocks noChangeArrowheads="1"/>
          </p:cNvSpPr>
          <p:nvPr/>
        </p:nvSpPr>
        <p:spPr bwMode="auto">
          <a:xfrm>
            <a:off x="6781800" y="2667000"/>
            <a:ext cx="1462608" cy="461665"/>
          </a:xfrm>
          <a:prstGeom prst="rect">
            <a:avLst/>
          </a:prstGeom>
          <a:noFill/>
          <a:ln w="9525">
            <a:noFill/>
            <a:miter lim="800000"/>
            <a:headEnd/>
            <a:tailEnd/>
          </a:ln>
        </p:spPr>
        <p:txBody>
          <a:bodyPr wrap="square">
            <a:spAutoFit/>
          </a:bodyPr>
          <a:lstStyle/>
          <a:p>
            <a:pPr eaLnBrk="0" hangingPunct="0">
              <a:spcBef>
                <a:spcPct val="50000"/>
              </a:spcBef>
            </a:pPr>
            <a:r>
              <a:rPr lang="pt-BR" sz="2400" b="1" dirty="0" err="1">
                <a:solidFill>
                  <a:srgbClr val="1E9FB4"/>
                </a:solidFill>
              </a:rPr>
              <a:t>QMMod</a:t>
            </a:r>
            <a:r>
              <a:rPr lang="pt-BR" sz="2400" b="1" dirty="0">
                <a:solidFill>
                  <a:srgbClr val="1E9FB4"/>
                </a:solidFill>
              </a:rPr>
              <a:t> </a:t>
            </a:r>
          </a:p>
        </p:txBody>
      </p:sp>
      <p:sp>
        <p:nvSpPr>
          <p:cNvPr id="5135" name="Text Box 14"/>
          <p:cNvSpPr txBox="1">
            <a:spLocks noChangeArrowheads="1"/>
          </p:cNvSpPr>
          <p:nvPr/>
        </p:nvSpPr>
        <p:spPr bwMode="auto">
          <a:xfrm>
            <a:off x="6781800" y="3068960"/>
            <a:ext cx="1534616" cy="461665"/>
          </a:xfrm>
          <a:prstGeom prst="rect">
            <a:avLst/>
          </a:prstGeom>
          <a:noFill/>
          <a:ln w="9525">
            <a:noFill/>
            <a:miter lim="800000"/>
            <a:headEnd/>
            <a:tailEnd/>
          </a:ln>
        </p:spPr>
        <p:txBody>
          <a:bodyPr wrap="square">
            <a:spAutoFit/>
          </a:bodyPr>
          <a:lstStyle/>
          <a:p>
            <a:pPr eaLnBrk="0" hangingPunct="0">
              <a:spcBef>
                <a:spcPct val="50000"/>
              </a:spcBef>
            </a:pPr>
            <a:r>
              <a:rPr lang="pt-BR" sz="2400" b="1" dirty="0" err="1">
                <a:solidFill>
                  <a:srgbClr val="1E9FB4"/>
                </a:solidFill>
              </a:rPr>
              <a:t>QMRes</a:t>
            </a:r>
            <a:r>
              <a:rPr lang="pt-BR" sz="2400" b="1" dirty="0">
                <a:solidFill>
                  <a:srgbClr val="1E9FB4"/>
                </a:solidFill>
              </a:rPr>
              <a:t> </a:t>
            </a:r>
          </a:p>
        </p:txBody>
      </p:sp>
      <p:sp>
        <p:nvSpPr>
          <p:cNvPr id="5136" name="Line 15"/>
          <p:cNvSpPr>
            <a:spLocks noChangeShapeType="1"/>
          </p:cNvSpPr>
          <p:nvPr/>
        </p:nvSpPr>
        <p:spPr bwMode="auto">
          <a:xfrm>
            <a:off x="6858000" y="3048000"/>
            <a:ext cx="914400" cy="0"/>
          </a:xfrm>
          <a:prstGeom prst="line">
            <a:avLst/>
          </a:prstGeom>
          <a:noFill/>
          <a:ln w="9525">
            <a:solidFill>
              <a:schemeClr val="folHlink"/>
            </a:solidFill>
            <a:round/>
            <a:headEnd/>
            <a:tailEnd/>
          </a:ln>
        </p:spPr>
        <p:txBody>
          <a:bodyPr wrap="none" anchor="ctr">
            <a:spAutoFit/>
          </a:bodyPr>
          <a:lstStyle/>
          <a:p>
            <a:endParaRPr lang="pt-BR" sz="2400">
              <a:solidFill>
                <a:srgbClr val="1E9FB4"/>
              </a:solidFill>
            </a:endParaRPr>
          </a:p>
        </p:txBody>
      </p:sp>
      <p:sp>
        <p:nvSpPr>
          <p:cNvPr id="5137" name="Text Box 16"/>
          <p:cNvSpPr txBox="1">
            <a:spLocks noChangeArrowheads="1"/>
          </p:cNvSpPr>
          <p:nvPr/>
        </p:nvSpPr>
        <p:spPr bwMode="auto">
          <a:xfrm>
            <a:off x="381000" y="1219200"/>
            <a:ext cx="762000" cy="461665"/>
          </a:xfrm>
          <a:prstGeom prst="rect">
            <a:avLst/>
          </a:prstGeom>
          <a:noFill/>
          <a:ln w="9525">
            <a:noFill/>
            <a:miter lim="800000"/>
            <a:headEnd/>
            <a:tailEnd/>
          </a:ln>
        </p:spPr>
        <p:txBody>
          <a:bodyPr>
            <a:spAutoFit/>
          </a:bodyPr>
          <a:lstStyle/>
          <a:p>
            <a:pPr eaLnBrk="0" hangingPunct="0">
              <a:spcBef>
                <a:spcPct val="50000"/>
              </a:spcBef>
            </a:pPr>
            <a:r>
              <a:rPr lang="pt-BR" sz="2400" b="1" i="1" dirty="0" smtClean="0">
                <a:solidFill>
                  <a:srgbClr val="1E9FB4"/>
                </a:solidFill>
              </a:rPr>
              <a:t>H</a:t>
            </a:r>
            <a:r>
              <a:rPr lang="pt-BR" sz="2400" b="1" i="1" baseline="-25000" dirty="0" smtClean="0">
                <a:solidFill>
                  <a:srgbClr val="1E9FB4"/>
                </a:solidFill>
              </a:rPr>
              <a:t>0</a:t>
            </a:r>
            <a:r>
              <a:rPr lang="pt-BR" sz="2400" b="1" i="1" dirty="0" smtClean="0">
                <a:solidFill>
                  <a:srgbClr val="1E9FB4"/>
                </a:solidFill>
              </a:rPr>
              <a:t>:</a:t>
            </a:r>
            <a:endParaRPr lang="pt-BR" sz="2400" b="1" i="1" dirty="0">
              <a:solidFill>
                <a:srgbClr val="1E9FB4"/>
              </a:solidFill>
            </a:endParaRPr>
          </a:p>
        </p:txBody>
      </p:sp>
      <p:graphicFrame>
        <p:nvGraphicFramePr>
          <p:cNvPr id="5125" name="Object 3"/>
          <p:cNvGraphicFramePr>
            <a:graphicFrameLocks noChangeAspect="1"/>
          </p:cNvGraphicFramePr>
          <p:nvPr/>
        </p:nvGraphicFramePr>
        <p:xfrm>
          <a:off x="990600" y="1260475"/>
          <a:ext cx="1174750" cy="644525"/>
        </p:xfrm>
        <a:graphic>
          <a:graphicData uri="http://schemas.openxmlformats.org/presentationml/2006/ole">
            <mc:AlternateContent xmlns:mc="http://schemas.openxmlformats.org/markup-compatibility/2006">
              <mc:Choice xmlns:v="urn:schemas-microsoft-com:vml" Requires="v">
                <p:oleObj spid="_x0000_s352277" name="Equação" r:id="rId9" imgW="368280" imgH="203040" progId="Equation.3">
                  <p:embed/>
                </p:oleObj>
              </mc:Choice>
              <mc:Fallback>
                <p:oleObj name="Equação" r:id="rId9" imgW="368280" imgH="203040" progId="Equation.3">
                  <p:embed/>
                  <p:pic>
                    <p:nvPicPr>
                      <p:cNvPr id="0" name="Object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90600" y="1260475"/>
                        <a:ext cx="1174750" cy="644525"/>
                      </a:xfrm>
                      <a:prstGeom prst="rect">
                        <a:avLst/>
                      </a:prstGeom>
                      <a:solidFill>
                        <a:srgbClr val="3366FF"/>
                      </a:solidFill>
                    </p:spPr>
                  </p:pic>
                </p:oleObj>
              </mc:Fallback>
            </mc:AlternateContent>
          </a:graphicData>
        </a:graphic>
      </p:graphicFrame>
      <p:sp>
        <p:nvSpPr>
          <p:cNvPr id="5138" name="Text Box 18"/>
          <p:cNvSpPr txBox="1">
            <a:spLocks noChangeArrowheads="1"/>
          </p:cNvSpPr>
          <p:nvPr/>
        </p:nvSpPr>
        <p:spPr bwMode="auto">
          <a:xfrm>
            <a:off x="533400" y="5546725"/>
            <a:ext cx="8229600" cy="461665"/>
          </a:xfrm>
          <a:prstGeom prst="rect">
            <a:avLst/>
          </a:prstGeom>
          <a:noFill/>
          <a:ln w="9525">
            <a:noFill/>
            <a:miter lim="800000"/>
            <a:headEnd/>
            <a:tailEnd/>
          </a:ln>
        </p:spPr>
        <p:txBody>
          <a:bodyPr>
            <a:spAutoFit/>
          </a:bodyPr>
          <a:lstStyle/>
          <a:p>
            <a:pPr eaLnBrk="0" hangingPunct="0">
              <a:spcBef>
                <a:spcPct val="50000"/>
              </a:spcBef>
            </a:pPr>
            <a:r>
              <a:rPr lang="pt-BR" sz="2400" b="1" i="1">
                <a:solidFill>
                  <a:srgbClr val="1E9FB4"/>
                </a:solidFill>
              </a:rPr>
              <a:t>Testar o efeito do coeficiente angular do modelo</a:t>
            </a:r>
          </a:p>
        </p:txBody>
      </p:sp>
      <p:sp>
        <p:nvSpPr>
          <p:cNvPr id="19" name="CaixaDeTexto 18"/>
          <p:cNvSpPr txBox="1"/>
          <p:nvPr/>
        </p:nvSpPr>
        <p:spPr>
          <a:xfrm>
            <a:off x="5148064" y="2780928"/>
            <a:ext cx="1584176" cy="461665"/>
          </a:xfrm>
          <a:prstGeom prst="rect">
            <a:avLst/>
          </a:prstGeom>
          <a:noFill/>
        </p:spPr>
        <p:txBody>
          <a:bodyPr wrap="square" rtlCol="0">
            <a:spAutoFit/>
          </a:bodyPr>
          <a:lstStyle/>
          <a:p>
            <a:r>
              <a:rPr lang="pt-BR" sz="2400" dirty="0" err="1" smtClean="0">
                <a:solidFill>
                  <a:srgbClr val="1E9FB4"/>
                </a:solidFill>
              </a:rPr>
              <a:t>SQMod</a:t>
            </a:r>
            <a:endParaRPr lang="pt-BR" sz="2400" dirty="0">
              <a:solidFill>
                <a:srgbClr val="1E9FB4"/>
              </a:solidFill>
            </a:endParaRPr>
          </a:p>
        </p:txBody>
      </p:sp>
      <p:sp>
        <p:nvSpPr>
          <p:cNvPr id="20" name="CaixaDeTexto 19"/>
          <p:cNvSpPr txBox="1"/>
          <p:nvPr/>
        </p:nvSpPr>
        <p:spPr>
          <a:xfrm>
            <a:off x="5076056" y="3717032"/>
            <a:ext cx="2016224" cy="461665"/>
          </a:xfrm>
          <a:prstGeom prst="rect">
            <a:avLst/>
          </a:prstGeom>
          <a:noFill/>
        </p:spPr>
        <p:txBody>
          <a:bodyPr wrap="square" rtlCol="0">
            <a:spAutoFit/>
          </a:bodyPr>
          <a:lstStyle/>
          <a:p>
            <a:r>
              <a:rPr lang="pt-BR" sz="2400" dirty="0" err="1" smtClean="0">
                <a:solidFill>
                  <a:srgbClr val="1E9FB4"/>
                </a:solidFill>
              </a:rPr>
              <a:t>SQRes</a:t>
            </a:r>
            <a:r>
              <a:rPr lang="pt-BR" sz="2400" dirty="0" smtClean="0">
                <a:solidFill>
                  <a:srgbClr val="1E9FB4"/>
                </a:solidFill>
              </a:rPr>
              <a:t>/(n-2)</a:t>
            </a:r>
            <a:endParaRPr lang="pt-BR" sz="2400" dirty="0">
              <a:solidFill>
                <a:srgbClr val="1E9FB4"/>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Text Box 3"/>
          <p:cNvSpPr txBox="1">
            <a:spLocks noChangeArrowheads="1"/>
          </p:cNvSpPr>
          <p:nvPr/>
        </p:nvSpPr>
        <p:spPr bwMode="auto">
          <a:xfrm>
            <a:off x="2407096" y="1696467"/>
            <a:ext cx="6629400" cy="461665"/>
          </a:xfrm>
          <a:prstGeom prst="rect">
            <a:avLst/>
          </a:prstGeom>
          <a:noFill/>
          <a:ln w="9525">
            <a:noFill/>
            <a:miter lim="800000"/>
            <a:headEnd/>
            <a:tailEnd/>
          </a:ln>
        </p:spPr>
        <p:txBody>
          <a:bodyPr>
            <a:spAutoFit/>
          </a:bodyPr>
          <a:lstStyle/>
          <a:p>
            <a:pPr eaLnBrk="0" hangingPunct="0">
              <a:spcBef>
                <a:spcPct val="50000"/>
              </a:spcBef>
            </a:pPr>
            <a:r>
              <a:rPr lang="pt-BR" sz="2400" b="1" i="1" dirty="0" smtClean="0">
                <a:solidFill>
                  <a:srgbClr val="1E9FB4"/>
                </a:solidFill>
              </a:rPr>
              <a:t>Coeficiente </a:t>
            </a:r>
            <a:r>
              <a:rPr lang="pt-BR" sz="2400" b="1" i="1" dirty="0">
                <a:solidFill>
                  <a:srgbClr val="1E9FB4"/>
                </a:solidFill>
              </a:rPr>
              <a:t>de Determinação</a:t>
            </a:r>
          </a:p>
        </p:txBody>
      </p:sp>
      <p:sp>
        <p:nvSpPr>
          <p:cNvPr id="11" name="CaixaDeTexto 10"/>
          <p:cNvSpPr txBox="1"/>
          <p:nvPr/>
        </p:nvSpPr>
        <p:spPr>
          <a:xfrm>
            <a:off x="611560" y="980728"/>
            <a:ext cx="8208912" cy="461665"/>
          </a:xfrm>
          <a:prstGeom prst="rect">
            <a:avLst/>
          </a:prstGeom>
          <a:noFill/>
        </p:spPr>
        <p:txBody>
          <a:bodyPr wrap="square" rtlCol="0">
            <a:spAutoFit/>
          </a:bodyPr>
          <a:lstStyle/>
          <a:p>
            <a:r>
              <a:rPr lang="pt-BR" sz="2400" dirty="0" smtClean="0">
                <a:solidFill>
                  <a:schemeClr val="tx2"/>
                </a:solidFill>
              </a:rPr>
              <a:t>Uma medida informal da qualidade do ajuste é dada por</a:t>
            </a:r>
            <a:endParaRPr lang="pt-BR" sz="2400" dirty="0">
              <a:solidFill>
                <a:schemeClr val="tx2"/>
              </a:solidFill>
            </a:endParaRPr>
          </a:p>
        </p:txBody>
      </p:sp>
      <p:graphicFrame>
        <p:nvGraphicFramePr>
          <p:cNvPr id="13" name="Objeto 12"/>
          <p:cNvGraphicFramePr>
            <a:graphicFrameLocks noChangeAspect="1"/>
          </p:cNvGraphicFramePr>
          <p:nvPr/>
        </p:nvGraphicFramePr>
        <p:xfrm>
          <a:off x="1651446" y="1616075"/>
          <a:ext cx="890588" cy="517525"/>
        </p:xfrm>
        <a:graphic>
          <a:graphicData uri="http://schemas.openxmlformats.org/presentationml/2006/ole">
            <mc:AlternateContent xmlns:mc="http://schemas.openxmlformats.org/markup-compatibility/2006">
              <mc:Choice xmlns:v="urn:schemas-microsoft-com:vml" Requires="v">
                <p:oleObj spid="_x0000_s404489" name="Equação" r:id="rId3" imgW="393480" imgH="228600" progId="Equation.3">
                  <p:embed/>
                </p:oleObj>
              </mc:Choice>
              <mc:Fallback>
                <p:oleObj name="Equação" r:id="rId3" imgW="393480" imgH="22860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51446" y="1616075"/>
                        <a:ext cx="890588" cy="517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bjeto 14"/>
          <p:cNvGraphicFramePr>
            <a:graphicFrameLocks noChangeAspect="1"/>
          </p:cNvGraphicFramePr>
          <p:nvPr/>
        </p:nvGraphicFramePr>
        <p:xfrm>
          <a:off x="3491880" y="2420888"/>
          <a:ext cx="2273937" cy="1080120"/>
        </p:xfrm>
        <a:graphic>
          <a:graphicData uri="http://schemas.openxmlformats.org/presentationml/2006/ole">
            <mc:AlternateContent xmlns:mc="http://schemas.openxmlformats.org/markup-compatibility/2006">
              <mc:Choice xmlns:v="urn:schemas-microsoft-com:vml" Requires="v">
                <p:oleObj spid="_x0000_s404490" name="Equação" r:id="rId5" imgW="1015920" imgH="482400" progId="Equation.3">
                  <p:embed/>
                </p:oleObj>
              </mc:Choice>
              <mc:Fallback>
                <p:oleObj name="Equação" r:id="rId5" imgW="1015920" imgH="482400" progId="Equation.3">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91880" y="2420888"/>
                        <a:ext cx="2273937" cy="10801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Seta para baixo 15"/>
          <p:cNvSpPr/>
          <p:nvPr/>
        </p:nvSpPr>
        <p:spPr>
          <a:xfrm>
            <a:off x="4355976" y="3717032"/>
            <a:ext cx="50405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7" name="CaixaDeTexto 16"/>
          <p:cNvSpPr txBox="1"/>
          <p:nvPr/>
        </p:nvSpPr>
        <p:spPr>
          <a:xfrm>
            <a:off x="179512" y="4437112"/>
            <a:ext cx="8784976" cy="830997"/>
          </a:xfrm>
          <a:prstGeom prst="rect">
            <a:avLst/>
          </a:prstGeom>
          <a:noFill/>
        </p:spPr>
        <p:txBody>
          <a:bodyPr wrap="square" rtlCol="0">
            <a:spAutoFit/>
          </a:bodyPr>
          <a:lstStyle/>
          <a:p>
            <a:r>
              <a:rPr lang="pt-BR" sz="2400" dirty="0" smtClean="0">
                <a:solidFill>
                  <a:srgbClr val="1E9FB4"/>
                </a:solidFill>
              </a:rPr>
              <a:t>Proporção da variabilidade total da variável resposta explicada pela regressão</a:t>
            </a:r>
            <a:endParaRPr lang="pt-BR" sz="2400" dirty="0">
              <a:solidFill>
                <a:srgbClr val="1E9FB4"/>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685800" y="304800"/>
            <a:ext cx="7772400" cy="1143000"/>
          </a:xfrm>
        </p:spPr>
        <p:txBody>
          <a:bodyPr>
            <a:normAutofit/>
          </a:bodyPr>
          <a:lstStyle/>
          <a:p>
            <a:r>
              <a:rPr lang="pt-BR" sz="2400" b="1" dirty="0" smtClean="0">
                <a:solidFill>
                  <a:srgbClr val="1E9FB4"/>
                </a:solidFill>
                <a:latin typeface="Arial" charset="0"/>
              </a:rPr>
              <a:t>Exemplo</a:t>
            </a:r>
            <a:endParaRPr lang="pt-BR" sz="2400" dirty="0" smtClean="0">
              <a:solidFill>
                <a:srgbClr val="1E9FB4"/>
              </a:solidFill>
            </a:endParaRPr>
          </a:p>
        </p:txBody>
      </p:sp>
      <p:sp>
        <p:nvSpPr>
          <p:cNvPr id="7172" name="Text Box 4"/>
          <p:cNvSpPr txBox="1">
            <a:spLocks noChangeArrowheads="1"/>
          </p:cNvSpPr>
          <p:nvPr/>
        </p:nvSpPr>
        <p:spPr bwMode="auto">
          <a:xfrm>
            <a:off x="4724400" y="4861609"/>
            <a:ext cx="4114800" cy="1015663"/>
          </a:xfrm>
          <a:prstGeom prst="rect">
            <a:avLst/>
          </a:prstGeom>
          <a:noFill/>
          <a:ln w="9525">
            <a:noFill/>
            <a:miter lim="800000"/>
            <a:headEnd/>
            <a:tailEnd/>
          </a:ln>
        </p:spPr>
        <p:txBody>
          <a:bodyPr>
            <a:spAutoFit/>
          </a:bodyPr>
          <a:lstStyle/>
          <a:p>
            <a:pPr>
              <a:spcBef>
                <a:spcPct val="50000"/>
              </a:spcBef>
            </a:pPr>
            <a:r>
              <a:rPr lang="pt-BR" sz="2400" dirty="0">
                <a:solidFill>
                  <a:srgbClr val="1E9FB4"/>
                </a:solidFill>
              </a:rPr>
              <a:t>Y = PM2,5</a:t>
            </a:r>
          </a:p>
          <a:p>
            <a:pPr>
              <a:spcBef>
                <a:spcPct val="50000"/>
              </a:spcBef>
            </a:pPr>
            <a:r>
              <a:rPr lang="pt-BR" sz="2400" dirty="0">
                <a:solidFill>
                  <a:srgbClr val="1E9FB4"/>
                </a:solidFill>
              </a:rPr>
              <a:t>X = BC</a:t>
            </a:r>
            <a:endParaRPr lang="pt-BR" sz="2400" dirty="0">
              <a:solidFill>
                <a:srgbClr val="1E9FB4"/>
              </a:solidFill>
              <a:latin typeface="Times New Roman" pitchFamily="18" charset="0"/>
            </a:endParaRPr>
          </a:p>
        </p:txBody>
      </p:sp>
      <p:sp>
        <p:nvSpPr>
          <p:cNvPr id="7173" name="Text Box 5"/>
          <p:cNvSpPr txBox="1">
            <a:spLocks noChangeArrowheads="1"/>
          </p:cNvSpPr>
          <p:nvPr/>
        </p:nvSpPr>
        <p:spPr bwMode="auto">
          <a:xfrm>
            <a:off x="1905000" y="2042209"/>
            <a:ext cx="5410200" cy="1200329"/>
          </a:xfrm>
          <a:prstGeom prst="rect">
            <a:avLst/>
          </a:prstGeom>
          <a:noFill/>
          <a:ln w="9525">
            <a:noFill/>
            <a:miter lim="800000"/>
            <a:headEnd/>
            <a:tailEnd/>
          </a:ln>
        </p:spPr>
        <p:txBody>
          <a:bodyPr>
            <a:spAutoFit/>
          </a:bodyPr>
          <a:lstStyle/>
          <a:p>
            <a:pPr>
              <a:spcBef>
                <a:spcPct val="50000"/>
              </a:spcBef>
            </a:pPr>
            <a:r>
              <a:rPr lang="pt-BR" sz="2400" dirty="0">
                <a:solidFill>
                  <a:srgbClr val="1E9FB4"/>
                </a:solidFill>
              </a:rPr>
              <a:t>É possível prever a concentração do PM 2,5 a partir da concentração do BC</a:t>
            </a:r>
            <a:endParaRPr lang="pt-BR" sz="2400" dirty="0">
              <a:solidFill>
                <a:srgbClr val="1E9FB4"/>
              </a:solidFill>
              <a:latin typeface="Times New Roman" pitchFamily="18" charset="0"/>
            </a:endParaRPr>
          </a:p>
        </p:txBody>
      </p:sp>
      <p:graphicFrame>
        <p:nvGraphicFramePr>
          <p:cNvPr id="7170" name="Object 6"/>
          <p:cNvGraphicFramePr>
            <a:graphicFrameLocks noChangeAspect="1"/>
          </p:cNvGraphicFramePr>
          <p:nvPr/>
        </p:nvGraphicFramePr>
        <p:xfrm>
          <a:off x="1" y="3124200"/>
          <a:ext cx="1619672" cy="3484570"/>
        </p:xfrm>
        <a:graphic>
          <a:graphicData uri="http://schemas.openxmlformats.org/presentationml/2006/ole">
            <mc:AlternateContent xmlns:mc="http://schemas.openxmlformats.org/markup-compatibility/2006">
              <mc:Choice xmlns:v="urn:schemas-microsoft-com:vml" Requires="v">
                <p:oleObj spid="_x0000_s354310" name="Clip" r:id="rId3" imgW="1857600" imgH="3995640" progId="">
                  <p:embed/>
                </p:oleObj>
              </mc:Choice>
              <mc:Fallback>
                <p:oleObj name="Clip" r:id="rId3" imgW="1857600" imgH="3995640" progId="">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3124200"/>
                        <a:ext cx="1619672" cy="348457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174" name="AutoShape 7"/>
          <p:cNvSpPr>
            <a:spLocks noChangeArrowheads="1"/>
          </p:cNvSpPr>
          <p:nvPr/>
        </p:nvSpPr>
        <p:spPr bwMode="auto">
          <a:xfrm>
            <a:off x="990600" y="1268760"/>
            <a:ext cx="6629400" cy="2438400"/>
          </a:xfrm>
          <a:prstGeom prst="cloudCallout">
            <a:avLst>
              <a:gd name="adj1" fmla="val -43968"/>
              <a:gd name="adj2" fmla="val 56250"/>
            </a:avLst>
          </a:prstGeom>
          <a:noFill/>
          <a:ln w="25400">
            <a:solidFill>
              <a:srgbClr val="1E9FB4"/>
            </a:solidFill>
            <a:round/>
            <a:headEnd/>
            <a:tailEnd/>
          </a:ln>
        </p:spPr>
        <p:txBody>
          <a:bodyPr wrap="none" anchor="ctr"/>
          <a:lstStyle/>
          <a:p>
            <a:pPr algn="ctr"/>
            <a:endParaRPr lang="pt-BR" sz="2400">
              <a:solidFill>
                <a:srgbClr val="1E9FB4"/>
              </a:solidFill>
              <a:latin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cstate="print"/>
          <a:srcRect/>
          <a:stretch>
            <a:fillRect/>
          </a:stretch>
        </p:blipFill>
        <p:spPr bwMode="auto">
          <a:xfrm>
            <a:off x="2051720" y="1628800"/>
            <a:ext cx="5311432" cy="3888432"/>
          </a:xfrm>
          <a:prstGeom prst="rect">
            <a:avLst/>
          </a:prstGeom>
          <a:noFill/>
          <a:ln w="9525">
            <a:noFill/>
            <a:miter lim="800000"/>
            <a:headEnd/>
            <a:tailEnd/>
          </a:ln>
        </p:spPr>
      </p:pic>
    </p:spTree>
    <p:extLst>
      <p:ext uri="{BB962C8B-B14F-4D97-AF65-F5344CB8AC3E}">
        <p14:creationId xmlns:p14="http://schemas.microsoft.com/office/powerpoint/2010/main" val="2263747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ítulo 1"/>
          <p:cNvSpPr>
            <a:spLocks noGrp="1"/>
          </p:cNvSpPr>
          <p:nvPr>
            <p:ph type="title" idx="4294967295"/>
          </p:nvPr>
        </p:nvSpPr>
        <p:spPr/>
        <p:txBody>
          <a:bodyPr/>
          <a:lstStyle/>
          <a:p>
            <a:r>
              <a:rPr lang="pt-BR" sz="2800" b="1" dirty="0" smtClean="0">
                <a:latin typeface="Arial" charset="0"/>
                <a:cs typeface="Arial" charset="0"/>
              </a:rPr>
              <a:t>Exemplo</a:t>
            </a:r>
          </a:p>
        </p:txBody>
      </p:sp>
      <p:sp>
        <p:nvSpPr>
          <p:cNvPr id="14339" name="CaixaDeTexto 2"/>
          <p:cNvSpPr txBox="1">
            <a:spLocks noChangeArrowheads="1"/>
          </p:cNvSpPr>
          <p:nvPr/>
        </p:nvSpPr>
        <p:spPr bwMode="auto">
          <a:xfrm>
            <a:off x="179512" y="1928813"/>
            <a:ext cx="8856983" cy="1200329"/>
          </a:xfrm>
          <a:prstGeom prst="rect">
            <a:avLst/>
          </a:prstGeom>
          <a:noFill/>
          <a:ln w="9525">
            <a:noFill/>
            <a:miter lim="800000"/>
            <a:headEnd/>
            <a:tailEnd/>
          </a:ln>
        </p:spPr>
        <p:txBody>
          <a:bodyPr wrap="square">
            <a:spAutoFit/>
          </a:bodyPr>
          <a:lstStyle/>
          <a:p>
            <a:pPr algn="ctr"/>
            <a:r>
              <a:rPr lang="pt-BR" sz="2400" dirty="0" smtClean="0">
                <a:cs typeface="Arial" charset="0"/>
              </a:rPr>
              <a:t>Considere o estudo em que foi feita a amostragem de </a:t>
            </a:r>
            <a:r>
              <a:rPr lang="pt-BR" sz="2400" dirty="0">
                <a:solidFill>
                  <a:schemeClr val="accent2"/>
                </a:solidFill>
              </a:rPr>
              <a:t>PM</a:t>
            </a:r>
            <a:r>
              <a:rPr lang="pt-BR" sz="2400" baseline="-25000" dirty="0">
                <a:solidFill>
                  <a:schemeClr val="accent2"/>
                </a:solidFill>
              </a:rPr>
              <a:t>2,5</a:t>
            </a:r>
            <a:r>
              <a:rPr lang="pt-BR" sz="2400" dirty="0">
                <a:solidFill>
                  <a:schemeClr val="accent2"/>
                </a:solidFill>
              </a:rPr>
              <a:t> e BC</a:t>
            </a:r>
          </a:p>
          <a:p>
            <a:pPr algn="ctr"/>
            <a:r>
              <a:rPr lang="pt-BR" sz="2400" dirty="0" smtClean="0">
                <a:cs typeface="Arial" charset="0"/>
              </a:rPr>
              <a:t> </a:t>
            </a:r>
            <a:endParaRPr lang="pt-BR" sz="2400" dirty="0">
              <a:cs typeface="Arial" charset="0"/>
            </a:endParaRPr>
          </a:p>
        </p:txBody>
      </p:sp>
      <p:sp>
        <p:nvSpPr>
          <p:cNvPr id="4" name="Seta para baixo 3"/>
          <p:cNvSpPr/>
          <p:nvPr/>
        </p:nvSpPr>
        <p:spPr>
          <a:xfrm>
            <a:off x="4286250" y="3214688"/>
            <a:ext cx="857250" cy="8572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sz="2400"/>
          </a:p>
        </p:txBody>
      </p:sp>
      <p:sp>
        <p:nvSpPr>
          <p:cNvPr id="14341" name="CaixaDeTexto 4"/>
          <p:cNvSpPr txBox="1">
            <a:spLocks noChangeArrowheads="1"/>
          </p:cNvSpPr>
          <p:nvPr/>
        </p:nvSpPr>
        <p:spPr bwMode="auto">
          <a:xfrm>
            <a:off x="642938" y="4214813"/>
            <a:ext cx="7929562" cy="1938337"/>
          </a:xfrm>
          <a:prstGeom prst="rect">
            <a:avLst/>
          </a:prstGeom>
          <a:noFill/>
          <a:ln w="9525">
            <a:noFill/>
            <a:miter lim="800000"/>
            <a:headEnd/>
            <a:tailEnd/>
          </a:ln>
        </p:spPr>
        <p:txBody>
          <a:bodyPr>
            <a:spAutoFit/>
          </a:bodyPr>
          <a:lstStyle/>
          <a:p>
            <a:r>
              <a:rPr lang="pt-BR" sz="3000">
                <a:cs typeface="Arial" charset="0"/>
              </a:rPr>
              <a:t>Amostragem manual em um mesmo ponto ao longo dos meses de Janeiro, Abril, Julho e Setembro</a:t>
            </a:r>
          </a:p>
          <a:p>
            <a:endParaRPr lang="pt-BR" sz="3000">
              <a:cs typeface="Arial" charset="0"/>
            </a:endParaRPr>
          </a:p>
        </p:txBody>
      </p:sp>
      <p:cxnSp>
        <p:nvCxnSpPr>
          <p:cNvPr id="7" name="Conector de seta reta 6"/>
          <p:cNvCxnSpPr/>
          <p:nvPr/>
        </p:nvCxnSpPr>
        <p:spPr>
          <a:xfrm>
            <a:off x="2643188" y="5429250"/>
            <a:ext cx="928687" cy="1588"/>
          </a:xfrm>
          <a:prstGeom prst="straightConnector1">
            <a:avLst/>
          </a:prstGeom>
          <a:ln w="28575">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14343" name="CaixaDeTexto 7"/>
          <p:cNvSpPr txBox="1">
            <a:spLocks noChangeArrowheads="1"/>
          </p:cNvSpPr>
          <p:nvPr/>
        </p:nvSpPr>
        <p:spPr bwMode="auto">
          <a:xfrm>
            <a:off x="3929063" y="5157192"/>
            <a:ext cx="4643437" cy="954088"/>
          </a:xfrm>
          <a:prstGeom prst="rect">
            <a:avLst/>
          </a:prstGeom>
          <a:noFill/>
          <a:ln w="9525">
            <a:solidFill>
              <a:schemeClr val="accent2"/>
            </a:solidFill>
            <a:miter lim="800000"/>
            <a:headEnd/>
            <a:tailEnd/>
          </a:ln>
        </p:spPr>
        <p:txBody>
          <a:bodyPr>
            <a:spAutoFit/>
          </a:bodyPr>
          <a:lstStyle/>
          <a:p>
            <a:r>
              <a:rPr lang="pt-BR" sz="2800" dirty="0">
                <a:solidFill>
                  <a:schemeClr val="accent2"/>
                </a:solidFill>
                <a:cs typeface="Arial" charset="0"/>
              </a:rPr>
              <a:t>Concentrações de PM</a:t>
            </a:r>
            <a:r>
              <a:rPr lang="pt-BR" sz="2800" baseline="-25000" dirty="0">
                <a:solidFill>
                  <a:schemeClr val="accent2"/>
                </a:solidFill>
                <a:cs typeface="Arial" charset="0"/>
              </a:rPr>
              <a:t>2,5</a:t>
            </a:r>
            <a:r>
              <a:rPr lang="pt-BR" sz="2800" dirty="0">
                <a:solidFill>
                  <a:schemeClr val="accent2"/>
                </a:solidFill>
                <a:cs typeface="Arial" charset="0"/>
              </a:rPr>
              <a:t> e BC</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ChangeArrowheads="1"/>
          </p:cNvSpPr>
          <p:nvPr/>
        </p:nvSpPr>
        <p:spPr bwMode="auto">
          <a:xfrm>
            <a:off x="381000" y="956394"/>
            <a:ext cx="8367713" cy="5568950"/>
          </a:xfrm>
          <a:prstGeom prst="rect">
            <a:avLst/>
          </a:prstGeom>
          <a:noFill/>
          <a:ln w="9525">
            <a:solidFill>
              <a:srgbClr val="1E9FB4"/>
            </a:solidFill>
            <a:miter lim="800000"/>
            <a:headEnd/>
            <a:tailEnd/>
          </a:ln>
        </p:spPr>
        <p:txBody>
          <a:bodyPr>
            <a:spAutoFit/>
          </a:bodyPr>
          <a:lstStyle/>
          <a:p>
            <a:pPr eaLnBrk="0" hangingPunct="0"/>
            <a:r>
              <a:rPr lang="pt-BR" sz="2400" b="1" dirty="0" err="1"/>
              <a:t>Regression</a:t>
            </a:r>
            <a:r>
              <a:rPr lang="pt-BR" sz="2400" b="1" dirty="0"/>
              <a:t> </a:t>
            </a:r>
            <a:r>
              <a:rPr lang="pt-BR" sz="2400" b="1" dirty="0" err="1"/>
              <a:t>Analysis</a:t>
            </a:r>
            <a:r>
              <a:rPr lang="pt-BR" sz="2400" b="1" dirty="0"/>
              <a:t>: PM2,5 versus BC </a:t>
            </a:r>
          </a:p>
          <a:p>
            <a:pPr eaLnBrk="0" hangingPunct="0"/>
            <a:endParaRPr lang="pt-BR" sz="2400" b="1" dirty="0"/>
          </a:p>
          <a:p>
            <a:pPr eaLnBrk="0" hangingPunct="0"/>
            <a:r>
              <a:rPr lang="pt-BR" sz="2400" b="1" dirty="0" err="1">
                <a:latin typeface="Courier New" pitchFamily="49" charset="0"/>
              </a:rPr>
              <a:t>The</a:t>
            </a:r>
            <a:r>
              <a:rPr lang="pt-BR" sz="2400" b="1" dirty="0">
                <a:latin typeface="Courier New" pitchFamily="49" charset="0"/>
              </a:rPr>
              <a:t> </a:t>
            </a:r>
            <a:r>
              <a:rPr lang="pt-BR" sz="2400" b="1" dirty="0" err="1">
                <a:latin typeface="Courier New" pitchFamily="49" charset="0"/>
              </a:rPr>
              <a:t>regression</a:t>
            </a:r>
            <a:r>
              <a:rPr lang="pt-BR" sz="2400" b="1" dirty="0">
                <a:latin typeface="Courier New" pitchFamily="49" charset="0"/>
              </a:rPr>
              <a:t> </a:t>
            </a:r>
            <a:r>
              <a:rPr lang="pt-BR" sz="2400" b="1" dirty="0" err="1">
                <a:latin typeface="Courier New" pitchFamily="49" charset="0"/>
              </a:rPr>
              <a:t>equation</a:t>
            </a:r>
            <a:r>
              <a:rPr lang="pt-BR" sz="2400" b="1" dirty="0">
                <a:latin typeface="Courier New" pitchFamily="49" charset="0"/>
              </a:rPr>
              <a:t> is</a:t>
            </a:r>
          </a:p>
          <a:p>
            <a:pPr eaLnBrk="0" hangingPunct="0"/>
            <a:r>
              <a:rPr lang="pt-BR" sz="2400" b="1" dirty="0">
                <a:latin typeface="Courier New" pitchFamily="49" charset="0"/>
              </a:rPr>
              <a:t>PM2,5 = 1,60 + 5,83 BC</a:t>
            </a:r>
          </a:p>
          <a:p>
            <a:pPr eaLnBrk="0" hangingPunct="0"/>
            <a:endParaRPr lang="pt-BR" sz="2400" b="1" dirty="0">
              <a:latin typeface="Courier New" pitchFamily="49" charset="0"/>
            </a:endParaRPr>
          </a:p>
          <a:p>
            <a:pPr eaLnBrk="0" hangingPunct="0"/>
            <a:endParaRPr lang="pt-BR" sz="2400" b="1" dirty="0">
              <a:latin typeface="Courier New" pitchFamily="49" charset="0"/>
            </a:endParaRPr>
          </a:p>
          <a:p>
            <a:pPr eaLnBrk="0" hangingPunct="0"/>
            <a:r>
              <a:rPr lang="pt-BR" sz="2400" b="1" dirty="0" err="1">
                <a:latin typeface="Courier New" pitchFamily="49" charset="0"/>
              </a:rPr>
              <a:t>Predictor</a:t>
            </a:r>
            <a:r>
              <a:rPr lang="pt-BR" sz="2400" b="1" dirty="0">
                <a:latin typeface="Courier New" pitchFamily="49" charset="0"/>
              </a:rPr>
              <a:t>    </a:t>
            </a:r>
            <a:r>
              <a:rPr lang="pt-BR" sz="2400" b="1" dirty="0" err="1">
                <a:latin typeface="Courier New" pitchFamily="49" charset="0"/>
              </a:rPr>
              <a:t>Coef</a:t>
            </a:r>
            <a:r>
              <a:rPr lang="pt-BR" sz="2400" b="1" dirty="0">
                <a:latin typeface="Courier New" pitchFamily="49" charset="0"/>
              </a:rPr>
              <a:t>  SE </a:t>
            </a:r>
            <a:r>
              <a:rPr lang="pt-BR" sz="2400" b="1" dirty="0" err="1">
                <a:latin typeface="Courier New" pitchFamily="49" charset="0"/>
              </a:rPr>
              <a:t>Coef</a:t>
            </a:r>
            <a:r>
              <a:rPr lang="pt-BR" sz="2400" b="1" dirty="0">
                <a:latin typeface="Courier New" pitchFamily="49" charset="0"/>
              </a:rPr>
              <a:t>      T      P</a:t>
            </a:r>
          </a:p>
          <a:p>
            <a:pPr eaLnBrk="0" hangingPunct="0"/>
            <a:r>
              <a:rPr lang="pt-BR" sz="2400" b="1" dirty="0">
                <a:latin typeface="Courier New" pitchFamily="49" charset="0"/>
              </a:rPr>
              <a:t>Constant    1,595    1,093   1,46  0,149</a:t>
            </a:r>
          </a:p>
          <a:p>
            <a:pPr eaLnBrk="0" hangingPunct="0"/>
            <a:r>
              <a:rPr lang="pt-BR" sz="2400" b="1" dirty="0">
                <a:latin typeface="Courier New" pitchFamily="49" charset="0"/>
              </a:rPr>
              <a:t>BC         5,8290   0,4809  12,12  0,000</a:t>
            </a:r>
          </a:p>
          <a:p>
            <a:pPr eaLnBrk="0" hangingPunct="0"/>
            <a:endParaRPr lang="pt-BR" sz="2400" b="1" dirty="0">
              <a:latin typeface="Courier New" pitchFamily="49" charset="0"/>
            </a:endParaRPr>
          </a:p>
          <a:p>
            <a:pPr eaLnBrk="0" hangingPunct="0"/>
            <a:endParaRPr lang="pt-BR" sz="2400" b="1" dirty="0">
              <a:latin typeface="Courier New" pitchFamily="49" charset="0"/>
            </a:endParaRPr>
          </a:p>
          <a:p>
            <a:pPr eaLnBrk="0" hangingPunct="0"/>
            <a:r>
              <a:rPr lang="pt-BR" sz="2400" b="1" dirty="0">
                <a:latin typeface="Courier New" pitchFamily="49" charset="0"/>
              </a:rPr>
              <a:t>S = 3,06734   </a:t>
            </a:r>
            <a:r>
              <a:rPr lang="pt-BR" sz="2400" b="1" dirty="0" err="1">
                <a:latin typeface="Courier New" pitchFamily="49" charset="0"/>
              </a:rPr>
              <a:t>R-Sq</a:t>
            </a:r>
            <a:r>
              <a:rPr lang="pt-BR" sz="2400" b="1" dirty="0">
                <a:latin typeface="Courier New" pitchFamily="49" charset="0"/>
              </a:rPr>
              <a:t> = 68,7%   </a:t>
            </a:r>
            <a:r>
              <a:rPr lang="pt-BR" sz="2400" b="1" dirty="0" err="1">
                <a:latin typeface="Courier New" pitchFamily="49" charset="0"/>
              </a:rPr>
              <a:t>R-Sq</a:t>
            </a:r>
            <a:r>
              <a:rPr lang="pt-BR" sz="2400" b="1" dirty="0">
                <a:latin typeface="Courier New" pitchFamily="49" charset="0"/>
              </a:rPr>
              <a:t>(</a:t>
            </a:r>
            <a:r>
              <a:rPr lang="pt-BR" sz="2400" b="1" dirty="0" err="1">
                <a:latin typeface="Courier New" pitchFamily="49" charset="0"/>
              </a:rPr>
              <a:t>adj</a:t>
            </a:r>
            <a:r>
              <a:rPr lang="pt-BR" sz="2400" b="1" dirty="0">
                <a:latin typeface="Courier New" pitchFamily="49" charset="0"/>
              </a:rPr>
              <a:t>) = 68,2%</a:t>
            </a:r>
          </a:p>
          <a:p>
            <a:pPr eaLnBrk="0" hangingPunct="0"/>
            <a:endParaRPr lang="pt-BR" sz="2400" dirty="0">
              <a:latin typeface="Courier New" pitchFamily="49" charset="0"/>
            </a:endParaRPr>
          </a:p>
          <a:p>
            <a:pPr eaLnBrk="0" hangingPunct="0"/>
            <a:endParaRPr lang="pt-BR" sz="2400" dirty="0">
              <a:latin typeface="Courier New" pitchFamily="49" charset="0"/>
            </a:endParaRPr>
          </a:p>
        </p:txBody>
      </p:sp>
      <p:sp>
        <p:nvSpPr>
          <p:cNvPr id="44035" name="Oval 5"/>
          <p:cNvSpPr>
            <a:spLocks noChangeArrowheads="1"/>
          </p:cNvSpPr>
          <p:nvPr/>
        </p:nvSpPr>
        <p:spPr bwMode="auto">
          <a:xfrm>
            <a:off x="6705600" y="3912096"/>
            <a:ext cx="1219200" cy="381000"/>
          </a:xfrm>
          <a:prstGeom prst="ellipse">
            <a:avLst/>
          </a:prstGeom>
          <a:noFill/>
          <a:ln w="28575">
            <a:solidFill>
              <a:srgbClr val="1E9FB4"/>
            </a:solidFill>
            <a:round/>
            <a:headEnd/>
            <a:tailEnd/>
          </a:ln>
        </p:spPr>
        <p:txBody>
          <a:bodyPr wrap="none" anchor="ctr"/>
          <a:lstStyle/>
          <a:p>
            <a:endParaRPr lang="pt-BR"/>
          </a:p>
        </p:txBody>
      </p:sp>
      <p:sp>
        <p:nvSpPr>
          <p:cNvPr id="44036" name="Oval 6"/>
          <p:cNvSpPr>
            <a:spLocks noChangeArrowheads="1"/>
          </p:cNvSpPr>
          <p:nvPr/>
        </p:nvSpPr>
        <p:spPr bwMode="auto">
          <a:xfrm>
            <a:off x="2819400" y="4674840"/>
            <a:ext cx="2667000" cy="914400"/>
          </a:xfrm>
          <a:prstGeom prst="ellipse">
            <a:avLst/>
          </a:prstGeom>
          <a:noFill/>
          <a:ln w="28575">
            <a:solidFill>
              <a:srgbClr val="1E9FB4"/>
            </a:solidFill>
            <a:round/>
            <a:headEnd/>
            <a:tailEnd/>
          </a:ln>
        </p:spPr>
        <p:txBody>
          <a:bodyPr wrap="none" anchor="ctr"/>
          <a:lstStyle/>
          <a:p>
            <a:endParaRPr lang="pt-B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0" y="990600"/>
            <a:ext cx="9129713" cy="2282825"/>
          </a:xfrm>
          <a:prstGeom prst="rect">
            <a:avLst/>
          </a:prstGeom>
          <a:noFill/>
          <a:ln w="9525">
            <a:noFill/>
            <a:miter lim="800000"/>
            <a:headEnd/>
            <a:tailEnd/>
          </a:ln>
        </p:spPr>
        <p:txBody>
          <a:bodyPr wrap="none">
            <a:spAutoFit/>
          </a:bodyPr>
          <a:lstStyle/>
          <a:p>
            <a:pPr eaLnBrk="0" hangingPunct="0"/>
            <a:r>
              <a:rPr lang="pt-BR" sz="2400" b="1">
                <a:latin typeface="Courier New" pitchFamily="49" charset="0"/>
              </a:rPr>
              <a:t>Analysis of Variance</a:t>
            </a:r>
          </a:p>
          <a:p>
            <a:pPr eaLnBrk="0" hangingPunct="0"/>
            <a:endParaRPr lang="pt-BR" sz="2400" b="1">
              <a:latin typeface="Courier New" pitchFamily="49" charset="0"/>
            </a:endParaRPr>
          </a:p>
          <a:p>
            <a:pPr eaLnBrk="0" hangingPunct="0"/>
            <a:r>
              <a:rPr lang="pt-BR" sz="2400" b="1">
                <a:latin typeface="Courier New" pitchFamily="49" charset="0"/>
              </a:rPr>
              <a:t>Source          DF      SS      MS       F      P</a:t>
            </a:r>
          </a:p>
          <a:p>
            <a:pPr eaLnBrk="0" hangingPunct="0"/>
            <a:r>
              <a:rPr lang="pt-BR" sz="2400" b="1">
                <a:latin typeface="Courier New" pitchFamily="49" charset="0"/>
              </a:rPr>
              <a:t>Regression       1  1382,2  1382,2  146,91  0,000</a:t>
            </a:r>
          </a:p>
          <a:p>
            <a:pPr eaLnBrk="0" hangingPunct="0"/>
            <a:r>
              <a:rPr lang="pt-BR" sz="2400" b="1">
                <a:latin typeface="Courier New" pitchFamily="49" charset="0"/>
              </a:rPr>
              <a:t>Residual Error  67   630,4     9,4</a:t>
            </a:r>
          </a:p>
          <a:p>
            <a:pPr eaLnBrk="0" hangingPunct="0"/>
            <a:r>
              <a:rPr lang="pt-BR" sz="2400" b="1">
                <a:latin typeface="Courier New" pitchFamily="49" charset="0"/>
              </a:rPr>
              <a:t>Total           68  2012,5</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idx="4294967295"/>
          </p:nvPr>
        </p:nvSpPr>
        <p:spPr>
          <a:xfrm>
            <a:off x="685800" y="-27384"/>
            <a:ext cx="7772400" cy="1143000"/>
          </a:xfrm>
        </p:spPr>
        <p:txBody>
          <a:bodyPr/>
          <a:lstStyle/>
          <a:p>
            <a:pPr eaLnBrk="1" hangingPunct="1"/>
            <a:r>
              <a:rPr lang="pt-BR" sz="2400" b="1" dirty="0" smtClean="0">
                <a:solidFill>
                  <a:srgbClr val="1E9FB4"/>
                </a:solidFill>
                <a:latin typeface="Arial" charset="0"/>
              </a:rPr>
              <a:t>Análise de Resíduos</a:t>
            </a:r>
            <a:endParaRPr lang="pt-BR" sz="2400" b="1" dirty="0" smtClean="0">
              <a:solidFill>
                <a:srgbClr val="1E9FB4"/>
              </a:solidFill>
            </a:endParaRPr>
          </a:p>
        </p:txBody>
      </p:sp>
      <p:pic>
        <p:nvPicPr>
          <p:cNvPr id="46083" name="Picture 4"/>
          <p:cNvPicPr>
            <a:picLocks noChangeAspect="1" noChangeArrowheads="1"/>
          </p:cNvPicPr>
          <p:nvPr/>
        </p:nvPicPr>
        <p:blipFill>
          <a:blip r:embed="rId2" cstate="print"/>
          <a:srcRect/>
          <a:stretch>
            <a:fillRect/>
          </a:stretch>
        </p:blipFill>
        <p:spPr bwMode="auto">
          <a:xfrm>
            <a:off x="714375" y="1143000"/>
            <a:ext cx="7772400" cy="5181600"/>
          </a:xfrm>
          <a:prstGeom prst="rect">
            <a:avLst/>
          </a:prstGeom>
          <a:noFill/>
          <a:ln w="9525">
            <a:noFill/>
            <a:miter lim="800000"/>
            <a:headEnd/>
            <a:tailEnd/>
          </a:ln>
        </p:spPr>
      </p:pic>
      <p:sp>
        <p:nvSpPr>
          <p:cNvPr id="46084" name="Oval 5"/>
          <p:cNvSpPr>
            <a:spLocks noChangeArrowheads="1"/>
          </p:cNvSpPr>
          <p:nvPr/>
        </p:nvSpPr>
        <p:spPr bwMode="auto">
          <a:xfrm>
            <a:off x="5943600" y="5029200"/>
            <a:ext cx="1371600" cy="457200"/>
          </a:xfrm>
          <a:prstGeom prst="ellipse">
            <a:avLst/>
          </a:prstGeom>
          <a:noFill/>
          <a:ln w="28575">
            <a:solidFill>
              <a:schemeClr val="hlink"/>
            </a:solidFill>
            <a:round/>
            <a:headEnd/>
            <a:tailEnd/>
          </a:ln>
        </p:spPr>
        <p:txBody>
          <a:bodyPr wrap="none" anchor="ctr"/>
          <a:lstStyle/>
          <a:p>
            <a:endParaRPr lang="pt-BR"/>
          </a:p>
        </p:txBody>
      </p:sp>
      <p:sp>
        <p:nvSpPr>
          <p:cNvPr id="46085" name="Oval 6"/>
          <p:cNvSpPr>
            <a:spLocks noChangeArrowheads="1"/>
          </p:cNvSpPr>
          <p:nvPr/>
        </p:nvSpPr>
        <p:spPr bwMode="auto">
          <a:xfrm>
            <a:off x="6934200" y="4495800"/>
            <a:ext cx="1295400" cy="609600"/>
          </a:xfrm>
          <a:prstGeom prst="ellipse">
            <a:avLst/>
          </a:prstGeom>
          <a:noFill/>
          <a:ln w="28575">
            <a:solidFill>
              <a:schemeClr val="hlink"/>
            </a:solidFill>
            <a:round/>
            <a:headEnd/>
            <a:tailEnd/>
          </a:ln>
        </p:spPr>
        <p:txBody>
          <a:bodyPr wrap="none" anchor="ctr"/>
          <a:lstStyle/>
          <a:p>
            <a:endParaRPr lang="pt-BR"/>
          </a:p>
        </p:txBody>
      </p:sp>
      <p:sp>
        <p:nvSpPr>
          <p:cNvPr id="46086" name="Oval 7"/>
          <p:cNvSpPr>
            <a:spLocks noChangeArrowheads="1"/>
          </p:cNvSpPr>
          <p:nvPr/>
        </p:nvSpPr>
        <p:spPr bwMode="auto">
          <a:xfrm>
            <a:off x="5105400" y="4419600"/>
            <a:ext cx="1066800" cy="685800"/>
          </a:xfrm>
          <a:prstGeom prst="ellipse">
            <a:avLst/>
          </a:prstGeom>
          <a:noFill/>
          <a:ln w="28575">
            <a:solidFill>
              <a:schemeClr val="hlink"/>
            </a:solidFill>
            <a:round/>
            <a:headEnd/>
            <a:tailEnd/>
          </a:ln>
        </p:spPr>
        <p:txBody>
          <a:bodyPr wrap="none" anchor="ctr"/>
          <a:lstStyle/>
          <a:p>
            <a:endParaRPr lang="pt-BR"/>
          </a:p>
        </p:txBody>
      </p:sp>
      <p:sp>
        <p:nvSpPr>
          <p:cNvPr id="46087" name="CaixaDeTexto 6"/>
          <p:cNvSpPr txBox="1">
            <a:spLocks noChangeArrowheads="1"/>
          </p:cNvSpPr>
          <p:nvPr/>
        </p:nvSpPr>
        <p:spPr bwMode="auto">
          <a:xfrm>
            <a:off x="1428750" y="1428750"/>
            <a:ext cx="571500" cy="461963"/>
          </a:xfrm>
          <a:prstGeom prst="rect">
            <a:avLst/>
          </a:prstGeom>
          <a:noFill/>
          <a:ln w="9525">
            <a:noFill/>
            <a:miter lim="800000"/>
            <a:headEnd/>
            <a:tailEnd/>
          </a:ln>
        </p:spPr>
        <p:txBody>
          <a:bodyPr>
            <a:spAutoFit/>
          </a:bodyPr>
          <a:lstStyle/>
          <a:p>
            <a:r>
              <a:rPr lang="pt-BR" sz="2400"/>
              <a:t>A</a:t>
            </a:r>
          </a:p>
        </p:txBody>
      </p:sp>
      <p:sp>
        <p:nvSpPr>
          <p:cNvPr id="46088" name="CaixaDeTexto 7"/>
          <p:cNvSpPr txBox="1">
            <a:spLocks noChangeArrowheads="1"/>
          </p:cNvSpPr>
          <p:nvPr/>
        </p:nvSpPr>
        <p:spPr bwMode="auto">
          <a:xfrm>
            <a:off x="5857875" y="1466850"/>
            <a:ext cx="571500" cy="461963"/>
          </a:xfrm>
          <a:prstGeom prst="rect">
            <a:avLst/>
          </a:prstGeom>
          <a:noFill/>
          <a:ln w="9525">
            <a:noFill/>
            <a:miter lim="800000"/>
            <a:headEnd/>
            <a:tailEnd/>
          </a:ln>
        </p:spPr>
        <p:txBody>
          <a:bodyPr>
            <a:spAutoFit/>
          </a:bodyPr>
          <a:lstStyle/>
          <a:p>
            <a:r>
              <a:rPr lang="pt-BR" sz="2400"/>
              <a:t>B</a:t>
            </a:r>
          </a:p>
        </p:txBody>
      </p:sp>
      <p:sp>
        <p:nvSpPr>
          <p:cNvPr id="46089" name="CaixaDeTexto 8"/>
          <p:cNvSpPr txBox="1">
            <a:spLocks noChangeArrowheads="1"/>
          </p:cNvSpPr>
          <p:nvPr/>
        </p:nvSpPr>
        <p:spPr bwMode="auto">
          <a:xfrm>
            <a:off x="1357313" y="3895725"/>
            <a:ext cx="571500" cy="461963"/>
          </a:xfrm>
          <a:prstGeom prst="rect">
            <a:avLst/>
          </a:prstGeom>
          <a:noFill/>
          <a:ln w="9525">
            <a:noFill/>
            <a:miter lim="800000"/>
            <a:headEnd/>
            <a:tailEnd/>
          </a:ln>
        </p:spPr>
        <p:txBody>
          <a:bodyPr>
            <a:spAutoFit/>
          </a:bodyPr>
          <a:lstStyle/>
          <a:p>
            <a:r>
              <a:rPr lang="pt-BR" sz="2400"/>
              <a:t>C</a:t>
            </a:r>
          </a:p>
        </p:txBody>
      </p:sp>
      <p:sp>
        <p:nvSpPr>
          <p:cNvPr id="46090" name="CaixaDeTexto 9"/>
          <p:cNvSpPr txBox="1">
            <a:spLocks noChangeArrowheads="1"/>
          </p:cNvSpPr>
          <p:nvPr/>
        </p:nvSpPr>
        <p:spPr bwMode="auto">
          <a:xfrm>
            <a:off x="5857875" y="3895725"/>
            <a:ext cx="642938" cy="461963"/>
          </a:xfrm>
          <a:prstGeom prst="rect">
            <a:avLst/>
          </a:prstGeom>
          <a:noFill/>
          <a:ln w="9525">
            <a:noFill/>
            <a:miter lim="800000"/>
            <a:headEnd/>
            <a:tailEnd/>
          </a:ln>
        </p:spPr>
        <p:txBody>
          <a:bodyPr>
            <a:spAutoFit/>
          </a:bodyPr>
          <a:lstStyle/>
          <a:p>
            <a:r>
              <a:rPr lang="pt-BR" sz="2400"/>
              <a:t>D</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2"/>
          <p:cNvSpPr txBox="1">
            <a:spLocks noChangeArrowheads="1"/>
          </p:cNvSpPr>
          <p:nvPr/>
        </p:nvSpPr>
        <p:spPr bwMode="auto">
          <a:xfrm>
            <a:off x="323528" y="2078846"/>
            <a:ext cx="8280920" cy="2862322"/>
          </a:xfrm>
          <a:prstGeom prst="rect">
            <a:avLst/>
          </a:prstGeom>
          <a:noFill/>
          <a:ln w="9525">
            <a:noFill/>
            <a:miter lim="800000"/>
            <a:headEnd/>
            <a:tailEnd/>
          </a:ln>
        </p:spPr>
        <p:txBody>
          <a:bodyPr wrap="square">
            <a:spAutoFit/>
          </a:bodyPr>
          <a:lstStyle/>
          <a:p>
            <a:pPr>
              <a:spcBef>
                <a:spcPct val="50000"/>
              </a:spcBef>
            </a:pPr>
            <a:r>
              <a:rPr lang="pt-BR" sz="2400" dirty="0">
                <a:solidFill>
                  <a:srgbClr val="1E9FB4"/>
                </a:solidFill>
              </a:rPr>
              <a:t>A análise dos resíduos sugere que:</a:t>
            </a:r>
          </a:p>
          <a:p>
            <a:pPr>
              <a:spcBef>
                <a:spcPct val="50000"/>
              </a:spcBef>
              <a:buFontTx/>
              <a:buChar char="•"/>
            </a:pPr>
            <a:r>
              <a:rPr lang="pt-BR" sz="2400" dirty="0">
                <a:solidFill>
                  <a:srgbClr val="1E9FB4"/>
                </a:solidFill>
              </a:rPr>
              <a:t>Não há desvios grosseiros da distribuição normal (figura A);</a:t>
            </a:r>
          </a:p>
          <a:p>
            <a:pPr>
              <a:spcBef>
                <a:spcPct val="50000"/>
              </a:spcBef>
              <a:buFontTx/>
              <a:buChar char="•"/>
            </a:pPr>
            <a:r>
              <a:rPr lang="pt-BR" sz="2400" dirty="0" smtClean="0">
                <a:solidFill>
                  <a:srgbClr val="1E9FB4"/>
                </a:solidFill>
              </a:rPr>
              <a:t>A </a:t>
            </a:r>
            <a:r>
              <a:rPr lang="pt-BR" sz="2400" dirty="0">
                <a:solidFill>
                  <a:srgbClr val="1E9FB4"/>
                </a:solidFill>
              </a:rPr>
              <a:t>figura </a:t>
            </a:r>
            <a:r>
              <a:rPr lang="pt-BR" sz="2400" dirty="0" smtClean="0">
                <a:solidFill>
                  <a:srgbClr val="1E9FB4"/>
                </a:solidFill>
              </a:rPr>
              <a:t>B sugere desigualdade de variâncias;</a:t>
            </a:r>
            <a:endParaRPr lang="pt-BR" sz="2400" dirty="0">
              <a:solidFill>
                <a:srgbClr val="1E9FB4"/>
              </a:solidFill>
            </a:endParaRPr>
          </a:p>
          <a:p>
            <a:pPr>
              <a:spcBef>
                <a:spcPct val="50000"/>
              </a:spcBef>
              <a:buFontTx/>
              <a:buChar char="•"/>
            </a:pPr>
            <a:r>
              <a:rPr lang="pt-BR" sz="2400" dirty="0">
                <a:solidFill>
                  <a:srgbClr val="1E9FB4"/>
                </a:solidFill>
              </a:rPr>
              <a:t>Na figura D é observada uma tendência cíclica nos resíduos </a:t>
            </a:r>
            <a:endParaRPr lang="pt-BR" sz="2400" dirty="0">
              <a:latin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2"/>
          <p:cNvSpPr txBox="1">
            <a:spLocks noChangeArrowheads="1"/>
          </p:cNvSpPr>
          <p:nvPr/>
        </p:nvSpPr>
        <p:spPr bwMode="auto">
          <a:xfrm>
            <a:off x="0" y="1167135"/>
            <a:ext cx="8388424" cy="461665"/>
          </a:xfrm>
          <a:prstGeom prst="rect">
            <a:avLst/>
          </a:prstGeom>
          <a:noFill/>
          <a:ln w="9525">
            <a:noFill/>
            <a:miter lim="800000"/>
            <a:headEnd/>
            <a:tailEnd/>
          </a:ln>
        </p:spPr>
        <p:txBody>
          <a:bodyPr wrap="square">
            <a:spAutoFit/>
          </a:bodyPr>
          <a:lstStyle/>
          <a:p>
            <a:pPr>
              <a:spcBef>
                <a:spcPct val="50000"/>
              </a:spcBef>
            </a:pPr>
            <a:r>
              <a:rPr lang="pt-BR" sz="2400" dirty="0">
                <a:solidFill>
                  <a:srgbClr val="1E9FB4"/>
                </a:solidFill>
              </a:rPr>
              <a:t>Para solucionar o problema: considerar o </a:t>
            </a:r>
            <a:r>
              <a:rPr lang="pt-BR" sz="2400" b="1" dirty="0">
                <a:solidFill>
                  <a:srgbClr val="1E9FB4"/>
                </a:solidFill>
              </a:rPr>
              <a:t>Mês</a:t>
            </a:r>
            <a:r>
              <a:rPr lang="pt-BR" sz="2400" dirty="0">
                <a:solidFill>
                  <a:srgbClr val="1E9FB4"/>
                </a:solidFill>
              </a:rPr>
              <a:t> no modelo</a:t>
            </a:r>
            <a:endParaRPr lang="pt-BR" sz="2400" dirty="0">
              <a:solidFill>
                <a:srgbClr val="1E9FB4"/>
              </a:solidFill>
              <a:latin typeface="Times New Roman" pitchFamily="18" charset="0"/>
            </a:endParaRPr>
          </a:p>
        </p:txBody>
      </p:sp>
      <p:sp>
        <p:nvSpPr>
          <p:cNvPr id="48131" name="AutoShape 3"/>
          <p:cNvSpPr>
            <a:spLocks noChangeArrowheads="1"/>
          </p:cNvSpPr>
          <p:nvPr/>
        </p:nvSpPr>
        <p:spPr bwMode="auto">
          <a:xfrm>
            <a:off x="3886200" y="2060848"/>
            <a:ext cx="685800" cy="473968"/>
          </a:xfrm>
          <a:prstGeom prst="downArrow">
            <a:avLst>
              <a:gd name="adj1" fmla="val 50000"/>
              <a:gd name="adj2" fmla="val 25000"/>
            </a:avLst>
          </a:prstGeom>
          <a:solidFill>
            <a:srgbClr val="1E9FB4"/>
          </a:solidFill>
          <a:ln w="9525">
            <a:solidFill>
              <a:schemeClr val="tx1"/>
            </a:solidFill>
            <a:miter lim="800000"/>
            <a:headEnd/>
            <a:tailEnd/>
          </a:ln>
        </p:spPr>
        <p:txBody>
          <a:bodyPr wrap="none" anchor="ctr"/>
          <a:lstStyle/>
          <a:p>
            <a:endParaRPr lang="pt-BR"/>
          </a:p>
        </p:txBody>
      </p:sp>
      <p:sp>
        <p:nvSpPr>
          <p:cNvPr id="48132" name="Text Box 4"/>
          <p:cNvSpPr txBox="1">
            <a:spLocks noChangeArrowheads="1"/>
          </p:cNvSpPr>
          <p:nvPr/>
        </p:nvSpPr>
        <p:spPr bwMode="auto">
          <a:xfrm>
            <a:off x="1187624" y="2852936"/>
            <a:ext cx="6781800" cy="549275"/>
          </a:xfrm>
          <a:prstGeom prst="rect">
            <a:avLst/>
          </a:prstGeom>
          <a:noFill/>
          <a:ln w="9525">
            <a:noFill/>
            <a:miter lim="800000"/>
            <a:headEnd/>
            <a:tailEnd/>
          </a:ln>
        </p:spPr>
        <p:txBody>
          <a:bodyPr>
            <a:spAutoFit/>
          </a:bodyPr>
          <a:lstStyle/>
          <a:p>
            <a:pPr>
              <a:spcBef>
                <a:spcPct val="50000"/>
              </a:spcBef>
            </a:pPr>
            <a:r>
              <a:rPr lang="pt-BR" sz="3000" b="1" dirty="0">
                <a:solidFill>
                  <a:schemeClr val="tx2"/>
                </a:solidFill>
              </a:rPr>
              <a:t>Modelo de regressão linear múltipla</a:t>
            </a:r>
            <a:endParaRPr lang="pt-BR" sz="2400" b="1" dirty="0">
              <a:solidFill>
                <a:schemeClr val="tx2"/>
              </a:solidFill>
              <a:latin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18" name="Object 2"/>
          <p:cNvGraphicFramePr>
            <a:graphicFrameLocks noChangeAspect="1"/>
          </p:cNvGraphicFramePr>
          <p:nvPr/>
        </p:nvGraphicFramePr>
        <p:xfrm>
          <a:off x="742032" y="3276600"/>
          <a:ext cx="1522413" cy="2590800"/>
        </p:xfrm>
        <a:graphic>
          <a:graphicData uri="http://schemas.openxmlformats.org/presentationml/2006/ole">
            <mc:AlternateContent xmlns:mc="http://schemas.openxmlformats.org/markup-compatibility/2006">
              <mc:Choice xmlns:v="urn:schemas-microsoft-com:vml" Requires="v">
                <p:oleObj spid="_x0000_s356358" name="Clip" r:id="rId3" imgW="1857600" imgH="3995640" progId="">
                  <p:embed/>
                </p:oleObj>
              </mc:Choice>
              <mc:Fallback>
                <p:oleObj name="Clip" r:id="rId3" imgW="1857600" imgH="3995640" progId="">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2032" y="3276600"/>
                        <a:ext cx="1522413" cy="2590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19" name="AutoShape 3"/>
          <p:cNvSpPr>
            <a:spLocks noChangeArrowheads="1"/>
          </p:cNvSpPr>
          <p:nvPr/>
        </p:nvSpPr>
        <p:spPr bwMode="auto">
          <a:xfrm>
            <a:off x="1524000" y="533400"/>
            <a:ext cx="5105400" cy="1676400"/>
          </a:xfrm>
          <a:prstGeom prst="cloudCallout">
            <a:avLst>
              <a:gd name="adj1" fmla="val -39116"/>
              <a:gd name="adj2" fmla="val 92519"/>
            </a:avLst>
          </a:prstGeom>
          <a:noFill/>
          <a:ln w="9525">
            <a:solidFill>
              <a:srgbClr val="1E9FB4"/>
            </a:solidFill>
            <a:round/>
            <a:headEnd/>
            <a:tailEnd/>
          </a:ln>
        </p:spPr>
        <p:txBody>
          <a:bodyPr wrap="none" anchor="ctr"/>
          <a:lstStyle/>
          <a:p>
            <a:pPr algn="ctr"/>
            <a:endParaRPr lang="pt-BR" sz="2400">
              <a:solidFill>
                <a:srgbClr val="1E9FB4"/>
              </a:solidFill>
              <a:latin typeface="Times New Roman" pitchFamily="18" charset="0"/>
            </a:endParaRPr>
          </a:p>
        </p:txBody>
      </p:sp>
      <p:sp>
        <p:nvSpPr>
          <p:cNvPr id="9220" name="Text Box 4"/>
          <p:cNvSpPr txBox="1">
            <a:spLocks noChangeArrowheads="1"/>
          </p:cNvSpPr>
          <p:nvPr/>
        </p:nvSpPr>
        <p:spPr bwMode="auto">
          <a:xfrm>
            <a:off x="2051720" y="914400"/>
            <a:ext cx="4343400" cy="461665"/>
          </a:xfrm>
          <a:prstGeom prst="rect">
            <a:avLst/>
          </a:prstGeom>
          <a:noFill/>
          <a:ln w="9525">
            <a:noFill/>
            <a:miter lim="800000"/>
            <a:headEnd/>
            <a:tailEnd/>
          </a:ln>
        </p:spPr>
        <p:txBody>
          <a:bodyPr>
            <a:spAutoFit/>
          </a:bodyPr>
          <a:lstStyle/>
          <a:p>
            <a:pPr>
              <a:spcBef>
                <a:spcPct val="50000"/>
              </a:spcBef>
            </a:pPr>
            <a:r>
              <a:rPr lang="pt-BR" sz="2400" dirty="0">
                <a:solidFill>
                  <a:srgbClr val="1E9FB4"/>
                </a:solidFill>
                <a:cs typeface="Arial" charset="0"/>
              </a:rPr>
              <a:t>Mês: variável qualitativa</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2"/>
          <p:cNvSpPr txBox="1">
            <a:spLocks noChangeArrowheads="1"/>
          </p:cNvSpPr>
          <p:nvPr/>
        </p:nvSpPr>
        <p:spPr bwMode="auto">
          <a:xfrm>
            <a:off x="539552" y="1052736"/>
            <a:ext cx="8153400" cy="2308324"/>
          </a:xfrm>
          <a:prstGeom prst="rect">
            <a:avLst/>
          </a:prstGeom>
          <a:noFill/>
          <a:ln w="9525">
            <a:noFill/>
            <a:miter lim="800000"/>
            <a:headEnd/>
            <a:tailEnd/>
          </a:ln>
        </p:spPr>
        <p:txBody>
          <a:bodyPr>
            <a:spAutoFit/>
          </a:bodyPr>
          <a:lstStyle/>
          <a:p>
            <a:pPr>
              <a:spcBef>
                <a:spcPct val="50000"/>
              </a:spcBef>
            </a:pPr>
            <a:r>
              <a:rPr lang="pt-BR" sz="2400" dirty="0">
                <a:solidFill>
                  <a:srgbClr val="1E9FB4"/>
                </a:solidFill>
                <a:latin typeface="Arial" pitchFamily="34" charset="0"/>
                <a:cs typeface="Arial" pitchFamily="34" charset="0"/>
              </a:rPr>
              <a:t>Devem ser criadas variáveis que identifiquem de forma quantitativa as suas classes (existem várias maneiras ). </a:t>
            </a:r>
          </a:p>
          <a:p>
            <a:pPr>
              <a:spcBef>
                <a:spcPct val="50000"/>
              </a:spcBef>
            </a:pPr>
            <a:r>
              <a:rPr lang="pt-BR" sz="2400" dirty="0">
                <a:solidFill>
                  <a:srgbClr val="1E9FB4"/>
                </a:solidFill>
                <a:latin typeface="Arial" pitchFamily="34" charset="0"/>
                <a:cs typeface="Arial" pitchFamily="34" charset="0"/>
              </a:rPr>
              <a:t>Uma maneira possível é criar variáveis indicadoras que assumem os valores 0 ou 1.</a:t>
            </a:r>
          </a:p>
          <a:p>
            <a:pPr>
              <a:spcBef>
                <a:spcPct val="50000"/>
              </a:spcBef>
            </a:pPr>
            <a:r>
              <a:rPr lang="pt-BR" sz="2400" dirty="0">
                <a:solidFill>
                  <a:srgbClr val="1E9FB4"/>
                </a:solidFill>
                <a:latin typeface="Arial" pitchFamily="34" charset="0"/>
                <a:cs typeface="Arial" pitchFamily="34" charset="0"/>
              </a:rPr>
              <a:t>Por exemplo: </a:t>
            </a:r>
          </a:p>
        </p:txBody>
      </p:sp>
      <p:sp>
        <p:nvSpPr>
          <p:cNvPr id="49155" name="Rectangle 3"/>
          <p:cNvSpPr>
            <a:spLocks noChangeArrowheads="1"/>
          </p:cNvSpPr>
          <p:nvPr/>
        </p:nvSpPr>
        <p:spPr bwMode="auto">
          <a:xfrm>
            <a:off x="5029200" y="3200400"/>
            <a:ext cx="1801813" cy="457200"/>
          </a:xfrm>
          <a:prstGeom prst="rect">
            <a:avLst/>
          </a:prstGeom>
          <a:noFill/>
          <a:ln w="9525">
            <a:noFill/>
            <a:miter lim="800000"/>
            <a:headEnd/>
            <a:tailEnd/>
          </a:ln>
        </p:spPr>
        <p:txBody>
          <a:bodyPr>
            <a:spAutoFit/>
          </a:bodyPr>
          <a:lstStyle/>
          <a:p>
            <a:pPr>
              <a:spcBef>
                <a:spcPct val="50000"/>
              </a:spcBef>
            </a:pPr>
            <a:endParaRPr lang="pt-BR" sz="2400">
              <a:solidFill>
                <a:srgbClr val="1E9FB4"/>
              </a:solidFill>
              <a:latin typeface="Arial" pitchFamily="34" charset="0"/>
              <a:cs typeface="Arial" pitchFamily="34" charset="0"/>
            </a:endParaRPr>
          </a:p>
        </p:txBody>
      </p:sp>
      <p:sp>
        <p:nvSpPr>
          <p:cNvPr id="49156" name="Text Box 4"/>
          <p:cNvSpPr txBox="1">
            <a:spLocks noChangeArrowheads="1"/>
          </p:cNvSpPr>
          <p:nvPr/>
        </p:nvSpPr>
        <p:spPr bwMode="auto">
          <a:xfrm>
            <a:off x="6215063" y="3787775"/>
            <a:ext cx="2928937" cy="1570038"/>
          </a:xfrm>
          <a:prstGeom prst="rect">
            <a:avLst/>
          </a:prstGeom>
          <a:noFill/>
          <a:ln w="9525">
            <a:noFill/>
            <a:miter lim="800000"/>
            <a:headEnd/>
            <a:tailEnd/>
          </a:ln>
        </p:spPr>
        <p:txBody>
          <a:bodyPr>
            <a:spAutoFit/>
          </a:bodyPr>
          <a:lstStyle/>
          <a:p>
            <a:pPr>
              <a:spcBef>
                <a:spcPct val="50000"/>
              </a:spcBef>
            </a:pPr>
            <a:r>
              <a:rPr lang="pt-BR" sz="2400">
                <a:solidFill>
                  <a:srgbClr val="1E9FB4"/>
                </a:solidFill>
                <a:latin typeface="Arial" pitchFamily="34" charset="0"/>
                <a:cs typeface="Arial" pitchFamily="34" charset="0"/>
              </a:rPr>
              <a:t>1,  se a observação</a:t>
            </a:r>
          </a:p>
          <a:p>
            <a:pPr>
              <a:spcBef>
                <a:spcPct val="50000"/>
              </a:spcBef>
            </a:pPr>
            <a:r>
              <a:rPr lang="pt-BR" sz="2400">
                <a:solidFill>
                  <a:srgbClr val="1E9FB4"/>
                </a:solidFill>
                <a:latin typeface="Arial" pitchFamily="34" charset="0"/>
                <a:cs typeface="Arial" pitchFamily="34" charset="0"/>
              </a:rPr>
              <a:t>foi coletada em </a:t>
            </a:r>
          </a:p>
          <a:p>
            <a:pPr>
              <a:spcBef>
                <a:spcPct val="50000"/>
              </a:spcBef>
            </a:pPr>
            <a:r>
              <a:rPr lang="pt-BR" sz="2400">
                <a:solidFill>
                  <a:srgbClr val="1E9FB4"/>
                </a:solidFill>
                <a:latin typeface="Arial" pitchFamily="34" charset="0"/>
                <a:cs typeface="Arial" pitchFamily="34" charset="0"/>
              </a:rPr>
              <a:t>Janeiro;</a:t>
            </a:r>
          </a:p>
        </p:txBody>
      </p:sp>
      <p:sp>
        <p:nvSpPr>
          <p:cNvPr id="49157" name="Text Box 5"/>
          <p:cNvSpPr txBox="1">
            <a:spLocks noChangeArrowheads="1"/>
          </p:cNvSpPr>
          <p:nvPr/>
        </p:nvSpPr>
        <p:spPr bwMode="auto">
          <a:xfrm>
            <a:off x="6286500" y="5429250"/>
            <a:ext cx="2743200" cy="457200"/>
          </a:xfrm>
          <a:prstGeom prst="rect">
            <a:avLst/>
          </a:prstGeom>
          <a:noFill/>
          <a:ln w="9525">
            <a:noFill/>
            <a:miter lim="800000"/>
            <a:headEnd/>
            <a:tailEnd/>
          </a:ln>
        </p:spPr>
        <p:txBody>
          <a:bodyPr>
            <a:spAutoFit/>
          </a:bodyPr>
          <a:lstStyle/>
          <a:p>
            <a:pPr>
              <a:spcBef>
                <a:spcPct val="50000"/>
              </a:spcBef>
            </a:pPr>
            <a:r>
              <a:rPr lang="pt-BR" sz="2400">
                <a:solidFill>
                  <a:srgbClr val="1E9FB4"/>
                </a:solidFill>
                <a:latin typeface="Arial" pitchFamily="34" charset="0"/>
                <a:cs typeface="Arial" pitchFamily="34" charset="0"/>
              </a:rPr>
              <a:t>0,   caso contrário.</a:t>
            </a:r>
          </a:p>
        </p:txBody>
      </p:sp>
      <p:sp>
        <p:nvSpPr>
          <p:cNvPr id="49158" name="AutoShape 6"/>
          <p:cNvSpPr>
            <a:spLocks/>
          </p:cNvSpPr>
          <p:nvPr/>
        </p:nvSpPr>
        <p:spPr bwMode="auto">
          <a:xfrm>
            <a:off x="5626968" y="3891880"/>
            <a:ext cx="457200" cy="2057400"/>
          </a:xfrm>
          <a:prstGeom prst="leftBrace">
            <a:avLst>
              <a:gd name="adj1" fmla="val 37500"/>
              <a:gd name="adj2" fmla="val 50000"/>
            </a:avLst>
          </a:prstGeom>
          <a:noFill/>
          <a:ln w="25400">
            <a:solidFill>
              <a:schemeClr val="tx2"/>
            </a:solidFill>
            <a:round/>
            <a:headEnd/>
            <a:tailEnd/>
          </a:ln>
        </p:spPr>
        <p:txBody>
          <a:bodyPr wrap="none" anchor="ctr"/>
          <a:lstStyle/>
          <a:p>
            <a:endParaRPr lang="pt-BR" sz="2400">
              <a:solidFill>
                <a:srgbClr val="1E9FB4"/>
              </a:solidFill>
              <a:latin typeface="Arial" pitchFamily="34" charset="0"/>
              <a:cs typeface="Arial" pitchFamily="34" charset="0"/>
            </a:endParaRPr>
          </a:p>
        </p:txBody>
      </p:sp>
      <p:sp>
        <p:nvSpPr>
          <p:cNvPr id="7" name="CaixaDeTexto 6"/>
          <p:cNvSpPr txBox="1"/>
          <p:nvPr/>
        </p:nvSpPr>
        <p:spPr>
          <a:xfrm>
            <a:off x="432048" y="4634552"/>
            <a:ext cx="4932040" cy="738664"/>
          </a:xfrm>
          <a:prstGeom prst="rect">
            <a:avLst/>
          </a:prstGeom>
          <a:noFill/>
        </p:spPr>
        <p:txBody>
          <a:bodyPr wrap="square" rtlCol="0">
            <a:spAutoFit/>
          </a:bodyPr>
          <a:lstStyle/>
          <a:p>
            <a:r>
              <a:rPr lang="pt-BR" sz="2400" dirty="0" smtClean="0">
                <a:solidFill>
                  <a:schemeClr val="tx2"/>
                </a:solidFill>
                <a:latin typeface="Arial" pitchFamily="34" charset="0"/>
                <a:cs typeface="Arial" pitchFamily="34" charset="0"/>
              </a:rPr>
              <a:t>Indicadora do mês de Janeiro =</a:t>
            </a:r>
          </a:p>
          <a:p>
            <a:endParaRPr lang="pt-B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pt-BR" sz="2400" dirty="0" smtClean="0">
                <a:latin typeface="Arial" pitchFamily="34" charset="0"/>
                <a:cs typeface="Arial" pitchFamily="34" charset="0"/>
              </a:rPr>
              <a:t>Exemplo (continuação)</a:t>
            </a:r>
          </a:p>
        </p:txBody>
      </p:sp>
      <p:sp>
        <p:nvSpPr>
          <p:cNvPr id="50179" name="Text Box 3"/>
          <p:cNvSpPr txBox="1">
            <a:spLocks noChangeArrowheads="1"/>
          </p:cNvSpPr>
          <p:nvPr/>
        </p:nvSpPr>
        <p:spPr bwMode="auto">
          <a:xfrm>
            <a:off x="323528" y="2498725"/>
            <a:ext cx="8136904" cy="1200329"/>
          </a:xfrm>
          <a:prstGeom prst="rect">
            <a:avLst/>
          </a:prstGeom>
          <a:noFill/>
          <a:ln w="9525">
            <a:noFill/>
            <a:miter lim="800000"/>
            <a:headEnd/>
            <a:tailEnd/>
          </a:ln>
        </p:spPr>
        <p:txBody>
          <a:bodyPr wrap="square">
            <a:spAutoFit/>
          </a:bodyPr>
          <a:lstStyle/>
          <a:p>
            <a:pPr>
              <a:spcBef>
                <a:spcPct val="50000"/>
              </a:spcBef>
            </a:pPr>
            <a:r>
              <a:rPr lang="pt-BR" sz="2400" dirty="0">
                <a:solidFill>
                  <a:srgbClr val="1E9FB4"/>
                </a:solidFill>
                <a:latin typeface="Arial" pitchFamily="34" charset="0"/>
                <a:cs typeface="Arial" pitchFamily="34" charset="0"/>
              </a:rPr>
              <a:t>Foram consideradas 3 variáveis indicadoras: uma para o mês de Abril, uma para o mês de Julho e uma para o mês de Setembro</a:t>
            </a:r>
          </a:p>
        </p:txBody>
      </p:sp>
      <p:sp>
        <p:nvSpPr>
          <p:cNvPr id="4" name="CaixaDeTexto 3"/>
          <p:cNvSpPr txBox="1"/>
          <p:nvPr/>
        </p:nvSpPr>
        <p:spPr>
          <a:xfrm>
            <a:off x="395536" y="4365104"/>
            <a:ext cx="8496944" cy="461665"/>
          </a:xfrm>
          <a:prstGeom prst="rect">
            <a:avLst/>
          </a:prstGeom>
          <a:noFill/>
        </p:spPr>
        <p:txBody>
          <a:bodyPr wrap="square" rtlCol="0">
            <a:spAutoFit/>
          </a:bodyPr>
          <a:lstStyle/>
          <a:p>
            <a:r>
              <a:rPr lang="pt-BR" sz="2400" dirty="0" smtClean="0">
                <a:solidFill>
                  <a:srgbClr val="1E9FB4"/>
                </a:solidFill>
              </a:rPr>
              <a:t>O mês de janeiro é a categoria de referência</a:t>
            </a:r>
            <a:endParaRPr lang="pt-BR" sz="2400" dirty="0">
              <a:solidFill>
                <a:srgbClr val="1E9FB4"/>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152400" y="802441"/>
            <a:ext cx="8812088" cy="6001643"/>
          </a:xfrm>
          <a:prstGeom prst="rect">
            <a:avLst/>
          </a:prstGeom>
          <a:noFill/>
          <a:ln w="9525">
            <a:noFill/>
            <a:miter lim="800000"/>
            <a:headEnd/>
            <a:tailEnd/>
          </a:ln>
        </p:spPr>
        <p:txBody>
          <a:bodyPr wrap="square">
            <a:spAutoFit/>
          </a:bodyPr>
          <a:lstStyle/>
          <a:p>
            <a:pPr eaLnBrk="0" hangingPunct="0"/>
            <a:r>
              <a:rPr lang="pt-BR" sz="2400" b="1" dirty="0" err="1">
                <a:latin typeface="Courier New" pitchFamily="49" charset="0"/>
              </a:rPr>
              <a:t>The</a:t>
            </a:r>
            <a:r>
              <a:rPr lang="pt-BR" sz="2400" b="1" dirty="0">
                <a:latin typeface="Courier New" pitchFamily="49" charset="0"/>
              </a:rPr>
              <a:t> </a:t>
            </a:r>
            <a:r>
              <a:rPr lang="pt-BR" sz="2400" b="1" dirty="0" err="1">
                <a:latin typeface="Courier New" pitchFamily="49" charset="0"/>
              </a:rPr>
              <a:t>regression</a:t>
            </a:r>
            <a:r>
              <a:rPr lang="pt-BR" sz="2400" b="1" dirty="0">
                <a:latin typeface="Courier New" pitchFamily="49" charset="0"/>
              </a:rPr>
              <a:t> </a:t>
            </a:r>
            <a:r>
              <a:rPr lang="pt-BR" sz="2400" b="1" dirty="0" err="1">
                <a:latin typeface="Courier New" pitchFamily="49" charset="0"/>
              </a:rPr>
              <a:t>equation</a:t>
            </a:r>
            <a:r>
              <a:rPr lang="pt-BR" sz="2400" b="1" dirty="0">
                <a:latin typeface="Courier New" pitchFamily="49" charset="0"/>
              </a:rPr>
              <a:t> is</a:t>
            </a:r>
          </a:p>
          <a:p>
            <a:pPr eaLnBrk="0" hangingPunct="0"/>
            <a:r>
              <a:rPr lang="pt-BR" sz="2400" b="1" dirty="0">
                <a:latin typeface="Courier New" pitchFamily="49" charset="0"/>
              </a:rPr>
              <a:t>PM2,5 = 4,37 + 4,06 BC - 1,25 MÊS_ABR + </a:t>
            </a:r>
          </a:p>
          <a:p>
            <a:pPr eaLnBrk="0" hangingPunct="0"/>
            <a:r>
              <a:rPr lang="pt-BR" sz="2400" b="1" dirty="0">
                <a:latin typeface="Courier New" pitchFamily="49" charset="0"/>
              </a:rPr>
              <a:t>5,64 MÊS_JUL + 1,40 MÊS_SET</a:t>
            </a:r>
          </a:p>
          <a:p>
            <a:pPr eaLnBrk="0" hangingPunct="0"/>
            <a:endParaRPr lang="pt-BR" sz="2400" b="1" dirty="0">
              <a:latin typeface="Courier New" pitchFamily="49" charset="0"/>
            </a:endParaRPr>
          </a:p>
          <a:p>
            <a:pPr eaLnBrk="0" hangingPunct="0"/>
            <a:endParaRPr lang="pt-BR" sz="2400" b="1" dirty="0">
              <a:latin typeface="Courier New" pitchFamily="49" charset="0"/>
            </a:endParaRPr>
          </a:p>
          <a:p>
            <a:pPr eaLnBrk="0" hangingPunct="0"/>
            <a:r>
              <a:rPr lang="pt-BR" sz="2400" b="1" dirty="0" err="1">
                <a:latin typeface="Courier New" pitchFamily="49" charset="0"/>
              </a:rPr>
              <a:t>Predictor</a:t>
            </a:r>
            <a:r>
              <a:rPr lang="pt-BR" sz="2400" b="1" dirty="0">
                <a:latin typeface="Courier New" pitchFamily="49" charset="0"/>
              </a:rPr>
              <a:t>     </a:t>
            </a:r>
            <a:r>
              <a:rPr lang="pt-BR" sz="2400" b="1" dirty="0" err="1">
                <a:latin typeface="Courier New" pitchFamily="49" charset="0"/>
              </a:rPr>
              <a:t>Coef</a:t>
            </a:r>
            <a:r>
              <a:rPr lang="pt-BR" sz="2400" b="1" dirty="0">
                <a:latin typeface="Courier New" pitchFamily="49" charset="0"/>
              </a:rPr>
              <a:t>  SE </a:t>
            </a:r>
            <a:r>
              <a:rPr lang="pt-BR" sz="2400" b="1" dirty="0" err="1">
                <a:latin typeface="Courier New" pitchFamily="49" charset="0"/>
              </a:rPr>
              <a:t>Coef</a:t>
            </a:r>
            <a:r>
              <a:rPr lang="pt-BR" sz="2400" b="1" dirty="0">
                <a:latin typeface="Courier New" pitchFamily="49" charset="0"/>
              </a:rPr>
              <a:t>      T      P</a:t>
            </a:r>
          </a:p>
          <a:p>
            <a:pPr eaLnBrk="0" hangingPunct="0"/>
            <a:r>
              <a:rPr lang="pt-BR" sz="2400" b="1" dirty="0">
                <a:latin typeface="Courier New" pitchFamily="49" charset="0"/>
              </a:rPr>
              <a:t>Constant    4,3749   0,9157   4,78  0,000</a:t>
            </a:r>
          </a:p>
          <a:p>
            <a:pPr eaLnBrk="0" hangingPunct="0"/>
            <a:r>
              <a:rPr lang="pt-BR" sz="2400" b="1" dirty="0">
                <a:latin typeface="Courier New" pitchFamily="49" charset="0"/>
              </a:rPr>
              <a:t>BC          4,0567   0,5104   7,95  0,000</a:t>
            </a:r>
          </a:p>
          <a:p>
            <a:pPr eaLnBrk="0" hangingPunct="0"/>
            <a:r>
              <a:rPr lang="pt-BR" sz="2400" b="1" dirty="0">
                <a:latin typeface="Courier New" pitchFamily="49" charset="0"/>
              </a:rPr>
              <a:t>MÊS_ABR    -1,2489   0,7774  -1,61  0,113</a:t>
            </a:r>
          </a:p>
          <a:p>
            <a:pPr eaLnBrk="0" hangingPunct="0"/>
            <a:r>
              <a:rPr lang="pt-BR" sz="2400" b="1" dirty="0">
                <a:latin typeface="Courier New" pitchFamily="49" charset="0"/>
              </a:rPr>
              <a:t>MÊS_JUL      5,643    1,130   4,99  0,000</a:t>
            </a:r>
          </a:p>
          <a:p>
            <a:pPr eaLnBrk="0" hangingPunct="0"/>
            <a:r>
              <a:rPr lang="pt-BR" sz="2400" b="1" dirty="0">
                <a:latin typeface="Courier New" pitchFamily="49" charset="0"/>
              </a:rPr>
              <a:t>MÊS_SET     1,4041   0,8415   1,67  0,100</a:t>
            </a:r>
          </a:p>
          <a:p>
            <a:pPr eaLnBrk="0" hangingPunct="0"/>
            <a:endParaRPr lang="pt-BR" sz="2400" b="1" dirty="0">
              <a:latin typeface="Courier New" pitchFamily="49" charset="0"/>
            </a:endParaRPr>
          </a:p>
          <a:p>
            <a:pPr eaLnBrk="0" hangingPunct="0"/>
            <a:endParaRPr lang="pt-BR" sz="2400" b="1" dirty="0">
              <a:latin typeface="Courier New" pitchFamily="49" charset="0"/>
            </a:endParaRPr>
          </a:p>
          <a:p>
            <a:pPr eaLnBrk="0" hangingPunct="0"/>
            <a:r>
              <a:rPr lang="pt-BR" sz="2400" b="1" dirty="0">
                <a:latin typeface="Courier New" pitchFamily="49" charset="0"/>
              </a:rPr>
              <a:t>S = 2,24635   </a:t>
            </a:r>
            <a:r>
              <a:rPr lang="pt-BR" sz="2400" b="1" dirty="0" err="1">
                <a:latin typeface="Courier New" pitchFamily="49" charset="0"/>
              </a:rPr>
              <a:t>R-Sq</a:t>
            </a:r>
            <a:r>
              <a:rPr lang="pt-BR" sz="2400" b="1" dirty="0">
                <a:latin typeface="Courier New" pitchFamily="49" charset="0"/>
              </a:rPr>
              <a:t> = 84,0%   </a:t>
            </a:r>
            <a:r>
              <a:rPr lang="pt-BR" sz="2400" b="1" dirty="0" err="1">
                <a:latin typeface="Courier New" pitchFamily="49" charset="0"/>
              </a:rPr>
              <a:t>R-Sq</a:t>
            </a:r>
            <a:r>
              <a:rPr lang="pt-BR" sz="2400" b="1" dirty="0">
                <a:latin typeface="Courier New" pitchFamily="49" charset="0"/>
              </a:rPr>
              <a:t>(</a:t>
            </a:r>
            <a:r>
              <a:rPr lang="pt-BR" sz="2400" b="1" dirty="0" err="1">
                <a:latin typeface="Courier New" pitchFamily="49" charset="0"/>
              </a:rPr>
              <a:t>adj</a:t>
            </a:r>
            <a:r>
              <a:rPr lang="pt-BR" sz="2400" b="1" dirty="0">
                <a:latin typeface="Courier New" pitchFamily="49" charset="0"/>
              </a:rPr>
              <a:t>) = 83,0%</a:t>
            </a:r>
          </a:p>
          <a:p>
            <a:pPr eaLnBrk="0" hangingPunct="0"/>
            <a:endParaRPr lang="pt-BR" sz="2400" b="1" dirty="0">
              <a:latin typeface="Courier New" pitchFamily="49" charset="0"/>
            </a:endParaRPr>
          </a:p>
          <a:p>
            <a:pPr eaLnBrk="0" hangingPunct="0"/>
            <a:endParaRPr lang="pt-BR" sz="2400" b="1" dirty="0">
              <a:latin typeface="Courier New" pitchFamily="49" charset="0"/>
            </a:endParaRPr>
          </a:p>
        </p:txBody>
      </p:sp>
      <p:sp>
        <p:nvSpPr>
          <p:cNvPr id="51203" name="Oval 3"/>
          <p:cNvSpPr>
            <a:spLocks noChangeArrowheads="1"/>
          </p:cNvSpPr>
          <p:nvPr/>
        </p:nvSpPr>
        <p:spPr bwMode="auto">
          <a:xfrm>
            <a:off x="6553200" y="3286125"/>
            <a:ext cx="1447800" cy="2057400"/>
          </a:xfrm>
          <a:prstGeom prst="ellipse">
            <a:avLst/>
          </a:prstGeom>
          <a:noFill/>
          <a:ln w="28575">
            <a:solidFill>
              <a:srgbClr val="1E9FB4"/>
            </a:solidFill>
            <a:round/>
            <a:headEnd/>
            <a:tailEnd/>
          </a:ln>
        </p:spPr>
        <p:txBody>
          <a:bodyPr wrap="none" anchor="ctr"/>
          <a:lstStyle/>
          <a:p>
            <a:endParaRPr lang="pt-B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p:cNvPicPr>
            <a:picLocks noChangeAspect="1" noChangeArrowheads="1"/>
          </p:cNvPicPr>
          <p:nvPr/>
        </p:nvPicPr>
        <p:blipFill>
          <a:blip r:embed="rId2" cstate="print"/>
          <a:srcRect/>
          <a:stretch>
            <a:fillRect/>
          </a:stretch>
        </p:blipFill>
        <p:spPr bwMode="auto">
          <a:xfrm>
            <a:off x="533400" y="1066800"/>
            <a:ext cx="8305800" cy="5129213"/>
          </a:xfrm>
          <a:prstGeom prst="rect">
            <a:avLst/>
          </a:prstGeom>
          <a:noFill/>
          <a:ln w="9525">
            <a:noFill/>
            <a:miter lim="800000"/>
            <a:headEnd/>
            <a:tailEnd/>
          </a:ln>
        </p:spPr>
      </p:pic>
      <p:sp>
        <p:nvSpPr>
          <p:cNvPr id="52227" name="Rectangle 3"/>
          <p:cNvSpPr>
            <a:spLocks noChangeArrowheads="1"/>
          </p:cNvSpPr>
          <p:nvPr/>
        </p:nvSpPr>
        <p:spPr bwMode="auto">
          <a:xfrm>
            <a:off x="2590800" y="304800"/>
            <a:ext cx="4572000" cy="641350"/>
          </a:xfrm>
          <a:prstGeom prst="rect">
            <a:avLst/>
          </a:prstGeom>
          <a:noFill/>
          <a:ln w="9525">
            <a:noFill/>
            <a:miter lim="800000"/>
            <a:headEnd/>
            <a:tailEnd/>
          </a:ln>
        </p:spPr>
        <p:txBody>
          <a:bodyPr>
            <a:spAutoFit/>
          </a:bodyPr>
          <a:lstStyle/>
          <a:p>
            <a:r>
              <a:rPr lang="pt-BR">
                <a:solidFill>
                  <a:schemeClr val="hlink"/>
                </a:solidFill>
              </a:rPr>
              <a:t>Análise de Resíduos</a:t>
            </a:r>
            <a:endParaRPr lang="pt-BR" sz="1800">
              <a:solidFill>
                <a:schemeClr val="hlink"/>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04800" y="1219200"/>
            <a:ext cx="8534400" cy="2369974"/>
            <a:chOff x="3504" y="8918"/>
            <a:chExt cx="7824" cy="3181"/>
          </a:xfrm>
        </p:grpSpPr>
        <p:sp>
          <p:nvSpPr>
            <p:cNvPr id="15363" name="Text Box 3" descr="40%"/>
            <p:cNvSpPr txBox="1">
              <a:spLocks noChangeArrowheads="1"/>
            </p:cNvSpPr>
            <p:nvPr/>
          </p:nvSpPr>
          <p:spPr bwMode="auto">
            <a:xfrm>
              <a:off x="3504" y="10358"/>
              <a:ext cx="7824" cy="1741"/>
            </a:xfrm>
            <a:prstGeom prst="rect">
              <a:avLst/>
            </a:prstGeom>
            <a:noFill/>
            <a:ln w="57150" cmpd="thinThick">
              <a:solidFill>
                <a:srgbClr val="993366"/>
              </a:solidFill>
              <a:miter lim="800000"/>
              <a:headEnd/>
              <a:tailEnd/>
            </a:ln>
          </p:spPr>
          <p:txBody>
            <a:bodyPr>
              <a:spAutoFit/>
            </a:bodyPr>
            <a:lstStyle/>
            <a:p>
              <a:pPr algn="ctr">
                <a:lnSpc>
                  <a:spcPct val="110000"/>
                </a:lnSpc>
                <a:spcBef>
                  <a:spcPct val="40000"/>
                </a:spcBef>
              </a:pPr>
              <a:r>
                <a:rPr lang="pt-BR" sz="2400" dirty="0">
                  <a:solidFill>
                    <a:schemeClr val="accent2"/>
                  </a:solidFill>
                  <a:cs typeface="Arial" charset="0"/>
                </a:rPr>
                <a:t>69 medidas de PM2,5 e BC nos meses de Janeiro (N=20) , Abril (N=22), Julho (N=17) e Setembro (N=13)</a:t>
              </a:r>
            </a:p>
            <a:p>
              <a:pPr algn="ctr">
                <a:lnSpc>
                  <a:spcPct val="110000"/>
                </a:lnSpc>
                <a:spcBef>
                  <a:spcPct val="40000"/>
                </a:spcBef>
              </a:pPr>
              <a:endParaRPr lang="pt-BR" dirty="0">
                <a:solidFill>
                  <a:schemeClr val="accent2"/>
                </a:solidFill>
                <a:cs typeface="Arial" charset="0"/>
              </a:endParaRPr>
            </a:p>
          </p:txBody>
        </p:sp>
        <p:sp>
          <p:nvSpPr>
            <p:cNvPr id="15364" name="AutoShape 4" descr="40%"/>
            <p:cNvSpPr>
              <a:spLocks noChangeArrowheads="1"/>
            </p:cNvSpPr>
            <p:nvPr/>
          </p:nvSpPr>
          <p:spPr bwMode="auto">
            <a:xfrm>
              <a:off x="6192" y="8918"/>
              <a:ext cx="2448" cy="1200"/>
            </a:xfrm>
            <a:prstGeom prst="downArrowCallout">
              <a:avLst>
                <a:gd name="adj1" fmla="val 51000"/>
                <a:gd name="adj2" fmla="val 51000"/>
                <a:gd name="adj3" fmla="val 16667"/>
                <a:gd name="adj4" fmla="val 66667"/>
              </a:avLst>
            </a:prstGeom>
            <a:noFill/>
            <a:ln w="57150" cmpd="thinThick">
              <a:solidFill>
                <a:srgbClr val="993366"/>
              </a:solidFill>
              <a:miter lim="800000"/>
              <a:headEnd/>
              <a:tailEnd/>
            </a:ln>
          </p:spPr>
          <p:txBody>
            <a:bodyPr wrap="none" anchor="ctr"/>
            <a:lstStyle/>
            <a:p>
              <a:pPr algn="ctr">
                <a:lnSpc>
                  <a:spcPct val="110000"/>
                </a:lnSpc>
                <a:spcBef>
                  <a:spcPct val="40000"/>
                </a:spcBef>
              </a:pPr>
              <a:r>
                <a:rPr lang="pt-BR" sz="2400" dirty="0">
                  <a:solidFill>
                    <a:srgbClr val="993366"/>
                  </a:solidFill>
                  <a:cs typeface="Arial" charset="0"/>
                </a:rPr>
                <a:t>Amostra</a:t>
              </a:r>
            </a:p>
          </p:txBody>
        </p:sp>
      </p:gr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23528" y="836712"/>
            <a:ext cx="8352928" cy="461665"/>
          </a:xfrm>
          <a:prstGeom prst="rect">
            <a:avLst/>
          </a:prstGeom>
          <a:noFill/>
        </p:spPr>
        <p:txBody>
          <a:bodyPr wrap="square" rtlCol="0">
            <a:spAutoFit/>
          </a:bodyPr>
          <a:lstStyle/>
          <a:p>
            <a:r>
              <a:rPr lang="pt-BR" sz="2400" dirty="0" smtClean="0">
                <a:solidFill>
                  <a:schemeClr val="tx2"/>
                </a:solidFill>
              </a:rPr>
              <a:t>Exemplo: </a:t>
            </a:r>
            <a:r>
              <a:rPr lang="pt-BR" sz="2400" dirty="0" smtClean="0">
                <a:solidFill>
                  <a:srgbClr val="1E9FB4"/>
                </a:solidFill>
              </a:rPr>
              <a:t>Diâmetro x Concentração em </a:t>
            </a:r>
            <a:r>
              <a:rPr lang="pt-BR" sz="2400" dirty="0" err="1" smtClean="0">
                <a:solidFill>
                  <a:srgbClr val="1E9FB4"/>
                </a:solidFill>
              </a:rPr>
              <a:t>tetrahymena</a:t>
            </a:r>
            <a:endParaRPr lang="pt-BR" sz="2400" dirty="0">
              <a:solidFill>
                <a:schemeClr val="tx2"/>
              </a:solidFill>
            </a:endParaRPr>
          </a:p>
        </p:txBody>
      </p:sp>
      <p:sp>
        <p:nvSpPr>
          <p:cNvPr id="3" name="Seta para baixo 2"/>
          <p:cNvSpPr/>
          <p:nvPr/>
        </p:nvSpPr>
        <p:spPr>
          <a:xfrm>
            <a:off x="3851920" y="1340768"/>
            <a:ext cx="36004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CaixaDeTexto 3"/>
          <p:cNvSpPr txBox="1"/>
          <p:nvPr/>
        </p:nvSpPr>
        <p:spPr>
          <a:xfrm>
            <a:off x="3203848" y="1772816"/>
            <a:ext cx="1728192" cy="461665"/>
          </a:xfrm>
          <a:prstGeom prst="rect">
            <a:avLst/>
          </a:prstGeom>
          <a:noFill/>
        </p:spPr>
        <p:txBody>
          <a:bodyPr wrap="square" rtlCol="0">
            <a:spAutoFit/>
          </a:bodyPr>
          <a:lstStyle/>
          <a:p>
            <a:r>
              <a:rPr lang="pt-BR" sz="2400" dirty="0" smtClean="0">
                <a:solidFill>
                  <a:srgbClr val="1E9FB4"/>
                </a:solidFill>
              </a:rPr>
              <a:t>não linear</a:t>
            </a:r>
            <a:endParaRPr lang="pt-BR" sz="2400" dirty="0">
              <a:solidFill>
                <a:srgbClr val="1E9FB4"/>
              </a:solidFill>
            </a:endParaRPr>
          </a:p>
        </p:txBody>
      </p:sp>
      <p:pic>
        <p:nvPicPr>
          <p:cNvPr id="416770" name="Picture 2"/>
          <p:cNvPicPr>
            <a:picLocks noChangeAspect="1" noChangeArrowheads="1"/>
          </p:cNvPicPr>
          <p:nvPr/>
        </p:nvPicPr>
        <p:blipFill>
          <a:blip r:embed="rId2" cstate="print"/>
          <a:srcRect/>
          <a:stretch>
            <a:fillRect/>
          </a:stretch>
        </p:blipFill>
        <p:spPr bwMode="auto">
          <a:xfrm>
            <a:off x="1187624" y="2276872"/>
            <a:ext cx="6525444" cy="4350296"/>
          </a:xfrm>
          <a:prstGeom prst="rect">
            <a:avLst/>
          </a:prstGeom>
          <a:noFill/>
          <a:ln w="9525">
            <a:noFill/>
            <a:miter lim="800000"/>
            <a:headEnd/>
            <a:tailEnd/>
          </a:ln>
          <a:effec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801280"/>
            <a:ext cx="9144000" cy="5632311"/>
          </a:xfrm>
          <a:prstGeom prst="rect">
            <a:avLst/>
          </a:prstGeom>
        </p:spPr>
        <p:txBody>
          <a:bodyPr wrap="square">
            <a:spAutoFit/>
          </a:bodyPr>
          <a:lstStyle/>
          <a:p>
            <a:r>
              <a:rPr lang="pt-BR" sz="2000" dirty="0" err="1" smtClean="0">
                <a:latin typeface="Courier New" pitchFamily="49" charset="0"/>
                <a:cs typeface="Courier New" pitchFamily="49" charset="0"/>
              </a:rPr>
              <a:t>The</a:t>
            </a:r>
            <a:r>
              <a:rPr lang="pt-BR" sz="2000" dirty="0" smtClean="0">
                <a:latin typeface="Courier New" pitchFamily="49" charset="0"/>
                <a:cs typeface="Courier New" pitchFamily="49" charset="0"/>
              </a:rPr>
              <a:t> </a:t>
            </a:r>
            <a:r>
              <a:rPr lang="pt-BR" sz="2000" dirty="0" err="1" smtClean="0">
                <a:latin typeface="Courier New" pitchFamily="49" charset="0"/>
                <a:cs typeface="Courier New" pitchFamily="49" charset="0"/>
              </a:rPr>
              <a:t>regression</a:t>
            </a:r>
            <a:r>
              <a:rPr lang="pt-BR" sz="2000" dirty="0" smtClean="0">
                <a:latin typeface="Courier New" pitchFamily="49" charset="0"/>
                <a:cs typeface="Courier New" pitchFamily="49" charset="0"/>
              </a:rPr>
              <a:t> </a:t>
            </a:r>
            <a:r>
              <a:rPr lang="pt-BR" sz="2000" dirty="0" err="1" smtClean="0">
                <a:latin typeface="Courier New" pitchFamily="49" charset="0"/>
                <a:cs typeface="Courier New" pitchFamily="49" charset="0"/>
              </a:rPr>
              <a:t>equation</a:t>
            </a:r>
            <a:r>
              <a:rPr lang="pt-BR" sz="2000" dirty="0" smtClean="0">
                <a:latin typeface="Courier New" pitchFamily="49" charset="0"/>
                <a:cs typeface="Courier New" pitchFamily="49" charset="0"/>
              </a:rPr>
              <a:t> is</a:t>
            </a:r>
          </a:p>
          <a:p>
            <a:r>
              <a:rPr lang="it-IT" sz="2000" b="1" dirty="0" smtClean="0">
                <a:latin typeface="Courier New" pitchFamily="49" charset="0"/>
                <a:cs typeface="Courier New" pitchFamily="49" charset="0"/>
              </a:rPr>
              <a:t>Diametro = 36,5 - 1,28 Log_concentracao + 1,48 Glicose_cat</a:t>
            </a:r>
          </a:p>
          <a:p>
            <a:endParaRPr lang="pt-BR" sz="2000" dirty="0" smtClean="0">
              <a:latin typeface="Courier New" pitchFamily="49" charset="0"/>
              <a:cs typeface="Courier New" pitchFamily="49" charset="0"/>
            </a:endParaRPr>
          </a:p>
          <a:p>
            <a:r>
              <a:rPr lang="pt-BR" sz="2000" dirty="0" err="1" smtClean="0">
                <a:latin typeface="Courier New" pitchFamily="49" charset="0"/>
                <a:cs typeface="Courier New" pitchFamily="49" charset="0"/>
              </a:rPr>
              <a:t>Predictor</a:t>
            </a:r>
            <a:r>
              <a:rPr lang="pt-BR" sz="2000" dirty="0" smtClean="0">
                <a:latin typeface="Courier New" pitchFamily="49" charset="0"/>
                <a:cs typeface="Courier New" pitchFamily="49" charset="0"/>
              </a:rPr>
              <a:t>             </a:t>
            </a:r>
            <a:r>
              <a:rPr lang="pt-BR" sz="2000" dirty="0" err="1" smtClean="0">
                <a:latin typeface="Courier New" pitchFamily="49" charset="0"/>
                <a:cs typeface="Courier New" pitchFamily="49" charset="0"/>
              </a:rPr>
              <a:t>Coef</a:t>
            </a:r>
            <a:r>
              <a:rPr lang="pt-BR" sz="2000" dirty="0" smtClean="0">
                <a:latin typeface="Courier New" pitchFamily="49" charset="0"/>
                <a:cs typeface="Courier New" pitchFamily="49" charset="0"/>
              </a:rPr>
              <a:t>  SE </a:t>
            </a:r>
            <a:r>
              <a:rPr lang="pt-BR" sz="2000" dirty="0" err="1" smtClean="0">
                <a:latin typeface="Courier New" pitchFamily="49" charset="0"/>
                <a:cs typeface="Courier New" pitchFamily="49" charset="0"/>
              </a:rPr>
              <a:t>Coef</a:t>
            </a:r>
            <a:r>
              <a:rPr lang="pt-BR" sz="2000" dirty="0" smtClean="0">
                <a:latin typeface="Courier New" pitchFamily="49" charset="0"/>
                <a:cs typeface="Courier New" pitchFamily="49" charset="0"/>
              </a:rPr>
              <a:t>       T      P</a:t>
            </a:r>
          </a:p>
          <a:p>
            <a:r>
              <a:rPr lang="fr-FR" sz="2000" dirty="0" smtClean="0">
                <a:latin typeface="Courier New" pitchFamily="49" charset="0"/>
                <a:cs typeface="Courier New" pitchFamily="49" charset="0"/>
              </a:rPr>
              <a:t>Constant           36,4530   0,4875   74,77  0,000</a:t>
            </a:r>
          </a:p>
          <a:p>
            <a:r>
              <a:rPr lang="pt-BR" sz="2000" dirty="0" err="1" smtClean="0">
                <a:latin typeface="Courier New" pitchFamily="49" charset="0"/>
                <a:cs typeface="Courier New" pitchFamily="49" charset="0"/>
              </a:rPr>
              <a:t>Log_concentracao</a:t>
            </a:r>
            <a:r>
              <a:rPr lang="pt-BR" sz="2000" dirty="0" smtClean="0">
                <a:latin typeface="Courier New" pitchFamily="49" charset="0"/>
                <a:cs typeface="Courier New" pitchFamily="49" charset="0"/>
              </a:rPr>
              <a:t>  -1,27570  0,04298  -29,68  0,000</a:t>
            </a:r>
          </a:p>
          <a:p>
            <a:r>
              <a:rPr lang="it-IT" sz="2000" dirty="0" smtClean="0">
                <a:latin typeface="Courier New" pitchFamily="49" charset="0"/>
                <a:cs typeface="Courier New" pitchFamily="49" charset="0"/>
              </a:rPr>
              <a:t>Glicose_cat         1,4806   0,1091   13,57  0,000</a:t>
            </a:r>
          </a:p>
          <a:p>
            <a:endParaRPr lang="pt-BR" sz="2000" dirty="0" smtClean="0">
              <a:latin typeface="Courier New" pitchFamily="49" charset="0"/>
              <a:cs typeface="Courier New" pitchFamily="49" charset="0"/>
            </a:endParaRPr>
          </a:p>
          <a:p>
            <a:endParaRPr lang="pt-BR" sz="2000" dirty="0" smtClean="0">
              <a:latin typeface="Courier New" pitchFamily="49" charset="0"/>
              <a:cs typeface="Courier New" pitchFamily="49" charset="0"/>
            </a:endParaRPr>
          </a:p>
          <a:p>
            <a:r>
              <a:rPr lang="pt-BR" sz="2000" dirty="0" smtClean="0">
                <a:latin typeface="Courier New" pitchFamily="49" charset="0"/>
                <a:cs typeface="Courier New" pitchFamily="49" charset="0"/>
              </a:rPr>
              <a:t>S = 0,454356   </a:t>
            </a:r>
            <a:r>
              <a:rPr lang="pt-BR" sz="2000" dirty="0" err="1" smtClean="0">
                <a:latin typeface="Courier New" pitchFamily="49" charset="0"/>
                <a:cs typeface="Courier New" pitchFamily="49" charset="0"/>
              </a:rPr>
              <a:t>R-Sq</a:t>
            </a:r>
            <a:r>
              <a:rPr lang="pt-BR" sz="2000" dirty="0" smtClean="0">
                <a:latin typeface="Courier New" pitchFamily="49" charset="0"/>
                <a:cs typeface="Courier New" pitchFamily="49" charset="0"/>
              </a:rPr>
              <a:t> = 93,9%   </a:t>
            </a:r>
            <a:r>
              <a:rPr lang="pt-BR" sz="2000" dirty="0" err="1" smtClean="0">
                <a:latin typeface="Courier New" pitchFamily="49" charset="0"/>
                <a:cs typeface="Courier New" pitchFamily="49" charset="0"/>
              </a:rPr>
              <a:t>R-Sq</a:t>
            </a:r>
            <a:r>
              <a:rPr lang="pt-BR" sz="2000" dirty="0" smtClean="0">
                <a:latin typeface="Courier New" pitchFamily="49" charset="0"/>
                <a:cs typeface="Courier New" pitchFamily="49" charset="0"/>
              </a:rPr>
              <a:t>(</a:t>
            </a:r>
            <a:r>
              <a:rPr lang="pt-BR" sz="2000" dirty="0" err="1" smtClean="0">
                <a:latin typeface="Courier New" pitchFamily="49" charset="0"/>
                <a:cs typeface="Courier New" pitchFamily="49" charset="0"/>
              </a:rPr>
              <a:t>adj</a:t>
            </a:r>
            <a:r>
              <a:rPr lang="pt-BR" sz="2000" dirty="0" smtClean="0">
                <a:latin typeface="Courier New" pitchFamily="49" charset="0"/>
                <a:cs typeface="Courier New" pitchFamily="49" charset="0"/>
              </a:rPr>
              <a:t>) = 93,7%</a:t>
            </a:r>
          </a:p>
          <a:p>
            <a:endParaRPr lang="pt-BR" sz="2000" dirty="0" smtClean="0">
              <a:latin typeface="Courier New" pitchFamily="49" charset="0"/>
              <a:cs typeface="Courier New" pitchFamily="49" charset="0"/>
            </a:endParaRPr>
          </a:p>
          <a:p>
            <a:endParaRPr lang="pt-BR" sz="2000" dirty="0" smtClean="0">
              <a:latin typeface="Courier New" pitchFamily="49" charset="0"/>
              <a:cs typeface="Courier New" pitchFamily="49" charset="0"/>
            </a:endParaRPr>
          </a:p>
          <a:p>
            <a:r>
              <a:rPr lang="pt-BR" sz="2000" dirty="0" err="1" smtClean="0">
                <a:latin typeface="Courier New" pitchFamily="49" charset="0"/>
                <a:cs typeface="Courier New" pitchFamily="49" charset="0"/>
              </a:rPr>
              <a:t>Analysis</a:t>
            </a:r>
            <a:r>
              <a:rPr lang="pt-BR" sz="2000" dirty="0" smtClean="0">
                <a:latin typeface="Courier New" pitchFamily="49" charset="0"/>
                <a:cs typeface="Courier New" pitchFamily="49" charset="0"/>
              </a:rPr>
              <a:t> </a:t>
            </a:r>
            <a:r>
              <a:rPr lang="pt-BR" sz="2000" dirty="0" err="1" smtClean="0">
                <a:latin typeface="Courier New" pitchFamily="49" charset="0"/>
                <a:cs typeface="Courier New" pitchFamily="49" charset="0"/>
              </a:rPr>
              <a:t>of</a:t>
            </a:r>
            <a:r>
              <a:rPr lang="pt-BR" sz="2000" dirty="0" smtClean="0">
                <a:latin typeface="Courier New" pitchFamily="49" charset="0"/>
                <a:cs typeface="Courier New" pitchFamily="49" charset="0"/>
              </a:rPr>
              <a:t> </a:t>
            </a:r>
            <a:r>
              <a:rPr lang="pt-BR" sz="2000" dirty="0" err="1" smtClean="0">
                <a:latin typeface="Courier New" pitchFamily="49" charset="0"/>
                <a:cs typeface="Courier New" pitchFamily="49" charset="0"/>
              </a:rPr>
              <a:t>Variance</a:t>
            </a:r>
            <a:endParaRPr lang="pt-BR" sz="2000" dirty="0" smtClean="0">
              <a:latin typeface="Courier New" pitchFamily="49" charset="0"/>
              <a:cs typeface="Courier New" pitchFamily="49" charset="0"/>
            </a:endParaRPr>
          </a:p>
          <a:p>
            <a:endParaRPr lang="pt-BR" sz="2000" dirty="0" smtClean="0">
              <a:latin typeface="Courier New" pitchFamily="49" charset="0"/>
              <a:cs typeface="Courier New" pitchFamily="49" charset="0"/>
            </a:endParaRPr>
          </a:p>
          <a:p>
            <a:r>
              <a:rPr lang="pt-BR" sz="2000" dirty="0" smtClean="0">
                <a:latin typeface="Courier New" pitchFamily="49" charset="0"/>
                <a:cs typeface="Courier New" pitchFamily="49" charset="0"/>
              </a:rPr>
              <a:t>Source          DF      SS      MS       F      P</a:t>
            </a:r>
          </a:p>
          <a:p>
            <a:r>
              <a:rPr lang="pt-BR" sz="2000" dirty="0" err="1" smtClean="0">
                <a:latin typeface="Courier New" pitchFamily="49" charset="0"/>
                <a:cs typeface="Courier New" pitchFamily="49" charset="0"/>
              </a:rPr>
              <a:t>Regression</a:t>
            </a:r>
            <a:r>
              <a:rPr lang="pt-BR" sz="2000" dirty="0" smtClean="0">
                <a:latin typeface="Courier New" pitchFamily="49" charset="0"/>
                <a:cs typeface="Courier New" pitchFamily="49" charset="0"/>
              </a:rPr>
              <a:t>       2  213,98  106,99  518,26  0,000</a:t>
            </a:r>
          </a:p>
          <a:p>
            <a:r>
              <a:rPr lang="es-ES" sz="2000" dirty="0" smtClean="0">
                <a:latin typeface="Courier New" pitchFamily="49" charset="0"/>
                <a:cs typeface="Courier New" pitchFamily="49" charset="0"/>
              </a:rPr>
              <a:t>Residual Error  67   13,83    0,21</a:t>
            </a:r>
          </a:p>
          <a:p>
            <a:r>
              <a:rPr lang="pt-BR" sz="2000" dirty="0" smtClean="0">
                <a:latin typeface="Courier New" pitchFamily="49" charset="0"/>
                <a:cs typeface="Courier New" pitchFamily="49" charset="0"/>
              </a:rPr>
              <a:t>Total           69  227,81</a:t>
            </a:r>
            <a:endParaRPr lang="pt-BR"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7794" name="Picture 2"/>
          <p:cNvPicPr>
            <a:picLocks noChangeAspect="1" noChangeArrowheads="1"/>
          </p:cNvPicPr>
          <p:nvPr/>
        </p:nvPicPr>
        <p:blipFill>
          <a:blip r:embed="rId2" cstate="print"/>
          <a:srcRect/>
          <a:stretch>
            <a:fillRect/>
          </a:stretch>
        </p:blipFill>
        <p:spPr bwMode="auto">
          <a:xfrm>
            <a:off x="467544" y="980727"/>
            <a:ext cx="8352928" cy="5568619"/>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ext Box 2"/>
          <p:cNvSpPr txBox="1">
            <a:spLocks noChangeArrowheads="1"/>
          </p:cNvSpPr>
          <p:nvPr/>
        </p:nvSpPr>
        <p:spPr bwMode="auto">
          <a:xfrm>
            <a:off x="685800" y="1143000"/>
            <a:ext cx="7696200" cy="461665"/>
          </a:xfrm>
          <a:prstGeom prst="rect">
            <a:avLst/>
          </a:prstGeom>
          <a:noFill/>
          <a:ln w="9525">
            <a:noFill/>
            <a:miter lim="800000"/>
            <a:headEnd/>
            <a:tailEnd/>
          </a:ln>
        </p:spPr>
        <p:txBody>
          <a:bodyPr>
            <a:spAutoFit/>
          </a:bodyPr>
          <a:lstStyle/>
          <a:p>
            <a:pPr>
              <a:spcBef>
                <a:spcPct val="50000"/>
              </a:spcBef>
            </a:pPr>
            <a:r>
              <a:rPr lang="pt-BR" sz="2400" dirty="0">
                <a:solidFill>
                  <a:srgbClr val="1E9FB4"/>
                </a:solidFill>
              </a:rPr>
              <a:t>Existe associação entre a PM 2,5 e BC?</a:t>
            </a:r>
          </a:p>
        </p:txBody>
      </p:sp>
      <p:graphicFrame>
        <p:nvGraphicFramePr>
          <p:cNvPr id="1026" name="Object 2"/>
          <p:cNvGraphicFramePr>
            <a:graphicFrameLocks noChangeAspect="1"/>
          </p:cNvGraphicFramePr>
          <p:nvPr/>
        </p:nvGraphicFramePr>
        <p:xfrm>
          <a:off x="6728264" y="1124744"/>
          <a:ext cx="1300120" cy="2797696"/>
        </p:xfrm>
        <a:graphic>
          <a:graphicData uri="http://schemas.openxmlformats.org/presentationml/2006/ole">
            <mc:AlternateContent xmlns:mc="http://schemas.openxmlformats.org/markup-compatibility/2006">
              <mc:Choice xmlns:v="urn:schemas-microsoft-com:vml" Requires="v">
                <p:oleObj spid="_x0000_s348166" name="Clip" r:id="rId3" imgW="1857600" imgH="3995640" progId="">
                  <p:embed/>
                </p:oleObj>
              </mc:Choice>
              <mc:Fallback>
                <p:oleObj name="Clip" r:id="rId3" imgW="1857600" imgH="3995640" progId="">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28264" y="1124744"/>
                        <a:ext cx="1300120" cy="279769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CaixaDeTexto 3"/>
          <p:cNvSpPr txBox="1"/>
          <p:nvPr/>
        </p:nvSpPr>
        <p:spPr>
          <a:xfrm>
            <a:off x="323528" y="3573016"/>
            <a:ext cx="5760640" cy="738664"/>
          </a:xfrm>
          <a:prstGeom prst="rect">
            <a:avLst/>
          </a:prstGeom>
          <a:noFill/>
        </p:spPr>
        <p:txBody>
          <a:bodyPr wrap="square" rtlCol="0">
            <a:spAutoFit/>
          </a:bodyPr>
          <a:lstStyle/>
          <a:p>
            <a:r>
              <a:rPr lang="pt-BR" sz="2400" b="1" dirty="0" smtClean="0">
                <a:solidFill>
                  <a:schemeClr val="tx2"/>
                </a:solidFill>
              </a:rPr>
              <a:t>PM2,5 e BC: </a:t>
            </a:r>
            <a:r>
              <a:rPr lang="pt-BR" sz="2400" dirty="0" smtClean="0">
                <a:solidFill>
                  <a:schemeClr val="accent2"/>
                </a:solidFill>
              </a:rPr>
              <a:t>Variáveis quantitativas</a:t>
            </a:r>
          </a:p>
          <a:p>
            <a:endParaRPr lang="pt-B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idx="4294967295"/>
          </p:nvPr>
        </p:nvSpPr>
        <p:spPr>
          <a:xfrm>
            <a:off x="685800" y="188640"/>
            <a:ext cx="7772400" cy="1143000"/>
          </a:xfrm>
        </p:spPr>
        <p:txBody>
          <a:bodyPr/>
          <a:lstStyle/>
          <a:p>
            <a:pPr eaLnBrk="1" hangingPunct="1"/>
            <a:r>
              <a:rPr lang="pt-BR" sz="2400" b="1" dirty="0" smtClean="0">
                <a:latin typeface="Arial" charset="0"/>
                <a:cs typeface="Arial" charset="0"/>
              </a:rPr>
              <a:t>Objetivos</a:t>
            </a:r>
          </a:p>
        </p:txBody>
      </p:sp>
      <p:sp>
        <p:nvSpPr>
          <p:cNvPr id="2052" name="Rectangle 3"/>
          <p:cNvSpPr>
            <a:spLocks noGrp="1" noChangeArrowheads="1"/>
          </p:cNvSpPr>
          <p:nvPr>
            <p:ph type="body" idx="4294967295"/>
          </p:nvPr>
        </p:nvSpPr>
        <p:spPr>
          <a:xfrm>
            <a:off x="304800" y="2163415"/>
            <a:ext cx="8458200" cy="2308324"/>
          </a:xfrm>
          <a:noFill/>
        </p:spPr>
        <p:txBody>
          <a:bodyPr lIns="54000" rIns="54000">
            <a:spAutoFit/>
          </a:bodyPr>
          <a:lstStyle/>
          <a:p>
            <a:pPr eaLnBrk="1" hangingPunct="1">
              <a:lnSpc>
                <a:spcPct val="80000"/>
              </a:lnSpc>
              <a:spcBef>
                <a:spcPct val="50000"/>
              </a:spcBef>
              <a:spcAft>
                <a:spcPct val="50000"/>
              </a:spcAft>
            </a:pPr>
            <a:r>
              <a:rPr lang="pt-BR" sz="2400" dirty="0" smtClean="0">
                <a:solidFill>
                  <a:srgbClr val="1E9FB4"/>
                </a:solidFill>
                <a:latin typeface="Arial" charset="0"/>
                <a:cs typeface="Arial" charset="0"/>
              </a:rPr>
              <a:t>Quantificar o Grau (Força) de associação entre duas variáveis quantitativas</a:t>
            </a:r>
          </a:p>
          <a:p>
            <a:pPr eaLnBrk="1" hangingPunct="1">
              <a:lnSpc>
                <a:spcPct val="80000"/>
              </a:lnSpc>
              <a:spcBef>
                <a:spcPct val="50000"/>
              </a:spcBef>
              <a:spcAft>
                <a:spcPct val="50000"/>
              </a:spcAft>
            </a:pPr>
            <a:r>
              <a:rPr lang="pt-BR" sz="2400" dirty="0" smtClean="0">
                <a:solidFill>
                  <a:srgbClr val="1E9FB4"/>
                </a:solidFill>
                <a:latin typeface="Arial" charset="0"/>
                <a:cs typeface="Arial" charset="0"/>
              </a:rPr>
              <a:t>Descrever a relação entre variáveis quantitativas</a:t>
            </a:r>
          </a:p>
          <a:p>
            <a:pPr eaLnBrk="1" hangingPunct="1">
              <a:lnSpc>
                <a:spcPct val="80000"/>
              </a:lnSpc>
              <a:spcBef>
                <a:spcPct val="50000"/>
              </a:spcBef>
              <a:spcAft>
                <a:spcPct val="50000"/>
              </a:spcAft>
            </a:pPr>
            <a:r>
              <a:rPr lang="pt-BR" sz="2400" dirty="0" smtClean="0">
                <a:solidFill>
                  <a:srgbClr val="1E9FB4"/>
                </a:solidFill>
                <a:latin typeface="Arial" charset="0"/>
                <a:cs typeface="Arial" charset="0"/>
              </a:rPr>
              <a:t>Prever o valor de uma variável a partir de um valor conhecido de outra variável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ChangeArrowheads="1"/>
          </p:cNvSpPr>
          <p:nvPr>
            <p:ph type="body" idx="4294967295"/>
          </p:nvPr>
        </p:nvSpPr>
        <p:spPr>
          <a:xfrm>
            <a:off x="179512" y="1384920"/>
            <a:ext cx="8568952" cy="3340224"/>
          </a:xfrm>
        </p:spPr>
        <p:txBody>
          <a:bodyPr/>
          <a:lstStyle/>
          <a:p>
            <a:pPr algn="ctr" eaLnBrk="1" hangingPunct="1">
              <a:buFontTx/>
              <a:buNone/>
            </a:pPr>
            <a:r>
              <a:rPr lang="pt-BR" sz="2400" b="1" dirty="0" smtClean="0">
                <a:solidFill>
                  <a:schemeClr val="tx2"/>
                </a:solidFill>
                <a:latin typeface="Arial" charset="0"/>
                <a:cs typeface="Arial" charset="0"/>
              </a:rPr>
              <a:t>Estudo da associação entre variáveis quantitativas</a:t>
            </a:r>
          </a:p>
          <a:p>
            <a:pPr algn="ctr" eaLnBrk="1" hangingPunct="1">
              <a:buFontTx/>
              <a:buNone/>
            </a:pPr>
            <a:endParaRPr lang="pt-BR" sz="2400" dirty="0" smtClean="0"/>
          </a:p>
          <a:p>
            <a:pPr algn="ctr" eaLnBrk="1" hangingPunct="1">
              <a:buFontTx/>
              <a:buNone/>
            </a:pPr>
            <a:r>
              <a:rPr lang="pt-BR" sz="2400" dirty="0" smtClean="0">
                <a:solidFill>
                  <a:srgbClr val="1E9FB4"/>
                </a:solidFill>
                <a:latin typeface="Arial" charset="0"/>
                <a:cs typeface="Arial" charset="0"/>
              </a:rPr>
              <a:t>Investigar a presença ou ausência de </a:t>
            </a:r>
            <a:r>
              <a:rPr lang="pt-BR" sz="2400" b="1" dirty="0" smtClean="0">
                <a:solidFill>
                  <a:srgbClr val="1E9FB4"/>
                </a:solidFill>
                <a:latin typeface="Arial" charset="0"/>
                <a:cs typeface="Arial" charset="0"/>
              </a:rPr>
              <a:t>relação linear</a:t>
            </a:r>
            <a:r>
              <a:rPr lang="pt-BR" sz="2400" dirty="0" smtClean="0">
                <a:solidFill>
                  <a:srgbClr val="1E9FB4"/>
                </a:solidFill>
                <a:latin typeface="Arial" charset="0"/>
                <a:cs typeface="Arial" charset="0"/>
              </a:rPr>
              <a:t> sob dois pontos de vista:</a:t>
            </a:r>
          </a:p>
          <a:p>
            <a:pPr algn="ctr" eaLnBrk="1" hangingPunct="1">
              <a:buFontTx/>
              <a:buNone/>
            </a:pPr>
            <a:endParaRPr lang="pt-BR" sz="2400" dirty="0" smtClean="0">
              <a:latin typeface="Arial" charset="0"/>
              <a:cs typeface="Arial" charset="0"/>
            </a:endParaRPr>
          </a:p>
          <a:p>
            <a:pPr algn="ctr" eaLnBrk="1" hangingPunct="1">
              <a:buFontTx/>
              <a:buNone/>
            </a:pPr>
            <a:r>
              <a:rPr lang="pt-BR" sz="2400" dirty="0" smtClean="0">
                <a:solidFill>
                  <a:srgbClr val="1E9FB4"/>
                </a:solidFill>
                <a:latin typeface="Arial" charset="0"/>
                <a:cs typeface="Arial" charset="0"/>
              </a:rPr>
              <a:t>a) Quantificando a força dessa relação: </a:t>
            </a:r>
            <a:r>
              <a:rPr lang="pt-BR" sz="2400" b="1" dirty="0" smtClean="0">
                <a:solidFill>
                  <a:srgbClr val="1E9FB4"/>
                </a:solidFill>
                <a:latin typeface="Arial" charset="0"/>
                <a:cs typeface="Arial" charset="0"/>
              </a:rPr>
              <a:t>correlação</a:t>
            </a:r>
            <a:r>
              <a:rPr lang="pt-BR" sz="2400" dirty="0" smtClean="0">
                <a:solidFill>
                  <a:srgbClr val="1E9FB4"/>
                </a:solidFill>
                <a:latin typeface="Arial" charset="0"/>
                <a:cs typeface="Arial" charset="0"/>
              </a:rPr>
              <a:t>.</a:t>
            </a:r>
          </a:p>
          <a:p>
            <a:pPr algn="ctr" eaLnBrk="1" hangingPunct="1">
              <a:buFontTx/>
              <a:buNone/>
            </a:pPr>
            <a:r>
              <a:rPr lang="pt-BR" sz="2400" dirty="0" smtClean="0">
                <a:solidFill>
                  <a:srgbClr val="1E9FB4"/>
                </a:solidFill>
                <a:latin typeface="Arial" charset="0"/>
                <a:cs typeface="Arial" charset="0"/>
              </a:rPr>
              <a:t>b) Descrevendo a forma dessa relação: </a:t>
            </a:r>
            <a:r>
              <a:rPr lang="pt-BR" sz="2400" b="1" dirty="0" smtClean="0">
                <a:solidFill>
                  <a:srgbClr val="1E9FB4"/>
                </a:solidFill>
                <a:latin typeface="Arial" charset="0"/>
                <a:cs typeface="Arial" charset="0"/>
              </a:rPr>
              <a:t>regressão</a:t>
            </a:r>
            <a:r>
              <a:rPr lang="pt-BR" sz="2400" dirty="0" smtClean="0">
                <a:latin typeface="Arial" charset="0"/>
                <a:cs typeface="Arial" charset="0"/>
              </a:rPr>
              <a:t>.</a:t>
            </a:r>
            <a:endParaRPr lang="pt-BR" sz="3000" dirty="0" smtClean="0">
              <a:latin typeface="Arial" charset="0"/>
              <a:cs typeface="Arial" charset="0"/>
            </a:endParaRPr>
          </a:p>
        </p:txBody>
      </p:sp>
    </p:spTree>
  </p:cSld>
  <p:clrMapOvr>
    <a:masterClrMapping/>
  </p:clrMapOvr>
  <p:transition>
    <p:pull dir="rd"/>
    <p:sndAc>
      <p:stSnd>
        <p:snd r:embed="rId2" name="PROJETOR.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838200" y="1556792"/>
            <a:ext cx="7622232" cy="461665"/>
          </a:xfrm>
          <a:prstGeom prst="rect">
            <a:avLst/>
          </a:prstGeom>
          <a:noFill/>
          <a:ln w="9525">
            <a:noFill/>
            <a:miter lim="800000"/>
            <a:headEnd/>
            <a:tailEnd/>
          </a:ln>
        </p:spPr>
        <p:txBody>
          <a:bodyPr wrap="square">
            <a:spAutoFit/>
          </a:bodyPr>
          <a:lstStyle/>
          <a:p>
            <a:pPr algn="ctr">
              <a:spcBef>
                <a:spcPts val="1200"/>
              </a:spcBef>
              <a:spcAft>
                <a:spcPts val="600"/>
              </a:spcAft>
            </a:pPr>
            <a:r>
              <a:rPr lang="pt-BR" sz="2400" dirty="0" smtClean="0"/>
              <a:t>Representação </a:t>
            </a:r>
            <a:r>
              <a:rPr lang="pt-BR" sz="2400" dirty="0"/>
              <a:t>gráfica de duas variáveis quantitativas.</a:t>
            </a:r>
            <a:endParaRPr lang="pt-BR" sz="2400" dirty="0">
              <a:latin typeface="Times New Roman" pitchFamily="18" charset="0"/>
            </a:endParaRPr>
          </a:p>
        </p:txBody>
      </p:sp>
      <p:sp>
        <p:nvSpPr>
          <p:cNvPr id="4" name="CaixaDeTexto 3"/>
          <p:cNvSpPr txBox="1"/>
          <p:nvPr/>
        </p:nvSpPr>
        <p:spPr>
          <a:xfrm>
            <a:off x="323528" y="980728"/>
            <a:ext cx="5472608" cy="830997"/>
          </a:xfrm>
          <a:prstGeom prst="rect">
            <a:avLst/>
          </a:prstGeom>
          <a:noFill/>
        </p:spPr>
        <p:txBody>
          <a:bodyPr wrap="square" rtlCol="0">
            <a:spAutoFit/>
          </a:bodyPr>
          <a:lstStyle/>
          <a:p>
            <a:r>
              <a:rPr lang="pt-BR" sz="2400" b="1" dirty="0" smtClean="0">
                <a:solidFill>
                  <a:schemeClr val="tx2"/>
                </a:solidFill>
              </a:rPr>
              <a:t>Diagrama de dispersão</a:t>
            </a:r>
            <a:r>
              <a:rPr lang="pt-BR" sz="2400" dirty="0" smtClean="0">
                <a:solidFill>
                  <a:schemeClr val="tx2"/>
                </a:solidFill>
              </a:rPr>
              <a:t>:</a:t>
            </a:r>
          </a:p>
          <a:p>
            <a:endParaRPr lang="pt-BR" sz="2400" dirty="0"/>
          </a:p>
        </p:txBody>
      </p:sp>
      <p:sp>
        <p:nvSpPr>
          <p:cNvPr id="5" name="Rectangle 2"/>
          <p:cNvSpPr txBox="1">
            <a:spLocks noChangeArrowheads="1"/>
          </p:cNvSpPr>
          <p:nvPr/>
        </p:nvSpPr>
        <p:spPr bwMode="auto">
          <a:xfrm>
            <a:off x="457200" y="2472817"/>
            <a:ext cx="5950077" cy="596143"/>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2400" b="0" i="0" u="none" strike="noStrike" kern="1200" cap="none" spc="0" normalizeH="0" baseline="0" noProof="0" dirty="0" smtClean="0">
                <a:ln>
                  <a:noFill/>
                </a:ln>
                <a:solidFill>
                  <a:schemeClr val="tx2"/>
                </a:solidFill>
                <a:effectLst/>
                <a:uLnTx/>
                <a:uFillTx/>
                <a:latin typeface="Arial" charset="0"/>
                <a:ea typeface="+mj-ea"/>
                <a:cs typeface="+mj-cs"/>
              </a:rPr>
              <a:t>Exemplo</a:t>
            </a:r>
            <a:endParaRPr kumimoji="0" lang="pt-BR" sz="2400" b="0" i="0" u="none" strike="noStrike" kern="1200" cap="none" spc="0" normalizeH="0" baseline="0" noProof="0" dirty="0" smtClean="0">
              <a:ln>
                <a:noFill/>
              </a:ln>
              <a:solidFill>
                <a:schemeClr val="tx2"/>
              </a:solidFill>
              <a:effectLst/>
              <a:uLnTx/>
              <a:uFillTx/>
              <a:latin typeface="+mj-lt"/>
              <a:ea typeface="+mj-ea"/>
              <a:cs typeface="+mj-cs"/>
            </a:endParaRPr>
          </a:p>
        </p:txBody>
      </p:sp>
      <p:sp>
        <p:nvSpPr>
          <p:cNvPr id="6" name="Rectangle 3"/>
          <p:cNvSpPr txBox="1">
            <a:spLocks noChangeArrowheads="1"/>
          </p:cNvSpPr>
          <p:nvPr/>
        </p:nvSpPr>
        <p:spPr bwMode="auto">
          <a:xfrm>
            <a:off x="35496" y="3501008"/>
            <a:ext cx="3096344" cy="9361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10000"/>
              </a:lnSpc>
              <a:spcBef>
                <a:spcPct val="40000"/>
              </a:spcBef>
              <a:spcAft>
                <a:spcPct val="0"/>
              </a:spcAft>
              <a:buClr>
                <a:srgbClr val="0BD0D9"/>
              </a:buClr>
              <a:buSzPct val="95000"/>
              <a:buFontTx/>
              <a:buNone/>
              <a:tabLst/>
              <a:defRPr/>
            </a:pPr>
            <a:r>
              <a:rPr kumimoji="0" lang="pt-BR" sz="2400" b="0" i="0" u="none" strike="noStrike" kern="1200" cap="none" spc="0" normalizeH="0" baseline="0" noProof="0" dirty="0" smtClean="0">
                <a:ln>
                  <a:noFill/>
                </a:ln>
                <a:solidFill>
                  <a:schemeClr val="tx1"/>
                </a:solidFill>
                <a:effectLst/>
                <a:uLnTx/>
                <a:uFillTx/>
                <a:latin typeface="Arial" pitchFamily="34" charset="0"/>
                <a:cs typeface="Arial" pitchFamily="34" charset="0"/>
              </a:rPr>
              <a:t>Y=PM</a:t>
            </a:r>
            <a:r>
              <a:rPr kumimoji="0" lang="pt-BR" b="0" i="0" u="none" strike="noStrike" kern="1200" cap="none" spc="0" normalizeH="0" baseline="0" noProof="0" dirty="0" smtClean="0">
                <a:ln>
                  <a:noFill/>
                </a:ln>
                <a:solidFill>
                  <a:schemeClr val="tx1"/>
                </a:solidFill>
                <a:effectLst/>
                <a:uLnTx/>
                <a:uFillTx/>
                <a:latin typeface="Arial" pitchFamily="34" charset="0"/>
                <a:cs typeface="Arial" pitchFamily="34" charset="0"/>
              </a:rPr>
              <a:t>2,5</a:t>
            </a:r>
            <a:r>
              <a:rPr kumimoji="0" lang="pt-BR" sz="2400" b="0" i="0" u="none" strike="noStrike" kern="1200" cap="none" spc="0" normalizeH="0" baseline="0" noProof="0" dirty="0" smtClean="0">
                <a:ln>
                  <a:noFill/>
                </a:ln>
                <a:solidFill>
                  <a:schemeClr val="tx1"/>
                </a:solidFill>
                <a:effectLst/>
                <a:uLnTx/>
                <a:uFillTx/>
                <a:latin typeface="Arial" pitchFamily="34" charset="0"/>
                <a:cs typeface="Arial" pitchFamily="34" charset="0"/>
              </a:rPr>
              <a:t>                                </a:t>
            </a:r>
          </a:p>
          <a:p>
            <a:pPr marL="0" marR="0" lvl="0" indent="0" algn="ctr" defTabSz="914400" rtl="0" eaLnBrk="0" fontAlgn="base" latinLnBrk="0" hangingPunct="0">
              <a:lnSpc>
                <a:spcPct val="110000"/>
              </a:lnSpc>
              <a:spcBef>
                <a:spcPct val="40000"/>
              </a:spcBef>
              <a:spcAft>
                <a:spcPct val="0"/>
              </a:spcAft>
              <a:buClr>
                <a:srgbClr val="0BD0D9"/>
              </a:buClr>
              <a:buSzPct val="95000"/>
              <a:buFontTx/>
              <a:buNone/>
              <a:tabLst/>
              <a:defRPr/>
            </a:pPr>
            <a:r>
              <a:rPr kumimoji="0" lang="pt-BR" sz="2400" b="0" i="0" u="none" strike="noStrike" kern="1200" cap="none" spc="0" normalizeH="0" baseline="0" noProof="0" dirty="0" smtClean="0">
                <a:ln>
                  <a:noFill/>
                </a:ln>
                <a:solidFill>
                  <a:schemeClr val="tx1"/>
                </a:solidFill>
                <a:effectLst/>
                <a:uLnTx/>
                <a:uFillTx/>
                <a:latin typeface="Arial" pitchFamily="34" charset="0"/>
                <a:cs typeface="Arial" pitchFamily="34" charset="0"/>
              </a:rPr>
              <a:t>X=BC</a:t>
            </a:r>
          </a:p>
        </p:txBody>
      </p:sp>
      <p:pic>
        <p:nvPicPr>
          <p:cNvPr id="7" name="Picture 3"/>
          <p:cNvPicPr>
            <a:picLocks noChangeAspect="1" noChangeArrowheads="1"/>
          </p:cNvPicPr>
          <p:nvPr/>
        </p:nvPicPr>
        <p:blipFill>
          <a:blip r:embed="rId2" cstate="print"/>
          <a:srcRect/>
          <a:stretch>
            <a:fillRect/>
          </a:stretch>
        </p:blipFill>
        <p:spPr bwMode="auto">
          <a:xfrm>
            <a:off x="2971338" y="2708920"/>
            <a:ext cx="5311432" cy="38884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685800" y="1196752"/>
            <a:ext cx="7696200" cy="461665"/>
          </a:xfrm>
          <a:prstGeom prst="rect">
            <a:avLst/>
          </a:prstGeom>
          <a:noFill/>
          <a:ln w="9525">
            <a:noFill/>
            <a:miter lim="800000"/>
            <a:headEnd/>
            <a:tailEnd/>
          </a:ln>
        </p:spPr>
        <p:txBody>
          <a:bodyPr>
            <a:spAutoFit/>
          </a:bodyPr>
          <a:lstStyle/>
          <a:p>
            <a:pPr>
              <a:spcBef>
                <a:spcPct val="50000"/>
              </a:spcBef>
            </a:pPr>
            <a:r>
              <a:rPr lang="pt-BR" sz="2400" b="1" dirty="0">
                <a:solidFill>
                  <a:schemeClr val="tx2"/>
                </a:solidFill>
              </a:rPr>
              <a:t>Como quantificar a associação?</a:t>
            </a:r>
          </a:p>
        </p:txBody>
      </p:sp>
      <p:sp>
        <p:nvSpPr>
          <p:cNvPr id="3" name="CaixaDeTexto 2"/>
          <p:cNvSpPr txBox="1"/>
          <p:nvPr/>
        </p:nvSpPr>
        <p:spPr>
          <a:xfrm>
            <a:off x="179512" y="2132856"/>
            <a:ext cx="8352928" cy="1061829"/>
          </a:xfrm>
          <a:prstGeom prst="rect">
            <a:avLst/>
          </a:prstGeom>
          <a:noFill/>
        </p:spPr>
        <p:txBody>
          <a:bodyPr wrap="square" rtlCol="0">
            <a:spAutoFit/>
          </a:bodyPr>
          <a:lstStyle/>
          <a:p>
            <a:pPr>
              <a:spcBef>
                <a:spcPts val="1200"/>
              </a:spcBef>
              <a:spcAft>
                <a:spcPts val="600"/>
              </a:spcAft>
              <a:buFont typeface="Arial" pitchFamily="34" charset="0"/>
              <a:buChar char="•"/>
            </a:pPr>
            <a:r>
              <a:rPr lang="pt-BR" sz="2400" dirty="0" smtClean="0">
                <a:solidFill>
                  <a:srgbClr val="1E9FB4"/>
                </a:solidFill>
              </a:rPr>
              <a:t>Coeficiente de correlação linear de Pearson</a:t>
            </a:r>
          </a:p>
          <a:p>
            <a:pPr>
              <a:spcBef>
                <a:spcPts val="1200"/>
              </a:spcBef>
              <a:spcAft>
                <a:spcPts val="600"/>
              </a:spcAft>
              <a:buFont typeface="Arial" pitchFamily="34" charset="0"/>
              <a:buChar char="•"/>
            </a:pPr>
            <a:r>
              <a:rPr lang="pt-BR" sz="2400" dirty="0" smtClean="0">
                <a:solidFill>
                  <a:srgbClr val="1E9FB4"/>
                </a:solidFill>
              </a:rPr>
              <a:t>Coeficiente de correlação de </a:t>
            </a:r>
            <a:r>
              <a:rPr lang="pt-BR" sz="2400" dirty="0" err="1" smtClean="0">
                <a:solidFill>
                  <a:srgbClr val="1E9FB4"/>
                </a:solidFill>
              </a:rPr>
              <a:t>Spearman</a:t>
            </a:r>
            <a:r>
              <a:rPr lang="pt-BR" sz="2400" dirty="0" smtClean="0">
                <a:solidFill>
                  <a:srgbClr val="1E9FB4"/>
                </a:solidFill>
              </a:rPr>
              <a:t> (não paramétrico)</a:t>
            </a:r>
            <a:endParaRPr lang="pt-BR" sz="2400" dirty="0">
              <a:solidFill>
                <a:srgbClr val="1E9FB4"/>
              </a:solidFill>
            </a:endParaRPr>
          </a:p>
        </p:txBody>
      </p:sp>
      <p:sp>
        <p:nvSpPr>
          <p:cNvPr id="4" name="Text Box 2"/>
          <p:cNvSpPr txBox="1">
            <a:spLocks noChangeArrowheads="1"/>
          </p:cNvSpPr>
          <p:nvPr/>
        </p:nvSpPr>
        <p:spPr bwMode="auto">
          <a:xfrm>
            <a:off x="107504" y="3399383"/>
            <a:ext cx="6781800" cy="461665"/>
          </a:xfrm>
          <a:prstGeom prst="rect">
            <a:avLst/>
          </a:prstGeom>
          <a:noFill/>
          <a:ln w="9525">
            <a:noFill/>
            <a:miter lim="800000"/>
            <a:headEnd/>
            <a:tailEnd/>
          </a:ln>
        </p:spPr>
        <p:txBody>
          <a:bodyPr>
            <a:spAutoFit/>
          </a:bodyPr>
          <a:lstStyle/>
          <a:p>
            <a:pPr>
              <a:spcBef>
                <a:spcPct val="50000"/>
              </a:spcBef>
            </a:pPr>
            <a:r>
              <a:rPr lang="pt-BR" sz="2400" dirty="0" smtClean="0">
                <a:solidFill>
                  <a:schemeClr val="tx2"/>
                </a:solidFill>
              </a:rPr>
              <a:t>Exemplo </a:t>
            </a:r>
            <a:r>
              <a:rPr lang="pt-BR" sz="2400" dirty="0">
                <a:solidFill>
                  <a:schemeClr val="tx2"/>
                </a:solidFill>
              </a:rPr>
              <a:t>(PM</a:t>
            </a:r>
            <a:r>
              <a:rPr lang="pt-BR" dirty="0">
                <a:solidFill>
                  <a:schemeClr val="tx2"/>
                </a:solidFill>
              </a:rPr>
              <a:t>2,5</a:t>
            </a:r>
            <a:r>
              <a:rPr lang="pt-BR" sz="2400" dirty="0">
                <a:solidFill>
                  <a:schemeClr val="tx2"/>
                </a:solidFill>
              </a:rPr>
              <a:t> x BC)</a:t>
            </a:r>
          </a:p>
        </p:txBody>
      </p:sp>
      <p:sp>
        <p:nvSpPr>
          <p:cNvPr id="5" name="Text Box 3"/>
          <p:cNvSpPr txBox="1">
            <a:spLocks noChangeArrowheads="1"/>
          </p:cNvSpPr>
          <p:nvPr/>
        </p:nvSpPr>
        <p:spPr bwMode="auto">
          <a:xfrm>
            <a:off x="3357563" y="3933056"/>
            <a:ext cx="1574477" cy="1015663"/>
          </a:xfrm>
          <a:prstGeom prst="rect">
            <a:avLst/>
          </a:prstGeom>
          <a:noFill/>
          <a:ln w="9525">
            <a:noFill/>
            <a:miter lim="800000"/>
            <a:headEnd/>
            <a:tailEnd/>
          </a:ln>
        </p:spPr>
        <p:txBody>
          <a:bodyPr wrap="square">
            <a:spAutoFit/>
          </a:bodyPr>
          <a:lstStyle/>
          <a:p>
            <a:pPr>
              <a:spcBef>
                <a:spcPct val="50000"/>
              </a:spcBef>
            </a:pPr>
            <a:r>
              <a:rPr lang="pt-BR" sz="2400" dirty="0">
                <a:solidFill>
                  <a:srgbClr val="1E9FB4"/>
                </a:solidFill>
                <a:cs typeface="Arial" charset="0"/>
              </a:rPr>
              <a:t>r =0,829</a:t>
            </a:r>
          </a:p>
          <a:p>
            <a:pPr>
              <a:spcBef>
                <a:spcPct val="50000"/>
              </a:spcBef>
            </a:pPr>
            <a:r>
              <a:rPr lang="pt-BR" sz="2400" dirty="0">
                <a:solidFill>
                  <a:srgbClr val="1E9FB4"/>
                </a:solidFill>
                <a:cs typeface="Arial" charset="0"/>
              </a:rPr>
              <a:t>p&lt;0,001</a:t>
            </a:r>
          </a:p>
        </p:txBody>
      </p:sp>
      <p:sp>
        <p:nvSpPr>
          <p:cNvPr id="6" name="CaixaDeTexto 8"/>
          <p:cNvSpPr txBox="1">
            <a:spLocks noChangeArrowheads="1"/>
          </p:cNvSpPr>
          <p:nvPr/>
        </p:nvSpPr>
        <p:spPr bwMode="auto">
          <a:xfrm>
            <a:off x="71438" y="5385196"/>
            <a:ext cx="3357562" cy="1200329"/>
          </a:xfrm>
          <a:prstGeom prst="rect">
            <a:avLst/>
          </a:prstGeom>
          <a:noFill/>
          <a:ln w="9525">
            <a:noFill/>
            <a:miter lim="800000"/>
            <a:headEnd/>
            <a:tailEnd/>
          </a:ln>
        </p:spPr>
        <p:txBody>
          <a:bodyPr>
            <a:spAutoFit/>
          </a:bodyPr>
          <a:lstStyle/>
          <a:p>
            <a:r>
              <a:rPr lang="pt-BR" sz="2400" b="1" dirty="0">
                <a:solidFill>
                  <a:schemeClr val="accent1"/>
                </a:solidFill>
                <a:cs typeface="Arial" charset="0"/>
              </a:rPr>
              <a:t>No R:</a:t>
            </a:r>
          </a:p>
          <a:p>
            <a:endParaRPr lang="pt-BR" sz="2400" dirty="0">
              <a:solidFill>
                <a:schemeClr val="accent1"/>
              </a:solidFill>
              <a:cs typeface="Arial" charset="0"/>
            </a:endParaRPr>
          </a:p>
          <a:p>
            <a:r>
              <a:rPr lang="pt-BR" sz="2400" dirty="0">
                <a:solidFill>
                  <a:schemeClr val="accent1"/>
                </a:solidFill>
                <a:cs typeface="Arial" charset="0"/>
              </a:rPr>
              <a:t>Estatísticas </a:t>
            </a:r>
          </a:p>
        </p:txBody>
      </p:sp>
      <p:cxnSp>
        <p:nvCxnSpPr>
          <p:cNvPr id="7" name="Conector de seta reta 6"/>
          <p:cNvCxnSpPr/>
          <p:nvPr/>
        </p:nvCxnSpPr>
        <p:spPr>
          <a:xfrm>
            <a:off x="2051720" y="6381328"/>
            <a:ext cx="571500" cy="1587"/>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
        <p:nvSpPr>
          <p:cNvPr id="8" name="CaixaDeTexto 11"/>
          <p:cNvSpPr txBox="1">
            <a:spLocks noChangeArrowheads="1"/>
          </p:cNvSpPr>
          <p:nvPr/>
        </p:nvSpPr>
        <p:spPr bwMode="auto">
          <a:xfrm>
            <a:off x="3071813" y="6093296"/>
            <a:ext cx="1928812" cy="461665"/>
          </a:xfrm>
          <a:prstGeom prst="rect">
            <a:avLst/>
          </a:prstGeom>
          <a:noFill/>
          <a:ln w="9525">
            <a:noFill/>
            <a:miter lim="800000"/>
            <a:headEnd/>
            <a:tailEnd/>
          </a:ln>
        </p:spPr>
        <p:txBody>
          <a:bodyPr>
            <a:spAutoFit/>
          </a:bodyPr>
          <a:lstStyle/>
          <a:p>
            <a:r>
              <a:rPr lang="pt-BR" sz="2400" dirty="0">
                <a:solidFill>
                  <a:schemeClr val="accent1"/>
                </a:solidFill>
                <a:cs typeface="Arial" charset="0"/>
              </a:rPr>
              <a:t>Resumos</a:t>
            </a:r>
          </a:p>
        </p:txBody>
      </p:sp>
      <p:cxnSp>
        <p:nvCxnSpPr>
          <p:cNvPr id="9" name="Conector de seta reta 8"/>
          <p:cNvCxnSpPr>
            <a:stCxn id="8" idx="3"/>
          </p:cNvCxnSpPr>
          <p:nvPr/>
        </p:nvCxnSpPr>
        <p:spPr>
          <a:xfrm flipV="1">
            <a:off x="5000625" y="6309320"/>
            <a:ext cx="651495" cy="14809"/>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
        <p:nvSpPr>
          <p:cNvPr id="10" name="CaixaDeTexto 16"/>
          <p:cNvSpPr txBox="1">
            <a:spLocks noChangeArrowheads="1"/>
          </p:cNvSpPr>
          <p:nvPr/>
        </p:nvSpPr>
        <p:spPr bwMode="auto">
          <a:xfrm>
            <a:off x="5788149" y="6135687"/>
            <a:ext cx="3176339" cy="461665"/>
          </a:xfrm>
          <a:prstGeom prst="rect">
            <a:avLst/>
          </a:prstGeom>
          <a:noFill/>
          <a:ln w="9525">
            <a:noFill/>
            <a:miter lim="800000"/>
            <a:headEnd/>
            <a:tailEnd/>
          </a:ln>
        </p:spPr>
        <p:txBody>
          <a:bodyPr wrap="square">
            <a:spAutoFit/>
          </a:bodyPr>
          <a:lstStyle/>
          <a:p>
            <a:r>
              <a:rPr lang="pt-BR" sz="2400" dirty="0">
                <a:solidFill>
                  <a:schemeClr val="accent1"/>
                </a:solidFill>
                <a:cs typeface="Arial" charset="0"/>
              </a:rPr>
              <a:t>Teste de correlação</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xo">
  <a:themeElements>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apel">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x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3368</TotalTime>
  <Words>1223</Words>
  <Application>Microsoft Office PowerPoint</Application>
  <PresentationFormat>Apresentação na tela (4:3)</PresentationFormat>
  <Paragraphs>256</Paragraphs>
  <Slides>42</Slides>
  <Notes>2</Notes>
  <HiddenSlides>0</HiddenSlides>
  <MMClips>0</MMClips>
  <ScaleCrop>false</ScaleCrop>
  <HeadingPairs>
    <vt:vector size="8" baseType="variant">
      <vt:variant>
        <vt:lpstr>Fontes usadas</vt:lpstr>
      </vt:variant>
      <vt:variant>
        <vt:i4>7</vt:i4>
      </vt:variant>
      <vt:variant>
        <vt:lpstr>Tema</vt:lpstr>
      </vt:variant>
      <vt:variant>
        <vt:i4>1</vt:i4>
      </vt:variant>
      <vt:variant>
        <vt:lpstr>Servidores OLE inseridos</vt:lpstr>
      </vt:variant>
      <vt:variant>
        <vt:i4>2</vt:i4>
      </vt:variant>
      <vt:variant>
        <vt:lpstr>Títulos de slides</vt:lpstr>
      </vt:variant>
      <vt:variant>
        <vt:i4>42</vt:i4>
      </vt:variant>
    </vt:vector>
  </HeadingPairs>
  <TitlesOfParts>
    <vt:vector size="52" baseType="lpstr">
      <vt:lpstr>Arial</vt:lpstr>
      <vt:lpstr>Calibri</vt:lpstr>
      <vt:lpstr>Constantia</vt:lpstr>
      <vt:lpstr>Courier New</vt:lpstr>
      <vt:lpstr>Symbol</vt:lpstr>
      <vt:lpstr>Times New Roman</vt:lpstr>
      <vt:lpstr>Wingdings 2</vt:lpstr>
      <vt:lpstr>Fluxo</vt:lpstr>
      <vt:lpstr>Clip</vt:lpstr>
      <vt:lpstr>Equação</vt:lpstr>
      <vt:lpstr>Apresentação do PowerPoint</vt:lpstr>
      <vt:lpstr>Apresentação do PowerPoint</vt:lpstr>
      <vt:lpstr>Exemplo</vt:lpstr>
      <vt:lpstr>Apresentação do PowerPoint</vt:lpstr>
      <vt:lpstr>Apresentação do PowerPoint</vt:lpstr>
      <vt:lpstr>Objetivos</vt:lpstr>
      <vt:lpstr>Apresentação do PowerPoint</vt:lpstr>
      <vt:lpstr>Apresentação do PowerPoint</vt:lpstr>
      <vt:lpstr>Apresentação do PowerPoint</vt:lpstr>
      <vt:lpstr>Propriedade do coeficiente de correlação  linear de Pearson</vt:lpstr>
      <vt:lpstr>Apresentação do PowerPoint</vt:lpstr>
      <vt:lpstr>Associação  entre Variáveis Quantitativas</vt:lpstr>
      <vt:lpstr>Análise de Regressão (linear simples)</vt:lpstr>
      <vt:lpstr>Critério de Ajuste</vt:lpstr>
      <vt:lpstr>Um possível critério:  Mínimos Quadrados </vt:lpstr>
      <vt:lpstr>Reta de Mínimos Quadrados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Tabela de ANOVA</vt:lpstr>
      <vt:lpstr>Apresentação do PowerPoint</vt:lpstr>
      <vt:lpstr>Exemplo</vt:lpstr>
      <vt:lpstr>Apresentação do PowerPoint</vt:lpstr>
      <vt:lpstr>Apresentação do PowerPoint</vt:lpstr>
      <vt:lpstr>Apresentação do PowerPoint</vt:lpstr>
      <vt:lpstr>Análise de Resíduos</vt:lpstr>
      <vt:lpstr>Apresentação do PowerPoint</vt:lpstr>
      <vt:lpstr>Apresentação do PowerPoint</vt:lpstr>
      <vt:lpstr>Apresentação do PowerPoint</vt:lpstr>
      <vt:lpstr>Apresentação do PowerPoint</vt:lpstr>
      <vt:lpstr>Exemplo (continuação)</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Paulo</dc:creator>
  <cp:lastModifiedBy>User</cp:lastModifiedBy>
  <cp:revision>468</cp:revision>
  <dcterms:created xsi:type="dcterms:W3CDTF">2014-07-21T21:03:23Z</dcterms:created>
  <dcterms:modified xsi:type="dcterms:W3CDTF">2015-10-28T16:58:48Z</dcterms:modified>
</cp:coreProperties>
</file>