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3" r:id="rId4"/>
    <p:sldId id="272" r:id="rId5"/>
    <p:sldId id="273" r:id="rId6"/>
    <p:sldId id="274" r:id="rId7"/>
    <p:sldId id="258" r:id="rId8"/>
    <p:sldId id="260" r:id="rId9"/>
    <p:sldId id="262" r:id="rId10"/>
    <p:sldId id="261" r:id="rId11"/>
    <p:sldId id="264" r:id="rId12"/>
    <p:sldId id="266" r:id="rId13"/>
    <p:sldId id="275" r:id="rId14"/>
    <p:sldId id="268" r:id="rId15"/>
    <p:sldId id="276" r:id="rId16"/>
    <p:sldId id="267" r:id="rId17"/>
    <p:sldId id="269" r:id="rId18"/>
    <p:sldId id="270" r:id="rId19"/>
    <p:sldId id="271" r:id="rId20"/>
    <p:sldId id="2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6"/>
          <p:cNvSpPr/>
          <p:nvPr userDrawn="1"/>
        </p:nvSpPr>
        <p:spPr>
          <a:xfrm>
            <a:off x="0" y="627278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7"/>
          <p:cNvSpPr/>
          <p:nvPr userDrawn="1"/>
        </p:nvSpPr>
        <p:spPr>
          <a:xfrm flipV="1">
            <a:off x="0" y="608652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CaixaDeTexto 14"/>
          <p:cNvSpPr txBox="1"/>
          <p:nvPr userDrawn="1"/>
        </p:nvSpPr>
        <p:spPr>
          <a:xfrm>
            <a:off x="753032" y="6400991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5652244" y="6400991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 userDrawn="1"/>
        </p:nvSpPr>
        <p:spPr>
          <a:xfrm>
            <a:off x="10232640" y="6391918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DeTexto 8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DeTexto 8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64593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 flipV="1">
            <a:off x="0" y="-21671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DeTexto 8"/>
          <p:cNvSpPr txBox="1"/>
          <p:nvPr userDrawn="1"/>
        </p:nvSpPr>
        <p:spPr>
          <a:xfrm>
            <a:off x="829234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5728446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0308842" y="232492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0" y="180059"/>
            <a:ext cx="12192000" cy="585214"/>
          </a:xfrm>
          <a:prstGeom prst="rect">
            <a:avLst/>
          </a:prstGeom>
          <a:blipFill dpi="0" rotWithShape="1">
            <a:blip r:embed="rId4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7"/>
          <p:cNvSpPr/>
          <p:nvPr userDrawn="1"/>
        </p:nvSpPr>
        <p:spPr>
          <a:xfrm flipV="1">
            <a:off x="0" y="-6205"/>
            <a:ext cx="12192000" cy="85285"/>
          </a:xfrm>
          <a:prstGeom prst="rect">
            <a:avLst/>
          </a:prstGeom>
          <a:blipFill dpi="0" rotWithShape="1">
            <a:blip r:embed="rId4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 userDrawn="1"/>
        </p:nvSpPr>
        <p:spPr>
          <a:xfrm>
            <a:off x="829234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5728446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10308842" y="232492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DeTexto 9"/>
          <p:cNvSpPr txBox="1"/>
          <p:nvPr userDrawn="1"/>
        </p:nvSpPr>
        <p:spPr>
          <a:xfrm>
            <a:off x="829234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5728446" y="241565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10308842" y="232492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DeTexto 8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5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CaixaDeTexto 6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872457"/>
            <a:ext cx="3888259" cy="5985542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CaixaDeTexto 13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872457"/>
            <a:ext cx="3888259" cy="5985542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10/25/2018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Rectangle 6"/>
          <p:cNvSpPr/>
          <p:nvPr userDrawn="1"/>
        </p:nvSpPr>
        <p:spPr>
          <a:xfrm>
            <a:off x="0" y="186264"/>
            <a:ext cx="12192000" cy="585214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7"/>
          <p:cNvSpPr/>
          <p:nvPr userDrawn="1"/>
        </p:nvSpPr>
        <p:spPr>
          <a:xfrm flipV="1">
            <a:off x="0" y="0"/>
            <a:ext cx="12192000" cy="8528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CaixaDeTexto 13"/>
          <p:cNvSpPr txBox="1"/>
          <p:nvPr userDrawn="1"/>
        </p:nvSpPr>
        <p:spPr>
          <a:xfrm>
            <a:off x="829234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PNLD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2017 – Matemática</a:t>
            </a:r>
            <a:r>
              <a:rPr lang="pt-BR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 userDrawn="1"/>
        </p:nvSpPr>
        <p:spPr>
          <a:xfrm>
            <a:off x="5728446" y="281906"/>
            <a:ext cx="33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MEC - COGEAM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10308842" y="272833"/>
            <a:ext cx="188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UFPE</a:t>
            </a:r>
            <a:endParaRPr lang="pt-BR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Processo de Avaliação dos Livros </a:t>
            </a:r>
            <a:r>
              <a:rPr lang="pt-BR" sz="4800" dirty="0" smtClean="0"/>
              <a:t>Didáticos de Matemática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Verônica </a:t>
            </a:r>
            <a:r>
              <a:rPr lang="pt-BR" dirty="0" err="1" smtClean="0"/>
              <a:t>Gitirana</a:t>
            </a:r>
            <a:r>
              <a:rPr lang="pt-BR" dirty="0" smtClean="0"/>
              <a:t> e Iole </a:t>
            </a:r>
            <a:r>
              <a:rPr lang="pt-BR" dirty="0" err="1" smtClean="0"/>
              <a:t>Druck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7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7826" y="1761278"/>
            <a:ext cx="726665" cy="113176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9137" y="1212445"/>
            <a:ext cx="998190" cy="1005039"/>
          </a:xfrm>
          <a:prstGeom prst="rect">
            <a:avLst/>
          </a:prstGeom>
        </p:spPr>
      </p:pic>
      <p:cxnSp>
        <p:nvCxnSpPr>
          <p:cNvPr id="12" name="Conector Angulado 11"/>
          <p:cNvCxnSpPr>
            <a:stCxn id="38" idx="3"/>
          </p:cNvCxnSpPr>
          <p:nvPr/>
        </p:nvCxnSpPr>
        <p:spPr>
          <a:xfrm flipV="1">
            <a:off x="3273582" y="3916908"/>
            <a:ext cx="3234497" cy="416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096256" y="3278626"/>
            <a:ext cx="1842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Definem Modelos de Documentos e</a:t>
            </a:r>
          </a:p>
          <a:p>
            <a:r>
              <a:rPr lang="pt-BR" dirty="0" smtClean="0"/>
              <a:t>Cronogramas</a:t>
            </a:r>
            <a:endParaRPr lang="pt-BR" dirty="0"/>
          </a:p>
        </p:txBody>
      </p:sp>
      <p:sp>
        <p:nvSpPr>
          <p:cNvPr id="32" name="Retângulo Arredondado 31"/>
          <p:cNvSpPr/>
          <p:nvPr/>
        </p:nvSpPr>
        <p:spPr>
          <a:xfrm>
            <a:off x="735823" y="3200642"/>
            <a:ext cx="1821976" cy="619309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Pedagógico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3" name="Retângulo Arredondado 32"/>
          <p:cNvSpPr/>
          <p:nvPr/>
        </p:nvSpPr>
        <p:spPr>
          <a:xfrm>
            <a:off x="778214" y="5330944"/>
            <a:ext cx="1821976" cy="48927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Assessor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5" name="Retângulo Arredondado 34"/>
          <p:cNvSpPr/>
          <p:nvPr/>
        </p:nvSpPr>
        <p:spPr>
          <a:xfrm>
            <a:off x="638138" y="4258234"/>
            <a:ext cx="2102128" cy="63442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Coordenadores Adjuntos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6281" y="1701155"/>
            <a:ext cx="985647" cy="840327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6720778" y="2569873"/>
            <a:ext cx="167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Fichas de Avaliação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720778" y="4309056"/>
            <a:ext cx="16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Pareceres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720778" y="5846705"/>
            <a:ext cx="16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Resenhas</a:t>
            </a:r>
            <a:endParaRPr lang="pt-BR" dirty="0"/>
          </a:p>
        </p:txBody>
      </p:sp>
      <p:sp>
        <p:nvSpPr>
          <p:cNvPr id="20" name="Retângulo Arredondado 19"/>
          <p:cNvSpPr/>
          <p:nvPr/>
        </p:nvSpPr>
        <p:spPr>
          <a:xfrm>
            <a:off x="8652519" y="5308268"/>
            <a:ext cx="1821976" cy="48927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6" name="Imagem 5" descr="Borracha, Carimbo, Aprovação, Isolado, Tinta, Carimbad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525" y="3086961"/>
            <a:ext cx="878986" cy="683961"/>
          </a:xfrm>
          <a:prstGeom prst="rect">
            <a:avLst/>
          </a:prstGeom>
        </p:spPr>
      </p:pic>
      <p:cxnSp>
        <p:nvCxnSpPr>
          <p:cNvPr id="11" name="Conector em Curva 10"/>
          <p:cNvCxnSpPr/>
          <p:nvPr/>
        </p:nvCxnSpPr>
        <p:spPr>
          <a:xfrm rot="10800000">
            <a:off x="8211400" y="3893813"/>
            <a:ext cx="1620510" cy="136873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9103113" y="3309655"/>
            <a:ext cx="1339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Analisa e valida os modelos</a:t>
            </a:r>
            <a:endParaRPr lang="pt-BR" dirty="0"/>
          </a:p>
        </p:txBody>
      </p:sp>
      <p:sp>
        <p:nvSpPr>
          <p:cNvPr id="28" name="Retângulo Arredondado 27"/>
          <p:cNvSpPr/>
          <p:nvPr/>
        </p:nvSpPr>
        <p:spPr>
          <a:xfrm>
            <a:off x="735823" y="2146104"/>
            <a:ext cx="1821976" cy="619309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Institucional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9" name="Retângulo Arredondado 28"/>
          <p:cNvSpPr/>
          <p:nvPr/>
        </p:nvSpPr>
        <p:spPr>
          <a:xfrm>
            <a:off x="4096256" y="5679285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Revisor de Linguage</a:t>
            </a:r>
            <a:r>
              <a:rPr lang="pt-BR" b="1" dirty="0">
                <a:solidFill>
                  <a:schemeClr val="bg1"/>
                </a:solidFill>
              </a:rPr>
              <a:t>m</a:t>
            </a:r>
          </a:p>
        </p:txBody>
      </p:sp>
      <p:cxnSp>
        <p:nvCxnSpPr>
          <p:cNvPr id="23" name="Conector de Seta Reta 22"/>
          <p:cNvCxnSpPr>
            <a:stCxn id="29" idx="0"/>
          </p:cNvCxnSpPr>
          <p:nvPr/>
        </p:nvCxnSpPr>
        <p:spPr>
          <a:xfrm flipV="1">
            <a:off x="5127631" y="4309056"/>
            <a:ext cx="1380448" cy="137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m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5726" y="3262197"/>
            <a:ext cx="946202" cy="1065017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3635" y="4806921"/>
            <a:ext cx="730938" cy="1024770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5336357" y="4709773"/>
            <a:ext cx="133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Edita os textos</a:t>
            </a:r>
            <a:endParaRPr lang="pt-BR" dirty="0"/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9067" y="877374"/>
            <a:ext cx="732589" cy="1011580"/>
          </a:xfrm>
          <a:prstGeom prst="rect">
            <a:avLst/>
          </a:prstGeom>
        </p:spPr>
      </p:pic>
      <p:sp>
        <p:nvSpPr>
          <p:cNvPr id="38" name="Retângulo 37"/>
          <p:cNvSpPr/>
          <p:nvPr/>
        </p:nvSpPr>
        <p:spPr>
          <a:xfrm>
            <a:off x="331258" y="1701155"/>
            <a:ext cx="2942324" cy="4514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67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0.28881 0.00972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40" y="486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30013 -0.1513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756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26654 -0.5275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2" grpId="0" animBg="1"/>
      <p:bldP spid="33" grpId="0" animBg="1"/>
      <p:bldP spid="35" grpId="0" animBg="1"/>
      <p:bldP spid="15" grpId="0"/>
      <p:bldP spid="15" grpId="1"/>
      <p:bldP spid="17" grpId="0"/>
      <p:bldP spid="17" grpId="1"/>
      <p:bldP spid="19" grpId="0"/>
      <p:bldP spid="19" grpId="1"/>
      <p:bldP spid="20" grpId="0" animBg="1"/>
      <p:bldP spid="20" grpId="1" animBg="1"/>
      <p:bldP spid="24" grpId="0"/>
      <p:bldP spid="24" grpId="1"/>
      <p:bldP spid="28" grpId="0" animBg="1"/>
      <p:bldP spid="29" grpId="0" animBg="1"/>
      <p:bldP spid="29" grpId="1" animBg="1"/>
      <p:bldP spid="34" grpId="0"/>
      <p:bldP spid="34" grpId="1"/>
      <p:bldP spid="38" grpId="0" animBg="1"/>
      <p:bldP spid="3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Canto Diagonal Aparado 4"/>
          <p:cNvSpPr/>
          <p:nvPr/>
        </p:nvSpPr>
        <p:spPr>
          <a:xfrm>
            <a:off x="5085469" y="1105514"/>
            <a:ext cx="2504049" cy="1702191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Etapas de Avaliação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527541" y="2603722"/>
            <a:ext cx="1871001" cy="4079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Pré-Análise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1463041" y="2980620"/>
            <a:ext cx="1997613" cy="583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Seminário de Formação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2771333" y="3536292"/>
            <a:ext cx="2194559" cy="657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Pedagógica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Arredondado 28"/>
          <p:cNvSpPr/>
          <p:nvPr/>
        </p:nvSpPr>
        <p:spPr>
          <a:xfrm>
            <a:off x="428074" y="2830143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Avaliador A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99" y="866391"/>
            <a:ext cx="1209724" cy="1680880"/>
          </a:xfrm>
          <a:prstGeom prst="rect">
            <a:avLst/>
          </a:prstGeom>
        </p:spPr>
      </p:pic>
      <p:sp>
        <p:nvSpPr>
          <p:cNvPr id="27" name="Retângulo Arredondado 26"/>
          <p:cNvSpPr/>
          <p:nvPr/>
        </p:nvSpPr>
        <p:spPr>
          <a:xfrm>
            <a:off x="428074" y="5572507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Avaliador B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991003" y="3475876"/>
            <a:ext cx="215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Ficha Individual de Avaliação</a:t>
            </a:r>
            <a:endParaRPr lang="pt-BR" dirty="0"/>
          </a:p>
        </p:txBody>
      </p:sp>
      <p:cxnSp>
        <p:nvCxnSpPr>
          <p:cNvPr id="9" name="Conector de Seta Reta 8"/>
          <p:cNvCxnSpPr>
            <a:stCxn id="29" idx="3"/>
          </p:cNvCxnSpPr>
          <p:nvPr/>
        </p:nvCxnSpPr>
        <p:spPr>
          <a:xfrm flipV="1">
            <a:off x="2490824" y="3145243"/>
            <a:ext cx="10117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m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579" y="2664592"/>
            <a:ext cx="985647" cy="840327"/>
          </a:xfrm>
          <a:prstGeom prst="rect">
            <a:avLst/>
          </a:prstGeom>
        </p:spPr>
      </p:pic>
      <p:cxnSp>
        <p:nvCxnSpPr>
          <p:cNvPr id="43" name="Conector de Seta Reta 42"/>
          <p:cNvCxnSpPr/>
          <p:nvPr/>
        </p:nvCxnSpPr>
        <p:spPr>
          <a:xfrm>
            <a:off x="2486461" y="5929386"/>
            <a:ext cx="1086853" cy="7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m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667" y="5467443"/>
            <a:ext cx="985647" cy="840327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2991003" y="6151972"/>
            <a:ext cx="215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Ficha Individual de Avaliação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90053" y="1160059"/>
            <a:ext cx="2183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Reunião de Consolidação</a:t>
            </a:r>
          </a:p>
          <a:p>
            <a:pPr algn="ctr"/>
            <a:r>
              <a:rPr lang="pt-BR" sz="1600" dirty="0" smtClean="0"/>
              <a:t>17 a 22 de fevereiro</a:t>
            </a:r>
            <a:endParaRPr lang="pt-BR" sz="16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5447601" y="4462402"/>
            <a:ext cx="2150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Ficha Consolidada de Avaliação</a:t>
            </a:r>
            <a:endParaRPr lang="pt-BR" dirty="0"/>
          </a:p>
        </p:txBody>
      </p:sp>
      <p:sp>
        <p:nvSpPr>
          <p:cNvPr id="45" name="Retângulo Arredondado 44"/>
          <p:cNvSpPr/>
          <p:nvPr/>
        </p:nvSpPr>
        <p:spPr>
          <a:xfrm>
            <a:off x="7597868" y="2385625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do Polo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V="1">
            <a:off x="7508207" y="4924067"/>
            <a:ext cx="679190" cy="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m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7397" y="4409886"/>
            <a:ext cx="946202" cy="1065017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7568677" y="5508843"/>
            <a:ext cx="2183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Versão Preliminar do Parecer</a:t>
            </a:r>
            <a:endParaRPr lang="pt-BR" sz="1600" dirty="0"/>
          </a:p>
        </p:txBody>
      </p:sp>
      <p:cxnSp>
        <p:nvCxnSpPr>
          <p:cNvPr id="49" name="Conector de Seta Reta 48"/>
          <p:cNvCxnSpPr/>
          <p:nvPr/>
        </p:nvCxnSpPr>
        <p:spPr>
          <a:xfrm flipV="1">
            <a:off x="9133599" y="4923627"/>
            <a:ext cx="679190" cy="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8381373" y="3566662"/>
            <a:ext cx="2183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Se indicar Aprovação</a:t>
            </a:r>
            <a:endParaRPr lang="pt-BR" sz="1600" dirty="0"/>
          </a:p>
        </p:txBody>
      </p:sp>
      <p:cxnSp>
        <p:nvCxnSpPr>
          <p:cNvPr id="21" name="Conector de Seta Reta 20"/>
          <p:cNvCxnSpPr>
            <a:stCxn id="50" idx="2"/>
          </p:cNvCxnSpPr>
          <p:nvPr/>
        </p:nvCxnSpPr>
        <p:spPr>
          <a:xfrm>
            <a:off x="9473194" y="4151437"/>
            <a:ext cx="0" cy="755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m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3695" y="4360962"/>
            <a:ext cx="730938" cy="1024770"/>
          </a:xfrm>
          <a:prstGeom prst="rect">
            <a:avLst/>
          </a:prstGeom>
        </p:spPr>
      </p:pic>
      <p:sp>
        <p:nvSpPr>
          <p:cNvPr id="52" name="CaixaDeTexto 51"/>
          <p:cNvSpPr txBox="1"/>
          <p:nvPr/>
        </p:nvSpPr>
        <p:spPr>
          <a:xfrm>
            <a:off x="9535603" y="5510662"/>
            <a:ext cx="2183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Versão Preliminar da Resenha</a:t>
            </a:r>
            <a:endParaRPr lang="pt-BR" sz="1600" dirty="0"/>
          </a:p>
        </p:txBody>
      </p:sp>
      <p:sp>
        <p:nvSpPr>
          <p:cNvPr id="54" name="Retângulo Arredondado 53"/>
          <p:cNvSpPr/>
          <p:nvPr/>
        </p:nvSpPr>
        <p:spPr>
          <a:xfrm>
            <a:off x="9990548" y="1894190"/>
            <a:ext cx="2101367" cy="1566154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Membro da Coordenação ou da 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5" name="Imagem 54" descr="LIVRO DIDÁTICO - PNL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06" y="4108557"/>
            <a:ext cx="1123950" cy="857250"/>
          </a:xfrm>
          <a:prstGeom prst="rect">
            <a:avLst/>
          </a:prstGeom>
        </p:spPr>
      </p:pic>
      <p:grpSp>
        <p:nvGrpSpPr>
          <p:cNvPr id="61" name="Agrupar 60"/>
          <p:cNvGrpSpPr/>
          <p:nvPr/>
        </p:nvGrpSpPr>
        <p:grpSpPr>
          <a:xfrm>
            <a:off x="1411905" y="4434925"/>
            <a:ext cx="994538" cy="950807"/>
            <a:chOff x="1566650" y="4434925"/>
            <a:chExt cx="994538" cy="950807"/>
          </a:xfrm>
        </p:grpSpPr>
        <p:pic>
          <p:nvPicPr>
            <p:cNvPr id="56" name="Imagem 55" descr="primary dvd mount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650" y="4776131"/>
              <a:ext cx="609601" cy="609601"/>
            </a:xfrm>
            <a:prstGeom prst="rect">
              <a:avLst/>
            </a:prstGeom>
          </p:spPr>
        </p:pic>
        <p:grpSp>
          <p:nvGrpSpPr>
            <p:cNvPr id="60" name="Agrupar 59"/>
            <p:cNvGrpSpPr/>
            <p:nvPr/>
          </p:nvGrpSpPr>
          <p:grpSpPr>
            <a:xfrm>
              <a:off x="1673520" y="4545475"/>
              <a:ext cx="734568" cy="723682"/>
              <a:chOff x="1701653" y="4545475"/>
              <a:chExt cx="734568" cy="723682"/>
            </a:xfrm>
          </p:grpSpPr>
          <p:pic>
            <p:nvPicPr>
              <p:cNvPr id="57" name="Imagem 56" descr="primary dvd mount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1653" y="4659556"/>
                <a:ext cx="609601" cy="609601"/>
              </a:xfrm>
              <a:prstGeom prst="rect">
                <a:avLst/>
              </a:prstGeom>
            </p:spPr>
          </p:pic>
          <p:pic>
            <p:nvPicPr>
              <p:cNvPr id="58" name="Imagem 57" descr="primary dvd mount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6620" y="4545475"/>
                <a:ext cx="609601" cy="609601"/>
              </a:xfrm>
              <a:prstGeom prst="rect">
                <a:avLst/>
              </a:prstGeom>
            </p:spPr>
          </p:pic>
        </p:grpSp>
        <p:pic>
          <p:nvPicPr>
            <p:cNvPr id="59" name="Imagem 58" descr="primary dvd mount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587" y="4434925"/>
              <a:ext cx="609601" cy="6096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47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41211 0.366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9" y="1833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41094 0.0775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47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19961 0.151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74" y="75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0.19245 -0.257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22" y="-1287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07407E-6 L 0.26849 -0.0039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4" y="-20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0.27135 -0.0087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68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2" animBg="1"/>
      <p:bldP spid="27" grpId="2" animBg="1"/>
      <p:bldP spid="40" grpId="0"/>
      <p:bldP spid="40" grpId="1"/>
      <p:bldP spid="40" grpId="2"/>
      <p:bldP spid="42" grpId="1"/>
      <p:bldP spid="42" grpId="2"/>
      <p:bldP spid="14" grpId="0"/>
      <p:bldP spid="44" grpId="0"/>
      <p:bldP spid="45" grpId="0" animBg="1"/>
      <p:bldP spid="48" grpId="0"/>
      <p:bldP spid="50" grpId="0"/>
      <p:bldP spid="52" grpId="0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503" y="1149651"/>
            <a:ext cx="10058400" cy="1609344"/>
          </a:xfrm>
        </p:spPr>
        <p:txBody>
          <a:bodyPr/>
          <a:lstStyle/>
          <a:p>
            <a:r>
              <a:rPr lang="pt-BR" dirty="0" smtClean="0"/>
              <a:t>Fichas de Avaliação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45570" y="3185309"/>
            <a:ext cx="6835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Ficha de Avaliação do Livro Impresso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Ficha de Avaliação do Manual do Professor Digital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5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57587"/>
            <a:ext cx="10058400" cy="1153099"/>
          </a:xfrm>
        </p:spPr>
        <p:txBody>
          <a:bodyPr/>
          <a:lstStyle/>
          <a:p>
            <a:pPr algn="ctr"/>
            <a:r>
              <a:rPr lang="pt-BR" sz="4000" dirty="0" smtClean="0"/>
              <a:t>Possibilidades de menções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90" y="3618316"/>
            <a:ext cx="946202" cy="1065017"/>
          </a:xfrm>
          <a:prstGeom prst="rect">
            <a:avLst/>
          </a:prstGeom>
        </p:spPr>
      </p:pic>
      <p:pic>
        <p:nvPicPr>
          <p:cNvPr id="6" name="Imagem 5" descr="LIVRO DIDÁTICO - PNL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76" y="1921090"/>
            <a:ext cx="1123950" cy="857250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4912386" y="1851252"/>
            <a:ext cx="994538" cy="950807"/>
            <a:chOff x="1566650" y="4434925"/>
            <a:chExt cx="994538" cy="950807"/>
          </a:xfrm>
        </p:grpSpPr>
        <p:pic>
          <p:nvPicPr>
            <p:cNvPr id="8" name="Imagem 7" descr="primary dvd mount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650" y="4776131"/>
              <a:ext cx="609601" cy="609601"/>
            </a:xfrm>
            <a:prstGeom prst="rect">
              <a:avLst/>
            </a:prstGeom>
          </p:spPr>
        </p:pic>
        <p:grpSp>
          <p:nvGrpSpPr>
            <p:cNvPr id="9" name="Agrupar 8"/>
            <p:cNvGrpSpPr/>
            <p:nvPr/>
          </p:nvGrpSpPr>
          <p:grpSpPr>
            <a:xfrm>
              <a:off x="1673520" y="4545475"/>
              <a:ext cx="734568" cy="723682"/>
              <a:chOff x="1701653" y="4545475"/>
              <a:chExt cx="734568" cy="723682"/>
            </a:xfrm>
          </p:grpSpPr>
          <p:pic>
            <p:nvPicPr>
              <p:cNvPr id="11" name="Imagem 10" descr="primary dvd mount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1653" y="4659556"/>
                <a:ext cx="609601" cy="609601"/>
              </a:xfrm>
              <a:prstGeom prst="rect">
                <a:avLst/>
              </a:prstGeom>
            </p:spPr>
          </p:pic>
          <p:pic>
            <p:nvPicPr>
              <p:cNvPr id="12" name="Imagem 11" descr="primary dvd mount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6620" y="4545475"/>
                <a:ext cx="609601" cy="609601"/>
              </a:xfrm>
              <a:prstGeom prst="rect">
                <a:avLst/>
              </a:prstGeom>
            </p:spPr>
          </p:pic>
        </p:grpSp>
        <p:pic>
          <p:nvPicPr>
            <p:cNvPr id="10" name="Imagem 9" descr="primary dvd mount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587" y="4434925"/>
              <a:ext cx="609601" cy="609601"/>
            </a:xfrm>
            <a:prstGeom prst="rect">
              <a:avLst/>
            </a:prstGeom>
          </p:spPr>
        </p:pic>
      </p:grpSp>
      <p:sp>
        <p:nvSpPr>
          <p:cNvPr id="13" name="CaixaDeTexto 12"/>
          <p:cNvSpPr txBox="1"/>
          <p:nvPr/>
        </p:nvSpPr>
        <p:spPr>
          <a:xfrm>
            <a:off x="2444270" y="3416096"/>
            <a:ext cx="137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Aprovada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444270" y="4510179"/>
            <a:ext cx="91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APC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444270" y="5580191"/>
            <a:ext cx="121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Excluída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993845" y="3010445"/>
            <a:ext cx="137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Aprovada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993845" y="3416096"/>
            <a:ext cx="91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APC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993845" y="3726802"/>
            <a:ext cx="121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Excluída</a:t>
            </a:r>
            <a:endParaRPr lang="pt-BR" dirty="0"/>
          </a:p>
        </p:txBody>
      </p:sp>
      <p:cxnSp>
        <p:nvCxnSpPr>
          <p:cNvPr id="5" name="Conector de Seta Reta 4"/>
          <p:cNvCxnSpPr>
            <a:stCxn id="13" idx="3"/>
            <a:endCxn id="16" idx="1"/>
          </p:cNvCxnSpPr>
          <p:nvPr/>
        </p:nvCxnSpPr>
        <p:spPr>
          <a:xfrm flipV="1">
            <a:off x="3823342" y="3195111"/>
            <a:ext cx="1170503" cy="405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13" idx="3"/>
            <a:endCxn id="17" idx="1"/>
          </p:cNvCxnSpPr>
          <p:nvPr/>
        </p:nvCxnSpPr>
        <p:spPr>
          <a:xfrm>
            <a:off x="3823342" y="3600762"/>
            <a:ext cx="11705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13" idx="3"/>
            <a:endCxn id="18" idx="1"/>
          </p:cNvCxnSpPr>
          <p:nvPr/>
        </p:nvCxnSpPr>
        <p:spPr>
          <a:xfrm>
            <a:off x="3823342" y="3600762"/>
            <a:ext cx="1170503" cy="310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5019256" y="4093016"/>
            <a:ext cx="137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Aprovada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019256" y="4498667"/>
            <a:ext cx="91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APC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019256" y="4809373"/>
            <a:ext cx="121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Excluída</a:t>
            </a:r>
            <a:endParaRPr lang="pt-BR" dirty="0"/>
          </a:p>
        </p:txBody>
      </p:sp>
      <p:cxnSp>
        <p:nvCxnSpPr>
          <p:cNvPr id="42" name="Conector de Seta Reta 41"/>
          <p:cNvCxnSpPr>
            <a:endCxn id="39" idx="1"/>
          </p:cNvCxnSpPr>
          <p:nvPr/>
        </p:nvCxnSpPr>
        <p:spPr>
          <a:xfrm flipV="1">
            <a:off x="3848753" y="4277682"/>
            <a:ext cx="1170503" cy="405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endCxn id="40" idx="1"/>
          </p:cNvCxnSpPr>
          <p:nvPr/>
        </p:nvCxnSpPr>
        <p:spPr>
          <a:xfrm>
            <a:off x="3848753" y="4683333"/>
            <a:ext cx="11705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endCxn id="41" idx="1"/>
          </p:cNvCxnSpPr>
          <p:nvPr/>
        </p:nvCxnSpPr>
        <p:spPr>
          <a:xfrm>
            <a:off x="3848753" y="4683333"/>
            <a:ext cx="1170503" cy="310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5041586" y="5586690"/>
            <a:ext cx="91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APC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5041586" y="5897396"/>
            <a:ext cx="121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Excluída</a:t>
            </a:r>
            <a:endParaRPr lang="pt-BR" dirty="0"/>
          </a:p>
        </p:txBody>
      </p:sp>
      <p:cxnSp>
        <p:nvCxnSpPr>
          <p:cNvPr id="47" name="Conector de Seta Reta 46"/>
          <p:cNvCxnSpPr/>
          <p:nvPr/>
        </p:nvCxnSpPr>
        <p:spPr>
          <a:xfrm flipV="1">
            <a:off x="3871083" y="5365705"/>
            <a:ext cx="1170503" cy="405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endCxn id="45" idx="1"/>
          </p:cNvCxnSpPr>
          <p:nvPr/>
        </p:nvCxnSpPr>
        <p:spPr>
          <a:xfrm>
            <a:off x="3871083" y="5771356"/>
            <a:ext cx="11705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endCxn id="46" idx="1"/>
          </p:cNvCxnSpPr>
          <p:nvPr/>
        </p:nvCxnSpPr>
        <p:spPr>
          <a:xfrm>
            <a:off x="3871083" y="5771356"/>
            <a:ext cx="1170503" cy="310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5041586" y="5174379"/>
            <a:ext cx="137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Aprovada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3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39" grpId="0"/>
      <p:bldP spid="40" grpId="0"/>
      <p:bldP spid="41" grpId="0"/>
      <p:bldP spid="45" grpId="0"/>
      <p:bldP spid="45" grpId="1"/>
      <p:bldP spid="46" grpId="0"/>
      <p:bldP spid="50" grpId="0"/>
      <p:bldP spid="5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57587"/>
            <a:ext cx="10058400" cy="1153099"/>
          </a:xfrm>
        </p:spPr>
        <p:txBody>
          <a:bodyPr/>
          <a:lstStyle/>
          <a:p>
            <a:pPr algn="ctr"/>
            <a:r>
              <a:rPr lang="pt-BR" sz="4000" dirty="0" smtClean="0"/>
              <a:t>Total de Documentos Gerados</a:t>
            </a:r>
            <a:endParaRPr lang="pt-BR" dirty="0"/>
          </a:p>
        </p:txBody>
      </p:sp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97594"/>
              </p:ext>
            </p:extLst>
          </p:nvPr>
        </p:nvGraphicFramePr>
        <p:xfrm>
          <a:off x="1069848" y="2115415"/>
          <a:ext cx="730408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4562541" imgH="1342920" progId="Excel.Sheet.8">
                  <p:embed/>
                </p:oleObj>
              </mc:Choice>
              <mc:Fallback>
                <p:oleObj name="Worksheet" r:id="rId3" imgW="4562541" imgH="1342920" progId="Excel.Sheet.8">
                  <p:embed/>
                  <p:pic>
                    <p:nvPicPr>
                      <p:cNvPr id="52" name="Objeto 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848" y="2115415"/>
                        <a:ext cx="7304088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ixaDeTexto 33"/>
          <p:cNvSpPr txBox="1"/>
          <p:nvPr/>
        </p:nvSpPr>
        <p:spPr>
          <a:xfrm>
            <a:off x="2405788" y="4469619"/>
            <a:ext cx="7638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Cuidados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Manter formatação;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Manter formato de título de arquivo: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2XXXX - Nome do Documento - Código do </a:t>
            </a:r>
            <a:r>
              <a:rPr lang="pt-BR" dirty="0" err="1" smtClean="0"/>
              <a:t>Parecerista</a:t>
            </a:r>
            <a:r>
              <a:rPr lang="pt-B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0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Canto Diagonal Aparado 4"/>
          <p:cNvSpPr/>
          <p:nvPr/>
        </p:nvSpPr>
        <p:spPr>
          <a:xfrm>
            <a:off x="5085469" y="1105514"/>
            <a:ext cx="2504049" cy="1702191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Etapas de Avaliação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527541" y="2603722"/>
            <a:ext cx="1871001" cy="4079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Pré-Análise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1463041" y="2980620"/>
            <a:ext cx="1997613" cy="583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Seminário de Formação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2771333" y="3536292"/>
            <a:ext cx="2194559" cy="657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Pedagógica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4550897" y="4081094"/>
            <a:ext cx="2321169" cy="5644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Validação dos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49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917" y="2167028"/>
            <a:ext cx="985647" cy="840327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9208884" y="961550"/>
            <a:ext cx="2183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Reunião de Consolidação</a:t>
            </a:r>
          </a:p>
          <a:p>
            <a:pPr algn="ctr"/>
            <a:r>
              <a:rPr lang="pt-BR" sz="1600" dirty="0" smtClean="0"/>
              <a:t>22 de fevereiro a 01 Abril</a:t>
            </a:r>
            <a:endParaRPr lang="pt-BR" sz="1600" dirty="0"/>
          </a:p>
        </p:txBody>
      </p:sp>
      <p:sp>
        <p:nvSpPr>
          <p:cNvPr id="45" name="Retângulo Arredondado 44"/>
          <p:cNvSpPr/>
          <p:nvPr/>
        </p:nvSpPr>
        <p:spPr>
          <a:xfrm>
            <a:off x="1643742" y="1185059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do Polo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095" y="2734024"/>
            <a:ext cx="946202" cy="1065017"/>
          </a:xfrm>
          <a:prstGeom prst="rect">
            <a:avLst/>
          </a:prstGeom>
        </p:spPr>
      </p:pic>
      <p:pic>
        <p:nvPicPr>
          <p:cNvPr id="51" name="Imagem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7633" y="2464731"/>
            <a:ext cx="730938" cy="1024770"/>
          </a:xfrm>
          <a:prstGeom prst="rect">
            <a:avLst/>
          </a:prstGeom>
        </p:spPr>
      </p:pic>
      <p:pic>
        <p:nvPicPr>
          <p:cNvPr id="55" name="Imagem 54" descr="LIVRO DIDÁTICO - PNL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84" y="1146932"/>
            <a:ext cx="1123950" cy="857250"/>
          </a:xfrm>
          <a:prstGeom prst="rect">
            <a:avLst/>
          </a:prstGeom>
        </p:spPr>
      </p:pic>
      <p:grpSp>
        <p:nvGrpSpPr>
          <p:cNvPr id="61" name="Agrupar 60"/>
          <p:cNvGrpSpPr/>
          <p:nvPr/>
        </p:nvGrpSpPr>
        <p:grpSpPr>
          <a:xfrm>
            <a:off x="5374564" y="1825822"/>
            <a:ext cx="994538" cy="950807"/>
            <a:chOff x="1566650" y="4434925"/>
            <a:chExt cx="994538" cy="950807"/>
          </a:xfrm>
        </p:grpSpPr>
        <p:pic>
          <p:nvPicPr>
            <p:cNvPr id="56" name="Imagem 55" descr="primary dvd mount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650" y="4776131"/>
              <a:ext cx="609601" cy="609601"/>
            </a:xfrm>
            <a:prstGeom prst="rect">
              <a:avLst/>
            </a:prstGeom>
          </p:spPr>
        </p:pic>
        <p:grpSp>
          <p:nvGrpSpPr>
            <p:cNvPr id="60" name="Agrupar 59"/>
            <p:cNvGrpSpPr/>
            <p:nvPr/>
          </p:nvGrpSpPr>
          <p:grpSpPr>
            <a:xfrm>
              <a:off x="1673520" y="4545475"/>
              <a:ext cx="734568" cy="723682"/>
              <a:chOff x="1701653" y="4545475"/>
              <a:chExt cx="734568" cy="723682"/>
            </a:xfrm>
          </p:grpSpPr>
          <p:pic>
            <p:nvPicPr>
              <p:cNvPr id="57" name="Imagem 56" descr="primary dvd mount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1653" y="4659556"/>
                <a:ext cx="609601" cy="609601"/>
              </a:xfrm>
              <a:prstGeom prst="rect">
                <a:avLst/>
              </a:prstGeom>
            </p:spPr>
          </p:pic>
          <p:pic>
            <p:nvPicPr>
              <p:cNvPr id="58" name="Imagem 57" descr="primary dvd mount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6620" y="4545475"/>
                <a:ext cx="609601" cy="609601"/>
              </a:xfrm>
              <a:prstGeom prst="rect">
                <a:avLst/>
              </a:prstGeom>
            </p:spPr>
          </p:pic>
        </p:grpSp>
        <p:pic>
          <p:nvPicPr>
            <p:cNvPr id="59" name="Imagem 58" descr="primary dvd mount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587" y="4434925"/>
              <a:ext cx="609601" cy="609601"/>
            </a:xfrm>
            <a:prstGeom prst="rect">
              <a:avLst/>
            </a:prstGeom>
          </p:spPr>
        </p:pic>
      </p:grpSp>
      <p:sp>
        <p:nvSpPr>
          <p:cNvPr id="2" name="CaixaDeTexto 1"/>
          <p:cNvSpPr txBox="1"/>
          <p:nvPr/>
        </p:nvSpPr>
        <p:spPr>
          <a:xfrm>
            <a:off x="769048" y="2389369"/>
            <a:ext cx="3127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Validar avaliação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Checar argumentos;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Checar indicações de páginas;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Equalizar aplicação de critérios.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4388917" y="3799041"/>
            <a:ext cx="1342279" cy="1010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m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234" y="4366037"/>
            <a:ext cx="946202" cy="1065017"/>
          </a:xfrm>
          <a:prstGeom prst="rect">
            <a:avLst/>
          </a:prstGeom>
        </p:spPr>
      </p:pic>
      <p:sp>
        <p:nvSpPr>
          <p:cNvPr id="35" name="CaixaDeTexto 34"/>
          <p:cNvSpPr txBox="1"/>
          <p:nvPr/>
        </p:nvSpPr>
        <p:spPr>
          <a:xfrm>
            <a:off x="5245971" y="5462824"/>
            <a:ext cx="224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Versão revisada do Parecer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3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9208884" y="961550"/>
            <a:ext cx="2183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Reunião de Consolidação</a:t>
            </a:r>
          </a:p>
          <a:p>
            <a:pPr algn="ctr"/>
            <a:r>
              <a:rPr lang="pt-BR" sz="1600" dirty="0" smtClean="0"/>
              <a:t>22 de fevereiro a 01 Abril</a:t>
            </a:r>
            <a:endParaRPr lang="pt-BR" sz="1600" dirty="0"/>
          </a:p>
        </p:txBody>
      </p:sp>
      <p:sp>
        <p:nvSpPr>
          <p:cNvPr id="45" name="Retângulo Arredondado 44"/>
          <p:cNvSpPr/>
          <p:nvPr/>
        </p:nvSpPr>
        <p:spPr>
          <a:xfrm>
            <a:off x="269820" y="1359643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Coordenação ampliada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69048" y="2389369"/>
            <a:ext cx="3127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Validar avaliação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Checar argumentos;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Checar indicações de páginas;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Equalizar aplicação de critérios entre todas as coleções;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Decidir as menções.</a:t>
            </a:r>
            <a:endParaRPr lang="pt-BR" dirty="0"/>
          </a:p>
        </p:txBody>
      </p:sp>
      <p:pic>
        <p:nvPicPr>
          <p:cNvPr id="34" name="Imagem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158" y="1915247"/>
            <a:ext cx="585499" cy="65902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851" y="2244757"/>
            <a:ext cx="585499" cy="65902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128" y="2637931"/>
            <a:ext cx="585499" cy="65902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821" y="2967441"/>
            <a:ext cx="585499" cy="65902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497" y="4004827"/>
            <a:ext cx="585499" cy="65902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352" y="4321369"/>
            <a:ext cx="585499" cy="65902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851" y="3466110"/>
            <a:ext cx="585499" cy="659020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139" y="4675985"/>
            <a:ext cx="585499" cy="659020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071" y="4623799"/>
            <a:ext cx="585499" cy="65902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282" y="4905792"/>
            <a:ext cx="585499" cy="659020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618" y="5451978"/>
            <a:ext cx="585499" cy="65902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209" y="3756065"/>
            <a:ext cx="585499" cy="65902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739" y="3623566"/>
            <a:ext cx="585499" cy="659020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971" y="4992527"/>
            <a:ext cx="585499" cy="65902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521" y="5327913"/>
            <a:ext cx="585499" cy="659020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875" y="3157978"/>
            <a:ext cx="585499" cy="659020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893" y="1623941"/>
            <a:ext cx="585499" cy="659020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045" y="2474424"/>
            <a:ext cx="585499" cy="65902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616" y="3523374"/>
            <a:ext cx="585499" cy="65902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935" y="1568609"/>
            <a:ext cx="585499" cy="659020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381" y="1660334"/>
            <a:ext cx="585499" cy="659020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708" y="2937710"/>
            <a:ext cx="585499" cy="659020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207" y="4157748"/>
            <a:ext cx="585499" cy="659020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199" y="4932742"/>
            <a:ext cx="1209724" cy="1680880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5122428" y="880949"/>
            <a:ext cx="312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Versão revisada pelo Coordenador do Polo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4798139" y="6149235"/>
            <a:ext cx="312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Versão </a:t>
            </a:r>
            <a:r>
              <a:rPr lang="pt-BR" dirty="0" err="1" smtClean="0"/>
              <a:t>semi-final</a:t>
            </a:r>
            <a:r>
              <a:rPr lang="pt-BR" dirty="0" smtClean="0"/>
              <a:t> equalizada</a:t>
            </a:r>
          </a:p>
        </p:txBody>
      </p:sp>
      <p:sp>
        <p:nvSpPr>
          <p:cNvPr id="50" name="Retângulo Arredondado 49"/>
          <p:cNvSpPr/>
          <p:nvPr/>
        </p:nvSpPr>
        <p:spPr>
          <a:xfrm>
            <a:off x="325016" y="5322037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2" name="Retângulo Arredondado 51"/>
          <p:cNvSpPr/>
          <p:nvPr/>
        </p:nvSpPr>
        <p:spPr>
          <a:xfrm>
            <a:off x="9084193" y="3623566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Leitura crítica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3" name="Retângulo Arredondado 52"/>
          <p:cNvSpPr/>
          <p:nvPr/>
        </p:nvSpPr>
        <p:spPr>
          <a:xfrm>
            <a:off x="9735356" y="4953309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Revisão de Linguagem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 animBg="1"/>
      <p:bldP spid="5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9208884" y="961550"/>
            <a:ext cx="2183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Reunião entre áreas</a:t>
            </a:r>
          </a:p>
          <a:p>
            <a:pPr algn="ctr"/>
            <a:r>
              <a:rPr lang="pt-BR" sz="1600" dirty="0" smtClean="0"/>
              <a:t>02 de abril</a:t>
            </a:r>
            <a:endParaRPr lang="pt-BR" sz="1600" dirty="0"/>
          </a:p>
        </p:txBody>
      </p:sp>
      <p:sp>
        <p:nvSpPr>
          <p:cNvPr id="45" name="Retângulo Arredondado 44"/>
          <p:cNvSpPr/>
          <p:nvPr/>
        </p:nvSpPr>
        <p:spPr>
          <a:xfrm>
            <a:off x="1737857" y="3080271"/>
            <a:ext cx="2222616" cy="992009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Coordenações Pedagógicas das Áreas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752493" y="2967441"/>
            <a:ext cx="3127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Validar avaliação</a:t>
            </a:r>
          </a:p>
          <a:p>
            <a:r>
              <a:rPr lang="pt-BR" dirty="0" smtClean="0"/>
              <a:t>- Equalização na aplicação de critérios.</a:t>
            </a:r>
          </a:p>
        </p:txBody>
      </p:sp>
      <p:pic>
        <p:nvPicPr>
          <p:cNvPr id="34" name="Imagem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158" y="1915247"/>
            <a:ext cx="585499" cy="65902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851" y="2244757"/>
            <a:ext cx="585499" cy="65902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128" y="2637931"/>
            <a:ext cx="585499" cy="65902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821" y="2967441"/>
            <a:ext cx="585499" cy="65902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497" y="4004827"/>
            <a:ext cx="585499" cy="65902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352" y="4321369"/>
            <a:ext cx="585499" cy="65902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851" y="3466110"/>
            <a:ext cx="585499" cy="659020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139" y="4675985"/>
            <a:ext cx="585499" cy="659020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071" y="4623799"/>
            <a:ext cx="585499" cy="65902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282" y="4905792"/>
            <a:ext cx="585499" cy="659020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618" y="5451978"/>
            <a:ext cx="585499" cy="65902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209" y="3756065"/>
            <a:ext cx="585499" cy="65902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739" y="3623566"/>
            <a:ext cx="585499" cy="659020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971" y="4992527"/>
            <a:ext cx="585499" cy="65902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521" y="5327913"/>
            <a:ext cx="585499" cy="659020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875" y="3157978"/>
            <a:ext cx="585499" cy="659020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893" y="1623941"/>
            <a:ext cx="585499" cy="659020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045" y="2474424"/>
            <a:ext cx="585499" cy="65902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616" y="3523374"/>
            <a:ext cx="585499" cy="65902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935" y="1568609"/>
            <a:ext cx="585499" cy="659020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381" y="1660334"/>
            <a:ext cx="585499" cy="659020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708" y="2937710"/>
            <a:ext cx="585499" cy="659020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207" y="4157748"/>
            <a:ext cx="585499" cy="659020"/>
          </a:xfrm>
          <a:prstGeom prst="rect">
            <a:avLst/>
          </a:prstGeom>
        </p:spPr>
      </p:pic>
      <p:sp>
        <p:nvSpPr>
          <p:cNvPr id="50" name="Retângulo Arredondado 49"/>
          <p:cNvSpPr/>
          <p:nvPr/>
        </p:nvSpPr>
        <p:spPr>
          <a:xfrm>
            <a:off x="1909822" y="1085899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090888" y="1031668"/>
            <a:ext cx="312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Versão Final das Áreas</a:t>
            </a:r>
          </a:p>
        </p:txBody>
      </p:sp>
      <p:sp>
        <p:nvSpPr>
          <p:cNvPr id="39" name="Retângulo Arredondado 38"/>
          <p:cNvSpPr/>
          <p:nvPr/>
        </p:nvSpPr>
        <p:spPr>
          <a:xfrm>
            <a:off x="55654" y="2037952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Equipe COGEAM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8492836" y="5335005"/>
            <a:ext cx="845128" cy="47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Arredondado 43"/>
          <p:cNvSpPr/>
          <p:nvPr/>
        </p:nvSpPr>
        <p:spPr>
          <a:xfrm>
            <a:off x="9418942" y="5676303"/>
            <a:ext cx="2062750" cy="63020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Editoras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Vários Documentos 6"/>
          <p:cNvSpPr/>
          <p:nvPr/>
        </p:nvSpPr>
        <p:spPr>
          <a:xfrm>
            <a:off x="5355628" y="1414783"/>
            <a:ext cx="1801505" cy="1105469"/>
          </a:xfrm>
          <a:prstGeom prst="flowChartMulti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COGEAM/MEC</a:t>
            </a:r>
            <a:endParaRPr lang="pt-BR" b="1" dirty="0"/>
          </a:p>
        </p:txBody>
      </p:sp>
      <p:sp>
        <p:nvSpPr>
          <p:cNvPr id="9" name="Retângulo Arredondado 8"/>
          <p:cNvSpPr/>
          <p:nvPr/>
        </p:nvSpPr>
        <p:spPr>
          <a:xfrm>
            <a:off x="3038914" y="3245335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Equipe da COGEAM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Retângulo Arredondado 9"/>
          <p:cNvSpPr/>
          <p:nvPr/>
        </p:nvSpPr>
        <p:spPr>
          <a:xfrm>
            <a:off x="5267874" y="3250218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2" name="Conector Angulado 11"/>
          <p:cNvCxnSpPr>
            <a:stCxn id="7" idx="2"/>
            <a:endCxn id="9" idx="0"/>
          </p:cNvCxnSpPr>
          <p:nvPr/>
        </p:nvCxnSpPr>
        <p:spPr>
          <a:xfrm rot="5400000">
            <a:off x="4657032" y="1771258"/>
            <a:ext cx="766948" cy="21812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>
            <a:stCxn id="7" idx="2"/>
            <a:endCxn id="10" idx="0"/>
          </p:cNvCxnSpPr>
          <p:nvPr/>
        </p:nvCxnSpPr>
        <p:spPr>
          <a:xfrm rot="16200000" flipH="1">
            <a:off x="5769070" y="2840425"/>
            <a:ext cx="771831" cy="477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uxograma: Vários Documentos 14"/>
          <p:cNvSpPr/>
          <p:nvPr/>
        </p:nvSpPr>
        <p:spPr>
          <a:xfrm>
            <a:off x="4451451" y="3979242"/>
            <a:ext cx="3000527" cy="1517396"/>
          </a:xfrm>
          <a:prstGeom prst="flowChartMulti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COMISSÃO AVALIADORA POR ÁREA - UFPE</a:t>
            </a:r>
            <a:endParaRPr lang="pt-BR" b="1" dirty="0"/>
          </a:p>
        </p:txBody>
      </p:sp>
      <p:sp>
        <p:nvSpPr>
          <p:cNvPr id="16" name="Retângulo Arredondado 15"/>
          <p:cNvSpPr/>
          <p:nvPr/>
        </p:nvSpPr>
        <p:spPr>
          <a:xfrm>
            <a:off x="292981" y="5736389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Coordenação</a:t>
            </a:r>
          </a:p>
        </p:txBody>
      </p:sp>
      <p:sp>
        <p:nvSpPr>
          <p:cNvPr id="17" name="Retângulo Arredondado 16"/>
          <p:cNvSpPr/>
          <p:nvPr/>
        </p:nvSpPr>
        <p:spPr>
          <a:xfrm>
            <a:off x="6059212" y="5736391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Avaliadores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8" name="Conector Angulado 17"/>
          <p:cNvCxnSpPr>
            <a:stCxn id="15" idx="2"/>
            <a:endCxn id="16" idx="0"/>
          </p:cNvCxnSpPr>
          <p:nvPr/>
        </p:nvCxnSpPr>
        <p:spPr>
          <a:xfrm rot="5400000">
            <a:off x="3324911" y="3318232"/>
            <a:ext cx="297215" cy="45390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15" idx="2"/>
            <a:endCxn id="17" idx="0"/>
          </p:cNvCxnSpPr>
          <p:nvPr/>
        </p:nvCxnSpPr>
        <p:spPr>
          <a:xfrm rot="16200000" flipH="1">
            <a:off x="6208025" y="4974215"/>
            <a:ext cx="297217" cy="12271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Arredondado 22"/>
          <p:cNvSpPr/>
          <p:nvPr/>
        </p:nvSpPr>
        <p:spPr>
          <a:xfrm>
            <a:off x="8094205" y="5736390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Leitores Críticos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0" name="Retângulo Arredondado 19"/>
          <p:cNvSpPr/>
          <p:nvPr/>
        </p:nvSpPr>
        <p:spPr>
          <a:xfrm>
            <a:off x="7451978" y="3250217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bg1"/>
                </a:solidFill>
              </a:rPr>
              <a:t>Recursistas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7" name="Conector Angulado 26"/>
          <p:cNvCxnSpPr>
            <a:stCxn id="7" idx="2"/>
            <a:endCxn id="20" idx="0"/>
          </p:cNvCxnSpPr>
          <p:nvPr/>
        </p:nvCxnSpPr>
        <p:spPr>
          <a:xfrm rot="16200000" flipH="1">
            <a:off x="6861122" y="1748373"/>
            <a:ext cx="771830" cy="22318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do 33"/>
          <p:cNvCxnSpPr>
            <a:stCxn id="15" idx="2"/>
            <a:endCxn id="23" idx="0"/>
          </p:cNvCxnSpPr>
          <p:nvPr/>
        </p:nvCxnSpPr>
        <p:spPr>
          <a:xfrm rot="16200000" flipH="1">
            <a:off x="7225522" y="3956719"/>
            <a:ext cx="297216" cy="32621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Arredondado 37"/>
          <p:cNvSpPr/>
          <p:nvPr/>
        </p:nvSpPr>
        <p:spPr>
          <a:xfrm>
            <a:off x="10185300" y="5736389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Equipe de Editoração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40" name="Conector Angulado 39"/>
          <p:cNvCxnSpPr>
            <a:stCxn id="15" idx="2"/>
            <a:endCxn id="38" idx="0"/>
          </p:cNvCxnSpPr>
          <p:nvPr/>
        </p:nvCxnSpPr>
        <p:spPr>
          <a:xfrm rot="16200000" flipH="1">
            <a:off x="8271070" y="2911170"/>
            <a:ext cx="297215" cy="53532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Arredondado 42"/>
          <p:cNvSpPr/>
          <p:nvPr/>
        </p:nvSpPr>
        <p:spPr>
          <a:xfrm>
            <a:off x="2201335" y="5736388"/>
            <a:ext cx="1649220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Assessor</a:t>
            </a:r>
          </a:p>
        </p:txBody>
      </p:sp>
      <p:cxnSp>
        <p:nvCxnSpPr>
          <p:cNvPr id="44" name="Conector Angulado 43"/>
          <p:cNvCxnSpPr/>
          <p:nvPr/>
        </p:nvCxnSpPr>
        <p:spPr>
          <a:xfrm rot="10800000" flipV="1">
            <a:off x="5069769" y="5587780"/>
            <a:ext cx="2783369" cy="148608"/>
          </a:xfrm>
          <a:prstGeom prst="bentConnector3">
            <a:avLst>
              <a:gd name="adj1" fmla="val 1005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Arredondado 46"/>
          <p:cNvSpPr/>
          <p:nvPr/>
        </p:nvSpPr>
        <p:spPr>
          <a:xfrm>
            <a:off x="4024219" y="5731905"/>
            <a:ext cx="1803002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Coordenação de Polo</a:t>
            </a:r>
          </a:p>
        </p:txBody>
      </p:sp>
      <p:cxnSp>
        <p:nvCxnSpPr>
          <p:cNvPr id="48" name="Conector Angulado 47"/>
          <p:cNvCxnSpPr/>
          <p:nvPr/>
        </p:nvCxnSpPr>
        <p:spPr>
          <a:xfrm rot="10800000" flipV="1">
            <a:off x="2969842" y="5604914"/>
            <a:ext cx="2783369" cy="148608"/>
          </a:xfrm>
          <a:prstGeom prst="bentConnector3">
            <a:avLst>
              <a:gd name="adj1" fmla="val 1005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7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Canto Diagonal Aparado 4"/>
          <p:cNvSpPr/>
          <p:nvPr/>
        </p:nvSpPr>
        <p:spPr>
          <a:xfrm>
            <a:off x="5085469" y="1105514"/>
            <a:ext cx="2504049" cy="1702191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Etapas de Avaliação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527541" y="2603722"/>
            <a:ext cx="1871001" cy="4079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Pré-Análise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1463041" y="2980620"/>
            <a:ext cx="1997613" cy="583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Seminário de Formação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2771333" y="3536292"/>
            <a:ext cx="2194559" cy="657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Pedagógica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4550897" y="4081094"/>
            <a:ext cx="2321169" cy="5644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Validação dos Resultados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6428933" y="4481435"/>
            <a:ext cx="2321169" cy="5644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dos Resultados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8306969" y="4923364"/>
            <a:ext cx="2321169" cy="5644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de recursos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10072461" y="5242814"/>
            <a:ext cx="2119539" cy="829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Editoração e Publicação  dos Guias</a:t>
            </a:r>
            <a:endParaRPr lang="pt-BR" dirty="0"/>
          </a:p>
        </p:txBody>
      </p:sp>
      <p:sp>
        <p:nvSpPr>
          <p:cNvPr id="35" name="Retângulo 34"/>
          <p:cNvSpPr/>
          <p:nvPr/>
        </p:nvSpPr>
        <p:spPr>
          <a:xfrm>
            <a:off x="5369163" y="5885782"/>
            <a:ext cx="2119539" cy="829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do Processo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12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786" y="1033272"/>
            <a:ext cx="10058400" cy="795527"/>
          </a:xfrm>
        </p:spPr>
        <p:txBody>
          <a:bodyPr/>
          <a:lstStyle/>
          <a:p>
            <a:r>
              <a:rPr lang="pt-BR" sz="3600" dirty="0" smtClean="0"/>
              <a:t>Tipos de coleções – 6º ao 9º ano do EF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52357" y="2450924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Tipos 1 -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34044" y="2173925"/>
            <a:ext cx="500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 volumes do Livro do Aluno</a:t>
            </a:r>
          </a:p>
          <a:p>
            <a:r>
              <a:rPr lang="pt-BR" dirty="0" smtClean="0"/>
              <a:t>4 volumes do Manual do Professor</a:t>
            </a:r>
          </a:p>
          <a:p>
            <a:r>
              <a:rPr lang="pt-BR" dirty="0" smtClean="0"/>
              <a:t>4 DVD do Manual do Professor Multimídia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92214" y="3577145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Tipos 2 -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73901" y="3468962"/>
            <a:ext cx="50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 volumes do Livro do Aluno</a:t>
            </a:r>
          </a:p>
          <a:p>
            <a:r>
              <a:rPr lang="pt-BR" dirty="0" smtClean="0"/>
              <a:t>4 volumes do Manual do Professor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92214" y="4449763"/>
            <a:ext cx="50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23 Coleções Submetidas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34044" y="4760264"/>
            <a:ext cx="172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12 - Tipo 1</a:t>
            </a:r>
          </a:p>
          <a:p>
            <a:r>
              <a:rPr lang="pt-BR" dirty="0" smtClean="0"/>
              <a:t>11 - Tipo 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957396" y="4745573"/>
            <a:ext cx="249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24 avaliadores</a:t>
            </a:r>
          </a:p>
          <a:p>
            <a:r>
              <a:rPr lang="pt-BR" dirty="0" smtClean="0"/>
              <a:t>22 avaliadores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841701" y="5678855"/>
            <a:ext cx="322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 Coleções Novas</a:t>
            </a:r>
          </a:p>
          <a:p>
            <a:r>
              <a:rPr lang="pt-BR" dirty="0" smtClean="0"/>
              <a:t>19 Coleções Reinscritas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200312" y="6002020"/>
            <a:ext cx="322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9</a:t>
            </a:r>
            <a:r>
              <a:rPr lang="pt-BR" dirty="0" smtClean="0"/>
              <a:t> Coleções Aprovadas</a:t>
            </a:r>
          </a:p>
          <a:p>
            <a:r>
              <a:rPr lang="pt-BR" dirty="0" smtClean="0"/>
              <a:t>10 Coleções Excluídas</a:t>
            </a:r>
          </a:p>
        </p:txBody>
      </p:sp>
    </p:spTree>
    <p:extLst>
      <p:ext uri="{BB962C8B-B14F-4D97-AF65-F5344CB8AC3E}">
        <p14:creationId xmlns:p14="http://schemas.microsoft.com/office/powerpoint/2010/main" val="5008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Exigências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52357" y="3143653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todos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7062" y="2437163"/>
            <a:ext cx="5463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Manter Sigilo;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Não utilizar os dados não publicados da avaliação;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Não ser autor de Livro Didático submetido;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Não ter vínculo com Editoras de Livro didático – inclusive os parentes;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Não ter parentesco com os coordenadores do processo;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...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53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Escolha da equipe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52357" y="3143653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todos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7061" y="2437163"/>
            <a:ext cx="68351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Competência;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Confiança;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Desenvolver polos de estudos do LD;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Abranger as diferentes regiões do país – afetada um pouco pela escassez de verba;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Incluir pesquisadores, formadores e professores da EB;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Incluir Educadores Matemáticos, Matemáticos e Estatísticos. 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52356" y="5181007"/>
            <a:ext cx="32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Avaliadores de MPM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47206" y="5040857"/>
            <a:ext cx="6835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Já ter avaliado Mídia Digital no PNLD ou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Ser pesquisador na área de Tecnologia na Educação Matemática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5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Equipe </a:t>
            </a: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4690"/>
              </p:ext>
            </p:extLst>
          </p:nvPr>
        </p:nvGraphicFramePr>
        <p:xfrm>
          <a:off x="1980540" y="1957276"/>
          <a:ext cx="5664798" cy="375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324453" imgH="2866965" progId="Excel.Sheet.8">
                  <p:embed/>
                </p:oleObj>
              </mc:Choice>
              <mc:Fallback>
                <p:oleObj name="Worksheet" r:id="rId3" imgW="4324453" imgH="28669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540" y="1957276"/>
                        <a:ext cx="5664798" cy="3755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5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Arredondado 15"/>
          <p:cNvSpPr/>
          <p:nvPr/>
        </p:nvSpPr>
        <p:spPr>
          <a:xfrm rot="16200000">
            <a:off x="-509507" y="3341698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Arredondado 16"/>
          <p:cNvSpPr/>
          <p:nvPr/>
        </p:nvSpPr>
        <p:spPr>
          <a:xfrm rot="16200000">
            <a:off x="4793856" y="1604178"/>
            <a:ext cx="1489272" cy="374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Polo PE</a:t>
            </a:r>
          </a:p>
        </p:txBody>
      </p:sp>
      <p:sp>
        <p:nvSpPr>
          <p:cNvPr id="23" name="Retângulo Arredondado 22"/>
          <p:cNvSpPr/>
          <p:nvPr/>
        </p:nvSpPr>
        <p:spPr>
          <a:xfrm>
            <a:off x="2920620" y="5126390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Leitores Críticos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8" name="Retângulo Arredondado 37"/>
          <p:cNvSpPr/>
          <p:nvPr/>
        </p:nvSpPr>
        <p:spPr>
          <a:xfrm>
            <a:off x="851309" y="6069357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Equipe de Editoração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Retângulo Arredondado 20"/>
          <p:cNvSpPr/>
          <p:nvPr/>
        </p:nvSpPr>
        <p:spPr>
          <a:xfrm>
            <a:off x="1045199" y="2392045"/>
            <a:ext cx="1875421" cy="566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Coord. Institucional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2" name="Retângulo Arredondado 21"/>
          <p:cNvSpPr/>
          <p:nvPr/>
        </p:nvSpPr>
        <p:spPr>
          <a:xfrm>
            <a:off x="1098644" y="4053386"/>
            <a:ext cx="1821976" cy="6193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Pedagógico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4" name="Retângulo Arredondado 23"/>
          <p:cNvSpPr/>
          <p:nvPr/>
        </p:nvSpPr>
        <p:spPr>
          <a:xfrm rot="16200000">
            <a:off x="4793856" y="3284269"/>
            <a:ext cx="1489272" cy="3741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Polo RJ</a:t>
            </a:r>
          </a:p>
        </p:txBody>
      </p:sp>
      <p:sp>
        <p:nvSpPr>
          <p:cNvPr id="25" name="Retângulo Arredondado 24"/>
          <p:cNvSpPr/>
          <p:nvPr/>
        </p:nvSpPr>
        <p:spPr>
          <a:xfrm rot="16200000">
            <a:off x="4794721" y="4951578"/>
            <a:ext cx="1489272" cy="3723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Polo MS</a:t>
            </a:r>
          </a:p>
        </p:txBody>
      </p:sp>
      <p:sp>
        <p:nvSpPr>
          <p:cNvPr id="26" name="Retângulo Arredondado 25"/>
          <p:cNvSpPr/>
          <p:nvPr/>
        </p:nvSpPr>
        <p:spPr>
          <a:xfrm>
            <a:off x="878809" y="5126390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Assessor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8" name="Retângulo Arredondado 27"/>
          <p:cNvSpPr/>
          <p:nvPr/>
        </p:nvSpPr>
        <p:spPr>
          <a:xfrm>
            <a:off x="2920620" y="6069357"/>
            <a:ext cx="1821976" cy="489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Apoio Pedagógico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9" name="Retângulo Arredondado 28"/>
          <p:cNvSpPr/>
          <p:nvPr/>
        </p:nvSpPr>
        <p:spPr>
          <a:xfrm>
            <a:off x="6009288" y="1341202"/>
            <a:ext cx="1821976" cy="634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Adjunto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0" name="Retângulo Arredondado 29"/>
          <p:cNvSpPr/>
          <p:nvPr/>
        </p:nvSpPr>
        <p:spPr>
          <a:xfrm>
            <a:off x="6009288" y="2971388"/>
            <a:ext cx="1821976" cy="634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Adjunto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1" name="Retângulo Arredondado 30"/>
          <p:cNvSpPr/>
          <p:nvPr/>
        </p:nvSpPr>
        <p:spPr>
          <a:xfrm>
            <a:off x="6009288" y="4601574"/>
            <a:ext cx="1821976" cy="6344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Coordenador Adjunto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6" name="Retângulo Arredondado 35"/>
          <p:cNvSpPr/>
          <p:nvPr/>
        </p:nvSpPr>
        <p:spPr>
          <a:xfrm>
            <a:off x="8616762" y="1208755"/>
            <a:ext cx="1821976" cy="766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Avaliadores – Coleções Tipo 1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7" name="Retângulo Arredondado 36"/>
          <p:cNvSpPr/>
          <p:nvPr/>
        </p:nvSpPr>
        <p:spPr>
          <a:xfrm>
            <a:off x="8616762" y="2170834"/>
            <a:ext cx="1821976" cy="766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Avaliadores – Coleções Tipo 2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998806"/>
            <a:ext cx="8145194" cy="49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680960" y="5615661"/>
            <a:ext cx="2082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Coordenação Ampliada</a:t>
            </a:r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0" y="998806"/>
            <a:ext cx="8145194" cy="5739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55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Arredondado 8"/>
          <p:cNvSpPr/>
          <p:nvPr/>
        </p:nvSpPr>
        <p:spPr>
          <a:xfrm>
            <a:off x="1215809" y="3941984"/>
            <a:ext cx="1821976" cy="48927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Equipe da COGEAM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Retângulo Arredondado 9"/>
          <p:cNvSpPr/>
          <p:nvPr/>
        </p:nvSpPr>
        <p:spPr>
          <a:xfrm>
            <a:off x="1215809" y="2742012"/>
            <a:ext cx="1821976" cy="48927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Comissão Técnica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7" name="Conector Angulado 26"/>
          <p:cNvCxnSpPr>
            <a:stCxn id="64" idx="3"/>
          </p:cNvCxnSpPr>
          <p:nvPr/>
        </p:nvCxnSpPr>
        <p:spPr>
          <a:xfrm flipV="1">
            <a:off x="3273582" y="3596803"/>
            <a:ext cx="3224415" cy="115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079" y="3081584"/>
            <a:ext cx="998190" cy="100503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568543" y="4125707"/>
            <a:ext cx="1672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Edital</a:t>
            </a:r>
            <a:endParaRPr lang="pt-BR" sz="16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046375" y="927956"/>
            <a:ext cx="1594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Revisão e construção de documentos norteadores</a:t>
            </a:r>
            <a:endParaRPr lang="pt-BR" dirty="0"/>
          </a:p>
        </p:txBody>
      </p:sp>
      <p:cxnSp>
        <p:nvCxnSpPr>
          <p:cNvPr id="41" name="Conector Angulado 40"/>
          <p:cNvCxnSpPr/>
          <p:nvPr/>
        </p:nvCxnSpPr>
        <p:spPr>
          <a:xfrm>
            <a:off x="4783015" y="3584104"/>
            <a:ext cx="1785528" cy="1775687"/>
          </a:xfrm>
          <a:prstGeom prst="bentConnector3">
            <a:avLst>
              <a:gd name="adj1" fmla="val -12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6508079" y="5838823"/>
            <a:ext cx="1672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Manual do Avaliador</a:t>
            </a:r>
            <a:endParaRPr lang="pt-BR" sz="1600" dirty="0"/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604" y="4707063"/>
            <a:ext cx="726665" cy="1131760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881" y="1149454"/>
            <a:ext cx="732589" cy="1011580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6508079" y="2141062"/>
            <a:ext cx="1672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Instruções </a:t>
            </a:r>
          </a:p>
          <a:p>
            <a:r>
              <a:rPr lang="pt-BR" sz="1600" dirty="0" smtClean="0"/>
              <a:t>Técnicas</a:t>
            </a:r>
            <a:endParaRPr lang="pt-BR" sz="1600" dirty="0"/>
          </a:p>
        </p:txBody>
      </p:sp>
      <p:cxnSp>
        <p:nvCxnSpPr>
          <p:cNvPr id="50" name="Conector Angulado 49"/>
          <p:cNvCxnSpPr/>
          <p:nvPr/>
        </p:nvCxnSpPr>
        <p:spPr>
          <a:xfrm rot="5400000" flipH="1" flipV="1">
            <a:off x="4671933" y="1760655"/>
            <a:ext cx="1937149" cy="1735148"/>
          </a:xfrm>
          <a:prstGeom prst="bentConnector3">
            <a:avLst>
              <a:gd name="adj1" fmla="val 993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63"/>
          <p:cNvSpPr/>
          <p:nvPr/>
        </p:nvSpPr>
        <p:spPr>
          <a:xfrm>
            <a:off x="1041008" y="2391508"/>
            <a:ext cx="2232574" cy="2433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43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0.37995 -0.046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19" y="-236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31 -0.25879 L 4.16667E-7 -3.7037E-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22" y="1294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022E-16 L 0.3776 -0.4564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0" y="-2282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8" grpId="2"/>
      <p:bldP spid="25" grpId="0"/>
      <p:bldP spid="44" grpId="1"/>
      <p:bldP spid="44" grpId="2"/>
      <p:bldP spid="49" grpId="1"/>
      <p:bldP spid="49" grpId="2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Canto Diagonal Aparado 4"/>
          <p:cNvSpPr/>
          <p:nvPr/>
        </p:nvSpPr>
        <p:spPr>
          <a:xfrm>
            <a:off x="5085469" y="1105514"/>
            <a:ext cx="2504049" cy="1702191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Etapas de Avaliação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527541" y="2603722"/>
            <a:ext cx="1871001" cy="4079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Pré-Análise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1463041" y="2980620"/>
            <a:ext cx="1997613" cy="583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Seminário de 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0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2660</TotalTime>
  <Words>578</Words>
  <Application>Microsoft Office PowerPoint</Application>
  <PresentationFormat>Personalizar</PresentationFormat>
  <Paragraphs>171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Tipo de Madeira</vt:lpstr>
      <vt:lpstr>Worksheet</vt:lpstr>
      <vt:lpstr>Processo de Avaliação dos Livros Didáticos de Matemática</vt:lpstr>
      <vt:lpstr>Apresentação do PowerPoint</vt:lpstr>
      <vt:lpstr>Tipos de coleções – 6º ao 9º ano do EF</vt:lpstr>
      <vt:lpstr>Exigências </vt:lpstr>
      <vt:lpstr>Escolha da equipe </vt:lpstr>
      <vt:lpstr>Equipe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Fichas de Avaliação</vt:lpstr>
      <vt:lpstr>Possibilidades de menções</vt:lpstr>
      <vt:lpstr>Total de Documentos Gerados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Avaliação dos Livros Didáticos de Matemática</dc:title>
  <dc:creator>Verônica Gitirana Gomes Ferreira</dc:creator>
  <cp:lastModifiedBy>Iole</cp:lastModifiedBy>
  <cp:revision>47</cp:revision>
  <dcterms:created xsi:type="dcterms:W3CDTF">2015-12-14T10:37:52Z</dcterms:created>
  <dcterms:modified xsi:type="dcterms:W3CDTF">2018-10-25T23:30:15Z</dcterms:modified>
</cp:coreProperties>
</file>