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0" r:id="rId4"/>
    <p:sldId id="261" r:id="rId5"/>
    <p:sldId id="263" r:id="rId6"/>
    <p:sldId id="258" r:id="rId7"/>
    <p:sldId id="259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6264B1-470A-4F47-AF31-85562F5D6A08}" type="datetimeFigureOut">
              <a:rPr lang="pt-BR" smtClean="0"/>
              <a:t>25/10/2018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0860E5-083F-482B-B995-D9A7E10ECF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9347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860E5-083F-482B-B995-D9A7E10ECFB4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986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98ACD-113B-42CB-8264-0506402CEA46}" type="datetimeFigureOut">
              <a:rPr lang="pt-BR" smtClean="0"/>
              <a:t>25/10/2018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2CF25-0AE1-454C-856F-EA24AD621B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2738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98ACD-113B-42CB-8264-0506402CEA46}" type="datetimeFigureOut">
              <a:rPr lang="pt-BR" smtClean="0"/>
              <a:t>25/10/2018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2CF25-0AE1-454C-856F-EA24AD621B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9904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98ACD-113B-42CB-8264-0506402CEA46}" type="datetimeFigureOut">
              <a:rPr lang="pt-BR" smtClean="0"/>
              <a:t>25/10/2018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2CF25-0AE1-454C-856F-EA24AD621B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000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98ACD-113B-42CB-8264-0506402CEA46}" type="datetimeFigureOut">
              <a:rPr lang="pt-BR" smtClean="0"/>
              <a:t>25/10/2018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2CF25-0AE1-454C-856F-EA24AD621B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7037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98ACD-113B-42CB-8264-0506402CEA46}" type="datetimeFigureOut">
              <a:rPr lang="pt-BR" smtClean="0"/>
              <a:t>25/10/2018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2CF25-0AE1-454C-856F-EA24AD621B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0485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98ACD-113B-42CB-8264-0506402CEA46}" type="datetimeFigureOut">
              <a:rPr lang="pt-BR" smtClean="0"/>
              <a:t>25/10/2018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2CF25-0AE1-454C-856F-EA24AD621B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4333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98ACD-113B-42CB-8264-0506402CEA46}" type="datetimeFigureOut">
              <a:rPr lang="pt-BR" smtClean="0"/>
              <a:t>25/10/2018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2CF25-0AE1-454C-856F-EA24AD621B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4288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98ACD-113B-42CB-8264-0506402CEA46}" type="datetimeFigureOut">
              <a:rPr lang="pt-BR" smtClean="0"/>
              <a:t>25/10/2018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2CF25-0AE1-454C-856F-EA24AD621B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9553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98ACD-113B-42CB-8264-0506402CEA46}" type="datetimeFigureOut">
              <a:rPr lang="pt-BR" smtClean="0"/>
              <a:t>25/10/2018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2CF25-0AE1-454C-856F-EA24AD621B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8610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98ACD-113B-42CB-8264-0506402CEA46}" type="datetimeFigureOut">
              <a:rPr lang="pt-BR" smtClean="0"/>
              <a:t>25/10/2018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2CF25-0AE1-454C-856F-EA24AD621B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9953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98ACD-113B-42CB-8264-0506402CEA46}" type="datetimeFigureOut">
              <a:rPr lang="pt-BR" smtClean="0"/>
              <a:t>25/10/2018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2CF25-0AE1-454C-856F-EA24AD621B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1808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098ACD-113B-42CB-8264-0506402CEA46}" type="datetimeFigureOut">
              <a:rPr lang="pt-BR" smtClean="0"/>
              <a:t>25/10/2018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A2CF25-0AE1-454C-856F-EA24AD621B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0668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portal.mec.gov.br/busca-geral/318-programas-e-acoes-1921564125/pnld-439702797/12391-pnld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3528" y="980728"/>
            <a:ext cx="8568952" cy="2304256"/>
          </a:xfrm>
        </p:spPr>
        <p:txBody>
          <a:bodyPr>
            <a:normAutofit/>
          </a:bodyPr>
          <a:lstStyle/>
          <a:p>
            <a:r>
              <a:rPr lang="pt-BR" b="1" dirty="0"/>
              <a:t>Duas décadas de experiência de avaliação pedagógica no PNLD</a:t>
            </a:r>
            <a:br>
              <a:rPr lang="pt-BR" b="1" dirty="0"/>
            </a:b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pt-BR" dirty="0" smtClean="0"/>
              <a:t>Profa. Iole de Freitas Druck</a:t>
            </a:r>
          </a:p>
          <a:p>
            <a:pPr algn="r"/>
            <a:r>
              <a:rPr lang="pt-BR" dirty="0" smtClean="0"/>
              <a:t>IME/USP</a:t>
            </a:r>
          </a:p>
          <a:p>
            <a:pPr algn="r"/>
            <a:r>
              <a:rPr lang="pt-BR" dirty="0" smtClean="0"/>
              <a:t>25/10/2018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7263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9036496" cy="1060676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Minha atuação na avaliação </a:t>
            </a:r>
            <a:br>
              <a:rPr lang="pt-BR" dirty="0" smtClean="0"/>
            </a:br>
            <a:r>
              <a:rPr lang="pt-BR" dirty="0" smtClean="0"/>
              <a:t>pedagógica do PNLD de 1996 a 2017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844824"/>
            <a:ext cx="8712968" cy="489654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pt-BR" b="1" dirty="0" smtClean="0"/>
          </a:p>
          <a:p>
            <a:pPr marL="0" indent="0">
              <a:buNone/>
            </a:pPr>
            <a:r>
              <a:rPr lang="pt-BR" b="1" dirty="0" smtClean="0"/>
              <a:t>Avaliação </a:t>
            </a:r>
            <a:r>
              <a:rPr lang="pt-BR" b="1" dirty="0"/>
              <a:t>de coleções didáticas para o Ensino Fundamental 1:</a:t>
            </a:r>
            <a:endParaRPr lang="pt-BR" dirty="0"/>
          </a:p>
          <a:p>
            <a:pPr marL="0" indent="0">
              <a:buNone/>
            </a:pPr>
            <a:r>
              <a:rPr lang="pt-BR" b="1" dirty="0"/>
              <a:t> </a:t>
            </a:r>
            <a:endParaRPr lang="pt-BR" dirty="0"/>
          </a:p>
          <a:p>
            <a:pPr>
              <a:buFont typeface="Wingdings" panose="05000000000000000000" pitchFamily="2" charset="2"/>
              <a:buChar char="Ø"/>
            </a:pPr>
            <a:r>
              <a:rPr lang="pt-BR" dirty="0" smtClean="0"/>
              <a:t>Avaliadora </a:t>
            </a:r>
            <a:r>
              <a:rPr lang="pt-BR" dirty="0"/>
              <a:t>da área de Matemática em seis edições do PNLD do MEC (1998, 2001, 2004, 2007, 2010 e 2013), para a avaliação de Livros Didáticos destinados à fase inicial do Ensino Fundamental. Trabalho realizado, respectivamente, em 1996, 1999, 2002, 2005, 2008 e 2011.</a:t>
            </a:r>
          </a:p>
          <a:p>
            <a:pPr marL="0" indent="0">
              <a:buNone/>
            </a:pPr>
            <a:r>
              <a:rPr lang="pt-BR" dirty="0"/>
              <a:t> 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 smtClean="0"/>
              <a:t>Coordenadora </a:t>
            </a:r>
            <a:r>
              <a:rPr lang="pt-BR" dirty="0"/>
              <a:t>do grupo de avaliadores da área da Matemática do Polo Sul no PNLD 2016 do MEC, para a avaliação de Livros Didáticos destinados à fase inicial do Ensino Fundamental. Trabalho realizado em 2014/2015.</a:t>
            </a:r>
          </a:p>
        </p:txBody>
      </p:sp>
    </p:spTree>
    <p:extLst>
      <p:ext uri="{BB962C8B-B14F-4D97-AF65-F5344CB8AC3E}">
        <p14:creationId xmlns:p14="http://schemas.microsoft.com/office/powerpoint/2010/main" val="28121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95536" y="197347"/>
            <a:ext cx="8424936" cy="6632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500" b="1" dirty="0" smtClean="0"/>
              <a:t> Avaliação </a:t>
            </a:r>
            <a:r>
              <a:rPr lang="pt-BR" sz="2500" b="1" dirty="0"/>
              <a:t>de coleções didáticas para o Ensino Fundamental 2:</a:t>
            </a:r>
            <a:endParaRPr lang="pt-BR" sz="2500" dirty="0"/>
          </a:p>
          <a:p>
            <a:r>
              <a:rPr lang="pt-BR" sz="2500" dirty="0"/>
              <a:t> 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pt-BR" sz="2500" dirty="0" smtClean="0"/>
              <a:t>Avaliadora </a:t>
            </a:r>
            <a:r>
              <a:rPr lang="pt-BR" sz="2500" dirty="0"/>
              <a:t>da área da Matemática em três edições do PNLD do MEC (2002, 2005 e 2008), para a avaliação de Livros Didáticos destinados à fase final do Ensino Fundamental. Trabalho realizado, respectivamente, em 2000, 2003 e 2006.</a:t>
            </a:r>
          </a:p>
          <a:p>
            <a:r>
              <a:rPr lang="pt-BR" sz="2500" dirty="0"/>
              <a:t> 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pt-BR" sz="2500" dirty="0"/>
              <a:t>  Coordenadora do grupo de avaliadores da área da Matemática do Polo Sul, em duas edições do PNLD do MEC (2011 e 2014), para a avaliação de Livros Didáticos destinados à fase final do Ensino Fundamental. Trabalhos realizados, respectivamente, em 2009/ 2010 e 2012/2013.</a:t>
            </a:r>
          </a:p>
          <a:p>
            <a:r>
              <a:rPr lang="pt-BR" sz="2500" dirty="0"/>
              <a:t> 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pt-BR" sz="2500" dirty="0"/>
              <a:t>  Representante da área de Matemática na Comissão Técnica do MEC do PNLD 2017, para a avaliação de Livros Didáticos destinados à fase final do Ensino Fundamental. Trabalho realizado em 2015/2016.</a:t>
            </a:r>
          </a:p>
        </p:txBody>
      </p:sp>
    </p:spTree>
    <p:extLst>
      <p:ext uri="{BB962C8B-B14F-4D97-AF65-F5344CB8AC3E}">
        <p14:creationId xmlns:p14="http://schemas.microsoft.com/office/powerpoint/2010/main" val="1519818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51520" y="332657"/>
            <a:ext cx="8712968" cy="5863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500" b="1" dirty="0" smtClean="0"/>
              <a:t>    Avaliação </a:t>
            </a:r>
            <a:r>
              <a:rPr lang="pt-BR" sz="2500" b="1" dirty="0"/>
              <a:t>de coleções didáticas para o Ensino Médio:</a:t>
            </a:r>
            <a:endParaRPr lang="pt-BR" sz="2500" dirty="0"/>
          </a:p>
          <a:p>
            <a:r>
              <a:rPr lang="pt-BR" sz="2500" dirty="0"/>
              <a:t> 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pt-BR" sz="2500" dirty="0"/>
              <a:t>  Avaliadora da Área de Matemática em duas edições do PNLD do MEC (2006 e 2012), para a avaliação de Livros Didáticos destinados ao Ensino Médio. Trabalhos realizados, respectivamente, em 2004 e 2010.</a:t>
            </a:r>
          </a:p>
          <a:p>
            <a:r>
              <a:rPr lang="pt-BR" sz="2500" dirty="0"/>
              <a:t> 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pt-BR" sz="2500" dirty="0"/>
              <a:t>  Coordenadora do grupo de avaliadores da área da Matemática do Polo Sul, do PNLD 2015 do MEC, para a avaliação de Livros Didáticos destinados ao Ensino Médio. Trabalho realizado em 2013/ 2014</a:t>
            </a:r>
            <a:r>
              <a:rPr lang="pt-BR" sz="2500" dirty="0" smtClean="0"/>
              <a:t>.</a:t>
            </a:r>
          </a:p>
          <a:p>
            <a:pPr lvl="0"/>
            <a:endParaRPr lang="pt-BR" sz="25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t-BR" sz="2500" dirty="0" smtClean="0"/>
              <a:t>Assessora </a:t>
            </a:r>
            <a:r>
              <a:rPr lang="pt-BR" sz="2500" dirty="0"/>
              <a:t>da Coordenação Pedagógica da área de Matemática do PNLD 2018 do MEC para a avaliação de Livros Didáticos destinados ao Ensino Médio. Trabalho realizado em 2016/2017.</a:t>
            </a:r>
          </a:p>
        </p:txBody>
      </p:sp>
    </p:spTree>
    <p:extLst>
      <p:ext uri="{BB962C8B-B14F-4D97-AF65-F5344CB8AC3E}">
        <p14:creationId xmlns:p14="http://schemas.microsoft.com/office/powerpoint/2010/main" val="3819829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8229600" cy="2376264"/>
          </a:xfrm>
        </p:spPr>
        <p:txBody>
          <a:bodyPr>
            <a:normAutofit/>
          </a:bodyPr>
          <a:lstStyle/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O  PNLD no Portal do MEC </a:t>
            </a:r>
            <a:r>
              <a:rPr lang="pt-BR" dirty="0" smtClean="0"/>
              <a:t>agora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41724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t-BR" dirty="0" smtClean="0">
              <a:hlinkClick r:id="rId2"/>
            </a:endParaRPr>
          </a:p>
          <a:p>
            <a:pPr marL="0" indent="0">
              <a:buNone/>
            </a:pPr>
            <a:endParaRPr lang="pt-BR" dirty="0">
              <a:hlinkClick r:id="rId2"/>
            </a:endParaRPr>
          </a:p>
          <a:p>
            <a:pPr marL="0" indent="0">
              <a:buNone/>
            </a:pPr>
            <a:r>
              <a:rPr lang="pt-BR" dirty="0" smtClean="0">
                <a:hlinkClick r:id="rId2"/>
              </a:rPr>
              <a:t>http://portal.mec.gov.br/busca-geral/318-programas-e-acoes-1921564125/pnld-439702797/12391-pnld</a:t>
            </a:r>
            <a:endParaRPr lang="pt-BR" dirty="0" smtClean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73471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Critérios eliminatórios PNLD 2020 e 2017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114800" cy="45719"/>
          </a:xfrm>
        </p:spPr>
        <p:txBody>
          <a:bodyPr>
            <a:normAutofit fontScale="25000" lnSpcReduction="20000"/>
          </a:bodyPr>
          <a:lstStyle/>
          <a:p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07504" y="1700808"/>
            <a:ext cx="4536504" cy="515719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t-BR" b="1" dirty="0" smtClean="0"/>
              <a:t>Serão excluídas </a:t>
            </a:r>
            <a:r>
              <a:rPr lang="pt-BR" b="1" dirty="0"/>
              <a:t>as obras didáticas inscritas no PNLD 2020 que não atenderem ao disposto nos seguintes critérios eliminatórios comuns: </a:t>
            </a:r>
          </a:p>
          <a:p>
            <a:pPr marL="0" indent="0">
              <a:buNone/>
            </a:pPr>
            <a:r>
              <a:rPr lang="pt-BR" dirty="0"/>
              <a:t>1. Respeito à legislação, às diretrizes e às normas oficiais relativas à Educação; </a:t>
            </a:r>
          </a:p>
          <a:p>
            <a:pPr marL="0" indent="0">
              <a:buNone/>
            </a:pPr>
            <a:r>
              <a:rPr lang="pt-BR" dirty="0"/>
              <a:t>2. Observância aos princípios éticos necessários à construção da cidadania e ao convívio social republicano; </a:t>
            </a:r>
          </a:p>
          <a:p>
            <a:pPr marL="0" indent="0">
              <a:buNone/>
            </a:pPr>
            <a:r>
              <a:rPr lang="pt-BR" dirty="0"/>
              <a:t>3. Coerência e adequação da abordagem teórico-metodológica </a:t>
            </a:r>
          </a:p>
          <a:p>
            <a:pPr marL="0" indent="0">
              <a:buNone/>
            </a:pPr>
            <a:r>
              <a:rPr lang="pt-BR" dirty="0"/>
              <a:t>4. Correção e atualização de conceitos, informações e procedimentos; </a:t>
            </a:r>
          </a:p>
          <a:p>
            <a:pPr marL="0" indent="0">
              <a:buNone/>
            </a:pPr>
            <a:r>
              <a:rPr lang="pt-BR" dirty="0"/>
              <a:t>5. Adequação e a pertinência das orientações prestadas ao professor; </a:t>
            </a:r>
          </a:p>
          <a:p>
            <a:pPr marL="0" indent="0">
              <a:buNone/>
            </a:pPr>
            <a:r>
              <a:rPr lang="pt-BR" dirty="0"/>
              <a:t>6. Observância às regras ortográficas e gramaticais da língua na qual a obra tenha sido escrita; </a:t>
            </a:r>
          </a:p>
          <a:p>
            <a:pPr marL="0" indent="0">
              <a:buNone/>
            </a:pPr>
            <a:r>
              <a:rPr lang="pt-BR" dirty="0"/>
              <a:t>7. Adequação da estrutura editorial e do projeto gráfico; </a:t>
            </a:r>
          </a:p>
          <a:p>
            <a:pPr marL="0" indent="0">
              <a:buNone/>
            </a:pPr>
            <a:r>
              <a:rPr lang="pt-BR" dirty="0"/>
              <a:t>8. Qualidade do texto e a adequação temática; 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3959423" cy="93687"/>
          </a:xfrm>
        </p:spPr>
        <p:txBody>
          <a:bodyPr>
            <a:normAutofit fontScale="25000" lnSpcReduction="20000"/>
          </a:bodyPr>
          <a:lstStyle/>
          <a:p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4008" y="1628800"/>
            <a:ext cx="4320479" cy="52292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pt-BR" sz="2700" b="1" dirty="0" smtClean="0"/>
              <a:t>Os critérios eliminatórios comuns a serem observados na apreciação de todas as obras submetidas ao PNLD 2017 são os seguintes: </a:t>
            </a:r>
            <a:endParaRPr lang="pt-BR" sz="2700" dirty="0" smtClean="0"/>
          </a:p>
          <a:p>
            <a:pPr marL="0" indent="0">
              <a:buNone/>
            </a:pPr>
            <a:r>
              <a:rPr lang="pt-BR" sz="2700" b="1" dirty="0" smtClean="0"/>
              <a:t>2.1.1. </a:t>
            </a:r>
            <a:r>
              <a:rPr lang="pt-BR" sz="2700" dirty="0" smtClean="0"/>
              <a:t>respeito à legislação, às diretrizes e às normas oficiais relativas ao ensino fundamental; </a:t>
            </a:r>
          </a:p>
          <a:p>
            <a:pPr marL="0" indent="0">
              <a:buNone/>
            </a:pPr>
            <a:r>
              <a:rPr lang="pt-BR" sz="2700" b="1" dirty="0" smtClean="0"/>
              <a:t>2.1.2. </a:t>
            </a:r>
            <a:r>
              <a:rPr lang="pt-BR" sz="2700" dirty="0" smtClean="0"/>
              <a:t>observância de princípios éticos necessários à construção da cidadania e ao convívio social republicano; </a:t>
            </a:r>
          </a:p>
          <a:p>
            <a:pPr marL="0" indent="0">
              <a:buNone/>
            </a:pPr>
            <a:r>
              <a:rPr lang="pt-BR" sz="2700" b="1" dirty="0" smtClean="0"/>
              <a:t>2.1.3. </a:t>
            </a:r>
            <a:r>
              <a:rPr lang="pt-BR" sz="2700" dirty="0" smtClean="0"/>
              <a:t>coerência e adequação da abordagem teórico-metodológica assumida pela coleção, no que diz respeito à proposta didático-pedagógica explicitada e aos objetivos visados; </a:t>
            </a:r>
          </a:p>
          <a:p>
            <a:pPr marL="0" indent="0">
              <a:buNone/>
            </a:pPr>
            <a:r>
              <a:rPr lang="pt-BR" sz="2700" b="1" dirty="0" smtClean="0"/>
              <a:t>2.1.4. </a:t>
            </a:r>
            <a:r>
              <a:rPr lang="pt-BR" sz="2700" dirty="0" smtClean="0"/>
              <a:t>correção e atualização de conceitos, informações e procedimentos; </a:t>
            </a:r>
          </a:p>
          <a:p>
            <a:pPr marL="0" indent="0">
              <a:buNone/>
            </a:pPr>
            <a:r>
              <a:rPr lang="pt-BR" sz="2700" b="1" dirty="0" smtClean="0"/>
              <a:t>2.1.5. </a:t>
            </a:r>
            <a:r>
              <a:rPr lang="pt-BR" sz="2700" dirty="0" smtClean="0"/>
              <a:t>observância das características e finalidades específicas do Manual do Professor e adequação da coleção à linha pedagógica nele apresentada; </a:t>
            </a:r>
          </a:p>
          <a:p>
            <a:pPr marL="0" indent="0">
              <a:buNone/>
            </a:pPr>
            <a:r>
              <a:rPr lang="pt-BR" sz="2700" b="1" dirty="0" smtClean="0"/>
              <a:t>2.1.6. </a:t>
            </a:r>
            <a:r>
              <a:rPr lang="pt-BR" sz="2700" dirty="0" smtClean="0"/>
              <a:t>adequação da estrutura editorial e do projeto gráfico aos objetivos didático-pedagógicos da coleção. 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05630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58018"/>
          </a:xfrm>
        </p:spPr>
        <p:txBody>
          <a:bodyPr>
            <a:normAutofit fontScale="90000"/>
          </a:bodyPr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0" y="0"/>
            <a:ext cx="4788024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1000" b="1" dirty="0"/>
              <a:t>2.1.1 Respeito à legislação, às diretrizes e às normas oficiais relativas à Educação </a:t>
            </a:r>
            <a:endParaRPr lang="pt-BR" sz="1000" dirty="0"/>
          </a:p>
          <a:p>
            <a:pPr marL="0" indent="0">
              <a:buNone/>
            </a:pPr>
            <a:r>
              <a:rPr lang="pt-BR" sz="1000" dirty="0"/>
              <a:t>Serão excluídas as obras didáticas que não obedecerem aos preceitos legais instituídos nos seguintes documentos legais: </a:t>
            </a:r>
          </a:p>
          <a:p>
            <a:pPr marL="0" indent="0">
              <a:buNone/>
            </a:pPr>
            <a:r>
              <a:rPr lang="pt-BR" sz="1000" dirty="0"/>
              <a:t>a. Constituição Federal de 1988 </a:t>
            </a:r>
          </a:p>
          <a:p>
            <a:pPr marL="0" indent="0">
              <a:buNone/>
            </a:pPr>
            <a:r>
              <a:rPr lang="pt-BR" sz="1000" dirty="0"/>
              <a:t>b. Lei de Diretrizes e Bases da Educação Nacional - LDB (Lei 9.394/1996) </a:t>
            </a:r>
          </a:p>
          <a:p>
            <a:pPr marL="0" indent="0">
              <a:buNone/>
            </a:pPr>
            <a:r>
              <a:rPr lang="pt-BR" sz="1000" dirty="0"/>
              <a:t>c. Estatuto da Criança e do Adolescente - ECA (Lei 8.069/1990) </a:t>
            </a:r>
          </a:p>
          <a:p>
            <a:pPr marL="0" indent="0">
              <a:buNone/>
            </a:pPr>
            <a:r>
              <a:rPr lang="pt-BR" sz="1000" dirty="0" smtClean="0"/>
              <a:t>d</a:t>
            </a:r>
            <a:r>
              <a:rPr lang="pt-BR" sz="1000" dirty="0"/>
              <a:t>. Plano Nacional de Educação PNE - 2014-2024 (Lei 13.005/2014) </a:t>
            </a:r>
          </a:p>
          <a:p>
            <a:pPr marL="0" indent="0">
              <a:buNone/>
            </a:pPr>
            <a:r>
              <a:rPr lang="pt-BR" sz="1000" dirty="0"/>
              <a:t>e. Estatuto da Pessoa com Deficiência (Lei 13.146/2015) </a:t>
            </a:r>
          </a:p>
          <a:p>
            <a:pPr marL="0" indent="0">
              <a:buNone/>
            </a:pPr>
            <a:r>
              <a:rPr lang="pt-BR" sz="1000" dirty="0"/>
              <a:t>f. Código de Trânsito Brasileiro (Lei 9.503/1997) </a:t>
            </a:r>
          </a:p>
          <a:p>
            <a:pPr marL="0" indent="0">
              <a:buNone/>
            </a:pPr>
            <a:r>
              <a:rPr lang="pt-BR" sz="1000" dirty="0"/>
              <a:t>g. Política Nacional de Educação Ambiental (Lei 9.795/1999) </a:t>
            </a:r>
          </a:p>
          <a:p>
            <a:pPr marL="0" indent="0">
              <a:buNone/>
            </a:pPr>
            <a:r>
              <a:rPr lang="pt-BR" sz="1000" dirty="0"/>
              <a:t>h. Estatuto do Idoso (Lei 10.741/2003) </a:t>
            </a:r>
          </a:p>
          <a:p>
            <a:pPr marL="0" indent="0">
              <a:buNone/>
            </a:pPr>
            <a:r>
              <a:rPr lang="pt-BR" sz="1000" dirty="0"/>
              <a:t>i. Lei de Alimentação Escolar (Lei 11.947/2009) </a:t>
            </a:r>
          </a:p>
          <a:p>
            <a:pPr marL="0" indent="0">
              <a:buNone/>
            </a:pPr>
            <a:r>
              <a:rPr lang="pt-BR" sz="1000" dirty="0"/>
              <a:t>j. Programa Nacional de Direitos Humanos PNDH-3 (Decreto 7.037/2009) </a:t>
            </a:r>
          </a:p>
          <a:p>
            <a:pPr marL="0" indent="0">
              <a:buNone/>
            </a:pPr>
            <a:r>
              <a:rPr lang="pt-BR" sz="1000" dirty="0"/>
              <a:t>k. Objetivos e diretrizes do Programa Nacional do Livro e do Material Didático, dispostas no decreto nº 9.099/2017 </a:t>
            </a:r>
          </a:p>
          <a:p>
            <a:pPr marL="0" indent="0">
              <a:buNone/>
            </a:pPr>
            <a:r>
              <a:rPr lang="pt-BR" sz="1000" dirty="0"/>
              <a:t>l. Decreto nº 7.611/2011, que dispõe sobre o Atendimento Educacional Especializado (AEE) </a:t>
            </a:r>
          </a:p>
          <a:p>
            <a:pPr marL="0" indent="0">
              <a:buNone/>
            </a:pPr>
            <a:r>
              <a:rPr lang="pt-BR" sz="1000" dirty="0"/>
              <a:t>m. Diretrizes Curriculares Nacionais Gerais para a Educação Básica (Parecer CNE/CEB nº7/2010 e Resolução CNE/CEB nº 4/2010) </a:t>
            </a:r>
          </a:p>
          <a:p>
            <a:pPr marL="0" indent="0">
              <a:buNone/>
            </a:pPr>
            <a:r>
              <a:rPr lang="pt-BR" sz="1000" dirty="0"/>
              <a:t>n. Diretrizes Curriculares Nacionais para o Ensino Fundamental de Nove Anos (Resolução CNE/CEB nº 7/2010) </a:t>
            </a:r>
          </a:p>
          <a:p>
            <a:pPr marL="0" indent="0">
              <a:buNone/>
            </a:pPr>
            <a:r>
              <a:rPr lang="pt-BR" sz="1000" dirty="0"/>
              <a:t>o. Diretrizes Operacionais para a Educação Básica nas Escolas do Campo (Parecer CNE/CEB nº 36/2001, Resolução CNE/CEB nº 1/2002, Parecer CNE/CEB nº 3/2008 e Resolução CNE/CEB nº 2/2008) </a:t>
            </a:r>
          </a:p>
          <a:p>
            <a:pPr marL="0" indent="0">
              <a:buNone/>
            </a:pPr>
            <a:r>
              <a:rPr lang="pt-BR" sz="1000" dirty="0"/>
              <a:t>p. Diretrizes Operacionais para o Atendimento Educacional Especializado na Educação Básica (Resolução CNE/CEB nº 4/2009 e Parecer CNE/CEB nº 13/2009) </a:t>
            </a:r>
          </a:p>
          <a:p>
            <a:pPr marL="0" indent="0">
              <a:buNone/>
            </a:pPr>
            <a:r>
              <a:rPr lang="pt-BR" sz="1000" dirty="0"/>
              <a:t>q. Diretrizes Nacionais para a Educação Escolar Quilombola (Resolução CNE/CEB nº 8/2012) </a:t>
            </a:r>
          </a:p>
          <a:p>
            <a:pPr marL="0" indent="0">
              <a:buNone/>
            </a:pPr>
            <a:r>
              <a:rPr lang="pt-BR" sz="1000" dirty="0"/>
              <a:t>r. Diretrizes Nacionais para a Educação em Direitos Humanos (</a:t>
            </a:r>
            <a:r>
              <a:rPr lang="pt-BR" sz="1000" dirty="0" err="1"/>
              <a:t>Resolucão</a:t>
            </a:r>
            <a:r>
              <a:rPr lang="pt-BR" sz="1000" dirty="0"/>
              <a:t> CNE/CEB nº 1/2012) </a:t>
            </a:r>
          </a:p>
          <a:p>
            <a:pPr marL="0" indent="0">
              <a:buNone/>
            </a:pPr>
            <a:r>
              <a:rPr lang="pt-BR" sz="1000" dirty="0"/>
              <a:t>s. Diretrizes Curriculares Nacionais para a Educação Ambiental (</a:t>
            </a:r>
            <a:r>
              <a:rPr lang="pt-BR" sz="1000" dirty="0" err="1"/>
              <a:t>Resolucão</a:t>
            </a:r>
            <a:r>
              <a:rPr lang="pt-BR" sz="1000" dirty="0"/>
              <a:t> CNE/CEB nº 2/2012) </a:t>
            </a:r>
          </a:p>
          <a:p>
            <a:pPr marL="0" indent="0">
              <a:buNone/>
            </a:pPr>
            <a:r>
              <a:rPr lang="pt-BR" sz="1000" dirty="0"/>
              <a:t>t. Diretrizes Operacionais para a Educação de Jovens e Adultos – EJA (Parecer CNE/CEB nº 23/2008) </a:t>
            </a:r>
          </a:p>
          <a:p>
            <a:pPr marL="0" indent="0">
              <a:buNone/>
            </a:pPr>
            <a:r>
              <a:rPr lang="pt-BR" sz="1000" dirty="0"/>
              <a:t>u. Diretrizes Curriculares Nacionais para a Educação das Relações Étnico-Raciais e para o Ensino de História e Cultura Afro-Brasileira e Africana (Parecer CNE/CP nº 3/2004 e Resolução CNE/CP nº 01/2004) </a:t>
            </a:r>
          </a:p>
          <a:p>
            <a:pPr marL="0" indent="0">
              <a:buNone/>
            </a:pPr>
            <a:r>
              <a:rPr lang="pt-BR" sz="1000" dirty="0"/>
              <a:t>v. Resolução relativa à pertinência do uso de imagens comerciais nos livros didáticos (Parecer CNE/CEB nº 15/2000) </a:t>
            </a:r>
          </a:p>
          <a:p>
            <a:pPr marL="0" indent="0">
              <a:buNone/>
            </a:pPr>
            <a:r>
              <a:rPr lang="pt-BR" sz="1000" dirty="0"/>
              <a:t>w. Resolução que institui e orienta a implementação da </a:t>
            </a:r>
            <a:r>
              <a:rPr lang="pt-BR" sz="1000" dirty="0" smtClean="0"/>
              <a:t>BNCC (</a:t>
            </a:r>
            <a:r>
              <a:rPr lang="pt-BR" sz="1000" dirty="0"/>
              <a:t>CNE/CP Nº 02/2017) </a:t>
            </a:r>
          </a:p>
          <a:p>
            <a:pPr marL="0" indent="0">
              <a:buNone/>
            </a:pPr>
            <a:endParaRPr lang="pt-BR" sz="1000" dirty="0"/>
          </a:p>
          <a:p>
            <a:pPr marL="0" indent="0">
              <a:buNone/>
            </a:pPr>
            <a:endParaRPr lang="pt-BR" sz="1000" dirty="0"/>
          </a:p>
          <a:p>
            <a:pPr marL="0" indent="0">
              <a:buNone/>
            </a:pPr>
            <a:endParaRPr lang="pt-BR" sz="1000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716016" y="0"/>
            <a:ext cx="4415796" cy="68580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pt-BR" sz="4000" b="1" dirty="0"/>
              <a:t>2.1.1. Respeito à legislação, às diretrizes e às normas oficiais relativas ao ensino fundamental </a:t>
            </a:r>
            <a:endParaRPr lang="pt-BR" sz="4000" dirty="0"/>
          </a:p>
          <a:p>
            <a:pPr marL="0" indent="0">
              <a:buNone/>
            </a:pPr>
            <a:r>
              <a:rPr lang="pt-BR" sz="4000" dirty="0"/>
              <a:t>Considerando-se a legislação, as diretrizes e as normas oficiais que regulamentam o ensino fundamental, </a:t>
            </a:r>
            <a:r>
              <a:rPr lang="pt-BR" sz="4000" i="1" dirty="0"/>
              <a:t>serão excluídas as obras que não obedecerem aos seguintes instrumentos legais: </a:t>
            </a:r>
            <a:endParaRPr lang="pt-BR" sz="4000" dirty="0"/>
          </a:p>
          <a:p>
            <a:pPr marL="0" indent="0">
              <a:buNone/>
            </a:pPr>
            <a:r>
              <a:rPr lang="pt-BR" sz="4000" dirty="0"/>
              <a:t>1. Constituição da República Federativa do Brasil. </a:t>
            </a:r>
          </a:p>
          <a:p>
            <a:pPr marL="0" indent="0">
              <a:buNone/>
            </a:pPr>
            <a:r>
              <a:rPr lang="pt-BR" sz="4000" dirty="0"/>
              <a:t>2. Lei de Diretrizes e Bases da Educação Nacional, com as respectivas alterações introduzidas pelas Leis nº 10.639/2003, nº 11.645/2008, nº 11.274/2006 e nº 11.525/2007. </a:t>
            </a:r>
          </a:p>
          <a:p>
            <a:pPr marL="0" indent="0">
              <a:buNone/>
            </a:pPr>
            <a:r>
              <a:rPr lang="pt-BR" sz="4000" dirty="0"/>
              <a:t>Lei nº 10.639/2003 – Altera a Lei n.º9.394, de 20 de dezembro de 1996, que estabelece as diretrizes e bases da educação nacional, para incluir no currículo oficial da Rede de Ensino a obrigatoriedade da temática "História e Cultura Afro-Brasileira". </a:t>
            </a:r>
          </a:p>
          <a:p>
            <a:pPr marL="0" indent="0">
              <a:buNone/>
            </a:pPr>
            <a:r>
              <a:rPr lang="pt-BR" sz="4000" dirty="0"/>
              <a:t>Lei nº 11.645/2008 – “Altera a Lei n.º 9.394, de 20 de dezembro de 1996, modificada pela Lei n.º 10.639, de 9 de janeiro de 2003, que estabelece as diretrizes e bases da educação nacional, para incluir no currículo oficial da rede de ensino a obrigatoriedade da temática “História e Cultura Afro-Brasileira e Indígena”. </a:t>
            </a:r>
          </a:p>
          <a:p>
            <a:pPr marL="0" indent="0">
              <a:buNone/>
            </a:pPr>
            <a:r>
              <a:rPr lang="pt-BR" sz="4000" dirty="0"/>
              <a:t>Lei nº 11.274/2006 - Altera a redação dos </a:t>
            </a:r>
            <a:r>
              <a:rPr lang="pt-BR" sz="4000" dirty="0" err="1"/>
              <a:t>Arts</a:t>
            </a:r>
            <a:r>
              <a:rPr lang="pt-BR" sz="4000" dirty="0"/>
              <a:t>. 29, 30, 32 e 87 da Lei n.º 9.394, de 20 de dezembro de 1996, que estabelece as diretrizes e bases da educação nacional, dispondo sobre a duração de 9 (nove) anos para o ensino fundamental, com matrícula obrigatória a partir dos 6 (seis) anos de idade. </a:t>
            </a:r>
          </a:p>
          <a:p>
            <a:pPr marL="0" indent="0">
              <a:buNone/>
            </a:pPr>
            <a:r>
              <a:rPr lang="pt-BR" sz="4000" dirty="0"/>
              <a:t>Lei nº 11.525/2007 – “Acrescenta § 5.º ao art. 32 da Lei n.º 9.394, de 20 de dezembro de 1996, para incluir conteúdo que trate dos direitos das crianças e dos adolescentes no currículo do ensino fundamental.” </a:t>
            </a:r>
          </a:p>
          <a:p>
            <a:pPr marL="0" indent="0">
              <a:buNone/>
            </a:pPr>
            <a:r>
              <a:rPr lang="pt-BR" sz="4000" dirty="0"/>
              <a:t>3. Estatuto da Criança e do Adolescente e Estatuto do Idoso. </a:t>
            </a:r>
          </a:p>
          <a:p>
            <a:pPr marL="0" indent="0">
              <a:buNone/>
            </a:pPr>
            <a:r>
              <a:rPr lang="pt-BR" sz="4000" dirty="0"/>
              <a:t>4. Diretrizes Curriculares Nacionais Gerais para o Ensino Fundamental de 9 (nove) anos e Diretrizes Curriculares Nacionais para a Educação Básica. </a:t>
            </a:r>
          </a:p>
          <a:p>
            <a:pPr marL="0" indent="0">
              <a:buNone/>
            </a:pPr>
            <a:r>
              <a:rPr lang="pt-BR" sz="4000" dirty="0"/>
              <a:t>5. Resoluções e Pareceres do Conselho Nacional de Educação, em especial, o Parecer CEB nº 15, de 04/07/2000, o Parecer CNE/CP nº 003, de 10/03/2004 e a Resolução CNE/CP nº 01 de 17/06/2004, Parecer CNE/CEB nº 7/2010, Resolução CNE/CEB nº 4/2010, Parecer CNE/CEB nº 11/2010 e Parecer CNE/CP nº 14, de 06 /06/2012. </a:t>
            </a:r>
          </a:p>
          <a:p>
            <a:pPr marL="0" indent="0">
              <a:buNone/>
            </a:pPr>
            <a:r>
              <a:rPr lang="pt-BR" sz="4000" dirty="0"/>
              <a:t>6. Parecer CEB nº 15 de 04/07/2000 - Trata da pertinência do uso de imagens comerciais nos livros didáticos. </a:t>
            </a:r>
          </a:p>
          <a:p>
            <a:pPr marL="0" indent="0">
              <a:buNone/>
            </a:pPr>
            <a:r>
              <a:rPr lang="pt-BR" sz="4000" dirty="0"/>
              <a:t>7. Parecer CNE/CP nº 003 de 10/03/2004 – Aborda assunto relativo às Diretrizes Curriculares Nacionais para a Educação das Relações Étnico-Raciais e para o Ensino de História e Cultura Afro-Brasileira e Africana. </a:t>
            </a:r>
          </a:p>
          <a:p>
            <a:pPr marL="0" indent="0">
              <a:buNone/>
            </a:pPr>
            <a:r>
              <a:rPr lang="pt-BR" sz="4000" dirty="0"/>
              <a:t>8. Resolução CNE/CP nº 01 de 17/06/2004 - Institui Diretrizes Curriculares Nacionais para a Educação das Relações Étnico-Raciais e para o Ensino de História e Cultura Afro-Brasileira e Africana. </a:t>
            </a:r>
          </a:p>
          <a:p>
            <a:pPr marL="0" indent="0">
              <a:buNone/>
            </a:pPr>
            <a:r>
              <a:rPr lang="pt-BR" sz="4000" dirty="0"/>
              <a:t>9. Parecer CNE/CEB nº 7/2010 – Trata das Diretrizes Curriculares Nacionais Gerais para a Educação Básica. </a:t>
            </a:r>
          </a:p>
          <a:p>
            <a:pPr marL="0" indent="0">
              <a:buNone/>
            </a:pPr>
            <a:r>
              <a:rPr lang="pt-BR" sz="4000" dirty="0"/>
              <a:t>10. Resolução CNE/CEB nº 4/2010 - Define Diretrizes Curriculares Nacionais Gerais para a Educação Básica. </a:t>
            </a:r>
          </a:p>
          <a:p>
            <a:pPr marL="0" indent="0">
              <a:buNone/>
            </a:pPr>
            <a:r>
              <a:rPr lang="pt-BR" sz="4000" dirty="0"/>
              <a:t>11. Parecer CNE/CEB nº 11/2010 – Trata das Diretrizes Curriculares Nacionais para o Ensino Fundamental de 9 (nove) anos. </a:t>
            </a:r>
          </a:p>
          <a:p>
            <a:pPr marL="0" indent="0">
              <a:buNone/>
            </a:pPr>
            <a:r>
              <a:rPr lang="pt-BR" sz="4000" dirty="0"/>
              <a:t>12. Parecer CNE/CP Nº 14 de 06 /06/2012 - Estabelece as Diretrizes Curriculares Nacionais para a Educação Ambiental (DCNEA). </a:t>
            </a:r>
          </a:p>
          <a:p>
            <a:pPr marL="0" indent="0">
              <a:buNone/>
            </a:pPr>
            <a:r>
              <a:rPr lang="pt-BR" sz="4000" dirty="0"/>
              <a:t>13. Portaria normativa 21, do Ministério da Educação, de 28 de agosto de 2013</a:t>
            </a:r>
            <a:r>
              <a:rPr lang="pt-B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4491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1311</Words>
  <Application>Microsoft Office PowerPoint</Application>
  <PresentationFormat>Apresentação na tela (4:3)</PresentationFormat>
  <Paragraphs>92</Paragraphs>
  <Slides>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Tema do Office</vt:lpstr>
      <vt:lpstr>Duas décadas de experiência de avaliação pedagógica no PNLD </vt:lpstr>
      <vt:lpstr>Minha atuação na avaliação  pedagógica do PNLD de 1996 a 2017</vt:lpstr>
      <vt:lpstr>Apresentação do PowerPoint</vt:lpstr>
      <vt:lpstr>Apresentação do PowerPoint</vt:lpstr>
      <vt:lpstr> O  PNLD no Portal do MEC agora </vt:lpstr>
      <vt:lpstr>Critérios eliminatórios PNLD 2020 e 2017</vt:lpstr>
      <vt:lpstr>Apresentação do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Iole</dc:creator>
  <cp:lastModifiedBy>Iole</cp:lastModifiedBy>
  <cp:revision>10</cp:revision>
  <dcterms:created xsi:type="dcterms:W3CDTF">2018-10-25T21:00:29Z</dcterms:created>
  <dcterms:modified xsi:type="dcterms:W3CDTF">2018-10-25T23:44:56Z</dcterms:modified>
</cp:coreProperties>
</file>