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60" r:id="rId4"/>
  </p:sldIdLst>
  <p:sldSz cx="6858000" cy="9144000" type="screen4x3"/>
  <p:notesSz cx="7150100" cy="94488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5739" autoAdjust="0"/>
  </p:normalViewPr>
  <p:slideViewPr>
    <p:cSldViewPr>
      <p:cViewPr>
        <p:scale>
          <a:sx n="150" d="100"/>
          <a:sy n="150" d="100"/>
        </p:scale>
        <p:origin x="514" y="96"/>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98377" cy="472440"/>
          </a:xfrm>
          <a:prstGeom prst="rect">
            <a:avLst/>
          </a:prstGeom>
        </p:spPr>
        <p:txBody>
          <a:bodyPr vert="horz" lIns="97445" tIns="48722" rIns="97445" bIns="48722" rtlCol="0"/>
          <a:lstStyle>
            <a:lvl1pPr algn="l">
              <a:defRPr sz="1100"/>
            </a:lvl1pPr>
          </a:lstStyle>
          <a:p>
            <a:endParaRPr lang="pt-BR"/>
          </a:p>
        </p:txBody>
      </p:sp>
      <p:sp>
        <p:nvSpPr>
          <p:cNvPr id="3" name="Date Placeholder 2"/>
          <p:cNvSpPr>
            <a:spLocks noGrp="1"/>
          </p:cNvSpPr>
          <p:nvPr>
            <p:ph type="dt" idx="1"/>
          </p:nvPr>
        </p:nvSpPr>
        <p:spPr>
          <a:xfrm>
            <a:off x="4050071" y="0"/>
            <a:ext cx="3098377" cy="472440"/>
          </a:xfrm>
          <a:prstGeom prst="rect">
            <a:avLst/>
          </a:prstGeom>
        </p:spPr>
        <p:txBody>
          <a:bodyPr vert="horz" lIns="97445" tIns="48722" rIns="97445" bIns="48722" rtlCol="0"/>
          <a:lstStyle>
            <a:lvl1pPr algn="r">
              <a:defRPr sz="1100"/>
            </a:lvl1pPr>
          </a:lstStyle>
          <a:p>
            <a:fld id="{58BC1F73-F9C3-4E74-9E05-62C0DE8E9383}" type="datetimeFigureOut">
              <a:rPr lang="pt-BR" smtClean="0"/>
              <a:pPr/>
              <a:t>13/02/2014</a:t>
            </a:fld>
            <a:endParaRPr lang="pt-BR"/>
          </a:p>
        </p:txBody>
      </p:sp>
      <p:sp>
        <p:nvSpPr>
          <p:cNvPr id="4" name="Slide Image Placeholder 3"/>
          <p:cNvSpPr>
            <a:spLocks noGrp="1" noRot="1" noChangeAspect="1"/>
          </p:cNvSpPr>
          <p:nvPr>
            <p:ph type="sldImg" idx="2"/>
          </p:nvPr>
        </p:nvSpPr>
        <p:spPr>
          <a:xfrm>
            <a:off x="2246313" y="708025"/>
            <a:ext cx="2657475" cy="3541713"/>
          </a:xfrm>
          <a:prstGeom prst="rect">
            <a:avLst/>
          </a:prstGeom>
          <a:noFill/>
          <a:ln w="12700">
            <a:solidFill>
              <a:prstClr val="black"/>
            </a:solidFill>
          </a:ln>
        </p:spPr>
        <p:txBody>
          <a:bodyPr vert="horz" lIns="97445" tIns="48722" rIns="97445" bIns="48722" rtlCol="0" anchor="ctr"/>
          <a:lstStyle/>
          <a:p>
            <a:endParaRPr lang="pt-BR"/>
          </a:p>
        </p:txBody>
      </p:sp>
      <p:sp>
        <p:nvSpPr>
          <p:cNvPr id="5" name="Notes Placeholder 4"/>
          <p:cNvSpPr>
            <a:spLocks noGrp="1"/>
          </p:cNvSpPr>
          <p:nvPr>
            <p:ph type="body" sz="quarter" idx="3"/>
          </p:nvPr>
        </p:nvSpPr>
        <p:spPr>
          <a:xfrm>
            <a:off x="715010" y="4488180"/>
            <a:ext cx="5720080" cy="4251960"/>
          </a:xfrm>
          <a:prstGeom prst="rect">
            <a:avLst/>
          </a:prstGeom>
        </p:spPr>
        <p:txBody>
          <a:bodyPr vert="horz" lIns="97445" tIns="48722" rIns="97445" bIns="487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3" y="8974721"/>
            <a:ext cx="3098377" cy="472440"/>
          </a:xfrm>
          <a:prstGeom prst="rect">
            <a:avLst/>
          </a:prstGeom>
        </p:spPr>
        <p:txBody>
          <a:bodyPr vert="horz" lIns="97445" tIns="48722" rIns="97445" bIns="48722" rtlCol="0" anchor="b"/>
          <a:lstStyle>
            <a:lvl1pPr algn="l">
              <a:defRPr sz="1100"/>
            </a:lvl1pPr>
          </a:lstStyle>
          <a:p>
            <a:endParaRPr lang="pt-BR"/>
          </a:p>
        </p:txBody>
      </p:sp>
      <p:sp>
        <p:nvSpPr>
          <p:cNvPr id="7" name="Slide Number Placeholder 6"/>
          <p:cNvSpPr>
            <a:spLocks noGrp="1"/>
          </p:cNvSpPr>
          <p:nvPr>
            <p:ph type="sldNum" sz="quarter" idx="5"/>
          </p:nvPr>
        </p:nvSpPr>
        <p:spPr>
          <a:xfrm>
            <a:off x="4050071" y="8974721"/>
            <a:ext cx="3098377" cy="472440"/>
          </a:xfrm>
          <a:prstGeom prst="rect">
            <a:avLst/>
          </a:prstGeom>
        </p:spPr>
        <p:txBody>
          <a:bodyPr vert="horz" lIns="97445" tIns="48722" rIns="97445" bIns="48722" rtlCol="0" anchor="b"/>
          <a:lstStyle>
            <a:lvl1pPr algn="r">
              <a:defRPr sz="1100"/>
            </a:lvl1pPr>
          </a:lstStyle>
          <a:p>
            <a:fld id="{D8F77290-D7B5-45EB-8367-A950B58AEA54}" type="slidenum">
              <a:rPr lang="pt-BR" smtClean="0"/>
              <a:pPr/>
              <a:t>‹nº›</a:t>
            </a:fld>
            <a:endParaRPr lang="pt-BR"/>
          </a:p>
        </p:txBody>
      </p:sp>
    </p:spTree>
    <p:extLst>
      <p:ext uri="{BB962C8B-B14F-4D97-AF65-F5344CB8AC3E}">
        <p14:creationId xmlns:p14="http://schemas.microsoft.com/office/powerpoint/2010/main" val="210878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6313" y="708025"/>
            <a:ext cx="2657475" cy="3541713"/>
          </a:xfrm>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D8F77290-D7B5-45EB-8367-A950B58AEA54}" type="slidenum">
              <a:rPr lang="pt-BR" smtClean="0"/>
              <a:pPr/>
              <a:t>1</a:t>
            </a:fld>
            <a:endParaRPr lang="pt-BR"/>
          </a:p>
        </p:txBody>
      </p:sp>
    </p:spTree>
    <p:extLst>
      <p:ext uri="{BB962C8B-B14F-4D97-AF65-F5344CB8AC3E}">
        <p14:creationId xmlns:p14="http://schemas.microsoft.com/office/powerpoint/2010/main" val="105900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a:p>
        </p:txBody>
      </p:sp>
      <p:sp>
        <p:nvSpPr>
          <p:cNvPr id="4" name="Slide Number Placeholder 3"/>
          <p:cNvSpPr>
            <a:spLocks noGrp="1"/>
          </p:cNvSpPr>
          <p:nvPr>
            <p:ph type="sldNum" sz="quarter" idx="10"/>
          </p:nvPr>
        </p:nvSpPr>
        <p:spPr/>
        <p:txBody>
          <a:bodyPr/>
          <a:lstStyle/>
          <a:p>
            <a:fld id="{D8F77290-D7B5-45EB-8367-A950B58AEA54}" type="slidenum">
              <a:rPr lang="pt-BR" smtClean="0"/>
              <a:pPr/>
              <a:t>2</a:t>
            </a:fld>
            <a:endParaRPr lang="pt-BR"/>
          </a:p>
        </p:txBody>
      </p:sp>
    </p:spTree>
    <p:extLst>
      <p:ext uri="{BB962C8B-B14F-4D97-AF65-F5344CB8AC3E}">
        <p14:creationId xmlns:p14="http://schemas.microsoft.com/office/powerpoint/2010/main" val="145729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pt-B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pt-B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B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pt-B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pt-B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26B9E-D1B7-4E7C-88B5-5D8211687F76}" type="datetimeFigureOut">
              <a:rPr lang="pt-BR" smtClean="0"/>
              <a:pPr/>
              <a:t>13/02/2014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C91A6A9B-519C-4956-B482-F04842A183C8}"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AC26B9E-D1B7-4E7C-88B5-5D8211687F76}" type="datetimeFigureOut">
              <a:rPr lang="pt-BR" smtClean="0"/>
              <a:pPr/>
              <a:t>13/02/2014</a:t>
            </a:fld>
            <a:endParaRPr lang="pt-BR"/>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91A6A9B-519C-4956-B482-F04842A183C8}"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Terminator 1"/>
          <p:cNvSpPr/>
          <p:nvPr/>
        </p:nvSpPr>
        <p:spPr>
          <a:xfrm>
            <a:off x="1857388" y="0"/>
            <a:ext cx="928694" cy="285752"/>
          </a:xfrm>
          <a:prstGeom prst="flowChartTermina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BEGIN</a:t>
            </a:r>
            <a:endParaRPr lang="pt-BR" sz="1200" b="1" dirty="0">
              <a:solidFill>
                <a:schemeClr val="tx1"/>
              </a:solidFill>
            </a:endParaRPr>
          </a:p>
        </p:txBody>
      </p:sp>
      <p:cxnSp>
        <p:nvCxnSpPr>
          <p:cNvPr id="13" name="Straight Arrow Connector 12"/>
          <p:cNvCxnSpPr/>
          <p:nvPr/>
        </p:nvCxnSpPr>
        <p:spPr>
          <a:xfrm rot="5400000">
            <a:off x="2251091" y="39208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ound Single Corner Rectangle 18"/>
          <p:cNvSpPr/>
          <p:nvPr/>
        </p:nvSpPr>
        <p:spPr>
          <a:xfrm>
            <a:off x="1643074" y="500034"/>
            <a:ext cx="1357322" cy="714380"/>
          </a:xfrm>
          <a:prstGeom prst="round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READING </a:t>
            </a:r>
          </a:p>
          <a:p>
            <a:pPr algn="ctr"/>
            <a:r>
              <a:rPr lang="en-US" sz="1200" dirty="0" smtClean="0">
                <a:solidFill>
                  <a:schemeClr val="tx1"/>
                </a:solidFill>
              </a:rPr>
              <a:t>DATA</a:t>
            </a:r>
          </a:p>
        </p:txBody>
      </p:sp>
      <p:cxnSp>
        <p:nvCxnSpPr>
          <p:cNvPr id="21" name="Straight Arrow Connector 20"/>
          <p:cNvCxnSpPr/>
          <p:nvPr/>
        </p:nvCxnSpPr>
        <p:spPr>
          <a:xfrm rot="5400000">
            <a:off x="2251091" y="1320777"/>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571636" y="1428728"/>
            <a:ext cx="1500198" cy="571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Arial" panose="020B0604020202020204" pitchFamily="34" charset="0"/>
                <a:cs typeface="Arial" panose="020B0604020202020204" pitchFamily="34" charset="0"/>
              </a:rPr>
              <a:t>OBJECTIVE FUNCTION </a:t>
            </a:r>
            <a:r>
              <a:rPr lang="en-US" sz="1100" dirty="0" smtClean="0">
                <a:solidFill>
                  <a:schemeClr val="tx1"/>
                </a:solidFill>
                <a:latin typeface="Arial" panose="020B0604020202020204" pitchFamily="34" charset="0"/>
                <a:cs typeface="Arial" panose="020B0604020202020204" pitchFamily="34" charset="0"/>
              </a:rPr>
              <a:t>FOR </a:t>
            </a:r>
            <a:r>
              <a:rPr lang="en-US" sz="1100" dirty="0">
                <a:solidFill>
                  <a:schemeClr val="tx1"/>
                </a:solidFill>
                <a:latin typeface="Arial" panose="020B0604020202020204" pitchFamily="34" charset="0"/>
                <a:cs typeface="Arial" panose="020B0604020202020204" pitchFamily="34" charset="0"/>
              </a:rPr>
              <a:t>EVALUATION</a:t>
            </a:r>
            <a:endParaRPr lang="pt-BR" sz="1100" dirty="0">
              <a:solidFill>
                <a:schemeClr val="tx1"/>
              </a:solidFill>
              <a:latin typeface="Arial" panose="020B0604020202020204" pitchFamily="34" charset="0"/>
              <a:cs typeface="Arial" panose="020B0604020202020204" pitchFamily="34" charset="0"/>
            </a:endParaRPr>
          </a:p>
        </p:txBody>
      </p:sp>
      <p:sp>
        <p:nvSpPr>
          <p:cNvPr id="31" name="Rectangle 30"/>
          <p:cNvSpPr/>
          <p:nvPr/>
        </p:nvSpPr>
        <p:spPr>
          <a:xfrm>
            <a:off x="1643074" y="3714744"/>
            <a:ext cx="142876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ATUALIZATIONS</a:t>
            </a:r>
            <a:endParaRPr lang="pt-BR" sz="1200" dirty="0">
              <a:solidFill>
                <a:schemeClr val="tx1"/>
              </a:solidFill>
            </a:endParaRPr>
          </a:p>
        </p:txBody>
      </p:sp>
      <p:cxnSp>
        <p:nvCxnSpPr>
          <p:cNvPr id="33" name="Straight Arrow Connector 32"/>
          <p:cNvCxnSpPr/>
          <p:nvPr/>
        </p:nvCxnSpPr>
        <p:spPr>
          <a:xfrm rot="16200000" flipH="1">
            <a:off x="2321735" y="2107389"/>
            <a:ext cx="214316"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Snip Single Corner Rectangle 43"/>
          <p:cNvSpPr/>
          <p:nvPr/>
        </p:nvSpPr>
        <p:spPr>
          <a:xfrm>
            <a:off x="1643074" y="2214546"/>
            <a:ext cx="1428760" cy="642942"/>
          </a:xfrm>
          <a:prstGeom prst="snip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QUANTITY OF</a:t>
            </a:r>
          </a:p>
          <a:p>
            <a:pPr algn="ctr"/>
            <a:r>
              <a:rPr lang="en-US" sz="1200" dirty="0" smtClean="0">
                <a:solidFill>
                  <a:schemeClr val="tx1"/>
                </a:solidFill>
              </a:rPr>
              <a:t>GENERATIONS AND SOLUTIONS</a:t>
            </a:r>
            <a:endParaRPr lang="pt-BR" sz="1200" dirty="0">
              <a:solidFill>
                <a:schemeClr val="tx1"/>
              </a:solidFill>
            </a:endParaRPr>
          </a:p>
        </p:txBody>
      </p:sp>
      <p:sp>
        <p:nvSpPr>
          <p:cNvPr id="53" name="Rectangle 52"/>
          <p:cNvSpPr/>
          <p:nvPr/>
        </p:nvSpPr>
        <p:spPr>
          <a:xfrm>
            <a:off x="1643074" y="3071802"/>
            <a:ext cx="142876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SOLUTION&lt;-1</a:t>
            </a:r>
            <a:endParaRPr lang="pt-BR" sz="1200" dirty="0">
              <a:solidFill>
                <a:schemeClr val="tx1"/>
              </a:solidFill>
            </a:endParaRPr>
          </a:p>
        </p:txBody>
      </p:sp>
      <p:cxnSp>
        <p:nvCxnSpPr>
          <p:cNvPr id="55" name="Straight Arrow Connector 54"/>
          <p:cNvCxnSpPr>
            <a:stCxn id="44" idx="1"/>
            <a:endCxn id="53" idx="0"/>
          </p:cNvCxnSpPr>
          <p:nvPr/>
        </p:nvCxnSpPr>
        <p:spPr>
          <a:xfrm rot="5400000">
            <a:off x="2250297" y="2964645"/>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3" idx="2"/>
          </p:cNvCxnSpPr>
          <p:nvPr/>
        </p:nvCxnSpPr>
        <p:spPr>
          <a:xfrm rot="5400000">
            <a:off x="2214578" y="357186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Flowchart: Decision 57"/>
          <p:cNvSpPr/>
          <p:nvPr/>
        </p:nvSpPr>
        <p:spPr>
          <a:xfrm>
            <a:off x="1357298" y="4286248"/>
            <a:ext cx="2000264" cy="642942"/>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CONVERGE?</a:t>
            </a:r>
            <a:endParaRPr lang="pt-BR" sz="1200" dirty="0">
              <a:solidFill>
                <a:schemeClr val="tx1"/>
              </a:solidFill>
            </a:endParaRPr>
          </a:p>
        </p:txBody>
      </p:sp>
      <p:cxnSp>
        <p:nvCxnSpPr>
          <p:cNvPr id="60" name="Straight Arrow Connector 59"/>
          <p:cNvCxnSpPr>
            <a:stCxn id="31" idx="2"/>
            <a:endCxn id="58" idx="0"/>
          </p:cNvCxnSpPr>
          <p:nvPr/>
        </p:nvCxnSpPr>
        <p:spPr>
          <a:xfrm rot="5400000">
            <a:off x="2250285" y="4179079"/>
            <a:ext cx="214314" cy="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928694" y="4286248"/>
            <a:ext cx="404406" cy="276999"/>
          </a:xfrm>
          <a:prstGeom prst="rect">
            <a:avLst/>
          </a:prstGeom>
          <a:noFill/>
        </p:spPr>
        <p:txBody>
          <a:bodyPr wrap="none" rtlCol="0">
            <a:spAutoFit/>
          </a:bodyPr>
          <a:lstStyle/>
          <a:p>
            <a:r>
              <a:rPr lang="en-US" sz="1200" dirty="0" smtClean="0"/>
              <a:t>YES</a:t>
            </a:r>
            <a:endParaRPr lang="pt-BR" sz="1200" dirty="0"/>
          </a:p>
        </p:txBody>
      </p:sp>
      <p:cxnSp>
        <p:nvCxnSpPr>
          <p:cNvPr id="65" name="Straight Arrow Connector 64"/>
          <p:cNvCxnSpPr>
            <a:stCxn id="58" idx="1"/>
          </p:cNvCxnSpPr>
          <p:nvPr/>
        </p:nvCxnSpPr>
        <p:spPr>
          <a:xfrm rot="10800000">
            <a:off x="928694" y="4572009"/>
            <a:ext cx="428604" cy="357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Round Single Corner Rectangle 66"/>
          <p:cNvSpPr/>
          <p:nvPr/>
        </p:nvSpPr>
        <p:spPr>
          <a:xfrm>
            <a:off x="0" y="4429124"/>
            <a:ext cx="928694" cy="357190"/>
          </a:xfrm>
          <a:prstGeom prst="round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SHOW SOLUTION</a:t>
            </a:r>
            <a:endParaRPr lang="pt-BR" sz="1200" dirty="0">
              <a:solidFill>
                <a:schemeClr val="tx1"/>
              </a:solidFill>
            </a:endParaRPr>
          </a:p>
        </p:txBody>
      </p:sp>
      <p:sp>
        <p:nvSpPr>
          <p:cNvPr id="69" name="TextBox 68"/>
          <p:cNvSpPr txBox="1"/>
          <p:nvPr/>
        </p:nvSpPr>
        <p:spPr>
          <a:xfrm>
            <a:off x="1857388" y="5000628"/>
            <a:ext cx="386644" cy="276999"/>
          </a:xfrm>
          <a:prstGeom prst="rect">
            <a:avLst/>
          </a:prstGeom>
          <a:noFill/>
        </p:spPr>
        <p:txBody>
          <a:bodyPr wrap="none" rtlCol="0">
            <a:spAutoFit/>
          </a:bodyPr>
          <a:lstStyle/>
          <a:p>
            <a:r>
              <a:rPr lang="en-US" sz="1200" dirty="0" smtClean="0"/>
              <a:t>NO</a:t>
            </a:r>
            <a:endParaRPr lang="pt-BR" sz="1200" dirty="0"/>
          </a:p>
        </p:txBody>
      </p:sp>
      <p:sp>
        <p:nvSpPr>
          <p:cNvPr id="70" name="Rectangle 69"/>
          <p:cNvSpPr/>
          <p:nvPr/>
        </p:nvSpPr>
        <p:spPr>
          <a:xfrm>
            <a:off x="1857388" y="5286380"/>
            <a:ext cx="1214446"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INICIALIZATION</a:t>
            </a:r>
            <a:endParaRPr lang="pt-BR" sz="1200" dirty="0">
              <a:solidFill>
                <a:schemeClr val="tx1"/>
              </a:solidFill>
            </a:endParaRPr>
          </a:p>
        </p:txBody>
      </p:sp>
      <p:cxnSp>
        <p:nvCxnSpPr>
          <p:cNvPr id="85" name="Straight Arrow Connector 84"/>
          <p:cNvCxnSpPr>
            <a:stCxn id="70" idx="2"/>
          </p:cNvCxnSpPr>
          <p:nvPr/>
        </p:nvCxnSpPr>
        <p:spPr>
          <a:xfrm rot="5400000">
            <a:off x="2303876" y="5768587"/>
            <a:ext cx="28575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2000264" y="5929322"/>
            <a:ext cx="1000108"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a:t>
            </a:r>
            <a:r>
              <a:rPr lang="en-US" sz="1200" dirty="0" smtClean="0">
                <a:solidFill>
                  <a:schemeClr val="tx1"/>
                </a:solidFill>
              </a:rPr>
              <a:t>VALUATION</a:t>
            </a:r>
            <a:endParaRPr lang="pt-BR" sz="1200" dirty="0">
              <a:solidFill>
                <a:schemeClr val="tx1"/>
              </a:solidFill>
            </a:endParaRPr>
          </a:p>
        </p:txBody>
      </p:sp>
      <p:cxnSp>
        <p:nvCxnSpPr>
          <p:cNvPr id="94" name="Straight Arrow Connector 93"/>
          <p:cNvCxnSpPr/>
          <p:nvPr/>
        </p:nvCxnSpPr>
        <p:spPr>
          <a:xfrm rot="16200000" flipH="1">
            <a:off x="2321734" y="6465108"/>
            <a:ext cx="214316"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1857388" y="6572264"/>
            <a:ext cx="1214446"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GENERATION&lt;-1</a:t>
            </a:r>
            <a:endParaRPr lang="pt-BR" sz="1200" dirty="0">
              <a:solidFill>
                <a:schemeClr val="tx1"/>
              </a:solidFill>
            </a:endParaRPr>
          </a:p>
        </p:txBody>
      </p:sp>
      <p:cxnSp>
        <p:nvCxnSpPr>
          <p:cNvPr id="99" name="Straight Arrow Connector 98"/>
          <p:cNvCxnSpPr>
            <a:stCxn id="96" idx="2"/>
          </p:cNvCxnSpPr>
          <p:nvPr/>
        </p:nvCxnSpPr>
        <p:spPr>
          <a:xfrm rot="5400000">
            <a:off x="2339595" y="6947316"/>
            <a:ext cx="214316" cy="35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 name="Rectangle 103"/>
          <p:cNvSpPr/>
          <p:nvPr/>
        </p:nvSpPr>
        <p:spPr>
          <a:xfrm>
            <a:off x="2000239" y="7572396"/>
            <a:ext cx="1101651"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TOUENAMENT SELECTION </a:t>
            </a:r>
            <a:r>
              <a:rPr lang="en-US" sz="1200" dirty="0" smtClean="0">
                <a:solidFill>
                  <a:schemeClr val="tx1"/>
                </a:solidFill>
              </a:rPr>
              <a:t>I</a:t>
            </a:r>
            <a:endParaRPr lang="pt-BR" sz="1200" dirty="0">
              <a:solidFill>
                <a:schemeClr val="tx1"/>
              </a:solidFill>
            </a:endParaRPr>
          </a:p>
        </p:txBody>
      </p:sp>
      <p:cxnSp>
        <p:nvCxnSpPr>
          <p:cNvPr id="106" name="Straight Arrow Connector 105"/>
          <p:cNvCxnSpPr/>
          <p:nvPr/>
        </p:nvCxnSpPr>
        <p:spPr>
          <a:xfrm rot="5400000">
            <a:off x="2321711" y="803674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8" name="Rectangle 107"/>
          <p:cNvSpPr/>
          <p:nvPr/>
        </p:nvSpPr>
        <p:spPr>
          <a:xfrm>
            <a:off x="1857364" y="8143900"/>
            <a:ext cx="1143008"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TOUENAMENT SELECTION </a:t>
            </a:r>
            <a:r>
              <a:rPr lang="en-US" sz="1200" dirty="0" smtClean="0">
                <a:solidFill>
                  <a:schemeClr val="tx1"/>
                </a:solidFill>
              </a:rPr>
              <a:t>II</a:t>
            </a:r>
            <a:endParaRPr lang="pt-BR" sz="1200" dirty="0">
              <a:solidFill>
                <a:schemeClr val="tx1"/>
              </a:solidFill>
            </a:endParaRPr>
          </a:p>
        </p:txBody>
      </p:sp>
      <p:cxnSp>
        <p:nvCxnSpPr>
          <p:cNvPr id="110" name="Straight Arrow Connector 109"/>
          <p:cNvCxnSpPr>
            <a:stCxn id="58" idx="2"/>
          </p:cNvCxnSpPr>
          <p:nvPr/>
        </p:nvCxnSpPr>
        <p:spPr>
          <a:xfrm rot="5400000">
            <a:off x="2178053" y="5107797"/>
            <a:ext cx="357985" cy="7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a:off x="2357430" y="8715404"/>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3" name="Flowchart: Connector 112"/>
          <p:cNvSpPr/>
          <p:nvPr/>
        </p:nvSpPr>
        <p:spPr>
          <a:xfrm>
            <a:off x="2285992" y="8786810"/>
            <a:ext cx="357190" cy="35719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1</a:t>
            </a:r>
            <a:endParaRPr lang="pt-BR" sz="1200" dirty="0">
              <a:solidFill>
                <a:schemeClr val="tx1"/>
              </a:solidFill>
            </a:endParaRPr>
          </a:p>
        </p:txBody>
      </p:sp>
      <p:sp>
        <p:nvSpPr>
          <p:cNvPr id="115" name="Flowchart: Connector 114"/>
          <p:cNvSpPr/>
          <p:nvPr/>
        </p:nvSpPr>
        <p:spPr>
          <a:xfrm>
            <a:off x="4643446" y="0"/>
            <a:ext cx="285752" cy="28572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1</a:t>
            </a:r>
            <a:endParaRPr lang="pt-BR" sz="1200" dirty="0">
              <a:solidFill>
                <a:schemeClr val="tx1"/>
              </a:solidFill>
            </a:endParaRPr>
          </a:p>
        </p:txBody>
      </p:sp>
      <p:cxnSp>
        <p:nvCxnSpPr>
          <p:cNvPr id="117" name="Straight Arrow Connector 116"/>
          <p:cNvCxnSpPr/>
          <p:nvPr/>
        </p:nvCxnSpPr>
        <p:spPr>
          <a:xfrm rot="5400000">
            <a:off x="4644240" y="42780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8" name="Rectangle 117"/>
          <p:cNvSpPr/>
          <p:nvPr/>
        </p:nvSpPr>
        <p:spPr>
          <a:xfrm>
            <a:off x="4267236" y="555802"/>
            <a:ext cx="1001744"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a:t>
            </a:r>
          </a:p>
          <a:p>
            <a:pPr algn="ctr"/>
            <a:r>
              <a:rPr lang="en-US" sz="1200" dirty="0" smtClean="0">
                <a:solidFill>
                  <a:schemeClr val="tx1"/>
                </a:solidFill>
              </a:rPr>
              <a:t>OF U[0,1]</a:t>
            </a:r>
            <a:endParaRPr lang="pt-BR" sz="1200" dirty="0">
              <a:solidFill>
                <a:schemeClr val="tx1"/>
              </a:solidFill>
            </a:endParaRPr>
          </a:p>
        </p:txBody>
      </p:sp>
      <p:sp>
        <p:nvSpPr>
          <p:cNvPr id="119" name="Flowchart: Decision 118"/>
          <p:cNvSpPr/>
          <p:nvPr/>
        </p:nvSpPr>
        <p:spPr>
          <a:xfrm>
            <a:off x="3929066" y="1214414"/>
            <a:ext cx="1714512" cy="42862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U[0,1]:0.6</a:t>
            </a:r>
            <a:endParaRPr lang="pt-BR" sz="1200" dirty="0">
              <a:solidFill>
                <a:schemeClr val="tx1"/>
              </a:solidFill>
            </a:endParaRPr>
          </a:p>
        </p:txBody>
      </p:sp>
      <p:cxnSp>
        <p:nvCxnSpPr>
          <p:cNvPr id="121" name="Straight Arrow Connector 120"/>
          <p:cNvCxnSpPr/>
          <p:nvPr/>
        </p:nvCxnSpPr>
        <p:spPr>
          <a:xfrm rot="16200000" flipH="1">
            <a:off x="4714885" y="1142976"/>
            <a:ext cx="142877"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stCxn id="119" idx="2"/>
          </p:cNvCxnSpPr>
          <p:nvPr/>
        </p:nvCxnSpPr>
        <p:spPr>
          <a:xfrm rot="5400000">
            <a:off x="4607727" y="1821637"/>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4786322" y="1643042"/>
            <a:ext cx="338554" cy="276999"/>
          </a:xfrm>
          <a:prstGeom prst="rect">
            <a:avLst/>
          </a:prstGeom>
          <a:noFill/>
        </p:spPr>
        <p:txBody>
          <a:bodyPr wrap="none" rtlCol="0">
            <a:spAutoFit/>
          </a:bodyPr>
          <a:lstStyle/>
          <a:p>
            <a:r>
              <a:rPr lang="en-US" sz="1200" dirty="0" smtClean="0"/>
              <a:t>&lt;=</a:t>
            </a:r>
            <a:endParaRPr lang="pt-BR" sz="1200" dirty="0"/>
          </a:p>
        </p:txBody>
      </p:sp>
      <p:sp>
        <p:nvSpPr>
          <p:cNvPr id="127" name="Rectangle 126"/>
          <p:cNvSpPr/>
          <p:nvPr/>
        </p:nvSpPr>
        <p:spPr>
          <a:xfrm>
            <a:off x="4143380" y="2000232"/>
            <a:ext cx="135732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RECOMBINATION</a:t>
            </a:r>
          </a:p>
          <a:p>
            <a:pPr algn="ctr"/>
            <a:r>
              <a:rPr lang="en-US" sz="1200" dirty="0" smtClean="0">
                <a:solidFill>
                  <a:schemeClr val="tx1"/>
                </a:solidFill>
              </a:rPr>
              <a:t>BLX-</a:t>
            </a:r>
            <a:r>
              <a:rPr lang="en-US" sz="1200" dirty="0" smtClean="0">
                <a:solidFill>
                  <a:schemeClr val="tx1"/>
                </a:solidFill>
                <a:sym typeface="Symbol"/>
              </a:rPr>
              <a:t></a:t>
            </a:r>
            <a:endParaRPr lang="pt-BR" sz="1200" dirty="0">
              <a:solidFill>
                <a:schemeClr val="tx1"/>
              </a:solidFill>
            </a:endParaRPr>
          </a:p>
        </p:txBody>
      </p:sp>
      <p:cxnSp>
        <p:nvCxnSpPr>
          <p:cNvPr id="129" name="Straight Arrow Connector 128"/>
          <p:cNvCxnSpPr>
            <a:stCxn id="127" idx="2"/>
          </p:cNvCxnSpPr>
          <p:nvPr/>
        </p:nvCxnSpPr>
        <p:spPr>
          <a:xfrm rot="16200000" flipH="1">
            <a:off x="4697023" y="2625315"/>
            <a:ext cx="285754"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2" name="Rectangle 131"/>
          <p:cNvSpPr/>
          <p:nvPr/>
        </p:nvSpPr>
        <p:spPr>
          <a:xfrm>
            <a:off x="4379681" y="2777348"/>
            <a:ext cx="101915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 OF U[0,1]</a:t>
            </a:r>
            <a:endParaRPr lang="pt-BR" sz="1200" dirty="0">
              <a:solidFill>
                <a:schemeClr val="tx1"/>
              </a:solidFill>
            </a:endParaRPr>
          </a:p>
        </p:txBody>
      </p:sp>
      <p:cxnSp>
        <p:nvCxnSpPr>
          <p:cNvPr id="134" name="Straight Arrow Connector 133"/>
          <p:cNvCxnSpPr>
            <a:stCxn id="132" idx="2"/>
          </p:cNvCxnSpPr>
          <p:nvPr/>
        </p:nvCxnSpPr>
        <p:spPr>
          <a:xfrm>
            <a:off x="4889257" y="3277414"/>
            <a:ext cx="80947"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a:xfrm>
            <a:off x="4286256" y="3643306"/>
            <a:ext cx="1143008"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 OF U[-</a:t>
            </a:r>
            <a:r>
              <a:rPr lang="en-US" sz="1200" dirty="0" smtClean="0">
                <a:solidFill>
                  <a:schemeClr val="tx1"/>
                </a:solidFill>
                <a:sym typeface="Symbol"/>
              </a:rPr>
              <a:t>,1+]</a:t>
            </a:r>
            <a:endParaRPr lang="pt-BR" sz="1200" dirty="0">
              <a:solidFill>
                <a:schemeClr val="tx1"/>
              </a:solidFill>
            </a:endParaRPr>
          </a:p>
        </p:txBody>
      </p:sp>
      <p:cxnSp>
        <p:nvCxnSpPr>
          <p:cNvPr id="137" name="Straight Arrow Connector 136"/>
          <p:cNvCxnSpPr>
            <a:stCxn id="135" idx="2"/>
          </p:cNvCxnSpPr>
          <p:nvPr/>
        </p:nvCxnSpPr>
        <p:spPr>
          <a:xfrm rot="5400000">
            <a:off x="4714884" y="428624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8" name="Flowchart: Decision 137"/>
          <p:cNvSpPr/>
          <p:nvPr/>
        </p:nvSpPr>
        <p:spPr>
          <a:xfrm>
            <a:off x="3571876" y="5429256"/>
            <a:ext cx="2571768" cy="857256"/>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MEET CONVERGENCY?</a:t>
            </a:r>
            <a:endParaRPr lang="pt-BR" sz="1200" dirty="0">
              <a:solidFill>
                <a:schemeClr val="tx1"/>
              </a:solidFill>
            </a:endParaRPr>
          </a:p>
        </p:txBody>
      </p:sp>
      <p:cxnSp>
        <p:nvCxnSpPr>
          <p:cNvPr id="140" name="Straight Connector 139"/>
          <p:cNvCxnSpPr>
            <a:stCxn id="138" idx="3"/>
            <a:endCxn id="138" idx="3"/>
          </p:cNvCxnSpPr>
          <p:nvPr/>
        </p:nvCxnSpPr>
        <p:spPr>
          <a:xfrm>
            <a:off x="6143644" y="5857884"/>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4750603" y="4250529"/>
            <a:ext cx="32147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p:nvPr/>
        </p:nvCxnSpPr>
        <p:spPr>
          <a:xfrm rot="10800000">
            <a:off x="4857760" y="2643174"/>
            <a:ext cx="150019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6" name="TextBox 145"/>
          <p:cNvSpPr txBox="1"/>
          <p:nvPr/>
        </p:nvSpPr>
        <p:spPr>
          <a:xfrm>
            <a:off x="6383318" y="5857884"/>
            <a:ext cx="386644" cy="276999"/>
          </a:xfrm>
          <a:prstGeom prst="rect">
            <a:avLst/>
          </a:prstGeom>
          <a:noFill/>
        </p:spPr>
        <p:txBody>
          <a:bodyPr wrap="none" rtlCol="0">
            <a:spAutoFit/>
          </a:bodyPr>
          <a:lstStyle/>
          <a:p>
            <a:r>
              <a:rPr lang="en-US" sz="1200" dirty="0" smtClean="0"/>
              <a:t>NO</a:t>
            </a:r>
            <a:endParaRPr lang="pt-BR" sz="1200" dirty="0"/>
          </a:p>
        </p:txBody>
      </p:sp>
      <p:cxnSp>
        <p:nvCxnSpPr>
          <p:cNvPr id="148" name="Straight Arrow Connector 147"/>
          <p:cNvCxnSpPr/>
          <p:nvPr/>
        </p:nvCxnSpPr>
        <p:spPr>
          <a:xfrm rot="5400000">
            <a:off x="4679959" y="6464313"/>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4857760" y="6286512"/>
            <a:ext cx="404406" cy="276999"/>
          </a:xfrm>
          <a:prstGeom prst="rect">
            <a:avLst/>
          </a:prstGeom>
          <a:noFill/>
        </p:spPr>
        <p:txBody>
          <a:bodyPr wrap="none" rtlCol="0">
            <a:spAutoFit/>
          </a:bodyPr>
          <a:lstStyle/>
          <a:p>
            <a:r>
              <a:rPr lang="en-US" sz="1200" dirty="0" smtClean="0"/>
              <a:t>YES</a:t>
            </a:r>
            <a:endParaRPr lang="pt-BR" sz="1200" dirty="0"/>
          </a:p>
        </p:txBody>
      </p:sp>
      <p:sp>
        <p:nvSpPr>
          <p:cNvPr id="150" name="Rectangle 149"/>
          <p:cNvSpPr/>
          <p:nvPr/>
        </p:nvSpPr>
        <p:spPr>
          <a:xfrm>
            <a:off x="3643314" y="4429124"/>
            <a:ext cx="2500330" cy="642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POS1’&lt;-POS1+U[-</a:t>
            </a:r>
            <a:r>
              <a:rPr lang="en-US" sz="1200" dirty="0" smtClean="0">
                <a:solidFill>
                  <a:schemeClr val="tx1"/>
                </a:solidFill>
                <a:sym typeface="Symbol"/>
              </a:rPr>
              <a:t>,+1](POS2-POS1)</a:t>
            </a:r>
          </a:p>
          <a:p>
            <a:pPr algn="ctr"/>
            <a:r>
              <a:rPr lang="en-US" sz="1200" dirty="0" smtClean="0">
                <a:solidFill>
                  <a:schemeClr val="tx1"/>
                </a:solidFill>
              </a:rPr>
              <a:t>POS2’&lt;-POS1+U[-</a:t>
            </a:r>
            <a:r>
              <a:rPr lang="en-US" sz="1200" dirty="0" smtClean="0">
                <a:solidFill>
                  <a:schemeClr val="tx1"/>
                </a:solidFill>
                <a:sym typeface="Symbol"/>
              </a:rPr>
              <a:t>,+1](POS2-POS1)</a:t>
            </a:r>
            <a:endParaRPr lang="pt-BR" sz="1200" dirty="0" smtClean="0">
              <a:solidFill>
                <a:schemeClr val="tx1"/>
              </a:solidFill>
            </a:endParaRPr>
          </a:p>
          <a:p>
            <a:pPr algn="ctr"/>
            <a:endParaRPr lang="pt-BR" sz="1200" dirty="0">
              <a:solidFill>
                <a:schemeClr val="tx1"/>
              </a:solidFill>
            </a:endParaRPr>
          </a:p>
        </p:txBody>
      </p:sp>
      <p:cxnSp>
        <p:nvCxnSpPr>
          <p:cNvPr id="152" name="Straight Arrow Connector 151"/>
          <p:cNvCxnSpPr>
            <a:stCxn id="150" idx="2"/>
          </p:cNvCxnSpPr>
          <p:nvPr/>
        </p:nvCxnSpPr>
        <p:spPr>
          <a:xfrm rot="5400000">
            <a:off x="4697025" y="5232802"/>
            <a:ext cx="35719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4" name="Rectangle 153"/>
          <p:cNvSpPr/>
          <p:nvPr/>
        </p:nvSpPr>
        <p:spPr>
          <a:xfrm>
            <a:off x="4214818" y="7286644"/>
            <a:ext cx="1214446"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ATUALIZATION</a:t>
            </a:r>
            <a:endParaRPr lang="pt-BR" sz="1200" dirty="0">
              <a:solidFill>
                <a:schemeClr val="tx1"/>
              </a:solidFill>
            </a:endParaRPr>
          </a:p>
        </p:txBody>
      </p:sp>
      <p:sp>
        <p:nvSpPr>
          <p:cNvPr id="155" name="Rectangle 154"/>
          <p:cNvSpPr/>
          <p:nvPr/>
        </p:nvSpPr>
        <p:spPr>
          <a:xfrm>
            <a:off x="4071942" y="6643702"/>
            <a:ext cx="142876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EVALUATION</a:t>
            </a:r>
            <a:endParaRPr lang="pt-BR" sz="1200" dirty="0">
              <a:solidFill>
                <a:schemeClr val="tx1"/>
              </a:solidFill>
            </a:endParaRPr>
          </a:p>
        </p:txBody>
      </p:sp>
      <p:cxnSp>
        <p:nvCxnSpPr>
          <p:cNvPr id="157" name="Straight Arrow Connector 156"/>
          <p:cNvCxnSpPr>
            <a:stCxn id="155" idx="2"/>
            <a:endCxn id="154" idx="0"/>
          </p:cNvCxnSpPr>
          <p:nvPr/>
        </p:nvCxnSpPr>
        <p:spPr>
          <a:xfrm rot="16200000" flipH="1">
            <a:off x="4661305" y="7125908"/>
            <a:ext cx="28575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a:stCxn id="154" idx="2"/>
          </p:cNvCxnSpPr>
          <p:nvPr/>
        </p:nvCxnSpPr>
        <p:spPr>
          <a:xfrm rot="16200000" flipH="1">
            <a:off x="4661305" y="7733131"/>
            <a:ext cx="35719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5" name="Rectangle 164"/>
          <p:cNvSpPr/>
          <p:nvPr/>
        </p:nvSpPr>
        <p:spPr>
          <a:xfrm>
            <a:off x="3857628" y="7929586"/>
            <a:ext cx="178595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SOLUTION&lt;-SOLUTION+1</a:t>
            </a:r>
            <a:endParaRPr lang="pt-BR" sz="1200" dirty="0">
              <a:solidFill>
                <a:schemeClr val="tx1"/>
              </a:solidFill>
            </a:endParaRPr>
          </a:p>
        </p:txBody>
      </p:sp>
      <p:cxnSp>
        <p:nvCxnSpPr>
          <p:cNvPr id="167" name="Straight Connector 166"/>
          <p:cNvCxnSpPr>
            <a:stCxn id="165" idx="1"/>
          </p:cNvCxnSpPr>
          <p:nvPr/>
        </p:nvCxnSpPr>
        <p:spPr>
          <a:xfrm rot="10800000">
            <a:off x="3429000" y="8072463"/>
            <a:ext cx="428628"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flipH="1" flipV="1">
            <a:off x="1500174" y="6143636"/>
            <a:ext cx="38576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Arrow Connector 170"/>
          <p:cNvCxnSpPr/>
          <p:nvPr/>
        </p:nvCxnSpPr>
        <p:spPr>
          <a:xfrm rot="10800000">
            <a:off x="2357430" y="4214810"/>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a:stCxn id="119" idx="3"/>
          </p:cNvCxnSpPr>
          <p:nvPr/>
        </p:nvCxnSpPr>
        <p:spPr>
          <a:xfrm>
            <a:off x="5643578" y="1428728"/>
            <a:ext cx="71438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81" name="TextBox 180"/>
          <p:cNvSpPr txBox="1"/>
          <p:nvPr/>
        </p:nvSpPr>
        <p:spPr>
          <a:xfrm>
            <a:off x="5929330" y="1142976"/>
            <a:ext cx="261610" cy="276999"/>
          </a:xfrm>
          <a:prstGeom prst="rect">
            <a:avLst/>
          </a:prstGeom>
          <a:noFill/>
        </p:spPr>
        <p:txBody>
          <a:bodyPr wrap="none" rtlCol="0">
            <a:spAutoFit/>
          </a:bodyPr>
          <a:lstStyle/>
          <a:p>
            <a:r>
              <a:rPr lang="en-US" sz="1200" dirty="0" smtClean="0"/>
              <a:t>&gt;</a:t>
            </a:r>
            <a:endParaRPr lang="pt-BR" sz="1200" dirty="0"/>
          </a:p>
        </p:txBody>
      </p:sp>
      <p:sp>
        <p:nvSpPr>
          <p:cNvPr id="182" name="Flowchart: Connector 181"/>
          <p:cNvSpPr/>
          <p:nvPr/>
        </p:nvSpPr>
        <p:spPr>
          <a:xfrm>
            <a:off x="6357958" y="1214414"/>
            <a:ext cx="285752" cy="35719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a:t>
            </a:r>
            <a:endParaRPr lang="pt-BR" sz="1200" dirty="0">
              <a:solidFill>
                <a:schemeClr val="tx1"/>
              </a:solidFill>
            </a:endParaRPr>
          </a:p>
        </p:txBody>
      </p:sp>
      <p:cxnSp>
        <p:nvCxnSpPr>
          <p:cNvPr id="184" name="Straight Arrow Connector 183"/>
          <p:cNvCxnSpPr/>
          <p:nvPr/>
        </p:nvCxnSpPr>
        <p:spPr>
          <a:xfrm>
            <a:off x="1928802" y="421481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5" name="Flowchart: Connector 184"/>
          <p:cNvSpPr/>
          <p:nvPr/>
        </p:nvSpPr>
        <p:spPr>
          <a:xfrm>
            <a:off x="1357298" y="4071934"/>
            <a:ext cx="500066" cy="35719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pt-BR" dirty="0">
              <a:solidFill>
                <a:schemeClr val="tx1"/>
              </a:solidFill>
            </a:endParaRPr>
          </a:p>
        </p:txBody>
      </p:sp>
      <p:cxnSp>
        <p:nvCxnSpPr>
          <p:cNvPr id="187" name="Straight Arrow Connector 186"/>
          <p:cNvCxnSpPr>
            <a:stCxn id="67" idx="2"/>
          </p:cNvCxnSpPr>
          <p:nvPr/>
        </p:nvCxnSpPr>
        <p:spPr>
          <a:xfrm rot="16200000" flipH="1">
            <a:off x="303599" y="4947061"/>
            <a:ext cx="357190" cy="35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8" name="Flowchart: Terminator 187"/>
          <p:cNvSpPr/>
          <p:nvPr/>
        </p:nvSpPr>
        <p:spPr>
          <a:xfrm>
            <a:off x="0" y="5143504"/>
            <a:ext cx="857232" cy="285752"/>
          </a:xfrm>
          <a:prstGeom prst="flowChartTermina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END</a:t>
            </a:r>
            <a:endParaRPr lang="pt-BR" sz="1200" dirty="0">
              <a:solidFill>
                <a:schemeClr val="tx1"/>
              </a:solidFill>
            </a:endParaRPr>
          </a:p>
        </p:txBody>
      </p:sp>
      <p:cxnSp>
        <p:nvCxnSpPr>
          <p:cNvPr id="72" name="Conector reto 71"/>
          <p:cNvCxnSpPr/>
          <p:nvPr/>
        </p:nvCxnSpPr>
        <p:spPr>
          <a:xfrm rot="10800000">
            <a:off x="6143644" y="5857884"/>
            <a:ext cx="214314" cy="1588"/>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CaixaDeTexto 72"/>
          <p:cNvSpPr txBox="1"/>
          <p:nvPr/>
        </p:nvSpPr>
        <p:spPr>
          <a:xfrm>
            <a:off x="1285860" y="642910"/>
            <a:ext cx="242374" cy="369332"/>
          </a:xfrm>
          <a:prstGeom prst="rect">
            <a:avLst/>
          </a:prstGeom>
          <a:noFill/>
        </p:spPr>
        <p:txBody>
          <a:bodyPr wrap="none" rtlCol="0">
            <a:spAutoFit/>
          </a:bodyPr>
          <a:lstStyle/>
          <a:p>
            <a:r>
              <a:rPr lang="pt-BR" dirty="0" smtClean="0"/>
              <a:t>I</a:t>
            </a:r>
            <a:endParaRPr lang="pt-BR" dirty="0"/>
          </a:p>
        </p:txBody>
      </p:sp>
      <p:sp>
        <p:nvSpPr>
          <p:cNvPr id="74" name="CaixaDeTexto 73"/>
          <p:cNvSpPr txBox="1"/>
          <p:nvPr/>
        </p:nvSpPr>
        <p:spPr>
          <a:xfrm>
            <a:off x="1285860" y="1500166"/>
            <a:ext cx="300082" cy="369332"/>
          </a:xfrm>
          <a:prstGeom prst="rect">
            <a:avLst/>
          </a:prstGeom>
          <a:noFill/>
        </p:spPr>
        <p:txBody>
          <a:bodyPr wrap="none" rtlCol="0">
            <a:spAutoFit/>
          </a:bodyPr>
          <a:lstStyle/>
          <a:p>
            <a:r>
              <a:rPr lang="pt-BR" dirty="0" smtClean="0"/>
              <a:t>II</a:t>
            </a:r>
            <a:endParaRPr lang="pt-BR" dirty="0"/>
          </a:p>
        </p:txBody>
      </p:sp>
      <p:cxnSp>
        <p:nvCxnSpPr>
          <p:cNvPr id="75" name="Conector de seta reta 74"/>
          <p:cNvCxnSpPr>
            <a:stCxn id="70" idx="1"/>
          </p:cNvCxnSpPr>
          <p:nvPr/>
        </p:nvCxnSpPr>
        <p:spPr>
          <a:xfrm rot="10800000" flipV="1">
            <a:off x="1643050" y="5464974"/>
            <a:ext cx="214338" cy="1071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6" name="CaixaDeTexto 75"/>
          <p:cNvSpPr txBox="1"/>
          <p:nvPr/>
        </p:nvSpPr>
        <p:spPr>
          <a:xfrm>
            <a:off x="-34092" y="5564366"/>
            <a:ext cx="1651781" cy="830997"/>
          </a:xfrm>
          <a:prstGeom prst="rect">
            <a:avLst/>
          </a:prstGeom>
          <a:noFill/>
        </p:spPr>
        <p:txBody>
          <a:bodyPr wrap="square" rtlCol="0">
            <a:spAutoFit/>
          </a:bodyPr>
          <a:lstStyle/>
          <a:p>
            <a:pPr algn="just"/>
            <a:r>
              <a:rPr lang="en-US" sz="800" dirty="0">
                <a:latin typeface="Times New Roman" pitchFamily="18" charset="0"/>
                <a:cs typeface="Times New Roman" pitchFamily="18" charset="0"/>
              </a:rPr>
              <a:t>If it was not satisfied the stop condition, the algorithm returns to the </a:t>
            </a:r>
            <a:r>
              <a:rPr lang="en-US" sz="800" dirty="0" smtClean="0">
                <a:latin typeface="Times New Roman" pitchFamily="18" charset="0"/>
                <a:cs typeface="Times New Roman" pitchFamily="18" charset="0"/>
              </a:rPr>
              <a:t>step </a:t>
            </a:r>
            <a:r>
              <a:rPr lang="en-US" sz="800" dirty="0">
                <a:latin typeface="Times New Roman" pitchFamily="18" charset="0"/>
                <a:cs typeface="Times New Roman" pitchFamily="18" charset="0"/>
              </a:rPr>
              <a:t>2, heading for the next generation of the genetic </a:t>
            </a:r>
            <a:r>
              <a:rPr lang="en-US" sz="800" dirty="0" smtClean="0">
                <a:latin typeface="Times New Roman" pitchFamily="18" charset="0"/>
                <a:cs typeface="Times New Roman" pitchFamily="18" charset="0"/>
              </a:rPr>
              <a:t>algorithm</a:t>
            </a:r>
            <a:r>
              <a:rPr lang="en-US" sz="800" dirty="0">
                <a:latin typeface="Times New Roman" pitchFamily="18" charset="0"/>
                <a:cs typeface="Times New Roman" pitchFamily="18" charset="0"/>
              </a:rPr>
              <a:t>, to </a:t>
            </a:r>
            <a:r>
              <a:rPr lang="en-US" sz="800" dirty="0" err="1" smtClean="0">
                <a:latin typeface="Times New Roman" pitchFamily="18" charset="0"/>
                <a:cs typeface="Times New Roman" pitchFamily="18" charset="0"/>
              </a:rPr>
              <a:t>to</a:t>
            </a:r>
            <a:r>
              <a:rPr lang="en-US" sz="800" dirty="0" smtClean="0">
                <a:latin typeface="Times New Roman" pitchFamily="18" charset="0"/>
                <a:cs typeface="Times New Roman" pitchFamily="18" charset="0"/>
              </a:rPr>
              <a:t> </a:t>
            </a:r>
            <a:r>
              <a:rPr lang="en-US" sz="800" dirty="0">
                <a:latin typeface="Times New Roman" pitchFamily="18" charset="0"/>
                <a:cs typeface="Times New Roman" pitchFamily="18" charset="0"/>
              </a:rPr>
              <a:t>complete a certain number of generations</a:t>
            </a:r>
            <a:endParaRPr lang="pt-BR" sz="800" dirty="0">
              <a:latin typeface="Times New Roman" pitchFamily="18" charset="0"/>
              <a:cs typeface="Times New Roman" pitchFamily="18" charset="0"/>
            </a:endParaRPr>
          </a:p>
        </p:txBody>
      </p:sp>
      <p:sp>
        <p:nvSpPr>
          <p:cNvPr id="80" name="CaixaDeTexto 79"/>
          <p:cNvSpPr txBox="1"/>
          <p:nvPr/>
        </p:nvSpPr>
        <p:spPr>
          <a:xfrm>
            <a:off x="-49273" y="7206454"/>
            <a:ext cx="1783224" cy="1077218"/>
          </a:xfrm>
          <a:prstGeom prst="rect">
            <a:avLst/>
          </a:prstGeom>
          <a:noFill/>
        </p:spPr>
        <p:txBody>
          <a:bodyPr wrap="square" rtlCol="0">
            <a:spAutoFit/>
          </a:bodyPr>
          <a:lstStyle/>
          <a:p>
            <a:pPr algn="just"/>
            <a:r>
              <a:rPr lang="en-US" sz="800" dirty="0">
                <a:latin typeface="Times New Roman" panose="02020603050405020304" pitchFamily="18" charset="0"/>
                <a:cs typeface="Times New Roman" panose="02020603050405020304" pitchFamily="18" charset="0"/>
              </a:rPr>
              <a:t>Is the randomization of the four pairs of positions with their respective settings matched pairs, the winners of which will be the pairs of positions that have better fit than their </a:t>
            </a:r>
            <a:r>
              <a:rPr lang="en-US" sz="800" dirty="0" smtClean="0">
                <a:latin typeface="Times New Roman" panose="02020603050405020304" pitchFamily="18" charset="0"/>
                <a:cs typeface="Times New Roman" panose="02020603050405020304" pitchFamily="18" charset="0"/>
              </a:rPr>
              <a:t>respective </a:t>
            </a:r>
            <a:r>
              <a:rPr lang="en-US" sz="800" dirty="0">
                <a:latin typeface="Times New Roman" panose="02020603050405020304" pitchFamily="18" charset="0"/>
                <a:cs typeface="Times New Roman" panose="02020603050405020304" pitchFamily="18" charset="0"/>
              </a:rPr>
              <a:t>competitive, according to the second contest of the tournament the two winners of their respective clashes .</a:t>
            </a:r>
            <a:endParaRPr lang="pt-BR" sz="800" dirty="0">
              <a:latin typeface="Times New Roman" panose="02020603050405020304" pitchFamily="18" charset="0"/>
              <a:cs typeface="Times New Roman" panose="02020603050405020304" pitchFamily="18" charset="0"/>
            </a:endParaRPr>
          </a:p>
        </p:txBody>
      </p:sp>
      <p:cxnSp>
        <p:nvCxnSpPr>
          <p:cNvPr id="82" name="Conector de seta reta 81"/>
          <p:cNvCxnSpPr>
            <a:stCxn id="104" idx="1"/>
          </p:cNvCxnSpPr>
          <p:nvPr/>
        </p:nvCxnSpPr>
        <p:spPr>
          <a:xfrm flipH="1">
            <a:off x="1714465" y="7750991"/>
            <a:ext cx="285774" cy="1071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CaixaDeTexto 83"/>
          <p:cNvSpPr txBox="1"/>
          <p:nvPr/>
        </p:nvSpPr>
        <p:spPr>
          <a:xfrm>
            <a:off x="-29682" y="8555977"/>
            <a:ext cx="1630689" cy="461665"/>
          </a:xfrm>
          <a:prstGeom prst="rect">
            <a:avLst/>
          </a:prstGeom>
          <a:noFill/>
        </p:spPr>
        <p:txBody>
          <a:bodyPr wrap="square" rtlCol="0">
            <a:spAutoFit/>
          </a:bodyPr>
          <a:lstStyle/>
          <a:p>
            <a:pPr algn="just"/>
            <a:r>
              <a:rPr lang="en-US" sz="800" dirty="0">
                <a:latin typeface="Times New Roman" panose="02020603050405020304" pitchFamily="18" charset="0"/>
                <a:cs typeface="Times New Roman" panose="02020603050405020304" pitchFamily="18" charset="0"/>
              </a:rPr>
              <a:t>Choose the setting winner between the two settings I tournament winners</a:t>
            </a:r>
            <a:endParaRPr lang="pt-BR" sz="800" dirty="0">
              <a:latin typeface="Times New Roman" panose="02020603050405020304" pitchFamily="18" charset="0"/>
              <a:cs typeface="Times New Roman" panose="02020603050405020304" pitchFamily="18" charset="0"/>
            </a:endParaRPr>
          </a:p>
        </p:txBody>
      </p:sp>
      <p:cxnSp>
        <p:nvCxnSpPr>
          <p:cNvPr id="88" name="Conector de seta reta 87"/>
          <p:cNvCxnSpPr/>
          <p:nvPr/>
        </p:nvCxnSpPr>
        <p:spPr>
          <a:xfrm rot="10800000" flipV="1">
            <a:off x="1428736" y="8286776"/>
            <a:ext cx="42862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9" name="CaixaDeTexto 88"/>
          <p:cNvSpPr txBox="1"/>
          <p:nvPr/>
        </p:nvSpPr>
        <p:spPr>
          <a:xfrm>
            <a:off x="5342975" y="127187"/>
            <a:ext cx="1453058" cy="584775"/>
          </a:xfrm>
          <a:prstGeom prst="rect">
            <a:avLst/>
          </a:prstGeom>
          <a:noFill/>
        </p:spPr>
        <p:txBody>
          <a:bodyPr wrap="square" rtlCol="0">
            <a:spAutoFit/>
          </a:bodyPr>
          <a:lstStyle/>
          <a:p>
            <a:pPr algn="just"/>
            <a:r>
              <a:rPr lang="en-US" sz="800" dirty="0">
                <a:latin typeface="Times New Roman" panose="02020603050405020304" pitchFamily="18" charset="0"/>
                <a:cs typeface="Times New Roman" panose="02020603050405020304" pitchFamily="18" charset="0"/>
              </a:rPr>
              <a:t>The setting winner of the second tournament selection will be updated by the process </a:t>
            </a:r>
          </a:p>
          <a:p>
            <a:pPr algn="just"/>
            <a:r>
              <a:rPr lang="en-US" sz="800" dirty="0">
                <a:latin typeface="Times New Roman" panose="02020603050405020304" pitchFamily="18" charset="0"/>
                <a:cs typeface="Times New Roman" panose="02020603050405020304" pitchFamily="18" charset="0"/>
              </a:rPr>
              <a:t>recombination or mutation</a:t>
            </a:r>
            <a:endParaRPr lang="pt-BR" sz="800" dirty="0">
              <a:latin typeface="Times New Roman" panose="02020603050405020304" pitchFamily="18" charset="0"/>
              <a:cs typeface="Times New Roman" panose="02020603050405020304" pitchFamily="18" charset="0"/>
            </a:endParaRPr>
          </a:p>
        </p:txBody>
      </p:sp>
      <p:sp>
        <p:nvSpPr>
          <p:cNvPr id="78" name="CaixaDeTexto 77"/>
          <p:cNvSpPr txBox="1"/>
          <p:nvPr/>
        </p:nvSpPr>
        <p:spPr>
          <a:xfrm>
            <a:off x="155237" y="3050907"/>
            <a:ext cx="1199733" cy="553998"/>
          </a:xfrm>
          <a:prstGeom prst="rect">
            <a:avLst/>
          </a:prstGeom>
          <a:noFill/>
        </p:spPr>
        <p:txBody>
          <a:bodyPr wrap="square" rtlCol="0">
            <a:spAutoFit/>
          </a:bodyPr>
          <a:lstStyle/>
          <a:p>
            <a:pPr algn="just"/>
            <a:r>
              <a:rPr lang="en-US" sz="1000" dirty="0">
                <a:latin typeface="Times New Roman" panose="02020603050405020304" pitchFamily="18" charset="0"/>
                <a:cs typeface="Times New Roman" panose="02020603050405020304" pitchFamily="18" charset="0"/>
              </a:rPr>
              <a:t>The best solution is stored elapse after each generation</a:t>
            </a:r>
            <a:endParaRPr lang="pt-BR" sz="1000" dirty="0">
              <a:latin typeface="Times New Roman" panose="02020603050405020304" pitchFamily="18" charset="0"/>
              <a:cs typeface="Times New Roman" panose="02020603050405020304" pitchFamily="18" charset="0"/>
            </a:endParaRPr>
          </a:p>
        </p:txBody>
      </p:sp>
      <p:cxnSp>
        <p:nvCxnSpPr>
          <p:cNvPr id="81" name="Conector de seta reta 80"/>
          <p:cNvCxnSpPr/>
          <p:nvPr/>
        </p:nvCxnSpPr>
        <p:spPr>
          <a:xfrm rot="10800000">
            <a:off x="1285860" y="3500430"/>
            <a:ext cx="35719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CaixaDeTexto 86"/>
          <p:cNvSpPr txBox="1"/>
          <p:nvPr/>
        </p:nvSpPr>
        <p:spPr>
          <a:xfrm>
            <a:off x="5572140" y="6357950"/>
            <a:ext cx="1167307" cy="1200329"/>
          </a:xfrm>
          <a:prstGeom prst="rect">
            <a:avLst/>
          </a:prstGeom>
          <a:noFill/>
        </p:spPr>
        <p:txBody>
          <a:bodyPr wrap="none" rtlCol="0">
            <a:spAutoFit/>
          </a:bodyPr>
          <a:lstStyle/>
          <a:p>
            <a:r>
              <a:rPr lang="pt-BR" sz="800" dirty="0" smtClean="0"/>
              <a:t>Nesta etapa, o ajuste</a:t>
            </a:r>
          </a:p>
          <a:p>
            <a:r>
              <a:rPr lang="pt-BR" sz="800" dirty="0" smtClean="0"/>
              <a:t>contido em AVALIAÇÃO</a:t>
            </a:r>
          </a:p>
          <a:p>
            <a:r>
              <a:rPr lang="pt-BR" sz="800" dirty="0" smtClean="0"/>
              <a:t>é comparado com o </a:t>
            </a:r>
          </a:p>
          <a:p>
            <a:r>
              <a:rPr lang="pt-BR" sz="800" dirty="0" smtClean="0"/>
              <a:t>ajuste contido em </a:t>
            </a:r>
          </a:p>
          <a:p>
            <a:r>
              <a:rPr lang="pt-BR" sz="800" dirty="0" smtClean="0"/>
              <a:t>ATUALIZAÇÃO e caso o </a:t>
            </a:r>
          </a:p>
          <a:p>
            <a:r>
              <a:rPr lang="pt-BR" sz="800" dirty="0" smtClean="0"/>
              <a:t>ajuste de AVALIAÇÃO </a:t>
            </a:r>
          </a:p>
          <a:p>
            <a:r>
              <a:rPr lang="pt-BR" sz="800" dirty="0" smtClean="0"/>
              <a:t>seja menor, substituirá </a:t>
            </a:r>
          </a:p>
          <a:p>
            <a:r>
              <a:rPr lang="pt-BR" sz="800" dirty="0" smtClean="0"/>
              <a:t>o ajuste contido em </a:t>
            </a:r>
          </a:p>
          <a:p>
            <a:r>
              <a:rPr lang="pt-BR" sz="800" dirty="0" smtClean="0"/>
              <a:t>ATUALIZAÇÃO</a:t>
            </a:r>
            <a:endParaRPr lang="pt-BR" sz="800" dirty="0"/>
          </a:p>
        </p:txBody>
      </p:sp>
      <p:cxnSp>
        <p:nvCxnSpPr>
          <p:cNvPr id="91" name="Conector de seta reta 90"/>
          <p:cNvCxnSpPr/>
          <p:nvPr/>
        </p:nvCxnSpPr>
        <p:spPr>
          <a:xfrm>
            <a:off x="5357826" y="7000892"/>
            <a:ext cx="28575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CaixaDeTexto 91"/>
          <p:cNvSpPr txBox="1"/>
          <p:nvPr/>
        </p:nvSpPr>
        <p:spPr>
          <a:xfrm>
            <a:off x="3143248" y="8572528"/>
            <a:ext cx="3203121" cy="338554"/>
          </a:xfrm>
          <a:prstGeom prst="rect">
            <a:avLst/>
          </a:prstGeom>
          <a:noFill/>
        </p:spPr>
        <p:txBody>
          <a:bodyPr wrap="none" rtlCol="0">
            <a:spAutoFit/>
          </a:bodyPr>
          <a:lstStyle/>
          <a:p>
            <a:r>
              <a:rPr lang="pt-BR" sz="800" dirty="0" smtClean="0"/>
              <a:t>O ajuste de AVALIAÇÃO substituirá o menor entre os ajustes de </a:t>
            </a:r>
          </a:p>
          <a:p>
            <a:r>
              <a:rPr lang="pt-BR" sz="800" dirty="0" smtClean="0"/>
              <a:t>INICIALIZAÇÃO caso este seja maior que o ajuste contido em AVALIAÇÃO</a:t>
            </a:r>
            <a:endParaRPr lang="pt-BR" sz="800" dirty="0"/>
          </a:p>
        </p:txBody>
      </p:sp>
      <p:sp>
        <p:nvSpPr>
          <p:cNvPr id="90" name="Rectangle 89"/>
          <p:cNvSpPr/>
          <p:nvPr/>
        </p:nvSpPr>
        <p:spPr>
          <a:xfrm>
            <a:off x="3035581" y="65877"/>
            <a:ext cx="1142984" cy="461665"/>
          </a:xfrm>
          <a:prstGeom prst="rect">
            <a:avLst/>
          </a:prstGeom>
        </p:spPr>
        <p:txBody>
          <a:bodyPr wrap="square">
            <a:spAutoFit/>
          </a:bodyPr>
          <a:lstStyle/>
          <a:p>
            <a:r>
              <a:rPr lang="en-US" sz="800" dirty="0">
                <a:latin typeface="Times New Roman" panose="02020603050405020304" pitchFamily="18" charset="0"/>
                <a:cs typeface="Times New Roman" panose="02020603050405020304" pitchFamily="18" charset="0"/>
              </a:rPr>
              <a:t>Consists </a:t>
            </a:r>
            <a:r>
              <a:rPr lang="en-US" sz="800" dirty="0" smtClean="0">
                <a:latin typeface="Times New Roman" panose="02020603050405020304" pitchFamily="18" charset="0"/>
                <a:cs typeface="Times New Roman" panose="02020603050405020304" pitchFamily="18" charset="0"/>
              </a:rPr>
              <a:t>of trace </a:t>
            </a:r>
            <a:r>
              <a:rPr lang="en-US" sz="800" dirty="0">
                <a:latin typeface="Times New Roman" panose="02020603050405020304" pitchFamily="18" charset="0"/>
                <a:cs typeface="Times New Roman" panose="02020603050405020304" pitchFamily="18" charset="0"/>
              </a:rPr>
              <a:t>data </a:t>
            </a:r>
            <a:r>
              <a:rPr lang="en-US" sz="800" dirty="0" smtClean="0">
                <a:latin typeface="Times New Roman" panose="02020603050405020304" pitchFamily="18" charset="0"/>
                <a:cs typeface="Times New Roman" panose="02020603050405020304" pitchFamily="18" charset="0"/>
              </a:rPr>
              <a:t>and </a:t>
            </a:r>
            <a:r>
              <a:rPr lang="en-US" sz="800" dirty="0">
                <a:latin typeface="Times New Roman" panose="02020603050405020304" pitchFamily="18" charset="0"/>
                <a:cs typeface="Times New Roman" panose="02020603050405020304" pitchFamily="18" charset="0"/>
              </a:rPr>
              <a:t>markers involved in the model.</a:t>
            </a:r>
            <a:endParaRPr lang="pt-BR" sz="800" dirty="0" smtClean="0">
              <a:latin typeface="Times New Roman" panose="02020603050405020304" pitchFamily="18" charset="0"/>
              <a:cs typeface="Times New Roman" panose="02020603050405020304" pitchFamily="18" charset="0"/>
            </a:endParaRPr>
          </a:p>
        </p:txBody>
      </p:sp>
      <p:cxnSp>
        <p:nvCxnSpPr>
          <p:cNvPr id="95" name="Straight Arrow Connector 94"/>
          <p:cNvCxnSpPr>
            <a:stCxn id="19" idx="3"/>
          </p:cNvCxnSpPr>
          <p:nvPr/>
        </p:nvCxnSpPr>
        <p:spPr>
          <a:xfrm flipV="1">
            <a:off x="3000396" y="498480"/>
            <a:ext cx="428604" cy="358744"/>
          </a:xfrm>
          <a:prstGeom prst="straightConnector1">
            <a:avLst/>
          </a:prstGeom>
          <a:ln w="12700">
            <a:solidFill>
              <a:srgbClr val="663300"/>
            </a:solidFill>
            <a:tailEnd type="arrow"/>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103737" y="765879"/>
            <a:ext cx="1003528" cy="830997"/>
          </a:xfrm>
          <a:prstGeom prst="rect">
            <a:avLst/>
          </a:prstGeom>
          <a:noFill/>
        </p:spPr>
        <p:txBody>
          <a:bodyPr wrap="square" rtlCol="0">
            <a:spAutoFit/>
          </a:bodyPr>
          <a:lstStyle/>
          <a:p>
            <a:pPr algn="just"/>
            <a:r>
              <a:rPr lang="en-US" sz="800" dirty="0">
                <a:latin typeface="Times New Roman" panose="02020603050405020304" pitchFamily="18" charset="0"/>
                <a:cs typeface="Times New Roman" panose="02020603050405020304" pitchFamily="18" charset="0"/>
              </a:rPr>
              <a:t>Function that </a:t>
            </a:r>
            <a:r>
              <a:rPr lang="en-US" sz="800" dirty="0" smtClean="0">
                <a:latin typeface="Times New Roman" panose="02020603050405020304" pitchFamily="18" charset="0"/>
                <a:cs typeface="Times New Roman" panose="02020603050405020304" pitchFamily="18" charset="0"/>
              </a:rPr>
              <a:t>adjusts </a:t>
            </a:r>
            <a:r>
              <a:rPr lang="en-US" sz="800" dirty="0">
                <a:latin typeface="Times New Roman" panose="02020603050405020304" pitchFamily="18" charset="0"/>
                <a:cs typeface="Times New Roman" panose="02020603050405020304" pitchFamily="18" charset="0"/>
              </a:rPr>
              <a:t>the </a:t>
            </a:r>
            <a:r>
              <a:rPr lang="en-US" sz="800" dirty="0" smtClean="0">
                <a:latin typeface="Times New Roman" panose="02020603050405020304" pitchFamily="18" charset="0"/>
                <a:cs typeface="Times New Roman" panose="02020603050405020304" pitchFamily="18" charset="0"/>
              </a:rPr>
              <a:t>pair </a:t>
            </a:r>
            <a:r>
              <a:rPr lang="en-US" sz="800" dirty="0">
                <a:latin typeface="Times New Roman" panose="02020603050405020304" pitchFamily="18" charset="0"/>
                <a:cs typeface="Times New Roman" panose="02020603050405020304" pitchFamily="18" charset="0"/>
              </a:rPr>
              <a:t>of positions </a:t>
            </a:r>
          </a:p>
          <a:p>
            <a:pPr algn="just"/>
            <a:r>
              <a:rPr lang="en-US" sz="800" dirty="0">
                <a:latin typeface="Times New Roman" panose="02020603050405020304" pitchFamily="18" charset="0"/>
                <a:cs typeface="Times New Roman" panose="02020603050405020304" pitchFamily="18" charset="0"/>
              </a:rPr>
              <a:t>Method as </a:t>
            </a:r>
            <a:r>
              <a:rPr lang="en-US" sz="800" dirty="0" smtClean="0">
                <a:latin typeface="Times New Roman" panose="02020603050405020304" pitchFamily="18" charset="0"/>
                <a:cs typeface="Times New Roman" panose="02020603050405020304" pitchFamily="18" charset="0"/>
              </a:rPr>
              <a:t>to </a:t>
            </a:r>
            <a:r>
              <a:rPr lang="en-US" sz="800" dirty="0">
                <a:latin typeface="Times New Roman" panose="02020603050405020304" pitchFamily="18" charset="0"/>
                <a:cs typeface="Times New Roman" panose="02020603050405020304" pitchFamily="18" charset="0"/>
              </a:rPr>
              <a:t>be </a:t>
            </a:r>
            <a:r>
              <a:rPr lang="en-US" sz="800" dirty="0" smtClean="0">
                <a:latin typeface="Times New Roman" panose="02020603050405020304" pitchFamily="18" charset="0"/>
                <a:cs typeface="Times New Roman" panose="02020603050405020304" pitchFamily="18" charset="0"/>
              </a:rPr>
              <a:t>considered </a:t>
            </a:r>
          </a:p>
          <a:p>
            <a:pPr algn="just"/>
            <a:r>
              <a:rPr lang="en-US" sz="800" dirty="0" smtClean="0">
                <a:latin typeface="Times New Roman" panose="02020603050405020304" pitchFamily="18" charset="0"/>
                <a:cs typeface="Times New Roman" panose="02020603050405020304" pitchFamily="18" charset="0"/>
              </a:rPr>
              <a:t>(</a:t>
            </a:r>
            <a:r>
              <a:rPr lang="en-US" sz="800" dirty="0">
                <a:latin typeface="Times New Roman" panose="02020603050405020304" pitchFamily="18" charset="0"/>
                <a:cs typeface="Times New Roman" panose="02020603050405020304" pitchFamily="18" charset="0"/>
              </a:rPr>
              <a:t>SSE</a:t>
            </a:r>
            <a:r>
              <a:rPr lang="en-US" sz="800" dirty="0" smtClean="0">
                <a:latin typeface="Times New Roman" panose="02020603050405020304" pitchFamily="18" charset="0"/>
                <a:cs typeface="Times New Roman" panose="02020603050405020304" pitchFamily="18" charset="0"/>
              </a:rPr>
              <a:t>, BIC or AIC).</a:t>
            </a:r>
            <a:endParaRPr lang="pt-BR" sz="800" dirty="0">
              <a:latin typeface="Times New Roman" panose="02020603050405020304" pitchFamily="18" charset="0"/>
              <a:cs typeface="Times New Roman" panose="02020603050405020304" pitchFamily="18" charset="0"/>
            </a:endParaRPr>
          </a:p>
        </p:txBody>
      </p:sp>
      <p:cxnSp>
        <p:nvCxnSpPr>
          <p:cNvPr id="100" name="Straight Arrow Connector 99"/>
          <p:cNvCxnSpPr>
            <a:stCxn id="74" idx="3"/>
          </p:cNvCxnSpPr>
          <p:nvPr/>
        </p:nvCxnSpPr>
        <p:spPr>
          <a:xfrm flipH="1" flipV="1">
            <a:off x="1071546" y="1214414"/>
            <a:ext cx="514396" cy="470418"/>
          </a:xfrm>
          <a:prstGeom prst="straightConnector1">
            <a:avLst/>
          </a:prstGeom>
          <a:ln w="12700">
            <a:solidFill>
              <a:srgbClr val="663300"/>
            </a:solidFill>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3063679" y="3441481"/>
            <a:ext cx="1293294" cy="584775"/>
          </a:xfrm>
          <a:prstGeom prst="rect">
            <a:avLst/>
          </a:prstGeom>
          <a:noFill/>
        </p:spPr>
        <p:txBody>
          <a:bodyPr wrap="square" rtlCol="0">
            <a:spAutoFit/>
          </a:bodyPr>
          <a:lstStyle/>
          <a:p>
            <a:r>
              <a:rPr lang="en-US" sz="800" dirty="0"/>
              <a:t>If you have reached </a:t>
            </a:r>
            <a:r>
              <a:rPr lang="en-US" sz="800" dirty="0" smtClean="0"/>
              <a:t>the </a:t>
            </a:r>
            <a:r>
              <a:rPr lang="en-US" sz="800" dirty="0"/>
              <a:t>amount of </a:t>
            </a:r>
            <a:r>
              <a:rPr lang="en-US" sz="800" dirty="0" smtClean="0"/>
              <a:t>solutions generations </a:t>
            </a:r>
            <a:r>
              <a:rPr lang="en-US" sz="800" dirty="0"/>
              <a:t>/ solution set for </a:t>
            </a:r>
            <a:r>
              <a:rPr lang="en-US" sz="800" dirty="0" smtClean="0"/>
              <a:t>model </a:t>
            </a:r>
            <a:r>
              <a:rPr lang="en-US" sz="800" dirty="0"/>
              <a:t>simulation.</a:t>
            </a:r>
            <a:endParaRPr lang="pt-BR" sz="800" dirty="0"/>
          </a:p>
        </p:txBody>
      </p:sp>
      <p:cxnSp>
        <p:nvCxnSpPr>
          <p:cNvPr id="103" name="Straight Arrow Connector 102"/>
          <p:cNvCxnSpPr/>
          <p:nvPr/>
        </p:nvCxnSpPr>
        <p:spPr>
          <a:xfrm flipV="1">
            <a:off x="2857496" y="4071934"/>
            <a:ext cx="64294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3357562" y="5072066"/>
            <a:ext cx="1535998" cy="584775"/>
          </a:xfrm>
          <a:prstGeom prst="rect">
            <a:avLst/>
          </a:prstGeom>
          <a:noFill/>
        </p:spPr>
        <p:txBody>
          <a:bodyPr wrap="none" rtlCol="0">
            <a:spAutoFit/>
          </a:bodyPr>
          <a:lstStyle/>
          <a:p>
            <a:r>
              <a:rPr lang="en-US" sz="800" dirty="0" smtClean="0"/>
              <a:t>Se </a:t>
            </a:r>
            <a:r>
              <a:rPr lang="en-US" sz="800" dirty="0" err="1" smtClean="0"/>
              <a:t>atende</a:t>
            </a:r>
            <a:r>
              <a:rPr lang="en-US" sz="800" dirty="0" smtClean="0"/>
              <a:t> as </a:t>
            </a:r>
            <a:r>
              <a:rPr lang="en-US" sz="800" dirty="0" err="1" smtClean="0"/>
              <a:t>restrições</a:t>
            </a:r>
            <a:r>
              <a:rPr lang="en-US" sz="800" dirty="0" smtClean="0"/>
              <a:t>, </a:t>
            </a:r>
            <a:r>
              <a:rPr lang="en-US" sz="800" dirty="0" err="1" smtClean="0"/>
              <a:t>ou</a:t>
            </a:r>
            <a:r>
              <a:rPr lang="en-US" sz="800" dirty="0" smtClean="0"/>
              <a:t> </a:t>
            </a:r>
            <a:r>
              <a:rPr lang="en-US" sz="800" dirty="0" err="1" smtClean="0"/>
              <a:t>seja</a:t>
            </a:r>
            <a:r>
              <a:rPr lang="en-US" sz="800" dirty="0" smtClean="0"/>
              <a:t>, </a:t>
            </a:r>
          </a:p>
          <a:p>
            <a:r>
              <a:rPr lang="en-US" sz="800" dirty="0" smtClean="0"/>
              <a:t>1 </a:t>
            </a:r>
            <a:r>
              <a:rPr lang="en-US" sz="800" dirty="0" smtClean="0">
                <a:sym typeface="Symbol"/>
              </a:rPr>
              <a:t>pos1,pos2  </a:t>
            </a:r>
            <a:r>
              <a:rPr lang="en-US" sz="800" dirty="0" err="1" smtClean="0">
                <a:sym typeface="Symbol"/>
              </a:rPr>
              <a:t>tamanho</a:t>
            </a:r>
            <a:r>
              <a:rPr lang="en-US" sz="800" dirty="0" smtClean="0">
                <a:sym typeface="Symbol"/>
              </a:rPr>
              <a:t> do </a:t>
            </a:r>
          </a:p>
          <a:p>
            <a:r>
              <a:rPr lang="en-US" sz="800" dirty="0" err="1" smtClean="0">
                <a:sym typeface="Symbol"/>
              </a:rPr>
              <a:t>Genoma</a:t>
            </a:r>
            <a:r>
              <a:rPr lang="en-US" sz="800" dirty="0" smtClean="0">
                <a:sym typeface="Symbol"/>
              </a:rPr>
              <a:t> (</a:t>
            </a:r>
            <a:r>
              <a:rPr lang="en-US" sz="800" dirty="0" err="1" smtClean="0">
                <a:sym typeface="Symbol"/>
              </a:rPr>
              <a:t>compgenoma</a:t>
            </a:r>
            <a:r>
              <a:rPr lang="en-US" sz="800" dirty="0" smtClean="0">
                <a:sym typeface="Symbol"/>
              </a:rPr>
              <a:t>) e</a:t>
            </a:r>
          </a:p>
          <a:p>
            <a:r>
              <a:rPr lang="en-US" sz="800" dirty="0" smtClean="0">
                <a:sym typeface="Symbol"/>
              </a:rPr>
              <a:t>abs(pos1-pos2) ≥ 10</a:t>
            </a:r>
            <a:endParaRPr lang="pt-BR" sz="800" dirty="0"/>
          </a:p>
        </p:txBody>
      </p:sp>
      <p:cxnSp>
        <p:nvCxnSpPr>
          <p:cNvPr id="109" name="Straight Arrow Connector 108"/>
          <p:cNvCxnSpPr/>
          <p:nvPr/>
        </p:nvCxnSpPr>
        <p:spPr>
          <a:xfrm>
            <a:off x="3786190" y="5572132"/>
            <a:ext cx="35719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5634588" y="7500958"/>
            <a:ext cx="1223412" cy="830997"/>
          </a:xfrm>
          <a:prstGeom prst="rect">
            <a:avLst/>
          </a:prstGeom>
          <a:noFill/>
        </p:spPr>
        <p:txBody>
          <a:bodyPr wrap="none" rtlCol="0">
            <a:spAutoFit/>
          </a:bodyPr>
          <a:lstStyle/>
          <a:p>
            <a:r>
              <a:rPr lang="en-US" sz="800" dirty="0" err="1" smtClean="0"/>
              <a:t>Também</a:t>
            </a:r>
            <a:r>
              <a:rPr lang="en-US" sz="800" dirty="0" smtClean="0"/>
              <a:t> </a:t>
            </a:r>
            <a:r>
              <a:rPr lang="en-US" sz="800" dirty="0" err="1" smtClean="0"/>
              <a:t>compara</a:t>
            </a:r>
            <a:r>
              <a:rPr lang="en-US" sz="800" dirty="0" smtClean="0"/>
              <a:t> com o</a:t>
            </a:r>
          </a:p>
          <a:p>
            <a:r>
              <a:rPr lang="en-US" sz="800" dirty="0" smtClean="0"/>
              <a:t> </a:t>
            </a:r>
            <a:r>
              <a:rPr lang="en-US" sz="800" dirty="0" err="1" smtClean="0"/>
              <a:t>pior</a:t>
            </a:r>
            <a:r>
              <a:rPr lang="en-US" sz="800" dirty="0" smtClean="0"/>
              <a:t> </a:t>
            </a:r>
            <a:r>
              <a:rPr lang="en-US" sz="800" dirty="0" err="1" smtClean="0"/>
              <a:t>ajuste</a:t>
            </a:r>
            <a:r>
              <a:rPr lang="en-US" sz="800" dirty="0" smtClean="0"/>
              <a:t> </a:t>
            </a:r>
            <a:r>
              <a:rPr lang="en-US" sz="800" dirty="0" err="1" smtClean="0"/>
              <a:t>contido</a:t>
            </a:r>
            <a:r>
              <a:rPr lang="en-US" sz="800" dirty="0" smtClean="0"/>
              <a:t> </a:t>
            </a:r>
            <a:r>
              <a:rPr lang="en-US" sz="800" dirty="0" err="1" smtClean="0"/>
              <a:t>em</a:t>
            </a:r>
            <a:r>
              <a:rPr lang="en-US" sz="800" dirty="0" smtClean="0"/>
              <a:t> </a:t>
            </a:r>
          </a:p>
          <a:p>
            <a:r>
              <a:rPr lang="en-US" sz="800" dirty="0" smtClean="0"/>
              <a:t>INICIALIZAÇÃO, e se for </a:t>
            </a:r>
          </a:p>
          <a:p>
            <a:r>
              <a:rPr lang="en-US" sz="800" dirty="0" err="1" smtClean="0"/>
              <a:t>melhor</a:t>
            </a:r>
            <a:r>
              <a:rPr lang="en-US" sz="800" dirty="0" smtClean="0"/>
              <a:t>, o </a:t>
            </a:r>
            <a:r>
              <a:rPr lang="en-US" sz="800" dirty="0" err="1" smtClean="0"/>
              <a:t>ajuste</a:t>
            </a:r>
            <a:r>
              <a:rPr lang="en-US" sz="800" dirty="0" smtClean="0"/>
              <a:t> </a:t>
            </a:r>
            <a:r>
              <a:rPr lang="en-US" sz="800" dirty="0" err="1" smtClean="0"/>
              <a:t>em</a:t>
            </a:r>
            <a:r>
              <a:rPr lang="en-US" sz="800" dirty="0" smtClean="0"/>
              <a:t> </a:t>
            </a:r>
          </a:p>
          <a:p>
            <a:r>
              <a:rPr lang="en-US" sz="800" dirty="0" smtClean="0"/>
              <a:t>AVALIAÇAO </a:t>
            </a:r>
            <a:r>
              <a:rPr lang="en-US" sz="800" dirty="0" err="1" smtClean="0"/>
              <a:t>será</a:t>
            </a:r>
            <a:r>
              <a:rPr lang="en-US" sz="800" dirty="0" smtClean="0"/>
              <a:t> </a:t>
            </a:r>
          </a:p>
          <a:p>
            <a:r>
              <a:rPr lang="en-US" sz="800" dirty="0" err="1" smtClean="0"/>
              <a:t>inserido</a:t>
            </a:r>
            <a:r>
              <a:rPr lang="en-US" sz="800" dirty="0" smtClean="0"/>
              <a:t> </a:t>
            </a:r>
            <a:r>
              <a:rPr lang="en-US" sz="800" dirty="0" err="1" smtClean="0"/>
              <a:t>em</a:t>
            </a:r>
            <a:r>
              <a:rPr lang="en-US" sz="800" dirty="0" smtClean="0"/>
              <a:t> </a:t>
            </a:r>
            <a:r>
              <a:rPr lang="en-US" sz="800" dirty="0" err="1" smtClean="0"/>
              <a:t>seu</a:t>
            </a:r>
            <a:r>
              <a:rPr lang="en-US" sz="800" dirty="0" smtClean="0"/>
              <a:t> </a:t>
            </a:r>
            <a:r>
              <a:rPr lang="en-US" sz="800" dirty="0" err="1" smtClean="0"/>
              <a:t>lugar</a:t>
            </a:r>
            <a:r>
              <a:rPr lang="en-US" sz="800" dirty="0" smtClean="0"/>
              <a:t>.</a:t>
            </a:r>
            <a:endParaRPr lang="pt-BR" sz="800" dirty="0"/>
          </a:p>
        </p:txBody>
      </p:sp>
      <p:cxnSp>
        <p:nvCxnSpPr>
          <p:cNvPr id="116" name="Straight Arrow Connector 115"/>
          <p:cNvCxnSpPr/>
          <p:nvPr/>
        </p:nvCxnSpPr>
        <p:spPr>
          <a:xfrm rot="16200000" flipH="1">
            <a:off x="5143512" y="7215206"/>
            <a:ext cx="71438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3" name="CaixaDeTexto 92"/>
          <p:cNvSpPr txBox="1"/>
          <p:nvPr/>
        </p:nvSpPr>
        <p:spPr>
          <a:xfrm>
            <a:off x="5470688" y="2737623"/>
            <a:ext cx="1101584" cy="954107"/>
          </a:xfrm>
          <a:prstGeom prst="rect">
            <a:avLst/>
          </a:prstGeom>
          <a:noFill/>
        </p:spPr>
        <p:txBody>
          <a:bodyPr wrap="none" rtlCol="0">
            <a:spAutoFit/>
          </a:bodyPr>
          <a:lstStyle/>
          <a:p>
            <a:r>
              <a:rPr lang="pt-BR" sz="800" dirty="0" smtClean="0"/>
              <a:t>pos1’ e pos2’: par de </a:t>
            </a:r>
          </a:p>
          <a:p>
            <a:r>
              <a:rPr lang="pt-BR" sz="800" dirty="0" smtClean="0"/>
              <a:t>posições obtidas </a:t>
            </a:r>
          </a:p>
          <a:p>
            <a:r>
              <a:rPr lang="pt-BR" sz="800" dirty="0" smtClean="0"/>
              <a:t>após a atualização </a:t>
            </a:r>
          </a:p>
          <a:p>
            <a:r>
              <a:rPr lang="pt-BR" sz="800" dirty="0" smtClean="0"/>
              <a:t>por recombinação ou </a:t>
            </a:r>
          </a:p>
          <a:p>
            <a:r>
              <a:rPr lang="pt-BR" sz="800" dirty="0" smtClean="0"/>
              <a:t>mutação e avaliados </a:t>
            </a:r>
          </a:p>
          <a:p>
            <a:r>
              <a:rPr lang="pt-BR" sz="800" dirty="0" smtClean="0"/>
              <a:t>(ajustados) pela </a:t>
            </a:r>
          </a:p>
          <a:p>
            <a:r>
              <a:rPr lang="pt-BR" sz="800" dirty="0" smtClean="0"/>
              <a:t>função objetiva</a:t>
            </a:r>
            <a:endParaRPr lang="pt-BR" sz="800" dirty="0"/>
          </a:p>
        </p:txBody>
      </p:sp>
      <p:cxnSp>
        <p:nvCxnSpPr>
          <p:cNvPr id="102" name="Conector de seta reta 101"/>
          <p:cNvCxnSpPr>
            <a:stCxn id="93" idx="2"/>
          </p:cNvCxnSpPr>
          <p:nvPr/>
        </p:nvCxnSpPr>
        <p:spPr>
          <a:xfrm rot="5400000">
            <a:off x="5544477" y="3975131"/>
            <a:ext cx="760405" cy="1936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4" name="Retângulo 113"/>
          <p:cNvSpPr/>
          <p:nvPr/>
        </p:nvSpPr>
        <p:spPr>
          <a:xfrm>
            <a:off x="2000240" y="7072330"/>
            <a:ext cx="1071570"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solidFill>
                  <a:schemeClr val="tx1"/>
                </a:solidFill>
              </a:rPr>
              <a:t>SELECTION</a:t>
            </a:r>
            <a:endParaRPr lang="pt-BR" sz="1200" dirty="0">
              <a:solidFill>
                <a:schemeClr val="tx1"/>
              </a:solidFill>
            </a:endParaRPr>
          </a:p>
        </p:txBody>
      </p:sp>
      <p:cxnSp>
        <p:nvCxnSpPr>
          <p:cNvPr id="122" name="Conector de seta reta 121"/>
          <p:cNvCxnSpPr>
            <a:stCxn id="114" idx="2"/>
            <a:endCxn id="104" idx="0"/>
          </p:cNvCxnSpPr>
          <p:nvPr/>
        </p:nvCxnSpPr>
        <p:spPr>
          <a:xfrm>
            <a:off x="2536025" y="7358082"/>
            <a:ext cx="15040"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0" name="Conector de seta reta 129"/>
          <p:cNvCxnSpPr/>
          <p:nvPr/>
        </p:nvCxnSpPr>
        <p:spPr>
          <a:xfrm rot="5400000">
            <a:off x="2821777" y="3250397"/>
            <a:ext cx="642942"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1" name="CaixaDeTexto 130"/>
          <p:cNvSpPr txBox="1"/>
          <p:nvPr/>
        </p:nvSpPr>
        <p:spPr>
          <a:xfrm>
            <a:off x="3101891" y="3018858"/>
            <a:ext cx="654218" cy="307777"/>
          </a:xfrm>
          <a:prstGeom prst="rect">
            <a:avLst/>
          </a:prstGeom>
          <a:noFill/>
        </p:spPr>
        <p:txBody>
          <a:bodyPr wrap="none" rtlCol="0">
            <a:spAutoFit/>
          </a:bodyPr>
          <a:lstStyle/>
          <a:p>
            <a:r>
              <a:rPr lang="pt-BR" sz="1400" b="1" dirty="0" smtClean="0"/>
              <a:t>Stop 1</a:t>
            </a:r>
            <a:endParaRPr lang="pt-BR" sz="1400" b="1" dirty="0"/>
          </a:p>
        </p:txBody>
      </p:sp>
      <p:cxnSp>
        <p:nvCxnSpPr>
          <p:cNvPr id="136" name="Conector de seta reta 135"/>
          <p:cNvCxnSpPr/>
          <p:nvPr/>
        </p:nvCxnSpPr>
        <p:spPr>
          <a:xfrm rot="5400000" flipH="1" flipV="1">
            <a:off x="1428736" y="5857884"/>
            <a:ext cx="57150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9" name="CaixaDeTexto 138"/>
          <p:cNvSpPr txBox="1"/>
          <p:nvPr/>
        </p:nvSpPr>
        <p:spPr>
          <a:xfrm>
            <a:off x="1142984" y="6286512"/>
            <a:ext cx="588751" cy="276999"/>
          </a:xfrm>
          <a:prstGeom prst="rect">
            <a:avLst/>
          </a:prstGeom>
          <a:noFill/>
        </p:spPr>
        <p:txBody>
          <a:bodyPr wrap="none" rtlCol="0">
            <a:spAutoFit/>
          </a:bodyPr>
          <a:lstStyle/>
          <a:p>
            <a:r>
              <a:rPr lang="pt-BR" sz="1200" b="1" dirty="0" smtClean="0"/>
              <a:t>Stop 2</a:t>
            </a:r>
            <a:endParaRPr lang="pt-BR" sz="1200" b="1" dirty="0"/>
          </a:p>
        </p:txBody>
      </p:sp>
      <p:cxnSp>
        <p:nvCxnSpPr>
          <p:cNvPr id="143" name="Conector de seta reta 142"/>
          <p:cNvCxnSpPr/>
          <p:nvPr/>
        </p:nvCxnSpPr>
        <p:spPr>
          <a:xfrm>
            <a:off x="1000108" y="6643702"/>
            <a:ext cx="92869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5" name="CaixaDeTexto 144"/>
          <p:cNvSpPr txBox="1"/>
          <p:nvPr/>
        </p:nvSpPr>
        <p:spPr>
          <a:xfrm>
            <a:off x="357166" y="6500826"/>
            <a:ext cx="588751" cy="276999"/>
          </a:xfrm>
          <a:prstGeom prst="rect">
            <a:avLst/>
          </a:prstGeom>
          <a:noFill/>
        </p:spPr>
        <p:txBody>
          <a:bodyPr wrap="none" rtlCol="0">
            <a:spAutoFit/>
          </a:bodyPr>
          <a:lstStyle/>
          <a:p>
            <a:r>
              <a:rPr lang="pt-BR" sz="1200" b="1" dirty="0" smtClean="0"/>
              <a:t>Stop 3</a:t>
            </a:r>
            <a:endParaRPr lang="pt-BR" sz="1200" b="1" dirty="0"/>
          </a:p>
        </p:txBody>
      </p:sp>
      <p:sp>
        <p:nvSpPr>
          <p:cNvPr id="147" name="CaixaDeTexto 146"/>
          <p:cNvSpPr txBox="1"/>
          <p:nvPr/>
        </p:nvSpPr>
        <p:spPr>
          <a:xfrm>
            <a:off x="3000372" y="8215338"/>
            <a:ext cx="708977" cy="276999"/>
          </a:xfrm>
          <a:prstGeom prst="rect">
            <a:avLst/>
          </a:prstGeom>
          <a:noFill/>
        </p:spPr>
        <p:txBody>
          <a:bodyPr wrap="none" rtlCol="0">
            <a:spAutoFit/>
          </a:bodyPr>
          <a:lstStyle/>
          <a:p>
            <a:r>
              <a:rPr lang="pt-BR" sz="1200" b="1" dirty="0" smtClean="0"/>
              <a:t>Stop 3.1</a:t>
            </a:r>
            <a:endParaRPr lang="pt-BR" sz="1200" b="1" dirty="0"/>
          </a:p>
        </p:txBody>
      </p:sp>
      <p:cxnSp>
        <p:nvCxnSpPr>
          <p:cNvPr id="156" name="Conector de seta reta 155"/>
          <p:cNvCxnSpPr>
            <a:stCxn id="147" idx="0"/>
          </p:cNvCxnSpPr>
          <p:nvPr/>
        </p:nvCxnSpPr>
        <p:spPr>
          <a:xfrm flipH="1" flipV="1">
            <a:off x="3071818" y="7929586"/>
            <a:ext cx="283043"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8" name="CaixaDeTexto 157"/>
          <p:cNvSpPr txBox="1"/>
          <p:nvPr/>
        </p:nvSpPr>
        <p:spPr>
          <a:xfrm>
            <a:off x="5715016" y="2000232"/>
            <a:ext cx="708977" cy="276999"/>
          </a:xfrm>
          <a:prstGeom prst="rect">
            <a:avLst/>
          </a:prstGeom>
          <a:noFill/>
        </p:spPr>
        <p:txBody>
          <a:bodyPr wrap="none" rtlCol="0">
            <a:spAutoFit/>
          </a:bodyPr>
          <a:lstStyle/>
          <a:p>
            <a:r>
              <a:rPr lang="pt-BR" sz="1200" b="1" dirty="0" smtClean="0"/>
              <a:t>Stop 3.2</a:t>
            </a:r>
            <a:endParaRPr lang="pt-BR" sz="1200" b="1" dirty="0"/>
          </a:p>
        </p:txBody>
      </p:sp>
      <p:cxnSp>
        <p:nvCxnSpPr>
          <p:cNvPr id="166" name="Conector de seta reta 165"/>
          <p:cNvCxnSpPr>
            <a:stCxn id="158" idx="1"/>
            <a:endCxn id="127" idx="3"/>
          </p:cNvCxnSpPr>
          <p:nvPr/>
        </p:nvCxnSpPr>
        <p:spPr>
          <a:xfrm flipH="1">
            <a:off x="5500702" y="2138732"/>
            <a:ext cx="214314" cy="1115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8" name="CaixaDeTexto 167"/>
          <p:cNvSpPr txBox="1"/>
          <p:nvPr/>
        </p:nvSpPr>
        <p:spPr>
          <a:xfrm>
            <a:off x="857232" y="5072066"/>
            <a:ext cx="588751" cy="276999"/>
          </a:xfrm>
          <a:prstGeom prst="rect">
            <a:avLst/>
          </a:prstGeom>
          <a:noFill/>
        </p:spPr>
        <p:txBody>
          <a:bodyPr wrap="none" rtlCol="0">
            <a:spAutoFit/>
          </a:bodyPr>
          <a:lstStyle/>
          <a:p>
            <a:r>
              <a:rPr lang="pt-BR" sz="1200" b="1" dirty="0" smtClean="0"/>
              <a:t>Stop 5</a:t>
            </a:r>
            <a:endParaRPr lang="pt-BR" sz="1200" b="1" dirty="0"/>
          </a:p>
        </p:txBody>
      </p:sp>
      <p:cxnSp>
        <p:nvCxnSpPr>
          <p:cNvPr id="172" name="Conector de seta reta 171"/>
          <p:cNvCxnSpPr/>
          <p:nvPr/>
        </p:nvCxnSpPr>
        <p:spPr>
          <a:xfrm flipH="1" flipV="1">
            <a:off x="714360" y="4857752"/>
            <a:ext cx="317157" cy="2640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5" name="CaixaDeTexto 174"/>
          <p:cNvSpPr txBox="1"/>
          <p:nvPr/>
        </p:nvSpPr>
        <p:spPr>
          <a:xfrm>
            <a:off x="1500174" y="4786314"/>
            <a:ext cx="588751" cy="276999"/>
          </a:xfrm>
          <a:prstGeom prst="rect">
            <a:avLst/>
          </a:prstGeom>
          <a:noFill/>
        </p:spPr>
        <p:txBody>
          <a:bodyPr wrap="none" rtlCol="0">
            <a:spAutoFit/>
          </a:bodyPr>
          <a:lstStyle/>
          <a:p>
            <a:r>
              <a:rPr lang="pt-BR" sz="1200" b="1" dirty="0" smtClean="0"/>
              <a:t>Stop 6</a:t>
            </a:r>
            <a:endParaRPr lang="pt-BR" sz="1200" b="1" dirty="0"/>
          </a:p>
        </p:txBody>
      </p:sp>
      <p:cxnSp>
        <p:nvCxnSpPr>
          <p:cNvPr id="177" name="Conector de seta reta 176"/>
          <p:cNvCxnSpPr/>
          <p:nvPr/>
        </p:nvCxnSpPr>
        <p:spPr>
          <a:xfrm>
            <a:off x="1928802" y="5000628"/>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0" name="CaixaDeTexto 119"/>
          <p:cNvSpPr txBox="1"/>
          <p:nvPr/>
        </p:nvSpPr>
        <p:spPr>
          <a:xfrm>
            <a:off x="111764" y="1718822"/>
            <a:ext cx="1138810" cy="1077218"/>
          </a:xfrm>
          <a:prstGeom prst="rect">
            <a:avLst/>
          </a:prstGeom>
          <a:noFill/>
        </p:spPr>
        <p:txBody>
          <a:bodyPr wrap="square" rtlCol="0">
            <a:spAutoFit/>
          </a:bodyPr>
          <a:lstStyle/>
          <a:p>
            <a:pPr algn="just"/>
            <a:r>
              <a:rPr lang="en-US" sz="800" dirty="0">
                <a:latin typeface="Times New Roman" pitchFamily="18" charset="0"/>
                <a:cs typeface="Times New Roman" pitchFamily="18" charset="0"/>
              </a:rPr>
              <a:t>Makes for each model </a:t>
            </a:r>
            <a:r>
              <a:rPr lang="en-US" sz="800" dirty="0" smtClean="0">
                <a:latin typeface="Times New Roman" pitchFamily="18" charset="0"/>
                <a:cs typeface="Times New Roman" pitchFamily="18" charset="0"/>
              </a:rPr>
              <a:t>test to </a:t>
            </a:r>
            <a:r>
              <a:rPr lang="en-US" sz="800" dirty="0">
                <a:latin typeface="Times New Roman" pitchFamily="18" charset="0"/>
                <a:cs typeface="Times New Roman" pitchFamily="18" charset="0"/>
              </a:rPr>
              <a:t>verify the hypothesis </a:t>
            </a:r>
            <a:r>
              <a:rPr lang="en-US" sz="800" dirty="0" smtClean="0">
                <a:latin typeface="Times New Roman" pitchFamily="18" charset="0"/>
                <a:cs typeface="Times New Roman" pitchFamily="18" charset="0"/>
              </a:rPr>
              <a:t> Interaction </a:t>
            </a:r>
            <a:r>
              <a:rPr lang="en-US" sz="800" dirty="0">
                <a:latin typeface="Times New Roman" pitchFamily="18" charset="0"/>
                <a:cs typeface="Times New Roman" pitchFamily="18" charset="0"/>
              </a:rPr>
              <a:t>effect for </a:t>
            </a:r>
            <a:r>
              <a:rPr lang="en-US" sz="800" dirty="0" smtClean="0">
                <a:latin typeface="Times New Roman" pitchFamily="18" charset="0"/>
                <a:cs typeface="Times New Roman" pitchFamily="18" charset="0"/>
              </a:rPr>
              <a:t> complete </a:t>
            </a:r>
            <a:r>
              <a:rPr lang="en-US" sz="800" dirty="0">
                <a:latin typeface="Times New Roman" pitchFamily="18" charset="0"/>
                <a:cs typeface="Times New Roman" pitchFamily="18" charset="0"/>
              </a:rPr>
              <a:t>model formed by </a:t>
            </a:r>
            <a:r>
              <a:rPr lang="en-US" sz="800" dirty="0" smtClean="0">
                <a:latin typeface="Times New Roman" pitchFamily="18" charset="0"/>
                <a:cs typeface="Times New Roman" pitchFamily="18" charset="0"/>
              </a:rPr>
              <a:t>additive </a:t>
            </a:r>
            <a:r>
              <a:rPr lang="en-US" sz="800" dirty="0">
                <a:latin typeface="Times New Roman" pitchFamily="18" charset="0"/>
                <a:cs typeface="Times New Roman" pitchFamily="18" charset="0"/>
              </a:rPr>
              <a:t>effects and interaction </a:t>
            </a:r>
            <a:r>
              <a:rPr lang="en-US" sz="800" dirty="0" smtClean="0">
                <a:latin typeface="Times New Roman" pitchFamily="18" charset="0"/>
                <a:cs typeface="Times New Roman" pitchFamily="18" charset="0"/>
              </a:rPr>
              <a:t>for </a:t>
            </a:r>
            <a:r>
              <a:rPr lang="en-US" sz="800" dirty="0">
                <a:latin typeface="Times New Roman" pitchFamily="18" charset="0"/>
                <a:cs typeface="Times New Roman" pitchFamily="18" charset="0"/>
              </a:rPr>
              <a:t>two loci.</a:t>
            </a:r>
            <a:endParaRPr lang="pt-BR" sz="800" dirty="0">
              <a:latin typeface="Times New Roman" pitchFamily="18" charset="0"/>
              <a:cs typeface="Times New Roman" pitchFamily="18" charset="0"/>
            </a:endParaRPr>
          </a:p>
        </p:txBody>
      </p:sp>
      <p:sp>
        <p:nvSpPr>
          <p:cNvPr id="67585" name="Rectangle 1"/>
          <p:cNvSpPr>
            <a:spLocks noChangeArrowheads="1"/>
          </p:cNvSpPr>
          <p:nvPr/>
        </p:nvSpPr>
        <p:spPr bwMode="auto">
          <a:xfrm>
            <a:off x="51662" y="3724483"/>
            <a:ext cx="1474925"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altLang="zh-CN" sz="800" dirty="0">
                <a:latin typeface="Times New Roman" pitchFamily="18" charset="0"/>
                <a:ea typeface="SimSun"/>
                <a:cs typeface="Times New Roman" pitchFamily="18" charset="0"/>
              </a:rPr>
              <a:t>The algorithm stops after a certain number of generations and fixed solutions.</a:t>
            </a:r>
            <a:endParaRPr kumimoji="0" lang="pt-BR" altLang="zh-CN" sz="800" b="0" i="0" u="none" strike="noStrike" cap="none" normalizeH="0" baseline="0" dirty="0" smtClean="0">
              <a:ln>
                <a:noFill/>
              </a:ln>
              <a:solidFill>
                <a:schemeClr val="tx1"/>
              </a:solidFill>
              <a:effectLst/>
              <a:latin typeface="Arial" pitchFamily="34" charset="0"/>
            </a:endParaRPr>
          </a:p>
        </p:txBody>
      </p:sp>
      <p:cxnSp>
        <p:nvCxnSpPr>
          <p:cNvPr id="128" name="Conector de seta reta 127"/>
          <p:cNvCxnSpPr>
            <a:stCxn id="67" idx="0"/>
          </p:cNvCxnSpPr>
          <p:nvPr/>
        </p:nvCxnSpPr>
        <p:spPr>
          <a:xfrm rot="5400000" flipH="1" flipV="1">
            <a:off x="446475" y="4232682"/>
            <a:ext cx="214314" cy="178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1" name="Conector de seta reta 150"/>
          <p:cNvCxnSpPr/>
          <p:nvPr/>
        </p:nvCxnSpPr>
        <p:spPr>
          <a:xfrm rot="5400000">
            <a:off x="1357298" y="5072066"/>
            <a:ext cx="42862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586" name="Rectangle 2"/>
          <p:cNvSpPr>
            <a:spLocks noChangeArrowheads="1"/>
          </p:cNvSpPr>
          <p:nvPr/>
        </p:nvSpPr>
        <p:spPr bwMode="auto">
          <a:xfrm>
            <a:off x="3033856" y="650109"/>
            <a:ext cx="1060073"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144463" fontAlgn="base">
              <a:spcBef>
                <a:spcPct val="0"/>
              </a:spcBef>
              <a:spcAft>
                <a:spcPct val="0"/>
              </a:spcAft>
            </a:pPr>
            <a:r>
              <a:rPr lang="en-US" sz="800" dirty="0">
                <a:latin typeface="Times New Roman" pitchFamily="18" charset="0"/>
                <a:ea typeface="Times New Roman" pitchFamily="18" charset="0"/>
                <a:cs typeface="Times New Roman" pitchFamily="18" charset="0"/>
              </a:rPr>
              <a:t>This operator allows the generation of new individuals before the combination of two or more individuals, and it supports the intuitive idea of information exchange between different candidate solutions. In classical genetic algorithm, a probability </a:t>
            </a:r>
            <a:r>
              <a:rPr lang="en-US" sz="800" dirty="0" smtClean="0">
                <a:latin typeface="Times New Roman" pitchFamily="18" charset="0"/>
                <a:ea typeface="Times New Roman" pitchFamily="18" charset="0"/>
                <a:cs typeface="Times New Roman" pitchFamily="18" charset="0"/>
              </a:rPr>
              <a:t>of recombination </a:t>
            </a:r>
            <a:r>
              <a:rPr lang="en-US" sz="800" dirty="0">
                <a:latin typeface="Times New Roman" pitchFamily="18" charset="0"/>
                <a:ea typeface="Times New Roman" pitchFamily="18" charset="0"/>
                <a:cs typeface="Times New Roman" pitchFamily="18" charset="0"/>
              </a:rPr>
              <a:t>is assigned to the pairs of positions of the population.</a:t>
            </a:r>
            <a:endParaRPr kumimoji="0" lang="pt-BR" sz="8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59" name="Conector de seta reta 158"/>
          <p:cNvCxnSpPr/>
          <p:nvPr/>
        </p:nvCxnSpPr>
        <p:spPr>
          <a:xfrm rot="10800000">
            <a:off x="4000504" y="1785918"/>
            <a:ext cx="28575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Connector 1"/>
          <p:cNvSpPr/>
          <p:nvPr/>
        </p:nvSpPr>
        <p:spPr>
          <a:xfrm>
            <a:off x="2714620" y="0"/>
            <a:ext cx="214314" cy="28572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a:t>
            </a:r>
            <a:endParaRPr lang="pt-BR" sz="1200" dirty="0">
              <a:solidFill>
                <a:schemeClr val="tx1"/>
              </a:solidFill>
            </a:endParaRPr>
          </a:p>
        </p:txBody>
      </p:sp>
      <p:cxnSp>
        <p:nvCxnSpPr>
          <p:cNvPr id="4" name="Straight Arrow Connector 3"/>
          <p:cNvCxnSpPr>
            <a:stCxn id="2" idx="4"/>
            <a:endCxn id="5" idx="0"/>
          </p:cNvCxnSpPr>
          <p:nvPr/>
        </p:nvCxnSpPr>
        <p:spPr>
          <a:xfrm rot="5400000">
            <a:off x="2661042" y="410737"/>
            <a:ext cx="28575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285992" y="571472"/>
            <a:ext cx="1000132" cy="214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MUTATION</a:t>
            </a:r>
            <a:endParaRPr lang="pt-BR" sz="1200" dirty="0">
              <a:solidFill>
                <a:schemeClr val="tx1"/>
              </a:solidFill>
            </a:endParaRPr>
          </a:p>
        </p:txBody>
      </p:sp>
      <p:cxnSp>
        <p:nvCxnSpPr>
          <p:cNvPr id="7" name="Straight Arrow Connector 6"/>
          <p:cNvCxnSpPr>
            <a:stCxn id="5" idx="2"/>
          </p:cNvCxnSpPr>
          <p:nvPr/>
        </p:nvCxnSpPr>
        <p:spPr>
          <a:xfrm rot="5400000">
            <a:off x="2643182" y="92866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285992" y="1071538"/>
            <a:ext cx="1071570"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a:t>
            </a:r>
            <a:endParaRPr lang="en-US" sz="1200" dirty="0" smtClean="0">
              <a:solidFill>
                <a:schemeClr val="tx1"/>
              </a:solidFill>
            </a:endParaRPr>
          </a:p>
          <a:p>
            <a:pPr algn="ctr"/>
            <a:r>
              <a:rPr lang="en-US" sz="1200" dirty="0" smtClean="0">
                <a:solidFill>
                  <a:schemeClr val="tx1"/>
                </a:solidFill>
              </a:rPr>
              <a:t>OF</a:t>
            </a:r>
            <a:r>
              <a:rPr lang="en-US" sz="1200" dirty="0" smtClean="0">
                <a:solidFill>
                  <a:schemeClr val="tx1"/>
                </a:solidFill>
              </a:rPr>
              <a:t> </a:t>
            </a:r>
            <a:r>
              <a:rPr lang="en-US" sz="1200" dirty="0" smtClean="0">
                <a:solidFill>
                  <a:schemeClr val="tx1"/>
                </a:solidFill>
              </a:rPr>
              <a:t>U[0,1]</a:t>
            </a:r>
            <a:endParaRPr lang="pt-BR" sz="1200" dirty="0">
              <a:solidFill>
                <a:schemeClr val="tx1"/>
              </a:solidFill>
            </a:endParaRPr>
          </a:p>
        </p:txBody>
      </p:sp>
      <p:cxnSp>
        <p:nvCxnSpPr>
          <p:cNvPr id="13" name="Straight Arrow Connector 12"/>
          <p:cNvCxnSpPr>
            <a:stCxn id="11" idx="2"/>
          </p:cNvCxnSpPr>
          <p:nvPr/>
        </p:nvCxnSpPr>
        <p:spPr>
          <a:xfrm>
            <a:off x="2821777" y="1500166"/>
            <a:ext cx="3571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Flowchart: Decision 13"/>
          <p:cNvSpPr/>
          <p:nvPr/>
        </p:nvSpPr>
        <p:spPr>
          <a:xfrm>
            <a:off x="1857364" y="1785918"/>
            <a:ext cx="1928826" cy="42862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U[0,1]:0,5</a:t>
            </a:r>
            <a:endParaRPr lang="pt-BR" sz="1200" dirty="0">
              <a:solidFill>
                <a:schemeClr val="tx1"/>
              </a:solidFill>
            </a:endParaRPr>
          </a:p>
        </p:txBody>
      </p:sp>
      <p:cxnSp>
        <p:nvCxnSpPr>
          <p:cNvPr id="16" name="Straight Arrow Connector 15"/>
          <p:cNvCxnSpPr>
            <a:stCxn id="14" idx="1"/>
          </p:cNvCxnSpPr>
          <p:nvPr/>
        </p:nvCxnSpPr>
        <p:spPr>
          <a:xfrm rot="10800000">
            <a:off x="1428736" y="200023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28604" y="1785918"/>
            <a:ext cx="100013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LIMIT MUTATION</a:t>
            </a:r>
            <a:endParaRPr lang="pt-BR" sz="1200" dirty="0">
              <a:solidFill>
                <a:schemeClr val="tx1"/>
              </a:solidFill>
            </a:endParaRPr>
          </a:p>
        </p:txBody>
      </p:sp>
      <p:sp>
        <p:nvSpPr>
          <p:cNvPr id="18" name="TextBox 17"/>
          <p:cNvSpPr txBox="1"/>
          <p:nvPr/>
        </p:nvSpPr>
        <p:spPr>
          <a:xfrm>
            <a:off x="1500174" y="1785918"/>
            <a:ext cx="338554" cy="276999"/>
          </a:xfrm>
          <a:prstGeom prst="rect">
            <a:avLst/>
          </a:prstGeom>
          <a:noFill/>
        </p:spPr>
        <p:txBody>
          <a:bodyPr wrap="none" rtlCol="0">
            <a:spAutoFit/>
          </a:bodyPr>
          <a:lstStyle/>
          <a:p>
            <a:r>
              <a:rPr lang="en-US" sz="1200" dirty="0" smtClean="0"/>
              <a:t>&lt;=</a:t>
            </a:r>
            <a:endParaRPr lang="pt-BR" sz="1200" dirty="0"/>
          </a:p>
        </p:txBody>
      </p:sp>
      <p:cxnSp>
        <p:nvCxnSpPr>
          <p:cNvPr id="20" name="Straight Arrow Connector 19"/>
          <p:cNvCxnSpPr>
            <a:stCxn id="14" idx="3"/>
          </p:cNvCxnSpPr>
          <p:nvPr/>
        </p:nvCxnSpPr>
        <p:spPr>
          <a:xfrm>
            <a:off x="3786190" y="2000232"/>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000504" y="1785918"/>
            <a:ext cx="261610" cy="276999"/>
          </a:xfrm>
          <a:prstGeom prst="rect">
            <a:avLst/>
          </a:prstGeom>
          <a:noFill/>
        </p:spPr>
        <p:txBody>
          <a:bodyPr wrap="none" rtlCol="0">
            <a:spAutoFit/>
          </a:bodyPr>
          <a:lstStyle/>
          <a:p>
            <a:r>
              <a:rPr lang="en-US" sz="1200" dirty="0" smtClean="0"/>
              <a:t>&gt;</a:t>
            </a:r>
            <a:endParaRPr lang="pt-BR" sz="1200" dirty="0"/>
          </a:p>
        </p:txBody>
      </p:sp>
      <p:sp>
        <p:nvSpPr>
          <p:cNvPr id="22" name="Rectangle 21"/>
          <p:cNvSpPr/>
          <p:nvPr/>
        </p:nvSpPr>
        <p:spPr>
          <a:xfrm>
            <a:off x="4643446" y="1785918"/>
            <a:ext cx="100013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UNIFORM</a:t>
            </a:r>
            <a:endParaRPr lang="pt-BR" sz="1200" dirty="0">
              <a:solidFill>
                <a:schemeClr val="tx1"/>
              </a:solidFill>
            </a:endParaRPr>
          </a:p>
          <a:p>
            <a:pPr algn="ctr"/>
            <a:r>
              <a:rPr lang="en-US" sz="1200" dirty="0" smtClean="0">
                <a:solidFill>
                  <a:schemeClr val="tx1"/>
                </a:solidFill>
              </a:rPr>
              <a:t>MUTATION</a:t>
            </a:r>
            <a:endParaRPr lang="pt-BR" sz="1200" dirty="0">
              <a:solidFill>
                <a:schemeClr val="tx1"/>
              </a:solidFill>
            </a:endParaRPr>
          </a:p>
        </p:txBody>
      </p:sp>
      <p:sp>
        <p:nvSpPr>
          <p:cNvPr id="23" name="Rectangle 22"/>
          <p:cNvSpPr/>
          <p:nvPr/>
        </p:nvSpPr>
        <p:spPr>
          <a:xfrm>
            <a:off x="500042" y="2571736"/>
            <a:ext cx="1071570"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 OF </a:t>
            </a:r>
            <a:r>
              <a:rPr lang="en-US" sz="1200" dirty="0" smtClean="0">
                <a:solidFill>
                  <a:schemeClr val="tx1"/>
                </a:solidFill>
              </a:rPr>
              <a:t>U[0,1]</a:t>
            </a:r>
            <a:endParaRPr lang="pt-BR" sz="1200" dirty="0">
              <a:solidFill>
                <a:schemeClr val="tx1"/>
              </a:solidFill>
            </a:endParaRPr>
          </a:p>
        </p:txBody>
      </p:sp>
      <p:cxnSp>
        <p:nvCxnSpPr>
          <p:cNvPr id="25" name="Straight Arrow Connector 24"/>
          <p:cNvCxnSpPr>
            <a:stCxn id="17" idx="2"/>
            <a:endCxn id="23" idx="0"/>
          </p:cNvCxnSpPr>
          <p:nvPr/>
        </p:nvCxnSpPr>
        <p:spPr>
          <a:xfrm>
            <a:off x="928670" y="2285984"/>
            <a:ext cx="107157"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Flowchart: Decision 25"/>
          <p:cNvSpPr/>
          <p:nvPr/>
        </p:nvSpPr>
        <p:spPr>
          <a:xfrm>
            <a:off x="214290" y="3357554"/>
            <a:ext cx="1643074" cy="500066"/>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U[0,1]:0,5</a:t>
            </a:r>
            <a:endParaRPr lang="pt-BR" sz="1200" dirty="0">
              <a:solidFill>
                <a:schemeClr val="tx1"/>
              </a:solidFill>
            </a:endParaRPr>
          </a:p>
        </p:txBody>
      </p:sp>
      <p:cxnSp>
        <p:nvCxnSpPr>
          <p:cNvPr id="30" name="Straight Arrow Connector 29"/>
          <p:cNvCxnSpPr>
            <a:stCxn id="23" idx="2"/>
            <a:endCxn id="26" idx="0"/>
          </p:cNvCxnSpPr>
          <p:nvPr/>
        </p:nvCxnSpPr>
        <p:spPr>
          <a:xfrm>
            <a:off x="1035827" y="3071802"/>
            <a:ext cx="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6" idx="2"/>
          </p:cNvCxnSpPr>
          <p:nvPr/>
        </p:nvCxnSpPr>
        <p:spPr>
          <a:xfrm rot="5400000">
            <a:off x="857232" y="4036215"/>
            <a:ext cx="357191"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000108" y="3857620"/>
            <a:ext cx="338554" cy="276999"/>
          </a:xfrm>
          <a:prstGeom prst="rect">
            <a:avLst/>
          </a:prstGeom>
          <a:noFill/>
        </p:spPr>
        <p:txBody>
          <a:bodyPr wrap="none" rtlCol="0">
            <a:spAutoFit/>
          </a:bodyPr>
          <a:lstStyle/>
          <a:p>
            <a:r>
              <a:rPr lang="en-US" sz="1200" dirty="0" smtClean="0"/>
              <a:t>&lt;=</a:t>
            </a:r>
            <a:endParaRPr lang="pt-BR" sz="1200" dirty="0"/>
          </a:p>
        </p:txBody>
      </p:sp>
      <p:sp>
        <p:nvSpPr>
          <p:cNvPr id="35" name="Rectangle 34"/>
          <p:cNvSpPr/>
          <p:nvPr/>
        </p:nvSpPr>
        <p:spPr>
          <a:xfrm>
            <a:off x="571480" y="4214810"/>
            <a:ext cx="928694" cy="4286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LOWER LIMIT </a:t>
            </a:r>
            <a:endParaRPr lang="pt-BR" sz="1200" dirty="0">
              <a:solidFill>
                <a:schemeClr val="tx1"/>
              </a:solidFill>
            </a:endParaRPr>
          </a:p>
        </p:txBody>
      </p:sp>
      <p:cxnSp>
        <p:nvCxnSpPr>
          <p:cNvPr id="37" name="Straight Arrow Connector 36"/>
          <p:cNvCxnSpPr>
            <a:stCxn id="26" idx="3"/>
          </p:cNvCxnSpPr>
          <p:nvPr/>
        </p:nvCxnSpPr>
        <p:spPr>
          <a:xfrm flipV="1">
            <a:off x="1857364" y="3571868"/>
            <a:ext cx="50006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928802" y="3500430"/>
            <a:ext cx="261610" cy="276999"/>
          </a:xfrm>
          <a:prstGeom prst="rect">
            <a:avLst/>
          </a:prstGeom>
          <a:noFill/>
        </p:spPr>
        <p:txBody>
          <a:bodyPr wrap="none" rtlCol="0">
            <a:spAutoFit/>
          </a:bodyPr>
          <a:lstStyle/>
          <a:p>
            <a:r>
              <a:rPr lang="en-US" sz="1200" dirty="0" smtClean="0"/>
              <a:t>&gt;</a:t>
            </a:r>
            <a:endParaRPr lang="pt-BR" sz="1200" dirty="0"/>
          </a:p>
        </p:txBody>
      </p:sp>
      <p:sp>
        <p:nvSpPr>
          <p:cNvPr id="39" name="Rectangle 38"/>
          <p:cNvSpPr/>
          <p:nvPr/>
        </p:nvSpPr>
        <p:spPr>
          <a:xfrm>
            <a:off x="2357430" y="3357554"/>
            <a:ext cx="1000132" cy="500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UPPER </a:t>
            </a:r>
          </a:p>
          <a:p>
            <a:pPr algn="ctr"/>
            <a:r>
              <a:rPr lang="en-US" sz="1200" dirty="0" smtClean="0">
                <a:solidFill>
                  <a:schemeClr val="tx1"/>
                </a:solidFill>
              </a:rPr>
              <a:t>LIMIT</a:t>
            </a:r>
            <a:endParaRPr lang="pt-BR" sz="1200" dirty="0">
              <a:solidFill>
                <a:schemeClr val="tx1"/>
              </a:solidFill>
            </a:endParaRPr>
          </a:p>
        </p:txBody>
      </p:sp>
      <p:sp>
        <p:nvSpPr>
          <p:cNvPr id="40" name="Flowchart: Decision 39"/>
          <p:cNvSpPr/>
          <p:nvPr/>
        </p:nvSpPr>
        <p:spPr>
          <a:xfrm>
            <a:off x="1071546" y="6143636"/>
            <a:ext cx="2571768" cy="78581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MEET</a:t>
            </a:r>
            <a:r>
              <a:rPr lang="en-US" sz="1200" dirty="0" smtClean="0">
                <a:solidFill>
                  <a:schemeClr val="tx1"/>
                </a:solidFill>
              </a:rPr>
              <a:t> CONVERGENGY?</a:t>
            </a:r>
            <a:endParaRPr lang="pt-BR" sz="1200" dirty="0">
              <a:solidFill>
                <a:schemeClr val="tx1"/>
              </a:solidFill>
            </a:endParaRPr>
          </a:p>
        </p:txBody>
      </p:sp>
      <p:cxnSp>
        <p:nvCxnSpPr>
          <p:cNvPr id="42" name="Straight Arrow Connector 41"/>
          <p:cNvCxnSpPr>
            <a:stCxn id="22" idx="2"/>
          </p:cNvCxnSpPr>
          <p:nvPr/>
        </p:nvCxnSpPr>
        <p:spPr>
          <a:xfrm rot="5400000">
            <a:off x="4964917" y="246457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4429132" y="2643174"/>
            <a:ext cx="1928826"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GENERATION OF </a:t>
            </a:r>
            <a:r>
              <a:rPr lang="en-US" sz="1200" dirty="0" smtClean="0">
                <a:solidFill>
                  <a:schemeClr val="tx1"/>
                </a:solidFill>
              </a:rPr>
              <a:t>PML~U[1,COMPGENOMA]</a:t>
            </a:r>
          </a:p>
        </p:txBody>
      </p:sp>
      <p:sp>
        <p:nvSpPr>
          <p:cNvPr id="48" name="Flowchart: Decision 47"/>
          <p:cNvSpPr/>
          <p:nvPr/>
        </p:nvSpPr>
        <p:spPr>
          <a:xfrm>
            <a:off x="3571876" y="3714744"/>
            <a:ext cx="2643182" cy="714380"/>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ABS(PML-POS1):</a:t>
            </a:r>
          </a:p>
          <a:p>
            <a:pPr algn="ctr"/>
            <a:r>
              <a:rPr lang="en-US" sz="1200" dirty="0" smtClean="0">
                <a:solidFill>
                  <a:schemeClr val="tx1"/>
                </a:solidFill>
              </a:rPr>
              <a:t>ABS(PML-POS2}</a:t>
            </a:r>
            <a:endParaRPr lang="pt-BR" sz="1200" dirty="0">
              <a:solidFill>
                <a:schemeClr val="tx1"/>
              </a:solidFill>
            </a:endParaRPr>
          </a:p>
        </p:txBody>
      </p:sp>
      <p:cxnSp>
        <p:nvCxnSpPr>
          <p:cNvPr id="50" name="Straight Arrow Connector 49"/>
          <p:cNvCxnSpPr/>
          <p:nvPr/>
        </p:nvCxnSpPr>
        <p:spPr>
          <a:xfrm rot="16200000" flipH="1">
            <a:off x="4750604" y="3536149"/>
            <a:ext cx="357192" cy="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48" idx="2"/>
          </p:cNvCxnSpPr>
          <p:nvPr/>
        </p:nvCxnSpPr>
        <p:spPr>
          <a:xfrm rot="16200000" flipH="1">
            <a:off x="4697018" y="4625572"/>
            <a:ext cx="428628" cy="35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857760" y="4357686"/>
            <a:ext cx="261610" cy="276999"/>
          </a:xfrm>
          <a:prstGeom prst="rect">
            <a:avLst/>
          </a:prstGeom>
          <a:noFill/>
        </p:spPr>
        <p:txBody>
          <a:bodyPr wrap="none" rtlCol="0">
            <a:spAutoFit/>
          </a:bodyPr>
          <a:lstStyle/>
          <a:p>
            <a:r>
              <a:rPr lang="en-US" sz="1200" dirty="0" smtClean="0"/>
              <a:t>&lt;</a:t>
            </a:r>
            <a:endParaRPr lang="pt-BR" sz="1200" dirty="0"/>
          </a:p>
        </p:txBody>
      </p:sp>
      <p:cxnSp>
        <p:nvCxnSpPr>
          <p:cNvPr id="58" name="Straight Connector 57"/>
          <p:cNvCxnSpPr>
            <a:stCxn id="48" idx="3"/>
          </p:cNvCxnSpPr>
          <p:nvPr/>
        </p:nvCxnSpPr>
        <p:spPr>
          <a:xfrm>
            <a:off x="6215058" y="4071934"/>
            <a:ext cx="3572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5893611" y="4750595"/>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215082" y="4643438"/>
            <a:ext cx="338554" cy="276999"/>
          </a:xfrm>
          <a:prstGeom prst="rect">
            <a:avLst/>
          </a:prstGeom>
          <a:noFill/>
        </p:spPr>
        <p:txBody>
          <a:bodyPr wrap="none" rtlCol="0">
            <a:spAutoFit/>
          </a:bodyPr>
          <a:lstStyle/>
          <a:p>
            <a:r>
              <a:rPr lang="en-US" sz="1200" dirty="0" smtClean="0"/>
              <a:t>&gt;=</a:t>
            </a:r>
            <a:endParaRPr lang="pt-BR" sz="1200" dirty="0"/>
          </a:p>
        </p:txBody>
      </p:sp>
      <p:sp>
        <p:nvSpPr>
          <p:cNvPr id="62" name="Rectangle 61"/>
          <p:cNvSpPr/>
          <p:nvPr/>
        </p:nvSpPr>
        <p:spPr>
          <a:xfrm>
            <a:off x="4286256" y="4857752"/>
            <a:ext cx="1214446"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POS1’&lt;-PML</a:t>
            </a:r>
            <a:endParaRPr lang="pt-BR" sz="1200" dirty="0">
              <a:solidFill>
                <a:schemeClr val="tx1"/>
              </a:solidFill>
            </a:endParaRPr>
          </a:p>
        </p:txBody>
      </p:sp>
      <p:sp>
        <p:nvSpPr>
          <p:cNvPr id="63" name="Rectangle 62"/>
          <p:cNvSpPr/>
          <p:nvPr/>
        </p:nvSpPr>
        <p:spPr>
          <a:xfrm>
            <a:off x="5786454" y="5429256"/>
            <a:ext cx="1071546"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POS2’&lt;-PML</a:t>
            </a:r>
            <a:endParaRPr lang="pt-BR" sz="1200" dirty="0">
              <a:solidFill>
                <a:schemeClr val="tx1"/>
              </a:solidFill>
            </a:endParaRPr>
          </a:p>
        </p:txBody>
      </p:sp>
      <p:cxnSp>
        <p:nvCxnSpPr>
          <p:cNvPr id="65" name="Straight Connector 64"/>
          <p:cNvCxnSpPr>
            <a:stCxn id="35" idx="2"/>
          </p:cNvCxnSpPr>
          <p:nvPr/>
        </p:nvCxnSpPr>
        <p:spPr>
          <a:xfrm rot="16200000" flipH="1">
            <a:off x="732215" y="4947049"/>
            <a:ext cx="642942"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071546" y="5286380"/>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40" idx="0"/>
          </p:cNvCxnSpPr>
          <p:nvPr/>
        </p:nvCxnSpPr>
        <p:spPr>
          <a:xfrm rot="16200000" flipH="1">
            <a:off x="1857364" y="5643570"/>
            <a:ext cx="857256"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39" idx="2"/>
          </p:cNvCxnSpPr>
          <p:nvPr/>
        </p:nvCxnSpPr>
        <p:spPr>
          <a:xfrm rot="16200000" flipH="1">
            <a:off x="2178835" y="4536281"/>
            <a:ext cx="142876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0800000">
            <a:off x="2214554" y="5286380"/>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62" idx="2"/>
          </p:cNvCxnSpPr>
          <p:nvPr/>
        </p:nvCxnSpPr>
        <p:spPr>
          <a:xfrm rot="16200000" flipH="1">
            <a:off x="4804181" y="5232801"/>
            <a:ext cx="214314"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0800000">
            <a:off x="2928934" y="5286380"/>
            <a:ext cx="2000264"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0800000">
            <a:off x="4929198" y="5643570"/>
            <a:ext cx="857256"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flipH="1" flipV="1">
            <a:off x="4786322" y="5500694"/>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40" idx="1"/>
          </p:cNvCxnSpPr>
          <p:nvPr/>
        </p:nvCxnSpPr>
        <p:spPr>
          <a:xfrm rot="10800000" flipV="1">
            <a:off x="0" y="6536544"/>
            <a:ext cx="1071546"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flipH="1" flipV="1">
            <a:off x="-2821801" y="3750463"/>
            <a:ext cx="564360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0" y="928662"/>
            <a:ext cx="271462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214290" y="6572264"/>
            <a:ext cx="386644" cy="276999"/>
          </a:xfrm>
          <a:prstGeom prst="rect">
            <a:avLst/>
          </a:prstGeom>
          <a:noFill/>
        </p:spPr>
        <p:txBody>
          <a:bodyPr wrap="none" rtlCol="0">
            <a:spAutoFit/>
          </a:bodyPr>
          <a:lstStyle/>
          <a:p>
            <a:r>
              <a:rPr lang="en-US" sz="1200" dirty="0" smtClean="0"/>
              <a:t>NO</a:t>
            </a:r>
            <a:endParaRPr lang="pt-BR" sz="1200" dirty="0"/>
          </a:p>
        </p:txBody>
      </p:sp>
      <p:sp>
        <p:nvSpPr>
          <p:cNvPr id="93" name="Rectangle 92"/>
          <p:cNvSpPr/>
          <p:nvPr/>
        </p:nvSpPr>
        <p:spPr>
          <a:xfrm>
            <a:off x="1714488" y="7286644"/>
            <a:ext cx="142876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a:t>
            </a:r>
            <a:r>
              <a:rPr lang="en-US" sz="1200" dirty="0" smtClean="0">
                <a:solidFill>
                  <a:schemeClr val="tx1"/>
                </a:solidFill>
              </a:rPr>
              <a:t>VALUATION</a:t>
            </a:r>
            <a:endParaRPr lang="pt-BR" sz="1200" dirty="0">
              <a:solidFill>
                <a:schemeClr val="tx1"/>
              </a:solidFill>
            </a:endParaRPr>
          </a:p>
        </p:txBody>
      </p:sp>
      <p:cxnSp>
        <p:nvCxnSpPr>
          <p:cNvPr id="95" name="Straight Arrow Connector 94"/>
          <p:cNvCxnSpPr>
            <a:stCxn id="40" idx="2"/>
            <a:endCxn id="93" idx="0"/>
          </p:cNvCxnSpPr>
          <p:nvPr/>
        </p:nvCxnSpPr>
        <p:spPr>
          <a:xfrm rot="16200000" flipH="1">
            <a:off x="2214554" y="7072330"/>
            <a:ext cx="35719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2428868" y="6929454"/>
            <a:ext cx="404406" cy="276999"/>
          </a:xfrm>
          <a:prstGeom prst="rect">
            <a:avLst/>
          </a:prstGeom>
          <a:noFill/>
        </p:spPr>
        <p:txBody>
          <a:bodyPr wrap="none" rtlCol="0">
            <a:spAutoFit/>
          </a:bodyPr>
          <a:lstStyle/>
          <a:p>
            <a:r>
              <a:rPr lang="en-US" sz="1200" dirty="0" smtClean="0"/>
              <a:t>YES</a:t>
            </a:r>
            <a:endParaRPr lang="pt-BR" sz="1200" dirty="0"/>
          </a:p>
        </p:txBody>
      </p:sp>
      <p:sp>
        <p:nvSpPr>
          <p:cNvPr id="97" name="Rectangle 96"/>
          <p:cNvSpPr/>
          <p:nvPr/>
        </p:nvSpPr>
        <p:spPr>
          <a:xfrm>
            <a:off x="1857364" y="7858148"/>
            <a:ext cx="1214446" cy="285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ATUALIZATION</a:t>
            </a:r>
            <a:endParaRPr lang="pt-BR" sz="1200" dirty="0">
              <a:solidFill>
                <a:schemeClr val="tx1"/>
              </a:solidFill>
            </a:endParaRPr>
          </a:p>
        </p:txBody>
      </p:sp>
      <p:cxnSp>
        <p:nvCxnSpPr>
          <p:cNvPr id="99" name="Straight Arrow Connector 98"/>
          <p:cNvCxnSpPr>
            <a:stCxn id="93" idx="2"/>
            <a:endCxn id="97" idx="0"/>
          </p:cNvCxnSpPr>
          <p:nvPr/>
        </p:nvCxnSpPr>
        <p:spPr>
          <a:xfrm rot="16200000" flipH="1">
            <a:off x="2339570" y="7733131"/>
            <a:ext cx="214314"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a:off x="1571612" y="8286776"/>
            <a:ext cx="1785950" cy="3571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SOLUTION&lt;-SOLUTION+1</a:t>
            </a:r>
            <a:endParaRPr lang="pt-BR" sz="1200" dirty="0">
              <a:solidFill>
                <a:schemeClr val="tx1"/>
              </a:solidFill>
            </a:endParaRPr>
          </a:p>
        </p:txBody>
      </p:sp>
      <p:cxnSp>
        <p:nvCxnSpPr>
          <p:cNvPr id="102" name="Straight Arrow Connector 101"/>
          <p:cNvCxnSpPr>
            <a:stCxn id="97" idx="2"/>
            <a:endCxn id="100" idx="0"/>
          </p:cNvCxnSpPr>
          <p:nvPr/>
        </p:nvCxnSpPr>
        <p:spPr>
          <a:xfrm rot="5400000">
            <a:off x="2393149" y="8215338"/>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100" idx="3"/>
          </p:cNvCxnSpPr>
          <p:nvPr/>
        </p:nvCxnSpPr>
        <p:spPr>
          <a:xfrm>
            <a:off x="3357562" y="8465371"/>
            <a:ext cx="500066"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5" name="Flowchart: Connector 104"/>
          <p:cNvSpPr/>
          <p:nvPr/>
        </p:nvSpPr>
        <p:spPr>
          <a:xfrm>
            <a:off x="3857628" y="8286776"/>
            <a:ext cx="285752" cy="357190"/>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3</a:t>
            </a:r>
            <a:endParaRPr lang="pt-BR" sz="1200" dirty="0">
              <a:solidFill>
                <a:schemeClr val="tx1"/>
              </a:solidFill>
            </a:endParaRPr>
          </a:p>
        </p:txBody>
      </p:sp>
      <p:sp>
        <p:nvSpPr>
          <p:cNvPr id="59" name="CaixaDeTexto 58"/>
          <p:cNvSpPr txBox="1"/>
          <p:nvPr/>
        </p:nvSpPr>
        <p:spPr>
          <a:xfrm>
            <a:off x="4071943" y="928662"/>
            <a:ext cx="2499536" cy="461665"/>
          </a:xfrm>
          <a:prstGeom prst="rect">
            <a:avLst/>
          </a:prstGeom>
          <a:noFill/>
        </p:spPr>
        <p:txBody>
          <a:bodyPr wrap="square" rtlCol="0">
            <a:spAutoFit/>
          </a:bodyPr>
          <a:lstStyle/>
          <a:p>
            <a:r>
              <a:rPr lang="pt-BR" sz="800" dirty="0" smtClean="0">
                <a:latin typeface="Times New Roman" panose="02020603050405020304" pitchFamily="18" charset="0"/>
                <a:cs typeface="Times New Roman" panose="02020603050405020304" pitchFamily="18" charset="0"/>
              </a:rPr>
              <a:t>PML: </a:t>
            </a:r>
            <a:r>
              <a:rPr lang="en-US" sz="800" dirty="0">
                <a:latin typeface="Times New Roman" panose="02020603050405020304" pitchFamily="18" charset="0"/>
                <a:cs typeface="Times New Roman" panose="02020603050405020304" pitchFamily="18" charset="0"/>
              </a:rPr>
              <a:t>random variable that assumes discrete uniform distribution ranging from 1 to the size of the genome </a:t>
            </a:r>
            <a:r>
              <a:rPr lang="pt-BR" sz="800" dirty="0" smtClean="0">
                <a:latin typeface="Times New Roman" panose="02020603050405020304" pitchFamily="18" charset="0"/>
                <a:cs typeface="Times New Roman" panose="02020603050405020304" pitchFamily="18" charset="0"/>
              </a:rPr>
              <a:t>(</a:t>
            </a:r>
            <a:r>
              <a:rPr lang="pt-BR" sz="800" dirty="0" err="1" smtClean="0">
                <a:latin typeface="Times New Roman" panose="02020603050405020304" pitchFamily="18" charset="0"/>
                <a:cs typeface="Times New Roman" panose="02020603050405020304" pitchFamily="18" charset="0"/>
              </a:rPr>
              <a:t>compgenoma</a:t>
            </a:r>
            <a:r>
              <a:rPr lang="pt-BR" sz="800" dirty="0" smtClean="0">
                <a:latin typeface="Times New Roman" panose="02020603050405020304" pitchFamily="18" charset="0"/>
                <a:cs typeface="Times New Roman" panose="02020603050405020304" pitchFamily="18" charset="0"/>
              </a:rPr>
              <a:t>)</a:t>
            </a:r>
            <a:endParaRPr lang="pt-BR" sz="800" dirty="0">
              <a:latin typeface="Times New Roman" panose="02020603050405020304" pitchFamily="18" charset="0"/>
              <a:cs typeface="Times New Roman" panose="02020603050405020304" pitchFamily="18" charset="0"/>
            </a:endParaRPr>
          </a:p>
        </p:txBody>
      </p:sp>
      <p:sp>
        <p:nvSpPr>
          <p:cNvPr id="64" name="CaixaDeTexto 63"/>
          <p:cNvSpPr txBox="1"/>
          <p:nvPr/>
        </p:nvSpPr>
        <p:spPr>
          <a:xfrm>
            <a:off x="3799097" y="5840571"/>
            <a:ext cx="2271175" cy="461665"/>
          </a:xfrm>
          <a:prstGeom prst="rect">
            <a:avLst/>
          </a:prstGeom>
          <a:noFill/>
        </p:spPr>
        <p:txBody>
          <a:bodyPr wrap="square" rtlCol="0">
            <a:spAutoFit/>
          </a:bodyPr>
          <a:lstStyle/>
          <a:p>
            <a:pPr algn="just"/>
            <a:r>
              <a:rPr lang="pt-BR" sz="800" dirty="0" smtClean="0">
                <a:latin typeface="Times New Roman" panose="02020603050405020304" pitchFamily="18" charset="0"/>
                <a:cs typeface="Times New Roman" panose="02020603050405020304" pitchFamily="18" charset="0"/>
              </a:rPr>
              <a:t>pos1’ e pos2</a:t>
            </a:r>
            <a:r>
              <a:rPr lang="pt-BR" sz="800" dirty="0" smtClean="0">
                <a:latin typeface="Times New Roman" panose="02020603050405020304" pitchFamily="18" charset="0"/>
                <a:cs typeface="Times New Roman" panose="02020603050405020304" pitchFamily="18" charset="0"/>
              </a:rPr>
              <a:t>’:</a:t>
            </a:r>
            <a:r>
              <a:rPr lang="en-US" sz="800" dirty="0" smtClean="0">
                <a:latin typeface="Times New Roman" panose="02020603050405020304" pitchFamily="18" charset="0"/>
                <a:cs typeface="Times New Roman" panose="02020603050405020304" pitchFamily="18" charset="0"/>
              </a:rPr>
              <a:t>pair </a:t>
            </a:r>
            <a:r>
              <a:rPr lang="en-US" sz="800" dirty="0">
                <a:latin typeface="Times New Roman" panose="02020603050405020304" pitchFamily="18" charset="0"/>
                <a:cs typeface="Times New Roman" panose="02020603050405020304" pitchFamily="18" charset="0"/>
              </a:rPr>
              <a:t>of positions obtained after the upgrade by recombination or mutation and reviews </a:t>
            </a:r>
          </a:p>
          <a:p>
            <a:pPr algn="just"/>
            <a:r>
              <a:rPr lang="en-US" sz="800" dirty="0">
                <a:latin typeface="Times New Roman" panose="02020603050405020304" pitchFamily="18" charset="0"/>
                <a:cs typeface="Times New Roman" panose="02020603050405020304" pitchFamily="18" charset="0"/>
              </a:rPr>
              <a:t>(adjusted) for the objective function</a:t>
            </a:r>
            <a:endParaRPr lang="pt-BR" sz="800" dirty="0">
              <a:latin typeface="Times New Roman" panose="02020603050405020304" pitchFamily="18" charset="0"/>
              <a:cs typeface="Times New Roman" panose="02020603050405020304" pitchFamily="18" charset="0"/>
            </a:endParaRPr>
          </a:p>
        </p:txBody>
      </p:sp>
      <p:sp>
        <p:nvSpPr>
          <p:cNvPr id="66" name="CaixaDeTexto 65"/>
          <p:cNvSpPr txBox="1"/>
          <p:nvPr/>
        </p:nvSpPr>
        <p:spPr>
          <a:xfrm>
            <a:off x="357166" y="571472"/>
            <a:ext cx="708977" cy="276999"/>
          </a:xfrm>
          <a:prstGeom prst="rect">
            <a:avLst/>
          </a:prstGeom>
          <a:noFill/>
        </p:spPr>
        <p:txBody>
          <a:bodyPr wrap="none" rtlCol="0">
            <a:spAutoFit/>
          </a:bodyPr>
          <a:lstStyle/>
          <a:p>
            <a:r>
              <a:rPr lang="pt-BR" sz="1200" b="1" dirty="0" smtClean="0"/>
              <a:t>Stop </a:t>
            </a:r>
            <a:r>
              <a:rPr lang="pt-BR" sz="1200" b="1" dirty="0" smtClean="0"/>
              <a:t>3.3</a:t>
            </a:r>
            <a:endParaRPr lang="pt-BR" sz="1200" b="1" dirty="0"/>
          </a:p>
        </p:txBody>
      </p:sp>
      <p:cxnSp>
        <p:nvCxnSpPr>
          <p:cNvPr id="70" name="Conector de seta reta 69"/>
          <p:cNvCxnSpPr/>
          <p:nvPr/>
        </p:nvCxnSpPr>
        <p:spPr>
          <a:xfrm>
            <a:off x="1214422" y="714348"/>
            <a:ext cx="100013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CaixaDeTexto 71"/>
          <p:cNvSpPr txBox="1"/>
          <p:nvPr/>
        </p:nvSpPr>
        <p:spPr>
          <a:xfrm>
            <a:off x="3714752" y="7572396"/>
            <a:ext cx="588751" cy="276999"/>
          </a:xfrm>
          <a:prstGeom prst="rect">
            <a:avLst/>
          </a:prstGeom>
          <a:noFill/>
        </p:spPr>
        <p:txBody>
          <a:bodyPr wrap="none" rtlCol="0">
            <a:spAutoFit/>
          </a:bodyPr>
          <a:lstStyle/>
          <a:p>
            <a:r>
              <a:rPr lang="pt-BR" sz="1200" b="1" dirty="0" smtClean="0"/>
              <a:t>Stop </a:t>
            </a:r>
            <a:r>
              <a:rPr lang="pt-BR" sz="1200" b="1" dirty="0" smtClean="0"/>
              <a:t>4</a:t>
            </a:r>
            <a:endParaRPr lang="pt-BR" sz="1200" b="1" dirty="0"/>
          </a:p>
        </p:txBody>
      </p:sp>
      <p:cxnSp>
        <p:nvCxnSpPr>
          <p:cNvPr id="76" name="Conector de seta reta 75"/>
          <p:cNvCxnSpPr>
            <a:stCxn id="72" idx="1"/>
            <a:endCxn id="97" idx="3"/>
          </p:cNvCxnSpPr>
          <p:nvPr/>
        </p:nvCxnSpPr>
        <p:spPr>
          <a:xfrm flipH="1">
            <a:off x="3071810" y="7710896"/>
            <a:ext cx="642942" cy="290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537" name="Rectangle 1"/>
          <p:cNvSpPr>
            <a:spLocks noChangeArrowheads="1"/>
          </p:cNvSpPr>
          <p:nvPr/>
        </p:nvSpPr>
        <p:spPr bwMode="auto">
          <a:xfrm>
            <a:off x="3429000" y="59447"/>
            <a:ext cx="324036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altLang="zh-CN" sz="800" dirty="0">
                <a:latin typeface="Times New Roman" pitchFamily="18" charset="0"/>
                <a:ea typeface="SimSun"/>
                <a:cs typeface="Times New Roman" pitchFamily="18" charset="0"/>
              </a:rPr>
              <a:t>The proposal in this case is to consider the use of mutation limit, where the </a:t>
            </a:r>
            <a:r>
              <a:rPr lang="en-US" altLang="zh-CN" sz="800" dirty="0" smtClean="0">
                <a:latin typeface="Times New Roman" pitchFamily="18" charset="0"/>
                <a:ea typeface="SimSun"/>
                <a:cs typeface="Times New Roman" pitchFamily="18" charset="0"/>
              </a:rPr>
              <a:t>operator </a:t>
            </a:r>
            <a:r>
              <a:rPr lang="en-US" altLang="zh-CN" sz="800" dirty="0">
                <a:latin typeface="Times New Roman" pitchFamily="18" charset="0"/>
                <a:ea typeface="SimSun"/>
                <a:cs typeface="Times New Roman" pitchFamily="18" charset="0"/>
              </a:rPr>
              <a:t>replaces the value of a decision variable randomly selected </a:t>
            </a:r>
            <a:r>
              <a:rPr lang="en-US" altLang="zh-CN" sz="800" dirty="0" smtClean="0">
                <a:latin typeface="Times New Roman" pitchFamily="18" charset="0"/>
                <a:ea typeface="SimSun"/>
                <a:cs typeface="Times New Roman" pitchFamily="18" charset="0"/>
              </a:rPr>
              <a:t>by </a:t>
            </a:r>
            <a:r>
              <a:rPr lang="en-US" altLang="zh-CN" sz="800" dirty="0">
                <a:latin typeface="Times New Roman" pitchFamily="18" charset="0"/>
                <a:ea typeface="SimSun"/>
                <a:cs typeface="Times New Roman" pitchFamily="18" charset="0"/>
              </a:rPr>
              <a:t>someone randomly whose value is also obtained. Another alternative is </a:t>
            </a:r>
            <a:r>
              <a:rPr lang="en-US" altLang="zh-CN" sz="800" dirty="0" smtClean="0">
                <a:latin typeface="Times New Roman" pitchFamily="18" charset="0"/>
                <a:ea typeface="SimSun"/>
                <a:cs typeface="Times New Roman" pitchFamily="18" charset="0"/>
              </a:rPr>
              <a:t>uniform </a:t>
            </a:r>
            <a:r>
              <a:rPr lang="en-US" altLang="zh-CN" sz="800" dirty="0">
                <a:latin typeface="Times New Roman" pitchFamily="18" charset="0"/>
                <a:ea typeface="SimSun"/>
                <a:cs typeface="Times New Roman" pitchFamily="18" charset="0"/>
              </a:rPr>
              <a:t>method of mutation, which changes the position whose value is closest </a:t>
            </a:r>
            <a:r>
              <a:rPr lang="en-US" altLang="zh-CN" sz="800" dirty="0" smtClean="0">
                <a:latin typeface="Times New Roman" pitchFamily="18" charset="0"/>
                <a:ea typeface="SimSun"/>
                <a:cs typeface="Times New Roman" pitchFamily="18" charset="0"/>
              </a:rPr>
              <a:t>rounding </a:t>
            </a:r>
            <a:r>
              <a:rPr lang="en-US" altLang="zh-CN" sz="800" dirty="0">
                <a:latin typeface="Times New Roman" pitchFamily="18" charset="0"/>
                <a:ea typeface="SimSun"/>
                <a:cs typeface="Times New Roman" pitchFamily="18" charset="0"/>
              </a:rPr>
              <a:t>uniformly between 0.51 and genome size more </a:t>
            </a:r>
            <a:r>
              <a:rPr lang="en-US" altLang="zh-CN" sz="800" dirty="0" smtClean="0">
                <a:latin typeface="Times New Roman" pitchFamily="18" charset="0"/>
                <a:ea typeface="SimSun"/>
                <a:cs typeface="Times New Roman" pitchFamily="18" charset="0"/>
              </a:rPr>
              <a:t>0.49</a:t>
            </a:r>
            <a:r>
              <a:rPr lang="en-US" altLang="zh-CN" sz="800" dirty="0">
                <a:latin typeface="Times New Roman" pitchFamily="18" charset="0"/>
                <a:ea typeface="SimSun"/>
                <a:cs typeface="Times New Roman" pitchFamily="18" charset="0"/>
              </a:rPr>
              <a:t>. For this work were considered mutation probabilities 0.1 and 0.4</a:t>
            </a:r>
            <a:r>
              <a:rPr kumimoji="0" lang="pt-BR" altLang="zh-CN" sz="800" b="0" i="0" u="none" strike="noStrike" cap="none" normalizeH="0" baseline="0" dirty="0" smtClean="0">
                <a:ln>
                  <a:noFill/>
                </a:ln>
                <a:solidFill>
                  <a:schemeClr val="tx1"/>
                </a:solidFill>
                <a:effectLst/>
                <a:latin typeface="Times New Roman" pitchFamily="18" charset="0"/>
                <a:ea typeface="SimSun"/>
                <a:cs typeface="Times New Roman" pitchFamily="18" charset="0"/>
              </a:rPr>
              <a:t>.</a:t>
            </a:r>
            <a:endParaRPr kumimoji="0" lang="pt-BR" altLang="zh-CN" sz="800" b="0" i="0" u="none" strike="noStrike" cap="none" normalizeH="0" baseline="0" dirty="0" smtClean="0">
              <a:ln>
                <a:noFill/>
              </a:ln>
              <a:solidFill>
                <a:schemeClr val="tx1"/>
              </a:solidFill>
              <a:effectLst/>
              <a:latin typeface="Arial" pitchFamily="34" charset="0"/>
            </a:endParaRPr>
          </a:p>
        </p:txBody>
      </p:sp>
      <p:cxnSp>
        <p:nvCxnSpPr>
          <p:cNvPr id="74" name="Conector de seta reta 73"/>
          <p:cNvCxnSpPr/>
          <p:nvPr/>
        </p:nvCxnSpPr>
        <p:spPr>
          <a:xfrm flipV="1">
            <a:off x="3071810" y="357158"/>
            <a:ext cx="285752"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8" name="Retângulo 77"/>
          <p:cNvSpPr/>
          <p:nvPr/>
        </p:nvSpPr>
        <p:spPr>
          <a:xfrm>
            <a:off x="4500570" y="7643834"/>
            <a:ext cx="2214554" cy="1200329"/>
          </a:xfrm>
          <a:prstGeom prst="rect">
            <a:avLst/>
          </a:prstGeom>
        </p:spPr>
        <p:txBody>
          <a:bodyPr wrap="square">
            <a:spAutoFit/>
          </a:bodyPr>
          <a:lstStyle/>
          <a:p>
            <a:pPr algn="just"/>
            <a:r>
              <a:rPr lang="en-US" sz="800" dirty="0">
                <a:latin typeface="Times New Roman" pitchFamily="18" charset="0"/>
                <a:cs typeface="Times New Roman" pitchFamily="18" charset="0"/>
              </a:rPr>
              <a:t>In the Startup matrix excludes the pair of positions of the population unless it worse adjustment (SSE residue or AIC or BIC) that the fit obtained by the pair of positions after the steps of recombination or mutation. This pair, after having passed through recombination or mutation process, will be inserted in the update if the setting it is less than the setting of the pair already inserted in the update.</a:t>
            </a:r>
            <a:endParaRPr lang="pt-BR" sz="800" dirty="0">
              <a:latin typeface="Times New Roman" pitchFamily="18" charset="0"/>
              <a:cs typeface="Times New Roman" pitchFamily="18" charset="0"/>
            </a:endParaRPr>
          </a:p>
        </p:txBody>
      </p:sp>
      <p:cxnSp>
        <p:nvCxnSpPr>
          <p:cNvPr id="82" name="Conector de seta reta 81"/>
          <p:cNvCxnSpPr>
            <a:stCxn id="72" idx="2"/>
          </p:cNvCxnSpPr>
          <p:nvPr/>
        </p:nvCxnSpPr>
        <p:spPr>
          <a:xfrm>
            <a:off x="4009128" y="7849395"/>
            <a:ext cx="420005" cy="223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16" y="827584"/>
            <a:ext cx="6787460" cy="4464496"/>
          </a:xfrm>
          <a:prstGeom prst="rect">
            <a:avLst/>
          </a:prstGeom>
          <a:solidFill>
            <a:srgbClr val="FFFFFF"/>
          </a:solidFill>
          <a:ln>
            <a:noFill/>
          </a:ln>
        </p:spPr>
      </p:pic>
      <p:sp>
        <p:nvSpPr>
          <p:cNvPr id="5" name="TextBox 96"/>
          <p:cNvSpPr txBox="1"/>
          <p:nvPr/>
        </p:nvSpPr>
        <p:spPr>
          <a:xfrm>
            <a:off x="-14064" y="0"/>
            <a:ext cx="1628800" cy="461665"/>
          </a:xfrm>
          <a:prstGeom prst="rect">
            <a:avLst/>
          </a:prstGeom>
          <a:noFill/>
        </p:spPr>
        <p:txBody>
          <a:bodyPr wrap="square" rtlCol="0">
            <a:spAutoFit/>
          </a:bodyPr>
          <a:lstStyle/>
          <a:p>
            <a:r>
              <a:rPr lang="en-US" sz="800" dirty="0">
                <a:latin typeface="Times New Roman" panose="02020603050405020304" pitchFamily="18" charset="0"/>
                <a:cs typeface="Times New Roman" panose="02020603050405020304" pitchFamily="18" charset="0"/>
              </a:rPr>
              <a:t>Function that </a:t>
            </a:r>
            <a:r>
              <a:rPr lang="en-US" sz="800" dirty="0" smtClean="0">
                <a:latin typeface="Times New Roman" panose="02020603050405020304" pitchFamily="18" charset="0"/>
                <a:cs typeface="Times New Roman" panose="02020603050405020304" pitchFamily="18" charset="0"/>
              </a:rPr>
              <a:t>adjusts </a:t>
            </a:r>
            <a:r>
              <a:rPr lang="en-US" sz="800" dirty="0">
                <a:latin typeface="Times New Roman" panose="02020603050405020304" pitchFamily="18" charset="0"/>
                <a:cs typeface="Times New Roman" panose="02020603050405020304" pitchFamily="18" charset="0"/>
              </a:rPr>
              <a:t>the </a:t>
            </a:r>
            <a:r>
              <a:rPr lang="en-US" sz="800" dirty="0" smtClean="0">
                <a:latin typeface="Times New Roman" panose="02020603050405020304" pitchFamily="18" charset="0"/>
                <a:cs typeface="Times New Roman" panose="02020603050405020304" pitchFamily="18" charset="0"/>
              </a:rPr>
              <a:t>pair </a:t>
            </a:r>
            <a:r>
              <a:rPr lang="en-US" sz="800" dirty="0">
                <a:latin typeface="Times New Roman" panose="02020603050405020304" pitchFamily="18" charset="0"/>
                <a:cs typeface="Times New Roman" panose="02020603050405020304" pitchFamily="18" charset="0"/>
              </a:rPr>
              <a:t>of positions </a:t>
            </a:r>
            <a:r>
              <a:rPr lang="en-US" sz="800" dirty="0" smtClean="0">
                <a:latin typeface="Times New Roman" panose="02020603050405020304" pitchFamily="18" charset="0"/>
                <a:cs typeface="Times New Roman" panose="02020603050405020304" pitchFamily="18" charset="0"/>
              </a:rPr>
              <a:t>Method </a:t>
            </a:r>
            <a:r>
              <a:rPr lang="en-US" sz="800" dirty="0">
                <a:latin typeface="Times New Roman" panose="02020603050405020304" pitchFamily="18" charset="0"/>
                <a:cs typeface="Times New Roman" panose="02020603050405020304" pitchFamily="18" charset="0"/>
              </a:rPr>
              <a:t>as </a:t>
            </a:r>
            <a:r>
              <a:rPr lang="en-US" sz="800" dirty="0" smtClean="0">
                <a:latin typeface="Times New Roman" panose="02020603050405020304" pitchFamily="18" charset="0"/>
                <a:cs typeface="Times New Roman" panose="02020603050405020304" pitchFamily="18" charset="0"/>
              </a:rPr>
              <a:t>to </a:t>
            </a:r>
            <a:r>
              <a:rPr lang="en-US" sz="800" dirty="0">
                <a:latin typeface="Times New Roman" panose="02020603050405020304" pitchFamily="18" charset="0"/>
                <a:cs typeface="Times New Roman" panose="02020603050405020304" pitchFamily="18" charset="0"/>
              </a:rPr>
              <a:t>be </a:t>
            </a:r>
            <a:r>
              <a:rPr lang="en-US" sz="800" dirty="0" smtClean="0">
                <a:latin typeface="Times New Roman" panose="02020603050405020304" pitchFamily="18" charset="0"/>
                <a:cs typeface="Times New Roman" panose="02020603050405020304" pitchFamily="18" charset="0"/>
              </a:rPr>
              <a:t>considered (</a:t>
            </a:r>
            <a:r>
              <a:rPr lang="en-US" sz="800" dirty="0">
                <a:latin typeface="Times New Roman" panose="02020603050405020304" pitchFamily="18" charset="0"/>
                <a:cs typeface="Times New Roman" panose="02020603050405020304" pitchFamily="18" charset="0"/>
              </a:rPr>
              <a:t>SSE</a:t>
            </a:r>
            <a:r>
              <a:rPr lang="en-US" sz="800" dirty="0" smtClean="0">
                <a:latin typeface="Times New Roman" panose="02020603050405020304" pitchFamily="18" charset="0"/>
                <a:cs typeface="Times New Roman" panose="02020603050405020304" pitchFamily="18" charset="0"/>
              </a:rPr>
              <a:t>, BIC or AIC).</a:t>
            </a:r>
            <a:endParaRPr lang="pt-BR" sz="800" dirty="0">
              <a:latin typeface="Times New Roman" panose="02020603050405020304" pitchFamily="18" charset="0"/>
              <a:cs typeface="Times New Roman" panose="02020603050405020304" pitchFamily="18" charset="0"/>
            </a:endParaRPr>
          </a:p>
        </p:txBody>
      </p:sp>
      <p:cxnSp>
        <p:nvCxnSpPr>
          <p:cNvPr id="6" name="Straight Arrow Connector 99"/>
          <p:cNvCxnSpPr/>
          <p:nvPr/>
        </p:nvCxnSpPr>
        <p:spPr>
          <a:xfrm flipH="1" flipV="1">
            <a:off x="260648" y="353145"/>
            <a:ext cx="432048" cy="1194519"/>
          </a:xfrm>
          <a:prstGeom prst="straightConnector1">
            <a:avLst/>
          </a:prstGeom>
          <a:ln w="12700">
            <a:solidFill>
              <a:srgbClr val="6633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3188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5899</TotalTime>
  <Words>773</Words>
  <Application>Microsoft Office PowerPoint</Application>
  <PresentationFormat>Apresentação na tela (4:3)</PresentationFormat>
  <Paragraphs>132</Paragraphs>
  <Slides>3</Slides>
  <Notes>2</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vt:i4>
      </vt:variant>
    </vt:vector>
  </HeadingPairs>
  <TitlesOfParts>
    <vt:vector size="10" baseType="lpstr">
      <vt:lpstr>宋体</vt:lpstr>
      <vt:lpstr>宋体</vt:lpstr>
      <vt:lpstr>Arial</vt:lpstr>
      <vt:lpstr>Calibri</vt:lpstr>
      <vt:lpstr>Symbol</vt:lpstr>
      <vt:lpstr>Times New Roman</vt:lpstr>
      <vt:lpstr>Office Theme</vt:lpstr>
      <vt:lpstr>Apresentação do PowerPoint</vt:lpstr>
      <vt:lpstr>Apresentação do PowerPoint</vt:lpstr>
      <vt:lpstr>Apresentação do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dc:creator>
  <cp:lastModifiedBy>Paulo Tadeu</cp:lastModifiedBy>
  <cp:revision>398</cp:revision>
  <dcterms:created xsi:type="dcterms:W3CDTF">2006-08-28T15:42:02Z</dcterms:created>
  <dcterms:modified xsi:type="dcterms:W3CDTF">2014-02-13T13:23:39Z</dcterms:modified>
</cp:coreProperties>
</file>