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8.png" ContentType="image/png"/>
  <Override PartName="/ppt/media/image7.jpeg" ContentType="image/jpeg"/>
  <Override PartName="/ppt/media/image6.png" ContentType="image/png"/>
  <Override PartName="/ppt/media/image4.png" ContentType="image/png"/>
  <Override PartName="/ppt/media/image3.png" ContentType="image/png"/>
  <Override PartName="/ppt/media/image5.jpeg" ContentType="image/jpeg"/>
  <Override PartName="/ppt/media/image2.png" ContentType="image/png"/>
  <Override PartName="/ppt/media/image1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1F6438B9-19F6-4FCE-BCB4-AE0A04DDD81C}" type="slidenum">
              <a:rPr lang="en-US" sz="1400">
                <a:latin typeface="Times New Roman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130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</p:spPr>
        <p:txBody>
          <a:bodyPr anchor="b"/>
          <a:p>
            <a:pPr algn="r">
              <a:lnSpc>
                <a:spcPct val="100000"/>
              </a:lnSpc>
            </a:pPr>
            <a:fld id="{A117F557-DE30-4FBA-8002-3DD5A5AFF037}" type="slidenum">
              <a:rPr lang="en-US" sz="1200">
                <a:solidFill>
                  <a:srgbClr val="000000"/>
                </a:solidFill>
                <a:latin typeface="+mn-lt"/>
                <a:ea typeface="+mn-ea"/>
              </a:rPr>
              <a:t>&lt;number&gt;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685800" y="1122480"/>
            <a:ext cx="7772040" cy="1106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6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1122480"/>
            <a:ext cx="7772040" cy="1106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66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Times New Roman"/>
              </a:rPr>
              <a:t>7/28/18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</p:spPr>
        <p:txBody>
          <a:bodyPr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fld id="{15EE47A1-327F-4735-9365-75F7C579771D}" type="slidenum">
              <a:rPr lang="en-US" sz="1400">
                <a:solidFill>
                  <a:srgbClr val="000000"/>
                </a:solidFill>
                <a:latin typeface="Times New Roman"/>
              </a:rPr>
              <a:t>&lt;number&gt;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Times New Roman"/>
              </a:rPr>
              <a:t>Click to edit the title text format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Times New Roman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Times New Roman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Times New Roman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Times New Roman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Times New Roman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Times New Roman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Times New Roman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en-US" sz="6000">
                <a:solidFill>
                  <a:srgbClr val="000000"/>
                </a:solidFill>
                <a:latin typeface="Calibri Light"/>
              </a:rPr>
              <a:t>Click to edit the title text formatClick to edit Master title style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>
                <a:solidFill>
                  <a:srgbClr val="8b8b8b"/>
                </a:solidFill>
                <a:latin typeface="Calibri"/>
              </a:rPr>
              <a:t>7/28/18</a:t>
            </a:r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FDBABA75-6F20-4F61-9681-5B767D304049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c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280" y="747720"/>
            <a:ext cx="9126360" cy="610992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-23760" y="4793400"/>
            <a:ext cx="9167400" cy="1982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Times New Roman"/>
              </a:rPr>
              <a:t>Modern Trends in Differential Geometry Sao Paulo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Times New Roman"/>
              </a:rPr>
              <a:t>July 26, 2018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Times New Roman"/>
              </a:rPr>
              <a:t>Possible basis for article in special issue SPJM.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Times New Roman"/>
              </a:rPr>
              <a:t>, Pierre.PANSU@math.u-psud.fr</a:t>
            </a:r>
            <a:endParaRPr/>
          </a:p>
        </p:txBody>
      </p:sp>
      <p:sp>
        <p:nvSpPr>
          <p:cNvPr id="85" name="CustomShape 2"/>
          <p:cNvSpPr/>
          <p:nvPr/>
        </p:nvSpPr>
        <p:spPr>
          <a:xfrm>
            <a:off x="-23760" y="-415440"/>
            <a:ext cx="9167400" cy="821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800">
                <a:solidFill>
                  <a:srgbClr val="ffffff"/>
                </a:solidFill>
                <a:latin typeface="Times New Roman"/>
              </a:rPr>
              <a:t>Open Problems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0" y="237240"/>
            <a:ext cx="9054360" cy="4964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00"/>
                </a:solidFill>
                <a:latin typeface="Calibri"/>
              </a:rPr>
              <a:t>Pierre Pansu, Paris-Sud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00"/>
                </a:solidFill>
                <a:latin typeface="Calibri"/>
              </a:rPr>
              <a:t>Find more numerical invariants of metric spaces that are nondecreasing under coarse/uniform embeddings.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00"/>
                </a:solidFill>
                <a:latin typeface="Calibri"/>
              </a:rPr>
              <a:t>Dominique Hulin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00"/>
                </a:solidFill>
                <a:latin typeface="Calibri"/>
              </a:rPr>
              <a:t>Find applications of the harmonic map approximation of coarse/uniform embeddings.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103" name="Line 2"/>
          <p:cNvSpPr/>
          <p:nvPr/>
        </p:nvSpPr>
        <p:spPr>
          <a:xfrm flipH="1">
            <a:off x="642600" y="4843440"/>
            <a:ext cx="525240" cy="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</p:sp>
      <p:sp>
        <p:nvSpPr>
          <p:cNvPr id="104" name="CustomShape 3"/>
          <p:cNvSpPr/>
          <p:nvPr/>
        </p:nvSpPr>
        <p:spPr>
          <a:xfrm>
            <a:off x="1521720" y="4843440"/>
            <a:ext cx="685440" cy="685440"/>
          </a:xfrm>
          <a:prstGeom prst="straightConnector1">
            <a:avLst/>
          </a:prstGeom>
          <a:noFill/>
          <a:ln w="6480">
            <a:solidFill>
              <a:srgbClr val="4472c4"/>
            </a:solidFill>
            <a:miter/>
            <a:tailEnd len="med" type="triangle" w="med"/>
          </a:ln>
        </p:spPr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0" y="237240"/>
            <a:ext cx="9054360" cy="3934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00"/>
                </a:solidFill>
                <a:latin typeface="Calibri"/>
              </a:rPr>
              <a:t>Elisha Falbel, Paris VI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00"/>
                </a:solidFill>
                <a:latin typeface="Calibri"/>
              </a:rPr>
              <a:t>Which manifolds can be modeled on an orbit of a real form in a space of flags? 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00"/>
                </a:solidFill>
                <a:latin typeface="Calibri"/>
              </a:rPr>
              <a:t>What is the homotopy classification of totally real immersions of real 3-manifolds in the complex full flag manifold F</a:t>
            </a:r>
            <a:r>
              <a:rPr lang="en-US" sz="3200" baseline="-25000">
                <a:solidFill>
                  <a:srgbClr val="ffff00"/>
                </a:solidFill>
                <a:latin typeface="Calibri"/>
              </a:rPr>
              <a:t>12</a:t>
            </a:r>
            <a:r>
              <a:rPr lang="en-US" sz="3200">
                <a:solidFill>
                  <a:srgbClr val="ffff00"/>
                </a:solidFill>
                <a:latin typeface="Calibri"/>
              </a:rPr>
              <a:t>? 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Calibri"/>
              </a:rPr>
              <a:t>Gormov's H-principle applies here, so the problem should belong to homotopy theory.</a:t>
            </a:r>
            <a:endParaRPr/>
          </a:p>
        </p:txBody>
      </p:sp>
      <p:sp>
        <p:nvSpPr>
          <p:cNvPr id="106" name="Line 2"/>
          <p:cNvSpPr/>
          <p:nvPr/>
        </p:nvSpPr>
        <p:spPr>
          <a:xfrm flipH="1">
            <a:off x="642600" y="4843440"/>
            <a:ext cx="525240" cy="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</p:sp>
      <p:sp>
        <p:nvSpPr>
          <p:cNvPr id="107" name="CustomShape 3"/>
          <p:cNvSpPr/>
          <p:nvPr/>
        </p:nvSpPr>
        <p:spPr>
          <a:xfrm>
            <a:off x="1521720" y="4843440"/>
            <a:ext cx="685440" cy="685440"/>
          </a:xfrm>
          <a:prstGeom prst="straightConnector1">
            <a:avLst/>
          </a:prstGeom>
          <a:noFill/>
          <a:ln w="6480">
            <a:solidFill>
              <a:srgbClr val="4472c4"/>
            </a:solidFill>
            <a:miter/>
            <a:tailEnd len="med" type="triangle" w="med"/>
          </a:ln>
        </p:spPr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0" y="0"/>
            <a:ext cx="9054360" cy="59389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00"/>
                </a:solidFill>
                <a:latin typeface="Calibri"/>
              </a:rPr>
              <a:t>Camillo de Lellis, Zürich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</a:rPr>
              <a:t>1. Prove that an area-minimizing oriented surface is regular at almost all boundary points.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00"/>
                </a:solidFill>
                <a:latin typeface="Calibri"/>
              </a:rPr>
              <a:t>2. Is there an area-minimizing oriented 2D surface with infinitely many branch points (converging to a boundary point)? (We have an example with infinitely many crossings.)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</a:rPr>
              <a:t>3. Is every area-minimizing 2D surface bounded by a smooth curve of finite topological type?</a:t>
            </a:r>
            <a:endParaRPr/>
          </a:p>
        </p:txBody>
      </p:sp>
      <p:sp>
        <p:nvSpPr>
          <p:cNvPr id="109" name="Line 2"/>
          <p:cNvSpPr/>
          <p:nvPr/>
        </p:nvSpPr>
        <p:spPr>
          <a:xfrm flipH="1">
            <a:off x="642600" y="4843440"/>
            <a:ext cx="525240" cy="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</p:sp>
      <p:sp>
        <p:nvSpPr>
          <p:cNvPr id="110" name="CustomShape 3"/>
          <p:cNvSpPr/>
          <p:nvPr/>
        </p:nvSpPr>
        <p:spPr>
          <a:xfrm>
            <a:off x="1521720" y="4599000"/>
            <a:ext cx="685440" cy="685440"/>
          </a:xfrm>
          <a:prstGeom prst="straightConnector1">
            <a:avLst/>
          </a:prstGeom>
          <a:noFill/>
          <a:ln w="6480">
            <a:solidFill>
              <a:srgbClr val="4472c4"/>
            </a:solidFill>
            <a:miter/>
            <a:tailEnd len="med" type="triangle" w="med"/>
          </a:ln>
        </p:spPr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0" y="902520"/>
            <a:ext cx="9054360" cy="59389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00"/>
                </a:solidFill>
                <a:latin typeface="Calibri"/>
              </a:rPr>
              <a:t>Bernard Henke, Augsburg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</a:rPr>
              <a:t>Conj (Gromov-Lawson 1980, Rosenberg 1986). 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00"/>
                </a:solidFill>
                <a:latin typeface="Calibri"/>
              </a:rPr>
              <a:t>A closed connected manifold of dimension at least 5 admits a positive scalar curvature metric if and only if a generalized index invariant vanishes.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</a:rPr>
              <a:t>Holds in simply connected case (Gromov-Lawson 1980, Stolz 1992).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</a:rPr>
              <a:t>False in general for infinite fundamental groups (Schick 1998).</a:t>
            </a:r>
            <a:endParaRPr/>
          </a:p>
        </p:txBody>
      </p:sp>
      <p:sp>
        <p:nvSpPr>
          <p:cNvPr id="112" name="Line 2"/>
          <p:cNvSpPr/>
          <p:nvPr/>
        </p:nvSpPr>
        <p:spPr>
          <a:xfrm flipH="1">
            <a:off x="642600" y="4843440"/>
            <a:ext cx="525240" cy="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</p:sp>
      <p:sp>
        <p:nvSpPr>
          <p:cNvPr id="113" name="CustomShape 3"/>
          <p:cNvSpPr/>
          <p:nvPr/>
        </p:nvSpPr>
        <p:spPr>
          <a:xfrm>
            <a:off x="1521720" y="4843440"/>
            <a:ext cx="685440" cy="685440"/>
          </a:xfrm>
          <a:prstGeom prst="straightConnector1">
            <a:avLst/>
          </a:prstGeom>
          <a:noFill/>
          <a:ln w="6480">
            <a:solidFill>
              <a:srgbClr val="4472c4"/>
            </a:solidFill>
            <a:miter/>
            <a:tailEnd len="med" type="triangle" w="med"/>
          </a:ln>
        </p:spPr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0" y="126360"/>
            <a:ext cx="9054360" cy="56044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00"/>
                </a:solidFill>
                <a:latin typeface="Calibri"/>
              </a:rPr>
              <a:t>Wolfgang Ziller, UPenn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00"/>
                </a:solidFill>
                <a:latin typeface="Calibri"/>
              </a:rPr>
              <a:t>Does Frankel's theorem on the intersection of totally geodesic submanifolds hold for symmetric Finsler metrics?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200">
                <a:solidFill>
                  <a:srgbClr val="ffffff"/>
                </a:solidFill>
                <a:latin typeface="Calibri"/>
              </a:rPr>
              <a:t>Frankel’s theorem says that in a complete connected Riemannian </a:t>
            </a:r>
            <a:r>
              <a:rPr i="1" lang="en-US" sz="220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200">
                <a:solidFill>
                  <a:srgbClr val="ffffff"/>
                </a:solidFill>
                <a:latin typeface="Calibri"/>
              </a:rPr>
              <a:t>-manifold of positive sectional curvature two closed totally geodesic submanifolds of dimension </a:t>
            </a:r>
            <a:r>
              <a:rPr i="1" lang="en-US" sz="220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200" baseline="-25000">
                <a:solidFill>
                  <a:srgbClr val="ffffff"/>
                </a:solidFill>
                <a:latin typeface="Calibri"/>
              </a:rPr>
              <a:t>1</a:t>
            </a:r>
            <a:r>
              <a:rPr lang="en-US" sz="2200">
                <a:solidFill>
                  <a:srgbClr val="ffffff"/>
                </a:solidFill>
                <a:latin typeface="Calibri"/>
              </a:rPr>
              <a:t> and </a:t>
            </a:r>
            <a:r>
              <a:rPr i="1" lang="en-US" sz="220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200" baseline="-2500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200">
                <a:solidFill>
                  <a:srgbClr val="ffffff"/>
                </a:solidFill>
                <a:latin typeface="Calibri"/>
              </a:rPr>
              <a:t> must intersect provided </a:t>
            </a:r>
            <a:r>
              <a:rPr i="1" lang="en-US" sz="220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200" baseline="-25000">
                <a:solidFill>
                  <a:srgbClr val="ffffff"/>
                </a:solidFill>
                <a:latin typeface="Calibri"/>
              </a:rPr>
              <a:t>1</a:t>
            </a:r>
            <a:r>
              <a:rPr lang="en-US" sz="2200">
                <a:solidFill>
                  <a:srgbClr val="ffffff"/>
                </a:solidFill>
                <a:latin typeface="Calibri"/>
              </a:rPr>
              <a:t> + </a:t>
            </a:r>
            <a:r>
              <a:rPr i="1" lang="en-US" sz="220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200" baseline="-2500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200">
                <a:solidFill>
                  <a:srgbClr val="ffffff"/>
                </a:solidFill>
                <a:latin typeface="Calibri"/>
              </a:rPr>
              <a:t> ≥ </a:t>
            </a:r>
            <a:r>
              <a:rPr i="1" lang="en-US" sz="220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2200">
                <a:solidFill>
                  <a:srgbClr val="ffffff"/>
                </a:solidFill>
                <a:latin typeface="Calibri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00"/>
                </a:solidFill>
                <a:latin typeface="Calibri"/>
              </a:rPr>
              <a:t>Miguel Angel Javaloyes (at Ziller talk).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</a:rPr>
              <a:t>Find an example of a Finsler 2-sphere with </a:t>
            </a:r>
            <a:r>
              <a:rPr i="1" lang="en-US" sz="320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3200">
                <a:solidFill>
                  <a:srgbClr val="ffffff"/>
                </a:solidFill>
                <a:latin typeface="Calibri"/>
              </a:rPr>
              <a:t> simple closed geodesics with 2 &lt; </a:t>
            </a:r>
            <a:r>
              <a:rPr i="1" lang="en-US" sz="3200">
                <a:solidFill>
                  <a:srgbClr val="ffffff"/>
                </a:solidFill>
                <a:latin typeface="Calibri"/>
              </a:rPr>
              <a:t>n</a:t>
            </a:r>
            <a:r>
              <a:rPr lang="en-US" sz="3200">
                <a:solidFill>
                  <a:srgbClr val="ffffff"/>
                </a:solidFill>
                <a:latin typeface="Calibri"/>
              </a:rPr>
              <a:t> &lt; ∞.</a:t>
            </a:r>
            <a:endParaRPr/>
          </a:p>
        </p:txBody>
      </p:sp>
      <p:sp>
        <p:nvSpPr>
          <p:cNvPr id="115" name="Line 2"/>
          <p:cNvSpPr/>
          <p:nvPr/>
        </p:nvSpPr>
        <p:spPr>
          <a:xfrm flipH="1">
            <a:off x="642600" y="4843440"/>
            <a:ext cx="525240" cy="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</p:sp>
      <p:sp>
        <p:nvSpPr>
          <p:cNvPr id="116" name="CustomShape 3"/>
          <p:cNvSpPr/>
          <p:nvPr/>
        </p:nvSpPr>
        <p:spPr>
          <a:xfrm>
            <a:off x="1521720" y="4843440"/>
            <a:ext cx="685440" cy="685440"/>
          </a:xfrm>
          <a:prstGeom prst="straightConnector1">
            <a:avLst/>
          </a:prstGeom>
          <a:noFill/>
          <a:ln w="6480">
            <a:solidFill>
              <a:srgbClr val="4472c4"/>
            </a:solidFill>
            <a:miter/>
            <a:tailEnd len="med" type="triangle" w="med"/>
          </a:ln>
        </p:spPr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0" y="16560"/>
            <a:ext cx="9054360" cy="82540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Calibri"/>
              </a:rPr>
              <a:t>Carlos Olmos, Córdoba</a:t>
            </a:r>
            <a:endParaRPr/>
          </a:p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ffff00"/>
                </a:solidFill>
                <a:latin typeface="Calibri"/>
              </a:rPr>
              <a:t>Conj 1. </a:t>
            </a:r>
            <a:r>
              <a:rPr lang="en-US" sz="2800">
                <a:solidFill>
                  <a:srgbClr val="ffff00"/>
                </a:solidFill>
                <a:latin typeface="Calibri"/>
              </a:rPr>
              <a:t>If the normal holonomy group of an irreducible and full homogeneous submanifold </a:t>
            </a:r>
            <a:r>
              <a:rPr i="1" lang="en-US" sz="2800">
                <a:solidFill>
                  <a:srgbClr val="ffff00"/>
                </a:solidFill>
                <a:latin typeface="Calibri"/>
              </a:rPr>
              <a:t>M</a:t>
            </a:r>
            <a:r>
              <a:rPr i="1" lang="en-US" sz="2800" baseline="3000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800">
                <a:solidFill>
                  <a:srgbClr val="ffff00"/>
                </a:solidFill>
                <a:latin typeface="Calibri"/>
              </a:rPr>
              <a:t> of the sphere with </a:t>
            </a:r>
            <a:r>
              <a:rPr i="1" lang="en-US" sz="2800">
                <a:solidFill>
                  <a:srgbClr val="ffff00"/>
                </a:solidFill>
                <a:latin typeface="Calibri"/>
              </a:rPr>
              <a:t>n</a:t>
            </a:r>
            <a:r>
              <a:rPr lang="en-US" sz="2800">
                <a:solidFill>
                  <a:srgbClr val="ffff00"/>
                </a:solidFill>
                <a:latin typeface="Calibri"/>
              </a:rPr>
              <a:t> ≥ 2 does not act transitively, then </a:t>
            </a:r>
            <a:r>
              <a:rPr i="1" lang="en-US" sz="2800">
                <a:solidFill>
                  <a:srgbClr val="ffff00"/>
                </a:solidFill>
                <a:latin typeface="Calibri"/>
              </a:rPr>
              <a:t>M</a:t>
            </a:r>
            <a:r>
              <a:rPr lang="en-US" sz="2800">
                <a:solidFill>
                  <a:srgbClr val="ffff00"/>
                </a:solidFill>
                <a:latin typeface="Calibri"/>
              </a:rPr>
              <a:t> is the orbit of an s-representation.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ffff00"/>
                </a:solidFill>
                <a:latin typeface="Calibri"/>
              </a:rPr>
              <a:t>Conj 2</a:t>
            </a:r>
            <a:r>
              <a:rPr lang="en-US" sz="2800">
                <a:solidFill>
                  <a:srgbClr val="ffff00"/>
                </a:solidFill>
                <a:latin typeface="Calibri"/>
              </a:rPr>
              <a:t>. The index of an irreducible symmetric space which is different from G</a:t>
            </a:r>
            <a:r>
              <a:rPr lang="en-US" sz="2800" baseline="-2500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800">
                <a:solidFill>
                  <a:srgbClr val="ffff00"/>
                </a:solidFill>
                <a:latin typeface="Calibri"/>
              </a:rPr>
              <a:t>/SO(4) (or its symmetric dual) coincides with its reflective index.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800">
                <a:solidFill>
                  <a:srgbClr val="ffff00"/>
                </a:solidFill>
                <a:latin typeface="Calibri"/>
              </a:rPr>
              <a:t>Open Questions </a:t>
            </a:r>
            <a:r>
              <a:rPr lang="en-US" sz="2800">
                <a:solidFill>
                  <a:srgbClr val="ffff00"/>
                </a:solidFill>
                <a:latin typeface="Calibri"/>
              </a:rPr>
              <a:t>about homogeneous Riemannian manifolds with nontrivial nullity</a:t>
            </a:r>
            <a:r>
              <a:rPr b="1" lang="en-US" sz="2800">
                <a:solidFill>
                  <a:srgbClr val="ffff00"/>
                </a:solidFill>
                <a:latin typeface="Calibri"/>
              </a:rPr>
              <a:t>. 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00"/>
                </a:solidFill>
                <a:latin typeface="Calibri"/>
              </a:rPr>
              <a:t>Are there examples which are not topologically trivial?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00"/>
                </a:solidFill>
                <a:latin typeface="Calibri"/>
              </a:rPr>
              <a:t>Are there examples </a:t>
            </a:r>
            <a:r>
              <a:rPr i="1" lang="en-US" sz="2800">
                <a:solidFill>
                  <a:srgbClr val="ffff00"/>
                </a:solidFill>
                <a:latin typeface="Calibri"/>
              </a:rPr>
              <a:t>M</a:t>
            </a:r>
            <a:r>
              <a:rPr lang="en-US" sz="2800">
                <a:solidFill>
                  <a:srgbClr val="ffff00"/>
                </a:solidFill>
                <a:latin typeface="Calibri"/>
              </a:rPr>
              <a:t> = </a:t>
            </a:r>
            <a:r>
              <a:rPr i="1" lang="en-US" sz="2800">
                <a:solidFill>
                  <a:srgbClr val="ffff00"/>
                </a:solidFill>
                <a:latin typeface="Calibri"/>
              </a:rPr>
              <a:t>G</a:t>
            </a:r>
            <a:r>
              <a:rPr lang="en-US" sz="2800">
                <a:solidFill>
                  <a:srgbClr val="ffff00"/>
                </a:solidFill>
                <a:latin typeface="Calibri"/>
              </a:rPr>
              <a:t>/</a:t>
            </a:r>
            <a:r>
              <a:rPr i="1" lang="en-US" sz="2800">
                <a:solidFill>
                  <a:srgbClr val="ffff00"/>
                </a:solidFill>
                <a:latin typeface="Calibri"/>
              </a:rPr>
              <a:t>H</a:t>
            </a:r>
            <a:r>
              <a:rPr lang="en-US" sz="2800">
                <a:solidFill>
                  <a:srgbClr val="ffff00"/>
                </a:solidFill>
                <a:latin typeface="Calibri"/>
              </a:rPr>
              <a:t>, with </a:t>
            </a:r>
            <a:r>
              <a:rPr i="1" lang="en-US" sz="2800">
                <a:solidFill>
                  <a:srgbClr val="ffff00"/>
                </a:solidFill>
                <a:latin typeface="Calibri"/>
              </a:rPr>
              <a:t>G</a:t>
            </a:r>
            <a:r>
              <a:rPr lang="en-US" sz="2800">
                <a:solidFill>
                  <a:srgbClr val="ffff00"/>
                </a:solidFill>
                <a:latin typeface="Calibri"/>
              </a:rPr>
              <a:t> non-solvable?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00"/>
                </a:solidFill>
                <a:latin typeface="Calibri"/>
              </a:rPr>
              <a:t>Are there Kähler examples?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00"/>
                </a:solidFill>
                <a:latin typeface="Calibri"/>
              </a:rPr>
              <a:t>Are there examples in any dimension </a:t>
            </a:r>
            <a:r>
              <a:rPr i="1" lang="en-US" sz="2800">
                <a:solidFill>
                  <a:srgbClr val="ffff00"/>
                </a:solidFill>
                <a:latin typeface="Calibri"/>
              </a:rPr>
              <a:t>d</a:t>
            </a:r>
            <a:r>
              <a:rPr lang="en-US" sz="2800">
                <a:solidFill>
                  <a:srgbClr val="ffff00"/>
                </a:solidFill>
                <a:latin typeface="Calibri"/>
              </a:rPr>
              <a:t> ≥ 5?</a:t>
            </a:r>
            <a:endParaRPr/>
          </a:p>
        </p:txBody>
      </p:sp>
      <p:sp>
        <p:nvSpPr>
          <p:cNvPr id="118" name="Line 2"/>
          <p:cNvSpPr/>
          <p:nvPr/>
        </p:nvSpPr>
        <p:spPr>
          <a:xfrm flipH="1">
            <a:off x="642600" y="4669200"/>
            <a:ext cx="525240" cy="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</p:sp>
      <p:sp>
        <p:nvSpPr>
          <p:cNvPr id="119" name="CustomShape 3"/>
          <p:cNvSpPr/>
          <p:nvPr/>
        </p:nvSpPr>
        <p:spPr>
          <a:xfrm>
            <a:off x="1521720" y="4843440"/>
            <a:ext cx="685440" cy="685440"/>
          </a:xfrm>
          <a:prstGeom prst="straightConnector1">
            <a:avLst/>
          </a:prstGeom>
          <a:noFill/>
          <a:ln w="6480">
            <a:solidFill>
              <a:srgbClr val="4472c4"/>
            </a:solidFill>
            <a:miter/>
            <a:tailEnd len="med" type="triangle" w="med"/>
          </a:ln>
        </p:spPr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126360"/>
            <a:ext cx="9054360" cy="4414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Roberto Miatello, Córdoba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Calibri"/>
              </a:rPr>
              <a:t>“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On the Hodge spectra of lens spaces”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800">
                <a:solidFill>
                  <a:srgbClr val="ffff00"/>
                </a:solidFill>
                <a:latin typeface="Calibri"/>
              </a:rPr>
              <a:t>How to construct </a:t>
            </a:r>
            <a:r>
              <a:rPr lang="en-US" sz="2800">
                <a:solidFill>
                  <a:srgbClr val="ffff00"/>
                </a:solidFill>
                <a:latin typeface="Script MT"/>
              </a:rPr>
              <a:t>L</a:t>
            </a:r>
            <a:r>
              <a:rPr lang="en-US" sz="2800">
                <a:solidFill>
                  <a:srgbClr val="ffff00"/>
                </a:solidFill>
                <a:latin typeface="Calibri"/>
              </a:rPr>
              <a:t> and</a:t>
            </a:r>
            <a:r>
              <a:rPr lang="en-US" sz="2800">
                <a:solidFill>
                  <a:srgbClr val="ffff00"/>
                </a:solidFill>
                <a:latin typeface="Script MT"/>
              </a:rPr>
              <a:t> L</a:t>
            </a:r>
            <a:r>
              <a:rPr lang="en-US" sz="2800">
                <a:solidFill>
                  <a:srgbClr val="ffff00"/>
                </a:solidFill>
                <a:latin typeface="Calibri"/>
              </a:rPr>
              <a:t>’ ||</a:t>
            </a:r>
            <a:r>
              <a:rPr lang="en-US" sz="2800" baseline="-25000">
                <a:solidFill>
                  <a:srgbClr val="ffff00"/>
                </a:solidFill>
                <a:latin typeface="Calibri"/>
              </a:rPr>
              <a:t>1</a:t>
            </a:r>
            <a:r>
              <a:rPr lang="en-US" sz="2800">
                <a:solidFill>
                  <a:srgbClr val="ffff00"/>
                </a:solidFill>
                <a:latin typeface="Calibri"/>
              </a:rPr>
              <a:t>- and ||</a:t>
            </a:r>
            <a:r>
              <a:rPr lang="en-US" sz="2800" baseline="-25000">
                <a:solidFill>
                  <a:srgbClr val="ffff00"/>
                </a:solidFill>
                <a:latin typeface="Calibri"/>
              </a:rPr>
              <a:t>1</a:t>
            </a:r>
            <a:r>
              <a:rPr lang="en-US" sz="2800">
                <a:solidFill>
                  <a:srgbClr val="ffff00"/>
                </a:solidFill>
                <a:latin typeface="Calibri"/>
              </a:rPr>
              <a:t>*-isospectral in all dimensions?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800">
                <a:solidFill>
                  <a:srgbClr val="ffff00"/>
                </a:solidFill>
                <a:latin typeface="Calibri"/>
              </a:rPr>
              <a:t>Are there families with more than two elements?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800">
                <a:solidFill>
                  <a:srgbClr val="ffff00"/>
                </a:solidFill>
                <a:latin typeface="Calibri"/>
              </a:rPr>
              <a:t>Is there a procedure to go from mD to (m+1)D?</a:t>
            </a: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en-US" sz="2800">
                <a:solidFill>
                  <a:srgbClr val="ffff00"/>
                </a:solidFill>
                <a:latin typeface="Calibri"/>
              </a:rPr>
              <a:t>What is connection with toric geometry (see Mohades-Honari)?</a:t>
            </a:r>
            <a:endParaRPr/>
          </a:p>
        </p:txBody>
      </p:sp>
      <p:sp>
        <p:nvSpPr>
          <p:cNvPr id="121" name="Line 2"/>
          <p:cNvSpPr/>
          <p:nvPr/>
        </p:nvSpPr>
        <p:spPr>
          <a:xfrm flipH="1">
            <a:off x="642600" y="4669200"/>
            <a:ext cx="525240" cy="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</p:sp>
      <p:sp>
        <p:nvSpPr>
          <p:cNvPr id="122" name="CustomShape 3"/>
          <p:cNvSpPr/>
          <p:nvPr/>
        </p:nvSpPr>
        <p:spPr>
          <a:xfrm>
            <a:off x="1521720" y="4843440"/>
            <a:ext cx="685440" cy="685440"/>
          </a:xfrm>
          <a:prstGeom prst="straightConnector1">
            <a:avLst/>
          </a:prstGeom>
          <a:noFill/>
          <a:ln w="6480">
            <a:solidFill>
              <a:srgbClr val="4472c4"/>
            </a:solidFill>
            <a:miter/>
            <a:tailEnd len="med" type="triangle" w="med"/>
          </a:ln>
        </p:spPr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82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0" y="81000"/>
            <a:ext cx="9054360" cy="1736280"/>
          </a:xfrm>
          <a:prstGeom prst="rect">
            <a:avLst/>
          </a:prstGeom>
          <a:solidFill>
            <a:srgbClr val="00829b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700">
                <a:solidFill>
                  <a:srgbClr val="ffff00"/>
                </a:solidFill>
                <a:latin typeface="Calibri"/>
              </a:rPr>
              <a:t>Frank Morgan, Williams College</a:t>
            </a:r>
            <a:endParaRPr/>
          </a:p>
          <a:p>
            <a:pPr>
              <a:lnSpc>
                <a:spcPct val="100000"/>
              </a:lnSpc>
            </a:pPr>
            <a:r>
              <a:rPr lang="en-US" sz="2700">
                <a:solidFill>
                  <a:srgbClr val="ffffff"/>
                </a:solidFill>
                <a:latin typeface="Calibri"/>
              </a:rPr>
              <a:t>Isoperimetric Problem in CP</a:t>
            </a:r>
            <a:r>
              <a:rPr lang="en-US" sz="2700" baseline="3000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700">
                <a:solidFill>
                  <a:srgbClr val="ffffff"/>
                </a:solidFill>
                <a:latin typeface="Calibri"/>
              </a:rPr>
              <a:t>. </a:t>
            </a:r>
            <a:r>
              <a:rPr lang="en-US" sz="2700">
                <a:solidFill>
                  <a:srgbClr val="ffff00"/>
                </a:solidFill>
                <a:latin typeface="Calibri"/>
              </a:rPr>
              <a:t>Prove that geodesic spheres provide the least-perimeter way to enclose prescribed volume in CP</a:t>
            </a:r>
            <a:r>
              <a:rPr lang="en-US" sz="2700" baseline="3000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2700">
                <a:solidFill>
                  <a:srgbClr val="ffff00"/>
                </a:solidFill>
                <a:latin typeface="Calibri"/>
              </a:rPr>
              <a:t>. </a:t>
            </a:r>
            <a:endParaRPr/>
          </a:p>
        </p:txBody>
      </p:sp>
      <p:sp>
        <p:nvSpPr>
          <p:cNvPr id="124" name="Line 2"/>
          <p:cNvSpPr/>
          <p:nvPr/>
        </p:nvSpPr>
        <p:spPr>
          <a:xfrm flipH="1">
            <a:off x="642600" y="4843440"/>
            <a:ext cx="525240" cy="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</p:sp>
      <p:sp>
        <p:nvSpPr>
          <p:cNvPr id="125" name="CustomShape 3"/>
          <p:cNvSpPr/>
          <p:nvPr/>
        </p:nvSpPr>
        <p:spPr>
          <a:xfrm>
            <a:off x="1521720" y="4843440"/>
            <a:ext cx="685440" cy="685440"/>
          </a:xfrm>
          <a:prstGeom prst="straightConnector1">
            <a:avLst/>
          </a:prstGeom>
          <a:noFill/>
          <a:ln w="6480">
            <a:solidFill>
              <a:srgbClr val="4472c4"/>
            </a:solidFill>
            <a:miter/>
            <a:tailEnd len="med" type="triangle" w="med"/>
          </a:ln>
        </p:spPr>
      </p:sp>
      <p:pic>
        <p:nvPicPr>
          <p:cNvPr id="126" name="Picture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4946040" y="3959640"/>
            <a:ext cx="3357720" cy="2797920"/>
          </a:xfrm>
          <a:prstGeom prst="rect">
            <a:avLst/>
          </a:prstGeom>
          <a:ln>
            <a:noFill/>
          </a:ln>
        </p:spPr>
      </p:pic>
      <p:sp>
        <p:nvSpPr>
          <p:cNvPr id="127" name="CustomShape 4"/>
          <p:cNvSpPr/>
          <p:nvPr/>
        </p:nvSpPr>
        <p:spPr>
          <a:xfrm>
            <a:off x="0" y="2115000"/>
            <a:ext cx="4796640" cy="4615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700">
                <a:solidFill>
                  <a:srgbClr val="ffffff"/>
                </a:solidFill>
                <a:latin typeface="Calibri"/>
              </a:rPr>
              <a:t>Isoperimetric Problem in Cubic Torus (Ritoré and Ros). </a:t>
            </a:r>
            <a:r>
              <a:rPr lang="en-US" sz="2700">
                <a:solidFill>
                  <a:srgbClr val="ffff00"/>
                </a:solidFill>
                <a:latin typeface="Calibri"/>
              </a:rPr>
              <a:t>Prove spheres, cylinders, and slabs best.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700">
                <a:solidFill>
                  <a:srgbClr val="ffffff"/>
                </a:solidFill>
                <a:latin typeface="Calibri"/>
              </a:rPr>
              <a:t>Triple Bubble in R</a:t>
            </a:r>
            <a:r>
              <a:rPr lang="en-US" sz="2700" baseline="3000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700">
                <a:solidFill>
                  <a:srgbClr val="ffffff"/>
                </a:solidFill>
                <a:latin typeface="Calibri"/>
              </a:rPr>
              <a:t>. </a:t>
            </a:r>
            <a:r>
              <a:rPr lang="en-US" sz="2700">
                <a:solidFill>
                  <a:srgbClr val="ffff00"/>
                </a:solidFill>
                <a:latin typeface="Calibri"/>
              </a:rPr>
              <a:t>Prove that the pictured standard triple soap bubble is the least-perimeter way to enclose and separate three given volumes in R</a:t>
            </a:r>
            <a:r>
              <a:rPr lang="en-US" sz="2700" baseline="30000">
                <a:solidFill>
                  <a:srgbClr val="ffff00"/>
                </a:solidFill>
                <a:latin typeface="Calibri"/>
              </a:rPr>
              <a:t>3</a:t>
            </a:r>
            <a:r>
              <a:rPr lang="en-US" sz="2700">
                <a:solidFill>
                  <a:srgbClr val="ffff00"/>
                </a:solidFill>
                <a:latin typeface="Calibri"/>
              </a:rPr>
              <a:t>. </a:t>
            </a:r>
            <a:endParaRPr/>
          </a:p>
        </p:txBody>
      </p:sp>
      <p:pic>
        <p:nvPicPr>
          <p:cNvPr id="128" name="Picture 9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442840" y="2097720"/>
            <a:ext cx="2363760" cy="191916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0" y="27360"/>
            <a:ext cx="9054360" cy="4234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00"/>
                </a:solidFill>
                <a:latin typeface="Calibri"/>
              </a:rPr>
              <a:t>Joaquín Pérez, Granada</a:t>
            </a:r>
            <a:endParaRPr/>
          </a:p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00"/>
                </a:solidFill>
                <a:latin typeface="Calibri"/>
              </a:rPr>
              <a:t>Do CMC spheres about a point </a:t>
            </a:r>
            <a:r>
              <a:rPr i="1" lang="en-US" sz="360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form a foliation of </a:t>
            </a:r>
            <a:r>
              <a:rPr i="1" lang="en-US" sz="360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3600">
                <a:solidFill>
                  <a:srgbClr val="ffff00"/>
                </a:solidFill>
                <a:latin typeface="Symbol"/>
              </a:rPr>
              <a:t>-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{</a:t>
            </a:r>
            <a:r>
              <a:rPr i="1" lang="en-US" sz="3600">
                <a:solidFill>
                  <a:srgbClr val="ffff00"/>
                </a:solidFill>
                <a:latin typeface="Calibri"/>
              </a:rPr>
              <a:t>x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}? </a:t>
            </a:r>
            <a:endParaRPr/>
          </a:p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00"/>
                </a:solidFill>
                <a:latin typeface="Calibri"/>
              </a:rPr>
              <a:t>Could this be a way of proving embeddedness of CMC spheres in general? </a:t>
            </a:r>
            <a:endParaRPr/>
          </a:p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Calibri"/>
              </a:rPr>
              <a:t>Here </a:t>
            </a:r>
            <a:r>
              <a:rPr i="1" lang="en-US" sz="2800">
                <a:solidFill>
                  <a:srgbClr val="ffffff"/>
                </a:solidFill>
                <a:latin typeface="Calibri"/>
              </a:rPr>
              <a:t>X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 is a 3D, simply-connected, noncompact homogeneous manifold diffeomorphic to R</a:t>
            </a:r>
            <a:r>
              <a:rPr lang="en-US" sz="2800" baseline="30000">
                <a:solidFill>
                  <a:srgbClr val="ffffff"/>
                </a:solidFill>
                <a:latin typeface="Calibri"/>
              </a:rPr>
              <a:t>3</a:t>
            </a:r>
            <a:r>
              <a:rPr lang="en-US" sz="2800">
                <a:solidFill>
                  <a:srgbClr val="ffffff"/>
                </a:solidFill>
                <a:latin typeface="Calibri"/>
              </a:rPr>
              <a:t>. </a:t>
            </a:r>
            <a:endParaRPr/>
          </a:p>
        </p:txBody>
      </p:sp>
      <p:sp>
        <p:nvSpPr>
          <p:cNvPr id="87" name="CustomShape 2"/>
          <p:cNvSpPr/>
          <p:nvPr/>
        </p:nvSpPr>
        <p:spPr>
          <a:xfrm>
            <a:off x="0" y="3945600"/>
            <a:ext cx="9054360" cy="29847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It is well known [MMPR] that CMC spheres in X exist exactly for values of the mean curvature H lying in an interval of the form (H(X),∞) where H(X) is the critical mean curvature of X. Furthermore, spheres of CMC H are unique up to congruencies, when they exist. This uniqueness leads to a well-defined notion of center of symmetry for CMC spheres. Finally, it is also known that if we take any point x in X, the class of CMC spheres with center x is a real analytic 1-parameter manifold. It is not known (but expected) if CMC spheres are embedded in general (they are known to be Alexandrov embedded).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400">
                <a:solidFill>
                  <a:srgbClr val="ffffff"/>
                </a:solidFill>
                <a:latin typeface="Calibri"/>
              </a:rPr>
              <a:t>[MMPR] William H. Meeks III, Pablo Mira, Joaquín Pérez, &amp; Antonio Ros, CONSTANT MEAN CURVATURE SPHERES IN HOMOGENEOUS THREE-MANIFOLDS, https://arxiv.org/pdf/1706.09394.pdf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-12600" y="0"/>
            <a:ext cx="9054360" cy="3930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600">
                <a:solidFill>
                  <a:srgbClr val="4472c4"/>
                </a:solidFill>
                <a:latin typeface="Calibri"/>
              </a:rPr>
              <a:t>Olga Gil-Medrano, Valencia</a:t>
            </a:r>
            <a:endParaRPr/>
          </a:p>
          <a:p>
            <a:pPr>
              <a:lnSpc>
                <a:spcPct val="100000"/>
              </a:lnSpc>
            </a:pPr>
            <a:r>
              <a:rPr lang="en-US" sz="3600">
                <a:solidFill>
                  <a:srgbClr val="4472c4"/>
                </a:solidFill>
                <a:latin typeface="Calibri"/>
              </a:rPr>
              <a:t>In Berger-sphere projective spaces, is an equatorial projective space minimal? uniquely area minimizing in its homology class? (Known in 3D [G-M] and in round-sphere projective spaces RP</a:t>
            </a:r>
            <a:r>
              <a:rPr i="1" lang="en-US" sz="3600" baseline="30000">
                <a:solidFill>
                  <a:srgbClr val="4472c4"/>
                </a:solidFill>
                <a:latin typeface="Calibri"/>
              </a:rPr>
              <a:t>n</a:t>
            </a:r>
            <a:r>
              <a:rPr lang="en-US" sz="3600">
                <a:solidFill>
                  <a:srgbClr val="4472c4"/>
                </a:solidFill>
                <a:latin typeface="Calibri"/>
              </a:rPr>
              <a:t>.)</a:t>
            </a:r>
            <a:endParaRPr/>
          </a:p>
        </p:txBody>
      </p:sp>
      <p:sp>
        <p:nvSpPr>
          <p:cNvPr id="89" name="CustomShape 2"/>
          <p:cNvSpPr/>
          <p:nvPr/>
        </p:nvSpPr>
        <p:spPr>
          <a:xfrm>
            <a:off x="5772240" y="5257800"/>
            <a:ext cx="171000" cy="171000"/>
          </a:xfrm>
          <a:prstGeom prst="ellipse">
            <a:avLst/>
          </a:prstGeom>
          <a:solidFill>
            <a:srgbClr val="ffff00"/>
          </a:solidFill>
          <a:ln w="9360">
            <a:solidFill>
              <a:srgbClr val="000000"/>
            </a:solidFill>
            <a:round/>
          </a:ln>
        </p:spPr>
      </p:sp>
      <p:pic>
        <p:nvPicPr>
          <p:cNvPr id="90" name="Pictur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00320" y="3931560"/>
            <a:ext cx="4686120" cy="4686120"/>
          </a:xfrm>
          <a:prstGeom prst="rect">
            <a:avLst/>
          </a:prstGeom>
          <a:ln>
            <a:noFill/>
          </a:ln>
        </p:spPr>
      </p:pic>
      <p:sp>
        <p:nvSpPr>
          <p:cNvPr id="91" name="CustomShape 3"/>
          <p:cNvSpPr/>
          <p:nvPr/>
        </p:nvSpPr>
        <p:spPr>
          <a:xfrm>
            <a:off x="2685960" y="5839920"/>
            <a:ext cx="3714480" cy="685440"/>
          </a:xfrm>
          <a:prstGeom prst="rect">
            <a:avLst/>
          </a:prstGeom>
          <a:noFill/>
          <a:ln w="380880">
            <a:solidFill>
              <a:srgbClr val="0000ff"/>
            </a:solidFill>
            <a:round/>
          </a:ln>
        </p:spPr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0" y="208080"/>
            <a:ext cx="9054360" cy="38084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00"/>
                </a:solidFill>
                <a:latin typeface="Calibri"/>
              </a:rPr>
              <a:t>Lashi Bandara, Potsdam</a:t>
            </a:r>
            <a:endParaRPr/>
          </a:p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00"/>
                </a:solidFill>
                <a:latin typeface="Calibri"/>
              </a:rPr>
              <a:t>Can a (noncompact) manifold with Ricci curvature bounded below be C</a:t>
            </a:r>
            <a:r>
              <a:rPr lang="en-US" sz="3600" baseline="30000">
                <a:solidFill>
                  <a:srgbClr val="ffff00"/>
                </a:solidFill>
                <a:latin typeface="Calibri"/>
              </a:rPr>
              <a:t>0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-approximated by one with Ricci curvature also bounded above?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</a:rPr>
              <a:t>(We restrict to manifolds with injectivity radius bounded below.) </a:t>
            </a:r>
            <a:endParaRPr/>
          </a:p>
        </p:txBody>
      </p:sp>
      <p:sp>
        <p:nvSpPr>
          <p:cNvPr id="93" name="CustomShape 2"/>
          <p:cNvSpPr/>
          <p:nvPr/>
        </p:nvSpPr>
        <p:spPr>
          <a:xfrm>
            <a:off x="89280" y="3982680"/>
            <a:ext cx="8862840" cy="1552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f2c9e1"/>
                </a:solidFill>
                <a:latin typeface="Calibri"/>
              </a:rPr>
              <a:t>During my thesis, my supervisor Alan McIntosh and I studied the Kato square root problem on manifolds. This problem is invariant under C</a:t>
            </a:r>
            <a:r>
              <a:rPr lang="en-US" sz="2400" baseline="30000">
                <a:solidFill>
                  <a:srgbClr val="f2c9e1"/>
                </a:solidFill>
                <a:latin typeface="Calibri"/>
              </a:rPr>
              <a:t>0</a:t>
            </a:r>
            <a:r>
              <a:rPr lang="en-US" sz="2400">
                <a:solidFill>
                  <a:srgbClr val="f2c9e1"/>
                </a:solidFill>
                <a:latin typeface="Calibri"/>
              </a:rPr>
              <a:t> or L</a:t>
            </a:r>
            <a:r>
              <a:rPr lang="en-US" sz="2400" baseline="30000">
                <a:solidFill>
                  <a:srgbClr val="f2c9e1"/>
                </a:solidFill>
                <a:latin typeface="Calibri"/>
              </a:rPr>
              <a:t>∞</a:t>
            </a:r>
            <a:r>
              <a:rPr lang="en-US" sz="2400">
                <a:solidFill>
                  <a:srgbClr val="f2c9e1"/>
                </a:solidFill>
                <a:latin typeface="Calibri"/>
              </a:rPr>
              <a:t> perturbations of metrics. 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0" y="-238320"/>
            <a:ext cx="9054360" cy="108183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00"/>
                </a:solidFill>
                <a:latin typeface="Calibri"/>
              </a:rPr>
              <a:t>Renato Bettiol, CUNY</a:t>
            </a:r>
            <a:endParaRPr/>
          </a:p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ff"/>
                </a:solidFill>
                <a:latin typeface="Calibri"/>
              </a:rPr>
              <a:t>1. Give an alternative, geometric proof that the holonomy representation of a closed flat manifold is reducible.</a:t>
            </a:r>
            <a:endParaRPr/>
          </a:p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00"/>
                </a:solidFill>
                <a:latin typeface="Calibri"/>
              </a:rPr>
              <a:t>2. Does S</a:t>
            </a:r>
            <a:r>
              <a:rPr lang="en-US" sz="3600" baseline="3000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xT</a:t>
            </a:r>
            <a:r>
              <a:rPr lang="en-US" sz="3600" baseline="3000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3600">
                <a:solidFill>
                  <a:srgbClr val="ffff00"/>
                </a:solidFill>
                <a:latin typeface="Calibri"/>
              </a:rPr>
              <a:t> admit a Riemannian metric with positive biorthogonal curvature?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ffffff"/>
                </a:solidFill>
                <a:latin typeface="Calibri"/>
              </a:rPr>
              <a:t>The biorthogonal curvature of a 4-manifold is defined, for each tangent plane </a:t>
            </a:r>
            <a:r>
              <a:rPr lang="en-US" sz="2400">
                <a:solidFill>
                  <a:srgbClr val="ffffff"/>
                </a:solidFill>
                <a:latin typeface="Symbol"/>
              </a:rPr>
              <a:t>s</a:t>
            </a:r>
            <a:r>
              <a:rPr lang="en-US" sz="2400">
                <a:solidFill>
                  <a:srgbClr val="ffffff"/>
                </a:solidFill>
                <a:latin typeface="Calibri"/>
              </a:rPr>
              <a:t>, as the average of the sectional curvature of </a:t>
            </a:r>
            <a:r>
              <a:rPr lang="en-US" sz="2400">
                <a:solidFill>
                  <a:srgbClr val="ffffff"/>
                </a:solidFill>
                <a:latin typeface="Symbol"/>
              </a:rPr>
              <a:t>s </a:t>
            </a:r>
            <a:r>
              <a:rPr lang="en-US" sz="2400">
                <a:solidFill>
                  <a:srgbClr val="ffffff"/>
                </a:solidFill>
                <a:latin typeface="Calibri"/>
              </a:rPr>
              <a:t>and </a:t>
            </a:r>
            <a:r>
              <a:rPr lang="en-US" sz="2400">
                <a:solidFill>
                  <a:srgbClr val="ffffff"/>
                </a:solidFill>
                <a:latin typeface="Symbol"/>
              </a:rPr>
              <a:t>s</a:t>
            </a:r>
            <a:r>
              <a:rPr lang="en-US" sz="2400" baseline="30000">
                <a:solidFill>
                  <a:srgbClr val="ffffff"/>
                </a:solidFill>
                <a:latin typeface="Calibri"/>
              </a:rPr>
              <a:t>⏊</a:t>
            </a:r>
            <a:r>
              <a:rPr lang="en-US" sz="2400">
                <a:solidFill>
                  <a:srgbClr val="ffffff"/>
                </a:solidFill>
                <a:latin typeface="Calibri"/>
              </a:rPr>
              <a:t>. Positive biorthogonal curvature is an intermediate condition between positive sectional curvature and positive scalar curvature. Clearly, S</a:t>
            </a:r>
            <a:r>
              <a:rPr lang="en-US" sz="2400" baseline="30000">
                <a:solidFill>
                  <a:srgbClr val="ffffff"/>
                </a:solidFill>
                <a:latin typeface="Calibri"/>
              </a:rPr>
              <a:t>2</a:t>
            </a:r>
            <a:r>
              <a:rPr lang="en-US" sz="2400">
                <a:solidFill>
                  <a:srgbClr val="ffffff"/>
                </a:solidFill>
                <a:latin typeface="Calibri"/>
              </a:rPr>
              <a:t>xT</a:t>
            </a:r>
            <a:r>
              <a:rPr lang="en-US" sz="2400" baseline="30000">
                <a:solidFill>
                  <a:srgbClr val="ffffff"/>
                </a:solidFill>
                <a:latin typeface="Calibri"/>
              </a:rPr>
              <a:t>2 </a:t>
            </a:r>
            <a:r>
              <a:rPr lang="en-US" sz="2400">
                <a:solidFill>
                  <a:srgbClr val="ffffff"/>
                </a:solidFill>
                <a:latin typeface="Calibri"/>
              </a:rPr>
              <a:t>admits metrics with </a:t>
            </a:r>
            <a:r>
              <a:rPr i="1" lang="en-US" sz="2400">
                <a:solidFill>
                  <a:srgbClr val="ffffff"/>
                </a:solidFill>
                <a:latin typeface="Calibri"/>
              </a:rPr>
              <a:t>nonnegative</a:t>
            </a:r>
            <a:r>
              <a:rPr lang="en-US" sz="2400">
                <a:solidFill>
                  <a:srgbClr val="ffffff"/>
                </a:solidFill>
                <a:latin typeface="Calibri"/>
              </a:rPr>
              <a:t> biorthogonal curvature, but it is unknown if it can be deformed into a metric with (strictly) positive biorthogonal curvature. Settling this matter would be a crucial step in classifying non-simply connected closed 4-manifolds with positive biorthogonal curvature (the simply-connected classification, up to homeomorphisms, was obtained in [1]).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ffff00"/>
                </a:solidFill>
                <a:latin typeface="Calibri"/>
              </a:rPr>
              <a:t>1.  Bettiol, R. G.: Four-dimensional manifolds with positive biorthogonal curvature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ffff00"/>
                </a:solidFill>
                <a:latin typeface="Calibri"/>
              </a:rPr>
              <a:t>Asian J. Math 21 (2017), no. 2, 391 - 396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ffff00"/>
                </a:solidFill>
                <a:latin typeface="Calibri"/>
              </a:rPr>
              <a:t>2. Bettiol, R. G.: Positive biorthogonal curvature on S</a:t>
            </a:r>
            <a:r>
              <a:rPr lang="en-US" baseline="30000">
                <a:solidFill>
                  <a:srgbClr val="ffff00"/>
                </a:solidFill>
                <a:latin typeface="Calibri"/>
              </a:rPr>
              <a:t>2</a:t>
            </a:r>
            <a:r>
              <a:rPr lang="en-US">
                <a:solidFill>
                  <a:srgbClr val="ffff00"/>
                </a:solidFill>
                <a:latin typeface="Calibri"/>
              </a:rPr>
              <a:t>xS</a:t>
            </a:r>
            <a:r>
              <a:rPr lang="en-US" baseline="30000">
                <a:solidFill>
                  <a:srgbClr val="ffff00"/>
                </a:solidFill>
                <a:latin typeface="Calibri"/>
              </a:rPr>
              <a:t>2</a:t>
            </a:r>
            <a:r>
              <a:rPr lang="en-US">
                <a:solidFill>
                  <a:srgbClr val="ffff00"/>
                </a:solidFill>
                <a:latin typeface="Calibri"/>
              </a:rPr>
              <a:t>. Proc. Amer. Math. Soc. 142 (2014), no. 12, 4341 - 4353.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-33840" y="152280"/>
            <a:ext cx="9054360" cy="1599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00"/>
                </a:solidFill>
                <a:latin typeface="Calibri"/>
              </a:rPr>
              <a:t>Ian Adelstein, Yale</a:t>
            </a:r>
            <a:endParaRPr/>
          </a:p>
          <a:p>
            <a:pPr>
              <a:lnSpc>
                <a:spcPct val="100000"/>
              </a:lnSpc>
            </a:pPr>
            <a:r>
              <a:rPr lang="en-US" sz="3600">
                <a:solidFill>
                  <a:srgbClr val="ffff00"/>
                </a:solidFill>
                <a:latin typeface="Calibri"/>
              </a:rPr>
              <a:t>Can you hear an orbifold singularity?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96" name="CustomShape 2"/>
          <p:cNvSpPr/>
          <p:nvPr/>
        </p:nvSpPr>
        <p:spPr>
          <a:xfrm>
            <a:off x="-33840" y="1767960"/>
            <a:ext cx="9143640" cy="5027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	</a:t>
            </a:r>
            <a:r>
              <a:rPr lang="en-US">
                <a:solidFill>
                  <a:srgbClr val="ffffff"/>
                </a:solidFill>
                <a:latin typeface="Calibri"/>
              </a:rPr>
              <a:t>Mark Kac in the American Mathematical Monthly in 1966 famously ask if one can hear the shape of a drum, by which he meant whether the Laplace spectrum of a manifold determines its isometry class. John Milnor quickly answered this question in the negative, by producing a pair of isospectral yet non-isometric 16 dimensional tori. 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	</a:t>
            </a:r>
            <a:r>
              <a:rPr lang="en-US">
                <a:solidFill>
                  <a:srgbClr val="ffffff"/>
                </a:solidFill>
                <a:latin typeface="Calibri"/>
              </a:rPr>
              <a:t>An important open question is whether one can hear the presence of an orbifold singularity, i.e. whether or not there exists a pair of isospectral orbifolds, one of which has singular points whereas the other does not and is therefore a manifold [2].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	</a:t>
            </a:r>
            <a:r>
              <a:rPr lang="en-US">
                <a:solidFill>
                  <a:srgbClr val="ffffff"/>
                </a:solidFill>
                <a:latin typeface="Calibri"/>
              </a:rPr>
              <a:t>Recent work has shown that non-orbifold singularities are inaudible to the G-invariant spectrum. In [1] the authors construct a pair of orbit spaces with equivalent G-invariant spectra, yet where one space is isometric to an orbifold whereas the other admits a non-orbifold singularity.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1. IM Adelstein and MR Sandoval, The G-invariant spectrum and non-orbifold singularities, Arch. Math., 109 (2017), 563-573.</a:t>
            </a:r>
            <a:endParaRPr/>
          </a:p>
          <a:p>
            <a:pPr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2. C Sutton, Equivariant isospectrality and Sunada's method, Arch. Math., 95 (2010), 75-85.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0" y="237240"/>
            <a:ext cx="9054360" cy="7493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800">
                <a:solidFill>
                  <a:srgbClr val="ffff00"/>
                </a:solidFill>
                <a:latin typeface="Calibri"/>
              </a:rPr>
              <a:t>Claudio Gorodski, IME-USP</a:t>
            </a:r>
            <a:endParaRPr/>
          </a:p>
          <a:p>
            <a:pPr>
              <a:lnSpc>
                <a:spcPct val="100000"/>
              </a:lnSpc>
            </a:pPr>
            <a:r>
              <a:rPr lang="en-US" sz="4800">
                <a:solidFill>
                  <a:srgbClr val="ffffff"/>
                </a:solidFill>
                <a:latin typeface="Calibri"/>
              </a:rPr>
              <a:t>For a bi-invariant metric on a compact connected Lie group, the index of any geodesic is even (Bott).</a:t>
            </a:r>
            <a:endParaRPr/>
          </a:p>
          <a:p>
            <a:pPr>
              <a:lnSpc>
                <a:spcPct val="100000"/>
              </a:lnSpc>
            </a:pPr>
            <a:r>
              <a:rPr lang="en-US" sz="4800">
                <a:solidFill>
                  <a:srgbClr val="ffff00"/>
                </a:solidFill>
                <a:latin typeface="Calibri"/>
              </a:rPr>
              <a:t>Does this property characterize bi-invariant metrics among left-invariant ones?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0" y="0"/>
            <a:ext cx="9065160" cy="83761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00"/>
                </a:solidFill>
                <a:latin typeface="Calibri"/>
              </a:rPr>
              <a:t>Joaquin Pérez, Granada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</a:rPr>
              <a:t>Calabi-Yau problem. </a:t>
            </a:r>
            <a:r>
              <a:rPr lang="en-US" sz="3200">
                <a:solidFill>
                  <a:srgbClr val="ffff00"/>
                </a:solidFill>
                <a:latin typeface="Calibri"/>
              </a:rPr>
              <a:t>For an embedded minimal surface in R</a:t>
            </a:r>
            <a:r>
              <a:rPr lang="en-US" sz="3200" baseline="30000">
                <a:solidFill>
                  <a:srgbClr val="ffff00"/>
                </a:solidFill>
                <a:latin typeface="Calibri"/>
              </a:rPr>
              <a:t>3</a:t>
            </a:r>
            <a:r>
              <a:rPr lang="en-US" sz="3200">
                <a:solidFill>
                  <a:srgbClr val="ffff00"/>
                </a:solidFill>
                <a:latin typeface="Calibri"/>
              </a:rPr>
              <a:t>, does complete imply proper ?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ff"/>
                </a:solidFill>
                <a:latin typeface="Calibri"/>
              </a:rPr>
              <a:t>Hoffman-Meeks conjecture. </a:t>
            </a:r>
            <a:r>
              <a:rPr lang="en-US" sz="3200">
                <a:solidFill>
                  <a:srgbClr val="ffff00"/>
                </a:solidFill>
                <a:latin typeface="Calibri"/>
              </a:rPr>
              <a:t>For a complete embedded minimal surface of genus </a:t>
            </a:r>
            <a:r>
              <a:rPr i="1" lang="en-US" sz="3200">
                <a:solidFill>
                  <a:srgbClr val="ffff00"/>
                </a:solidFill>
                <a:latin typeface="Calibri"/>
              </a:rPr>
              <a:t>g</a:t>
            </a:r>
            <a:r>
              <a:rPr lang="en-US" sz="3200">
                <a:solidFill>
                  <a:srgbClr val="ffff00"/>
                </a:solidFill>
                <a:latin typeface="Calibri"/>
              </a:rPr>
              <a:t> and </a:t>
            </a:r>
            <a:r>
              <a:rPr i="1" lang="en-US" sz="3200">
                <a:solidFill>
                  <a:srgbClr val="ffff00"/>
                </a:solidFill>
                <a:latin typeface="Calibri"/>
              </a:rPr>
              <a:t>k </a:t>
            </a:r>
            <a:r>
              <a:rPr lang="en-US" sz="3200">
                <a:solidFill>
                  <a:srgbClr val="ffff00"/>
                </a:solidFill>
                <a:latin typeface="Calibri"/>
              </a:rPr>
              <a:t>ends and finite total curv, </a:t>
            </a:r>
            <a:r>
              <a:rPr i="1" lang="en-US" sz="3200">
                <a:solidFill>
                  <a:srgbClr val="ffff00"/>
                </a:solidFill>
                <a:latin typeface="Calibri"/>
              </a:rPr>
              <a:t>k</a:t>
            </a:r>
            <a:r>
              <a:rPr lang="en-US" sz="3200">
                <a:solidFill>
                  <a:srgbClr val="ffff00"/>
                </a:solidFill>
                <a:latin typeface="Calibri"/>
              </a:rPr>
              <a:t> ≤ </a:t>
            </a:r>
            <a:r>
              <a:rPr i="1" lang="en-US" sz="3200">
                <a:solidFill>
                  <a:srgbClr val="ffff00"/>
                </a:solidFill>
                <a:latin typeface="Calibri"/>
              </a:rPr>
              <a:t>g</a:t>
            </a:r>
            <a:r>
              <a:rPr lang="en-US" sz="3200">
                <a:solidFill>
                  <a:srgbClr val="ffff00"/>
                </a:solidFill>
                <a:latin typeface="Calibri"/>
              </a:rPr>
              <a:t> + 2.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00"/>
                </a:solidFill>
                <a:latin typeface="Calibri"/>
              </a:rPr>
              <a:t>Davi Maximo, UPenn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00"/>
                </a:solidFill>
                <a:latin typeface="Calibri"/>
              </a:rPr>
              <a:t>Do there exist embedded minimal surfaces with finite genus and Morse index 3? or 4?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00"/>
                </a:solidFill>
                <a:latin typeface="Calibri"/>
              </a:rPr>
              <a:t>More focused : in the 1-parameter deformation of Costa's surface, does the index stay constant?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70c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0" y="237240"/>
            <a:ext cx="9054360" cy="6913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00"/>
                </a:solidFill>
                <a:latin typeface="Calibri"/>
              </a:rPr>
              <a:t>Ruy Loja Fernandes, IST Lisbon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00"/>
                </a:solidFill>
                <a:latin typeface="Calibri"/>
              </a:rPr>
              <a:t>Understand the role of Poisson structures in the explicit integration of certain examples (Bochner-Kähler, connections with special holonomy).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00"/>
                </a:solidFill>
                <a:latin typeface="Calibri"/>
              </a:rPr>
              <a:t>Jorge Lauret, Córdoba</a:t>
            </a: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00"/>
                </a:solidFill>
                <a:latin typeface="Calibri"/>
              </a:rPr>
              <a:t>For amenable Lie groups </a:t>
            </a:r>
            <a:r>
              <a:rPr i="1" lang="en-US" sz="3200">
                <a:solidFill>
                  <a:srgbClr val="ffff00"/>
                </a:solidFill>
                <a:latin typeface="Calibri"/>
              </a:rPr>
              <a:t>G</a:t>
            </a:r>
            <a:r>
              <a:rPr lang="en-US" sz="3200">
                <a:solidFill>
                  <a:srgbClr val="ffff00"/>
                </a:solidFill>
                <a:latin typeface="Calibri"/>
              </a:rPr>
              <a:t>, show that semi-algebraic solitons are the only maxima of the functional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3200">
                <a:solidFill>
                  <a:srgbClr val="ffff00"/>
                </a:solidFill>
                <a:latin typeface="Calibri"/>
              </a:rPr>
              <a:t>	</a:t>
            </a:r>
            <a:r>
              <a:rPr lang="en-US" sz="3200">
                <a:solidFill>
                  <a:srgbClr val="ffff00"/>
                </a:solidFill>
                <a:latin typeface="Calibri"/>
              </a:rPr>
              <a:t>	</a:t>
            </a:r>
            <a:r>
              <a:rPr i="1" lang="en-US" sz="3200">
                <a:solidFill>
                  <a:srgbClr val="ffff00"/>
                </a:solidFill>
                <a:latin typeface="Calibri"/>
              </a:rPr>
              <a:t>g</a:t>
            </a:r>
            <a:r>
              <a:rPr lang="en-US" sz="3200">
                <a:solidFill>
                  <a:srgbClr val="ffff00"/>
                </a:solidFill>
                <a:latin typeface="Calibri"/>
              </a:rPr>
              <a:t> → </a:t>
            </a:r>
            <a:r>
              <a:rPr i="1" lang="en-US" sz="3200">
                <a:solidFill>
                  <a:srgbClr val="ffff00"/>
                </a:solidFill>
                <a:latin typeface="Calibri"/>
              </a:rPr>
              <a:t>F</a:t>
            </a:r>
            <a:r>
              <a:rPr lang="en-US" sz="3200">
                <a:solidFill>
                  <a:srgbClr val="ffff00"/>
                </a:solidFill>
                <a:latin typeface="Calibri"/>
              </a:rPr>
              <a:t>(</a:t>
            </a:r>
            <a:r>
              <a:rPr i="1" lang="en-US" sz="3200">
                <a:solidFill>
                  <a:srgbClr val="ffff00"/>
                </a:solidFill>
                <a:latin typeface="Calibri"/>
              </a:rPr>
              <a:t>g</a:t>
            </a:r>
            <a:r>
              <a:rPr lang="en-US" sz="3200">
                <a:solidFill>
                  <a:srgbClr val="ffff00"/>
                </a:solidFill>
                <a:latin typeface="Calibri"/>
              </a:rPr>
              <a:t>) = Scal(</a:t>
            </a:r>
            <a:r>
              <a:rPr i="1" lang="en-US" sz="3200">
                <a:solidFill>
                  <a:srgbClr val="ffff00"/>
                </a:solidFill>
                <a:latin typeface="Calibri"/>
              </a:rPr>
              <a:t>g</a:t>
            </a:r>
            <a:r>
              <a:rPr lang="en-US" sz="3200">
                <a:solidFill>
                  <a:srgbClr val="ffff00"/>
                </a:solidFill>
                <a:latin typeface="Calibri"/>
              </a:rPr>
              <a:t>)</a:t>
            </a:r>
            <a:r>
              <a:rPr lang="en-US" sz="3200" baseline="3000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3200">
                <a:solidFill>
                  <a:srgbClr val="ffff00"/>
                </a:solidFill>
                <a:latin typeface="Calibri"/>
              </a:rPr>
              <a:t>/|Ric(</a:t>
            </a:r>
            <a:r>
              <a:rPr i="1" lang="en-US" sz="3200">
                <a:solidFill>
                  <a:srgbClr val="ffff00"/>
                </a:solidFill>
                <a:latin typeface="Calibri"/>
              </a:rPr>
              <a:t>g</a:t>
            </a:r>
            <a:r>
              <a:rPr lang="en-US" sz="3200">
                <a:solidFill>
                  <a:srgbClr val="ffff00"/>
                </a:solidFill>
                <a:latin typeface="Calibri"/>
              </a:rPr>
              <a:t>)|</a:t>
            </a:r>
            <a:r>
              <a:rPr lang="en-US" sz="3200" baseline="30000">
                <a:solidFill>
                  <a:srgbClr val="ffff00"/>
                </a:solidFill>
                <a:latin typeface="Calibri"/>
              </a:rPr>
              <a:t>2</a:t>
            </a:r>
            <a:r>
              <a:rPr lang="en-US" sz="3200">
                <a:solidFill>
                  <a:srgbClr val="ffff00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3200">
                <a:solidFill>
                  <a:srgbClr val="ffff00"/>
                </a:solidFill>
                <a:latin typeface="Calibri"/>
              </a:rPr>
              <a:t>on </a:t>
            </a:r>
            <a:r>
              <a:rPr i="1" lang="en-US" sz="3200">
                <a:solidFill>
                  <a:srgbClr val="ffff00"/>
                </a:solidFill>
                <a:latin typeface="Calibri"/>
              </a:rPr>
              <a:t>G</a:t>
            </a:r>
            <a:r>
              <a:rPr lang="en-US" sz="3200">
                <a:solidFill>
                  <a:srgbClr val="ffff00"/>
                </a:solidFill>
                <a:latin typeface="Calibri"/>
              </a:rPr>
              <a:t>-invariant Riemannian metrics on </a:t>
            </a:r>
            <a:r>
              <a:rPr i="1" lang="en-US" sz="3200">
                <a:solidFill>
                  <a:srgbClr val="ffff00"/>
                </a:solidFill>
                <a:latin typeface="Calibri"/>
              </a:rPr>
              <a:t>G</a:t>
            </a:r>
            <a:r>
              <a:rPr lang="en-US" sz="3200">
                <a:solidFill>
                  <a:srgbClr val="ffff00"/>
                </a:solidFill>
                <a:latin typeface="Calibri"/>
              </a:rPr>
              <a:t>/</a:t>
            </a:r>
            <a:r>
              <a:rPr i="1" lang="en-US" sz="3200">
                <a:solidFill>
                  <a:srgbClr val="ffff00"/>
                </a:solidFill>
                <a:latin typeface="Calibri"/>
              </a:rPr>
              <a:t>K.</a:t>
            </a:r>
            <a:endParaRPr/>
          </a:p>
        </p:txBody>
      </p:sp>
      <p:sp>
        <p:nvSpPr>
          <p:cNvPr id="100" name="Line 2"/>
          <p:cNvSpPr/>
          <p:nvPr/>
        </p:nvSpPr>
        <p:spPr>
          <a:xfrm flipH="1">
            <a:off x="642600" y="4843440"/>
            <a:ext cx="525240" cy="0"/>
          </a:xfrm>
          <a:prstGeom prst="line">
            <a:avLst/>
          </a:prstGeom>
          <a:ln w="6480">
            <a:solidFill>
              <a:srgbClr val="4472c4"/>
            </a:solidFill>
            <a:miter/>
          </a:ln>
        </p:spPr>
      </p:sp>
      <p:sp>
        <p:nvSpPr>
          <p:cNvPr id="101" name="CustomShape 3"/>
          <p:cNvSpPr/>
          <p:nvPr/>
        </p:nvSpPr>
        <p:spPr>
          <a:xfrm>
            <a:off x="1521720" y="4843440"/>
            <a:ext cx="685440" cy="685440"/>
          </a:xfrm>
          <a:prstGeom prst="straightConnector1">
            <a:avLst/>
          </a:prstGeom>
          <a:noFill/>
          <a:ln w="6480">
            <a:solidFill>
              <a:srgbClr val="4472c4"/>
            </a:solidFill>
            <a:miter/>
            <a:tailEnd len="med" type="triangle" w="med"/>
          </a:ln>
        </p:spPr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