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9" r:id="rId14"/>
    <p:sldId id="274" r:id="rId15"/>
    <p:sldId id="272" r:id="rId16"/>
    <p:sldId id="270" r:id="rId17"/>
    <p:sldId id="273" r:id="rId18"/>
    <p:sldId id="275" r:id="rId19"/>
    <p:sldId id="277" r:id="rId20"/>
    <p:sldId id="278" r:id="rId21"/>
    <p:sldId id="279" r:id="rId22"/>
    <p:sldId id="271" r:id="rId23"/>
    <p:sldId id="281" r:id="rId24"/>
    <p:sldId id="282" r:id="rId25"/>
    <p:sldId id="283" r:id="rId26"/>
    <p:sldId id="280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mbria Math" pitchFamily="18" charset="0"/>
      <p:regular r:id="rId3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7769-C7C6-42B5-A08C-9BF386D072CE}" type="datetimeFigureOut">
              <a:rPr lang="de-DE" smtClean="0"/>
              <a:t>09.08.2013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E3515-38F4-4F42-8029-E708D0C63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12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E3515-38F4-4F42-8029-E708D0C63A7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46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56F8-C513-4B61-9BDC-148BB0164A5C}" type="datetime1">
              <a:rPr lang="de-DE" smtClean="0"/>
              <a:t>09.08.2013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0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F681-B5A0-4286-AB47-ACE858D0D45B}" type="datetime1">
              <a:rPr lang="de-DE" smtClean="0"/>
              <a:t>09.08.2013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81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E0E5-5834-435B-9ACB-051FB62D4D18}" type="datetime1">
              <a:rPr lang="de-DE" smtClean="0"/>
              <a:t>09.08.2013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24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4792-0678-4339-9383-FB1480C97E4C}" type="datetime1">
              <a:rPr lang="de-DE" smtClean="0"/>
              <a:t>09.08.2013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54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2F15-741D-485B-A2CF-DC4B28E3ACC6}" type="datetime1">
              <a:rPr lang="de-DE" smtClean="0"/>
              <a:t>09.08.2013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9625-AB65-4DC5-96F9-19BDB372B242}" type="datetime1">
              <a:rPr lang="de-DE" smtClean="0"/>
              <a:t>09.08.2013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97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6620-0C7C-4BEE-926C-4BFD396A9E0F}" type="datetime1">
              <a:rPr lang="de-DE" smtClean="0"/>
              <a:t>09.08.2013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8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E26E-F73F-4D67-8571-65CBB6A4C3D1}" type="datetime1">
              <a:rPr lang="de-DE" smtClean="0"/>
              <a:t>09.08.2013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72DE-E04E-43A1-9749-0263B8218A7A}" type="datetime1">
              <a:rPr lang="de-DE" smtClean="0"/>
              <a:t>09.08.2013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04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2297-309E-47EA-A599-D7C035693FC5}" type="datetime1">
              <a:rPr lang="de-DE" smtClean="0"/>
              <a:t>09.08.2013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4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CEAD-2BC4-42C7-86FB-4E6F4C0A0F48}" type="datetime1">
              <a:rPr lang="de-DE" smtClean="0"/>
              <a:t>09.08.2013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7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DD97-EC63-4387-88E7-6D4622CF1540}" type="datetime1">
              <a:rPr lang="de-DE" smtClean="0"/>
              <a:t>09.08.2013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D5F2-C0C6-4442-9C5D-554342203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66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ebler@biometrie.uni-greifswald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 smtClean="0"/>
              <a:t>Convex</a:t>
            </a:r>
            <a:r>
              <a:rPr lang="de-DE" b="1" dirty="0" smtClean="0"/>
              <a:t> </a:t>
            </a:r>
            <a:r>
              <a:rPr lang="de-DE" b="1" dirty="0" err="1" smtClean="0"/>
              <a:t>sets</a:t>
            </a:r>
            <a:r>
              <a:rPr lang="de-DE" b="1" dirty="0" smtClean="0"/>
              <a:t> in </a:t>
            </a:r>
            <a:r>
              <a:rPr lang="de-DE" b="1" dirty="0" err="1" smtClean="0"/>
              <a:t>modules</a:t>
            </a:r>
            <a:r>
              <a:rPr lang="de-DE" b="1" dirty="0" smtClean="0"/>
              <a:t> </a:t>
            </a:r>
            <a:r>
              <a:rPr lang="de-DE" b="1" dirty="0" err="1" smtClean="0"/>
              <a:t>over</a:t>
            </a:r>
            <a:r>
              <a:rPr lang="de-DE" b="1" dirty="0" smtClean="0"/>
              <a:t> </a:t>
            </a:r>
            <a:r>
              <a:rPr lang="de-DE" b="1" dirty="0" err="1" smtClean="0"/>
              <a:t>semifields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Karl-Ernst Biebler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algn="l" fontAlgn="base">
              <a:lnSpc>
                <a:spcPct val="90000"/>
              </a:lnSpc>
              <a:spcAft>
                <a:spcPct val="0"/>
              </a:spcAft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 for Biometry and Medical Informatics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Ernst-Moritz-Arndt-University Greifswald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Greifswald, Germany </a:t>
            </a:r>
          </a:p>
          <a:p>
            <a:pPr marL="342900" lvl="0" indent="-342900" algn="l" fontAlgn="base">
              <a:lnSpc>
                <a:spcPct val="90000"/>
              </a:lnSpc>
              <a:spcAft>
                <a:spcPct val="0"/>
              </a:spcAft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algn="l" fontAlgn="base">
              <a:lnSpc>
                <a:spcPct val="90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biebler@biometrie.uni-greifswald.de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1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Topological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semifields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lvl="0" indent="0">
                  <a:buNone/>
                </a:pPr>
                <a:r>
                  <a:rPr lang="de-DE" sz="3300" dirty="0" smtClean="0"/>
                  <a:t>ABS6.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3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3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3300" dirty="0" smtClean="0"/>
                  <a:t> - </a:t>
                </a:r>
                <a:r>
                  <a:rPr lang="de-DE" sz="3300" cap="small" dirty="0" smtClean="0"/>
                  <a:t>Boolean</a:t>
                </a:r>
                <a:r>
                  <a:rPr lang="de-DE" sz="3300" dirty="0" smtClean="0"/>
                  <a:t> algebra </a:t>
                </a:r>
                <a:r>
                  <a:rPr lang="de-DE" sz="3300" dirty="0" err="1" smtClean="0"/>
                  <a:t>of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idempotents</a:t>
                </a:r>
                <a:r>
                  <a:rPr lang="de-DE" sz="3300" dirty="0" smtClean="0"/>
                  <a:t> of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3300" dirty="0" smtClean="0"/>
                  <a:t> with </a:t>
                </a:r>
                <a:r>
                  <a:rPr lang="de-DE" sz="3300" dirty="0" err="1" smtClean="0"/>
                  <a:t>the</a:t>
                </a:r>
                <a:r>
                  <a:rPr lang="de-DE" sz="3300" dirty="0" smtClean="0"/>
                  <a:t> relative </a:t>
                </a:r>
                <a:r>
                  <a:rPr lang="de-DE" sz="3300" dirty="0" err="1" smtClean="0"/>
                  <a:t>topology</a:t>
                </a:r>
                <a:r>
                  <a:rPr lang="de-DE" sz="3300" dirty="0" smtClean="0"/>
                  <a:t>,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latin typeface="Cambria Math"/>
                      </a:rPr>
                      <m:t>𝑀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de-DE" sz="33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3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de-DE" sz="33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with</a:t>
                </a:r>
                <a:r>
                  <a:rPr lang="de-DE" sz="3300" dirty="0" smtClean="0"/>
                  <a:t> 	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de-DE" sz="33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sz="33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de-DE" sz="3300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e>
                    </m:nary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and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latin typeface="Cambria Math"/>
                      </a:rPr>
                      <m:t>𝑈</m:t>
                    </m:r>
                    <m:r>
                      <a:rPr lang="de-DE" sz="3300" i="1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sz="3300" dirty="0" smtClean="0"/>
                  <a:t> a </a:t>
                </a:r>
                <a:r>
                  <a:rPr lang="de-DE" sz="3300" dirty="0" err="1" smtClean="0"/>
                  <a:t>zero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neighborhood</a:t>
                </a:r>
                <a:r>
                  <a:rPr lang="de-DE" sz="3300" dirty="0" smtClean="0"/>
                  <a:t>. </a:t>
                </a:r>
                <a:r>
                  <a:rPr lang="de-DE" sz="3300" dirty="0" err="1" smtClean="0"/>
                  <a:t>Then</a:t>
                </a:r>
                <a:r>
                  <a:rPr lang="de-DE" sz="3300" dirty="0" smtClean="0"/>
                  <a:t> 	</a:t>
                </a:r>
                <a:r>
                  <a:rPr lang="de-DE" sz="3300" dirty="0" err="1" smtClean="0"/>
                  <a:t>exist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33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3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33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3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3300" dirty="0" smtClean="0"/>
                  <a:t> in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de-DE" sz="3300" dirty="0" smtClean="0"/>
                  <a:t> such </a:t>
                </a:r>
                <a:r>
                  <a:rPr lang="de-DE" sz="3300" dirty="0" err="1" smtClean="0"/>
                  <a:t>that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33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de-DE" sz="3300" i="1">
                        <a:solidFill>
                          <a:prstClr val="black"/>
                        </a:solidFill>
                        <a:latin typeface="Cambria Math"/>
                      </a:rPr>
                      <m:t>…</m:t>
                    </m:r>
                    <m:r>
                      <a:rPr lang="de-DE" sz="33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de-DE" sz="33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sz="33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de-DE" sz="3300" dirty="0" smtClean="0"/>
                  <a:t>.</a:t>
                </a:r>
              </a:p>
              <a:p>
                <a:pPr marL="0" lvl="0" indent="0">
                  <a:buNone/>
                </a:pPr>
                <a:endParaRPr lang="de-DE" sz="1400" dirty="0"/>
              </a:p>
              <a:p>
                <a:pPr marL="0" lvl="0" indent="0">
                  <a:buNone/>
                </a:pPr>
                <a:r>
                  <a:rPr lang="de-DE" sz="3300" dirty="0" smtClean="0"/>
                  <a:t>ABS7. </a:t>
                </a:r>
                <a:r>
                  <a:rPr lang="de-DE" sz="3300" dirty="0" err="1" smtClean="0"/>
                  <a:t>Each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zero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neighborhood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de-DE" sz="3300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contains</a:t>
                </a:r>
                <a:r>
                  <a:rPr lang="de-DE" sz="3300" dirty="0" smtClean="0"/>
                  <a:t> a 	</a:t>
                </a:r>
                <a:r>
                  <a:rPr lang="de-DE" sz="3300" dirty="0" err="1" smtClean="0"/>
                  <a:t>saturated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zero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neighborhood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de-DE" sz="3300" dirty="0" smtClean="0"/>
                  <a:t>, </a:t>
                </a:r>
                <a:r>
                  <a:rPr lang="de-DE" sz="3300" dirty="0" err="1" smtClean="0"/>
                  <a:t>that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means</a:t>
                </a:r>
                <a:r>
                  <a:rPr lang="de-DE" sz="3300" dirty="0" smtClean="0"/>
                  <a:t>: </a:t>
                </a:r>
              </a:p>
              <a:p>
                <a:pPr marL="0" lvl="0" indent="0">
                  <a:buNone/>
                </a:pPr>
                <a:r>
                  <a:rPr lang="de-DE" sz="3300" dirty="0"/>
                  <a:t>	</a:t>
                </a:r>
                <a:r>
                  <a:rPr lang="de-DE" sz="3300" dirty="0" err="1" smtClean="0"/>
                  <a:t>For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r>
                      <a:rPr lang="de-DE" sz="33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de-DE" sz="33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sz="33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de-DE" sz="33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de-DE" sz="33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𝐴𝐵𝑆</m:t>
                        </m:r>
                      </m:sub>
                    </m:sSub>
                    <m:r>
                      <a:rPr lang="de-DE" sz="33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with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latin typeface="Cambria Math"/>
                      </a:rPr>
                      <m:t>|</m:t>
                    </m:r>
                    <m:r>
                      <a:rPr lang="de-DE" sz="3300" b="0" i="1" smtClean="0">
                        <a:latin typeface="Cambria Math"/>
                      </a:rPr>
                      <m:t>𝑎</m:t>
                    </m:r>
                    <m:r>
                      <a:rPr lang="de-DE" sz="3300" b="0" i="1" smtClean="0">
                        <a:latin typeface="Cambria Math"/>
                      </a:rPr>
                      <m:t>|≤1</m:t>
                    </m:r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holds</a:t>
                </a:r>
                <a:r>
                  <a:rPr lang="de-DE" sz="3300" dirty="0" smtClean="0"/>
                  <a:t> 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latin typeface="Cambria Math"/>
                      </a:rPr>
                      <m:t>𝑎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de-DE" sz="3300" dirty="0" smtClean="0"/>
                  <a:t>.</a:t>
                </a:r>
              </a:p>
              <a:p>
                <a:pPr marL="0" lvl="0" indent="0">
                  <a:buNone/>
                </a:pPr>
                <a:endParaRPr lang="de-DE" sz="1400" dirty="0"/>
              </a:p>
              <a:p>
                <a:pPr marL="0" lvl="0" indent="0">
                  <a:buNone/>
                </a:pPr>
                <a:r>
                  <a:rPr lang="de-DE" sz="3300" dirty="0" smtClean="0"/>
                  <a:t>ABS8.</a:t>
                </a:r>
                <a:r>
                  <a:rPr lang="de-DE" sz="33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3300" dirty="0" err="1" smtClean="0">
                    <a:solidFill>
                      <a:prstClr val="black"/>
                    </a:solidFill>
                  </a:rPr>
                  <a:t>Let</a:t>
                </a:r>
                <a:r>
                  <a:rPr lang="de-DE" sz="33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solidFill>
                          <a:prstClr val="black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be</a:t>
                </a:r>
                <a:r>
                  <a:rPr lang="de-DE" sz="3300" dirty="0" smtClean="0"/>
                  <a:t> a </a:t>
                </a:r>
                <a:r>
                  <a:rPr lang="de-DE" sz="3300" dirty="0" err="1" smtClean="0"/>
                  <a:t>zero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neighborhood</a:t>
                </a:r>
                <a:r>
                  <a:rPr lang="de-DE" sz="3300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3300" dirty="0" smtClean="0"/>
                  <a:t>. </a:t>
                </a:r>
                <a:r>
                  <a:rPr lang="de-DE" sz="3300" dirty="0" err="1" smtClean="0"/>
                  <a:t>Then</a:t>
                </a:r>
                <a:r>
                  <a:rPr lang="de-DE" sz="3300" dirty="0" smtClean="0"/>
                  <a:t> 	</a:t>
                </a:r>
                <a:r>
                  <a:rPr lang="de-DE" sz="3300" dirty="0" err="1" smtClean="0"/>
                  <a:t>exists</a:t>
                </a:r>
                <a:r>
                  <a:rPr lang="de-DE" sz="3300" dirty="0" smtClean="0"/>
                  <a:t> a </a:t>
                </a:r>
                <a:r>
                  <a:rPr lang="de-DE" sz="3300" dirty="0" err="1" smtClean="0">
                    <a:solidFill>
                      <a:prstClr val="black"/>
                    </a:solidFill>
                  </a:rPr>
                  <a:t>zero</a:t>
                </a:r>
                <a:r>
                  <a:rPr lang="de-DE" sz="33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3300" dirty="0" err="1">
                    <a:solidFill>
                      <a:prstClr val="black"/>
                    </a:solidFill>
                  </a:rPr>
                  <a:t>neighborhood</a:t>
                </a:r>
                <a:r>
                  <a:rPr lang="de-DE" sz="33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de-DE" sz="33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3300" dirty="0" smtClean="0">
                    <a:solidFill>
                      <a:prstClr val="black"/>
                    </a:solidFill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3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3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de-DE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3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with</a:t>
                </a:r>
                <a:r>
                  <a:rPr lang="de-DE" sz="3300" dirty="0" smtClean="0"/>
                  <a:t> </a:t>
                </a:r>
              </a:p>
              <a:p>
                <a:pPr marL="0" lvl="0" indent="0">
                  <a:buNone/>
                </a:pPr>
                <a:r>
                  <a:rPr lang="de-DE" sz="3300" b="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33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l-GR" sz="330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3300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de-DE" sz="3300" dirty="0" smtClean="0"/>
                  <a:t>.</a:t>
                </a:r>
                <a:endParaRPr lang="de-DE" sz="3300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965" r="-1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2. Modules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over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semifields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An </a:t>
                </a:r>
                <a:r>
                  <a:rPr lang="de-DE" cap="small" dirty="0" err="1" smtClean="0"/>
                  <a:t>Abelian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group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called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-module,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multiplication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de-DE" dirty="0" smtClean="0"/>
                  <a:t> with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r>
                          <a:rPr lang="de-DE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𝑎𝑥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𝑎𝑦</m:t>
                    </m:r>
                  </m:oMath>
                </a14:m>
                <a:endParaRPr lang="de-DE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r>
                          <a:rPr lang="de-DE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𝑋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𝑎𝑥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𝑏𝑥</m:t>
                    </m:r>
                  </m:oMath>
                </a14:m>
                <a:endParaRPr lang="de-DE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𝑏𝑥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endParaRPr lang="de-DE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1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 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𝑦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de-DE" dirty="0" smtClean="0"/>
                  <a:t>,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1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617" r="-1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4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3. S-convex </a:t>
            </a:r>
            <a:r>
              <a:rPr lang="en-US" sz="3600" b="1" dirty="0"/>
              <a:t>sets in </a:t>
            </a:r>
            <a:r>
              <a:rPr lang="en-US" sz="3600" b="1" dirty="0" smtClean="0"/>
              <a:t>S-modules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b="0" dirty="0" smtClean="0"/>
                  <a:t>Let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-module. </a:t>
                </a:r>
              </a:p>
              <a:p>
                <a:pPr marL="0" indent="0">
                  <a:buNone/>
                </a:pPr>
                <a:endParaRPr lang="de-DE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𝐴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de-DE" dirty="0" smtClean="0"/>
                  <a:t> 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called</a:t>
                </a:r>
                <a:r>
                  <a:rPr lang="de-DE" dirty="0" smtClean="0"/>
                  <a:t> </a:t>
                </a:r>
                <a:r>
                  <a:rPr lang="de-DE" i="1" u="sng" dirty="0" smtClean="0"/>
                  <a:t>S</a:t>
                </a:r>
                <a:r>
                  <a:rPr lang="de-DE" u="sng" dirty="0" smtClean="0"/>
                  <a:t>-</a:t>
                </a:r>
                <a:r>
                  <a:rPr lang="de-DE" u="sng" dirty="0" err="1" smtClean="0"/>
                  <a:t>convex</a:t>
                </a:r>
                <a:r>
                  <a:rPr lang="de-DE" dirty="0" smtClean="0"/>
                  <a:t>:   </a:t>
                </a:r>
                <a:r>
                  <a:rPr lang="de-DE" dirty="0"/>
                  <a:t>	</a:t>
                </a:r>
                <a:r>
                  <a:rPr lang="de-DE" dirty="0" smtClean="0"/>
                  <a:t>	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𝑎𝑥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𝑏𝑦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dirty="0" smtClean="0"/>
                  <a:t> , </a:t>
                </a:r>
              </a:p>
              <a:p>
                <a:pPr marL="0" indent="0">
                  <a:buNone/>
                </a:pPr>
                <a:r>
                  <a:rPr lang="de-DE" dirty="0" err="1"/>
                  <a:t>f</a:t>
                </a:r>
                <a:r>
                  <a:rPr lang="de-DE" b="0" dirty="0" err="1" smtClean="0"/>
                  <a:t>or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𝑦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dirty="0" smtClean="0"/>
                  <a:t>  ;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 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a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</a:rPr>
                      <m:t>=1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sz="24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 </a:t>
                </a:r>
                <a:r>
                  <a:rPr lang="de-DE" dirty="0" err="1">
                    <a:solidFill>
                      <a:prstClr val="black"/>
                    </a:solidFill>
                  </a:rPr>
                  <a:t>is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called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u="sng" dirty="0" smtClean="0">
                    <a:solidFill>
                      <a:prstClr val="black"/>
                    </a:solidFill>
                  </a:rPr>
                  <a:t>strong </a:t>
                </a:r>
                <a:r>
                  <a:rPr lang="de-DE" i="1" u="sng" dirty="0" smtClean="0">
                    <a:solidFill>
                      <a:prstClr val="black"/>
                    </a:solidFill>
                  </a:rPr>
                  <a:t>S</a:t>
                </a:r>
                <a:r>
                  <a:rPr lang="de-DE" u="sng" dirty="0" smtClean="0">
                    <a:solidFill>
                      <a:prstClr val="black"/>
                    </a:solidFill>
                  </a:rPr>
                  <a:t>-</a:t>
                </a:r>
                <a:r>
                  <a:rPr lang="de-DE" u="sng" dirty="0" err="1" smtClean="0">
                    <a:solidFill>
                      <a:prstClr val="black"/>
                    </a:solidFill>
                  </a:rPr>
                  <a:t>convex</a:t>
                </a:r>
                <a:r>
                  <a:rPr lang="de-DE" dirty="0">
                    <a:solidFill>
                      <a:prstClr val="black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𝑎𝑥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𝑏𝑦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,</a:t>
                </a:r>
                <a:endParaRPr lang="de-DE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de-DE" dirty="0" err="1" smtClean="0">
                    <a:solidFill>
                      <a:prstClr val="black"/>
                    </a:solidFill>
                  </a:rPr>
                  <a:t>for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acc>
                      <m:accPr>
                        <m:chr m:val="̅"/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 </a:t>
                </a:r>
                <a:r>
                  <a:rPr lang="de-DE" dirty="0" err="1">
                    <a:solidFill>
                      <a:prstClr val="black"/>
                    </a:solidFill>
                  </a:rPr>
                  <a:t>with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prstClr val="black"/>
                        </a:solidFill>
                        <a:latin typeface="Cambria Math"/>
                      </a:rPr>
                      <m:t>a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de-DE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de-DE" sz="2400" dirty="0" smtClean="0"/>
              </a:p>
              <a:p>
                <a:pPr marL="0" indent="0">
                  <a:buNone/>
                </a:pP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prstClr val="black"/>
                </a:solidFill>
              </a:rPr>
              <a:t>3. S-convex sets in S-modules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e-DE" dirty="0" smtClean="0">
                    <a:solidFill>
                      <a:prstClr val="black"/>
                    </a:solidFill>
                  </a:rPr>
                  <a:t>Let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be</a:t>
                </a:r>
                <a:r>
                  <a:rPr lang="de-DE" dirty="0">
                    <a:solidFill>
                      <a:prstClr val="black"/>
                    </a:solidFill>
                  </a:rPr>
                  <a:t> strong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-</a:t>
                </a:r>
                <a:r>
                  <a:rPr lang="de-DE" dirty="0" err="1">
                    <a:solidFill>
                      <a:prstClr val="black"/>
                    </a:solidFill>
                  </a:rPr>
                  <a:t>convex</a:t>
                </a:r>
                <a:r>
                  <a:rPr lang="de-DE" dirty="0">
                    <a:solidFill>
                      <a:prstClr val="black"/>
                    </a:solidFill>
                  </a:rPr>
                  <a:t>. </a:t>
                </a:r>
                <a:r>
                  <a:rPr lang="de-DE" dirty="0" err="1">
                    <a:solidFill>
                      <a:prstClr val="black"/>
                    </a:solidFill>
                  </a:rPr>
                  <a:t>Then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-</a:t>
                </a:r>
                <a:r>
                  <a:rPr lang="de-DE" dirty="0" err="1">
                    <a:solidFill>
                      <a:prstClr val="black"/>
                    </a:solidFill>
                  </a:rPr>
                  <a:t>convex</a:t>
                </a:r>
                <a:r>
                  <a:rPr lang="de-DE" dirty="0">
                    <a:solidFill>
                      <a:prstClr val="black"/>
                    </a:solidFill>
                  </a:rPr>
                  <a:t>. </a:t>
                </a:r>
                <a:endParaRPr lang="de-DE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:r>
                  <a:rPr lang="de-DE" dirty="0">
                    <a:solidFill>
                      <a:prstClr val="black"/>
                    </a:solidFill>
                    <a:latin typeface="Cambria Math"/>
                  </a:rPr>
                  <a:t>The inverse </a:t>
                </a:r>
                <a:r>
                  <a:rPr lang="de-DE" dirty="0" err="1">
                    <a:solidFill>
                      <a:prstClr val="black"/>
                    </a:solidFill>
                    <a:latin typeface="Cambria Math"/>
                  </a:rPr>
                  <a:t>statement</a:t>
                </a:r>
                <a:r>
                  <a:rPr lang="de-DE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  <a:latin typeface="Cambria Math"/>
                  </a:rPr>
                  <a:t>is</a:t>
                </a:r>
                <a:r>
                  <a:rPr lang="de-DE" dirty="0">
                    <a:solidFill>
                      <a:prstClr val="black"/>
                    </a:solidFill>
                    <a:latin typeface="Cambria Math"/>
                  </a:rPr>
                  <a:t> not </a:t>
                </a:r>
                <a:r>
                  <a:rPr lang="de-DE" dirty="0" err="1">
                    <a:solidFill>
                      <a:prstClr val="black"/>
                    </a:solidFill>
                    <a:latin typeface="Cambria Math"/>
                  </a:rPr>
                  <a:t>true</a:t>
                </a:r>
                <a:r>
                  <a:rPr lang="de-DE" dirty="0" smtClean="0">
                    <a:solidFill>
                      <a:prstClr val="black"/>
                    </a:solidFill>
                    <a:latin typeface="Cambria Math"/>
                  </a:rPr>
                  <a:t>!</a:t>
                </a:r>
              </a:p>
              <a:p>
                <a:pPr marL="0" lvl="0" indent="0">
                  <a:buNone/>
                </a:pPr>
                <a:endParaRPr lang="de-DE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de-DE" b="1" dirty="0" err="1" smtClean="0"/>
                  <a:t>Example</a:t>
                </a:r>
                <a:r>
                  <a:rPr lang="de-DE" b="1" dirty="0" smtClean="0"/>
                  <a:t>: </a:t>
                </a:r>
                <a:endParaRPr lang="de-DE" b="1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 smtClean="0"/>
                  <a:t>-module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 smtClean="0"/>
                  <a:t>; algebraic </a:t>
                </a:r>
                <a:r>
                  <a:rPr lang="de-DE" sz="2400" dirty="0" err="1" smtClean="0"/>
                  <a:t>operations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coordinatewise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defined</a:t>
                </a:r>
                <a:r>
                  <a:rPr lang="de-DE" sz="2400" dirty="0" smtClean="0"/>
                  <a:t>,</a:t>
                </a:r>
                <a:endParaRPr lang="de-DE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/>
                      </a:rPr>
                      <m:t>𝐴</m:t>
                    </m:r>
                    <m:r>
                      <a:rPr lang="de-DE" sz="24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 dirty="0">
                                <a:latin typeface="Cambria Math"/>
                              </a:rPr>
                              <m:t>0,1</m:t>
                            </m:r>
                          </m:e>
                        </m:d>
                        <m:r>
                          <a:rPr lang="de-DE" sz="2400" i="1" dirty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  <m:r>
                          <a:rPr lang="de-DE" sz="2400" b="0" i="1" dirty="0" smtClean="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de-DE" sz="2400" b="0" i="1" dirty="0" smtClean="0">
                            <a:latin typeface="Cambria Math"/>
                          </a:rPr>
                          <m:t>boundary</m:t>
                        </m:r>
                        <m:r>
                          <a:rPr lang="de-DE" sz="2400" b="0" i="1" dirty="0" smtClean="0">
                            <a:latin typeface="Cambria Math"/>
                          </a:rPr>
                          <m:t>, </m:t>
                        </m:r>
                      </m:e>
                    </m:d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0" i="1" dirty="0" smtClean="0">
                                <a:latin typeface="Cambria Math"/>
                                <a:ea typeface="Cambria Math"/>
                              </a:rPr>
                              <m:t>0,0</m:t>
                            </m:r>
                          </m:e>
                        </m:d>
                      </m:e>
                    </m:d>
                    <m:r>
                      <a:rPr lang="de-DE" sz="2400" i="1" dirty="0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de-DE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de-DE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8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 smtClean="0"/>
                  <a:t>-</a:t>
                </a:r>
                <a:r>
                  <a:rPr lang="de-DE" sz="2400" dirty="0" err="1" smtClean="0"/>
                  <a:t>convex</a:t>
                </a:r>
                <a:r>
                  <a:rPr lang="de-DE" sz="2400" dirty="0" smtClean="0"/>
                  <a:t>. </a:t>
                </a:r>
                <a:r>
                  <a:rPr lang="de-DE" sz="2400" dirty="0" err="1" smtClean="0"/>
                  <a:t>For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𝑥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0,0</m:t>
                        </m:r>
                      </m:e>
                    </m:d>
                  </m:oMath>
                </a14:m>
                <a:r>
                  <a:rPr lang="de-DE" sz="2400" dirty="0" smtClean="0"/>
                  <a:t>,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de-DE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DE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de-DE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type m:val="skw"/>
                            <m:ctrlPr>
                              <a:rPr lang="de-DE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de-DE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  </m:t>
                    </m:r>
                    <m:r>
                      <a:rPr lang="de-DE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de-DE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de-DE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acc>
                      <m:accPr>
                        <m:chr m:val="̅"/>
                        <m:ctrlPr>
                          <a:rPr lang="de-DE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de-DE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 smtClean="0">
                    <a:solidFill>
                      <a:prstClr val="black"/>
                    </a:solidFill>
                  </a:rPr>
                  <a:t>, </a:t>
                </a:r>
                <a:r>
                  <a:rPr lang="de-DE" sz="2400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de-DE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prstClr val="black"/>
                    </a:solidFill>
                  </a:rPr>
                  <a:t>relation</a:t>
                </a:r>
                <a:r>
                  <a:rPr lang="de-DE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𝑎𝑥</m:t>
                    </m:r>
                    <m:r>
                      <a:rPr lang="de-D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1−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𝑦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de-DE" sz="2400" b="0" i="1" smtClean="0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 </m:t>
                    </m:r>
                    <m:r>
                      <a:rPr lang="de-DE" sz="24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de-DE" sz="24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sz="2400" dirty="0" smtClean="0"/>
                  <a:t> </a:t>
                </a:r>
                <a:r>
                  <a:rPr lang="de-DE" sz="2400" dirty="0" err="1" smtClean="0"/>
                  <a:t>holds</a:t>
                </a:r>
                <a:r>
                  <a:rPr lang="de-DE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de-DE" sz="2400" dirty="0" err="1" smtClean="0"/>
                  <a:t>Consequently</a:t>
                </a:r>
                <a:r>
                  <a:rPr lang="de-DE" sz="2400" dirty="0" smtClean="0"/>
                  <a:t>, </a:t>
                </a:r>
                <a:r>
                  <a:rPr lang="de-DE" sz="2400" i="1" dirty="0" smtClean="0"/>
                  <a:t>A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not strong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>
                    <a:solidFill>
                      <a:prstClr val="black"/>
                    </a:solidFill>
                  </a:rPr>
                  <a:t>-</a:t>
                </a:r>
                <a:r>
                  <a:rPr lang="de-DE" sz="2400" dirty="0" smtClean="0">
                    <a:solidFill>
                      <a:prstClr val="black"/>
                    </a:solidFill>
                  </a:rPr>
                  <a:t>convex.</a:t>
                </a:r>
                <a:endParaRPr lang="de-DE" sz="2400" i="1" dirty="0" smtClean="0"/>
              </a:p>
              <a:p>
                <a:pPr marL="0" indent="0">
                  <a:buNone/>
                </a:pP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8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5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prstClr val="black"/>
                </a:solidFill>
              </a:rPr>
              <a:t>3. S-convex sets in S-modules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e-DE" b="1" dirty="0" smtClean="0">
                    <a:solidFill>
                      <a:prstClr val="black"/>
                    </a:solidFill>
                  </a:rPr>
                  <a:t>Separation Theorem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marL="0" lvl="0" indent="0">
                  <a:buNone/>
                </a:pPr>
                <a:endParaRPr lang="de-DE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de-DE" dirty="0" err="1" smtClean="0">
                    <a:solidFill>
                      <a:prstClr val="black"/>
                    </a:solidFill>
                  </a:rPr>
                  <a:t>Let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strong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-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convex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proper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subsets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of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-module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.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Then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there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exist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disjoint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>
                    <a:solidFill>
                      <a:prstClr val="black"/>
                    </a:solidFill>
                  </a:rPr>
                  <a:t>strong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-</a:t>
                </a:r>
                <a:r>
                  <a:rPr lang="de-DE" dirty="0" err="1">
                    <a:solidFill>
                      <a:prstClr val="black"/>
                    </a:solidFill>
                  </a:rPr>
                  <a:t>convex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sets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  <a:latin typeface="Cambria Math"/>
                  </a:rPr>
                  <a:t>in</a:t>
                </a:r>
                <a:r>
                  <a:rPr lang="de-DE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de-DE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  <a:latin typeface="Cambria Math"/>
                  </a:rPr>
                  <a:t>such </a:t>
                </a:r>
                <a:r>
                  <a:rPr lang="de-DE" dirty="0" err="1" smtClean="0">
                    <a:solidFill>
                      <a:prstClr val="black"/>
                    </a:solidFill>
                    <a:latin typeface="Cambria Math"/>
                  </a:rPr>
                  <a:t>that</a:t>
                </a:r>
                <a:r>
                  <a:rPr lang="de-DE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⊃</m:t>
                    </m:r>
                    <m:sSub>
                      <m:sSub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prstClr val="black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⊃</m:t>
                    </m:r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prstClr val="black"/>
                    </a:solidFill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  <a:latin typeface="Cambria Math"/>
                  </a:rPr>
                  <a:t> .</a:t>
                </a:r>
                <a:endParaRPr lang="de-DE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de-DE" sz="24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6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prstClr val="black"/>
                </a:solidFill>
              </a:rPr>
              <a:t>3. S-convex sets in S-modules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b="0" dirty="0" smtClean="0"/>
                  <a:t>Let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-module. </a:t>
                </a:r>
              </a:p>
              <a:p>
                <a:pPr marL="0" indent="0">
                  <a:buNone/>
                </a:pPr>
                <a:endParaRPr lang="de-DE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𝐴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de-DE" dirty="0" smtClean="0"/>
                  <a:t> 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called</a:t>
                </a:r>
                <a:r>
                  <a:rPr lang="de-DE" dirty="0" smtClean="0"/>
                  <a:t> </a:t>
                </a:r>
                <a:r>
                  <a:rPr lang="de-DE" i="1" u="sng" dirty="0" smtClean="0"/>
                  <a:t>S</a:t>
                </a:r>
                <a:r>
                  <a:rPr lang="de-DE" u="sng" dirty="0" smtClean="0"/>
                  <a:t>-</a:t>
                </a:r>
                <a:r>
                  <a:rPr lang="de-DE" u="sng" dirty="0" err="1" smtClean="0"/>
                  <a:t>absorbing</a:t>
                </a:r>
                <a:r>
                  <a:rPr lang="de-DE" dirty="0" smtClean="0"/>
                  <a:t>:    </a:t>
                </a:r>
              </a:p>
              <a:p>
                <a:pPr marL="0" indent="0">
                  <a:buNone/>
                </a:pPr>
                <a:r>
                  <a:rPr lang="de-DE" dirty="0" err="1"/>
                  <a:t>F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each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dirty="0" smtClean="0"/>
                  <a:t> there is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 such </a:t>
                </a:r>
                <a:r>
                  <a:rPr lang="de-DE" dirty="0" err="1" smtClean="0"/>
                  <a:t>that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𝑎𝑥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 smtClean="0"/>
                  <a:t>		</a:t>
                </a:r>
                <a:endParaRPr lang="de-DE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 </a:t>
                </a:r>
                <a:r>
                  <a:rPr lang="de-DE" dirty="0" err="1">
                    <a:solidFill>
                      <a:prstClr val="black"/>
                    </a:solidFill>
                  </a:rPr>
                  <a:t>is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called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i="1" u="sng" dirty="0" smtClean="0">
                    <a:solidFill>
                      <a:prstClr val="black"/>
                    </a:solidFill>
                  </a:rPr>
                  <a:t>S</a:t>
                </a:r>
                <a:r>
                  <a:rPr lang="de-DE" u="sng" dirty="0" smtClean="0">
                    <a:solidFill>
                      <a:prstClr val="black"/>
                    </a:solidFill>
                  </a:rPr>
                  <a:t>-</a:t>
                </a:r>
                <a:r>
                  <a:rPr lang="de-DE" u="sng" dirty="0" err="1" smtClean="0">
                    <a:solidFill>
                      <a:prstClr val="black"/>
                    </a:solidFill>
                  </a:rPr>
                  <a:t>circled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:</a:t>
                </a:r>
                <a:endParaRPr lang="de-DE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de-DE" dirty="0" err="1">
                    <a:solidFill>
                      <a:prstClr val="black"/>
                    </a:solidFill>
                  </a:rPr>
                  <a:t>F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or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all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 </a:t>
                </a:r>
                <a:r>
                  <a:rPr lang="de-DE" dirty="0" err="1">
                    <a:solidFill>
                      <a:prstClr val="black"/>
                    </a:solidFill>
                  </a:rPr>
                  <a:t>and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de-DE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 </a:t>
                </a:r>
                <a:r>
                  <a:rPr lang="de-DE" dirty="0" err="1">
                    <a:solidFill>
                      <a:prstClr val="black"/>
                    </a:solidFill>
                  </a:rPr>
                  <a:t>with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prstClr val="black"/>
                            </a:solidFill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de-DE" b="0" i="0" smtClean="0">
                        <a:solidFill>
                          <a:prstClr val="black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hold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</a:rPr>
                      <m:t>𝑎𝑦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.</a:t>
                </a:r>
                <a:endParaRPr lang="de-DE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0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4. S-norm </a:t>
            </a:r>
            <a:r>
              <a:rPr lang="de-DE" sz="3600" b="1" dirty="0" err="1">
                <a:solidFill>
                  <a:prstClr val="black"/>
                </a:solidFill>
                <a:ea typeface="+mn-ea"/>
                <a:cs typeface="+mn-cs"/>
              </a:rPr>
              <a:t>and</a:t>
            </a:r>
            <a:r>
              <a:rPr lang="de-DE" sz="3600" b="1" dirty="0">
                <a:solidFill>
                  <a:prstClr val="black"/>
                </a:solidFill>
                <a:ea typeface="+mn-ea"/>
                <a:cs typeface="+mn-cs"/>
              </a:rPr>
              <a:t> S-</a:t>
            </a:r>
            <a:r>
              <a:rPr lang="de-DE" sz="3600" b="1" dirty="0" err="1">
                <a:solidFill>
                  <a:prstClr val="black"/>
                </a:solidFill>
                <a:ea typeface="+mn-ea"/>
                <a:cs typeface="+mn-cs"/>
              </a:rPr>
              <a:t>convexity</a:t>
            </a:r>
            <a:endParaRPr lang="de-DE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norm can be defined on every real vector lattice.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be 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-module.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  <m:r>
                          <a:rPr lang="de-DE" b="0" i="1" smtClean="0">
                            <a:latin typeface="Cambria Math"/>
                          </a:rPr>
                          <m:t>, ∥∙∥</m:t>
                        </m:r>
                      </m:e>
                    </m:d>
                  </m:oMath>
                </a14:m>
                <a:r>
                  <a:rPr lang="en-US" dirty="0" smtClean="0"/>
                  <a:t> is called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-normed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module, if there exists a map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∥∙∥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with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</a:t>
                </a:r>
                <a:r>
                  <a:rPr lang="en-US" dirty="0" smtClean="0"/>
                  <a:t>rom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follows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=0</m:t>
                    </m:r>
                    <m:r>
                      <a:rPr lang="de-DE" b="0" i="0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∥=|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|∥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</m:oMath>
                </a14:m>
                <a:r>
                  <a:rPr lang="en-US" dirty="0" smtClean="0"/>
                  <a:t>+</a:t>
                </a:r>
                <a:r>
                  <a:rPr lang="de-DE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</m:oMath>
                </a14:m>
                <a:r>
                  <a:rPr lang="de-DE" sz="2800" dirty="0" smtClean="0"/>
                  <a:t> .</a:t>
                </a:r>
                <a:endParaRPr lang="de-DE" sz="2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 r="-1926" b="-1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9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prstClr val="black"/>
                </a:solidFill>
              </a:rPr>
              <a:t>4. S-norm </a:t>
            </a:r>
            <a:r>
              <a:rPr lang="de-DE" sz="3600" b="1" dirty="0" err="1">
                <a:solidFill>
                  <a:prstClr val="black"/>
                </a:solidFill>
              </a:rPr>
              <a:t>and</a:t>
            </a:r>
            <a:r>
              <a:rPr lang="de-DE" sz="3600" b="1" dirty="0">
                <a:solidFill>
                  <a:prstClr val="black"/>
                </a:solidFill>
              </a:rPr>
              <a:t> S-</a:t>
            </a:r>
            <a:r>
              <a:rPr lang="de-DE" sz="3600" b="1" dirty="0" err="1">
                <a:solidFill>
                  <a:prstClr val="black"/>
                </a:solidFill>
              </a:rPr>
              <a:t>convexity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 be an universal </a:t>
                </a:r>
                <a:r>
                  <a:rPr lang="en-US" sz="2800" dirty="0" err="1" smtClean="0"/>
                  <a:t>semifield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de-DE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module</a:t>
                </a:r>
                <a:r>
                  <a:rPr lang="en-US" sz="2800" dirty="0" smtClean="0"/>
                  <a:t>. On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𝑋</m:t>
                    </m:r>
                    <m:r>
                      <a:rPr lang="de-DE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exists a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-norm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there exists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𝐴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with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800" b="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/>
                  <a:t> is strong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- convex,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- absorbing,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200" dirty="0" smtClean="0">
                  <a:solidFill>
                    <a:prstClr val="black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smtClean="0">
                    <a:solidFill>
                      <a:prstClr val="black"/>
                    </a:solidFill>
                  </a:rPr>
                  <a:t>- circled</a:t>
                </a:r>
                <a:r>
                  <a:rPr lang="en-US" sz="2800" dirty="0">
                    <a:solidFill>
                      <a:prstClr val="black"/>
                    </a:solidFill>
                  </a:rPr>
                  <a:t>,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2800" dirty="0" smtClean="0"/>
                  <a:t> there is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𝑐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de-DE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𝑐𝑥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endParaRPr lang="de-DE" sz="28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prstClr val="black"/>
                </a:solidFill>
              </a:rPr>
              <a:t>4. S-norm </a:t>
            </a:r>
            <a:r>
              <a:rPr lang="de-DE" sz="3600" b="1" dirty="0" err="1">
                <a:solidFill>
                  <a:prstClr val="black"/>
                </a:solidFill>
              </a:rPr>
              <a:t>and</a:t>
            </a:r>
            <a:r>
              <a:rPr lang="de-DE" sz="3600" b="1" dirty="0">
                <a:solidFill>
                  <a:prstClr val="black"/>
                </a:solidFill>
              </a:rPr>
              <a:t> S-</a:t>
            </a:r>
            <a:r>
              <a:rPr lang="de-DE" sz="3600" b="1" dirty="0" err="1">
                <a:solidFill>
                  <a:prstClr val="black"/>
                </a:solidFill>
              </a:rPr>
              <a:t>convexity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500" dirty="0" smtClean="0"/>
                  <a:t>Is </a:t>
                </a:r>
                <a:r>
                  <a:rPr lang="en-US" sz="3500" dirty="0"/>
                  <a:t>the </a:t>
                </a:r>
                <a:r>
                  <a:rPr lang="en-US" sz="3500" dirty="0" smtClean="0"/>
                  <a:t>Theorem valid for </a:t>
                </a:r>
                <a:r>
                  <a:rPr lang="en-US" sz="3500" dirty="0"/>
                  <a:t>arbitrary </a:t>
                </a:r>
                <a:r>
                  <a:rPr lang="en-US" sz="3500" dirty="0" err="1" smtClean="0"/>
                  <a:t>semifields</a:t>
                </a:r>
                <a:r>
                  <a:rPr lang="en-US" sz="3500" dirty="0" smtClean="0"/>
                  <a:t>?   OPEN !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3500" b="1" dirty="0" smtClean="0"/>
                  <a:t>Remark </a:t>
                </a:r>
              </a:p>
              <a:p>
                <a:pPr marL="0" indent="0">
                  <a:buNone/>
                </a:pPr>
                <a:r>
                  <a:rPr lang="en-US" sz="3500" dirty="0" smtClean="0"/>
                  <a:t>In a </a:t>
                </a:r>
                <a14:m>
                  <m:oMath xmlns:m="http://schemas.openxmlformats.org/officeDocument/2006/math">
                    <m:r>
                      <a:rPr lang="de-DE" sz="35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500" dirty="0">
                    <a:solidFill>
                      <a:prstClr val="black"/>
                    </a:solidFill>
                  </a:rPr>
                  <a:t>-</a:t>
                </a:r>
                <a:r>
                  <a:rPr lang="en-US" sz="3500" dirty="0" smtClean="0">
                    <a:solidFill>
                      <a:prstClr val="black"/>
                    </a:solidFill>
                  </a:rPr>
                  <a:t>module there is no analogue to a linear base in a real vector lattice.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3500" b="1" dirty="0" smtClean="0">
                    <a:solidFill>
                      <a:prstClr val="black"/>
                    </a:solidFill>
                  </a:rPr>
                  <a:t>Corollary </a:t>
                </a:r>
              </a:p>
              <a:p>
                <a:pPr marL="0" lvl="0" indent="0">
                  <a:buNone/>
                </a:pPr>
                <a:r>
                  <a:rPr lang="en-US" sz="35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de-DE" sz="35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500" dirty="0">
                    <a:solidFill>
                      <a:prstClr val="black"/>
                    </a:solidFill>
                  </a:rPr>
                  <a:t> be an universal </a:t>
                </a:r>
                <a:r>
                  <a:rPr lang="en-US" sz="3500" dirty="0" err="1">
                    <a:solidFill>
                      <a:prstClr val="black"/>
                    </a:solidFill>
                  </a:rPr>
                  <a:t>semifield</a:t>
                </a:r>
                <a:r>
                  <a:rPr lang="en-US" sz="3500" dirty="0">
                    <a:solidFill>
                      <a:prstClr val="black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de-DE" sz="35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de-DE" sz="35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500" dirty="0">
                    <a:solidFill>
                      <a:prstClr val="black"/>
                    </a:solidFill>
                  </a:rPr>
                  <a:t> a </a:t>
                </a:r>
                <a:r>
                  <a:rPr lang="en-US" sz="3500" dirty="0" smtClean="0">
                    <a:solidFill>
                      <a:prstClr val="black"/>
                    </a:solidFill>
                  </a:rPr>
                  <a:t>free </a:t>
                </a:r>
                <a14:m>
                  <m:oMath xmlns:m="http://schemas.openxmlformats.org/officeDocument/2006/math">
                    <m:r>
                      <a:rPr lang="de-DE" sz="35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500" dirty="0">
                    <a:solidFill>
                      <a:prstClr val="black"/>
                    </a:solidFill>
                  </a:rPr>
                  <a:t>-module</a:t>
                </a:r>
                <a:r>
                  <a:rPr lang="en-US" sz="3500" dirty="0" smtClean="0">
                    <a:solidFill>
                      <a:prstClr val="black"/>
                    </a:solidFill>
                  </a:rPr>
                  <a:t>. Then </a:t>
                </a:r>
                <a:r>
                  <a:rPr lang="en-US" sz="3500" dirty="0">
                    <a:solidFill>
                      <a:prstClr val="black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de-DE" sz="35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500" dirty="0">
                    <a:solidFill>
                      <a:prstClr val="black"/>
                    </a:solidFill>
                  </a:rPr>
                  <a:t>-</a:t>
                </a:r>
                <a:r>
                  <a:rPr lang="en-US" sz="3500" dirty="0" smtClean="0">
                    <a:solidFill>
                      <a:prstClr val="black"/>
                    </a:solidFill>
                  </a:rPr>
                  <a:t>norm exists </a:t>
                </a:r>
                <a:r>
                  <a:rPr lang="en-US" sz="3500" dirty="0">
                    <a:solidFill>
                      <a:prstClr val="black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de-DE" sz="35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500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1">
                <a:blip r:embed="rId2"/>
                <a:stretch>
                  <a:fillRect l="-1926" t="-2826" b="-8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9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>
                <a:solidFill>
                  <a:prstClr val="black"/>
                </a:solidFill>
                <a:ea typeface="+mn-ea"/>
                <a:cs typeface="+mn-cs"/>
              </a:rPr>
              <a:t>5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. S-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normability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 </a:t>
            </a:r>
            <a:r>
              <a:rPr lang="de-DE" sz="3600" b="1" dirty="0" err="1">
                <a:solidFill>
                  <a:prstClr val="black"/>
                </a:solidFill>
                <a:ea typeface="+mn-ea"/>
                <a:cs typeface="+mn-cs"/>
              </a:rPr>
              <a:t>and</a:t>
            </a:r>
            <a:r>
              <a:rPr lang="de-DE" sz="36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inner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product</a:t>
            </a:r>
            <a:endParaRPr lang="de-DE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4500" dirty="0" smtClean="0"/>
                  <a:t>Let </a:t>
                </a:r>
                <a14:m>
                  <m:oMath xmlns:m="http://schemas.openxmlformats.org/officeDocument/2006/math">
                    <m:r>
                      <a:rPr lang="de-DE" sz="45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4500" dirty="0" smtClean="0"/>
                  <a:t> be a </a:t>
                </a:r>
                <a14:m>
                  <m:oMath xmlns:m="http://schemas.openxmlformats.org/officeDocument/2006/math">
                    <m:r>
                      <a:rPr lang="de-DE" sz="45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4500" dirty="0" smtClean="0"/>
                  <a:t>-module. A map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4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5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4500" b="0" i="1" smtClean="0">
                            <a:latin typeface="Cambria Math"/>
                            <a:ea typeface="Cambria Math"/>
                          </a:rPr>
                          <m:t>,∙</m:t>
                        </m:r>
                      </m:e>
                    </m:d>
                  </m:oMath>
                </a14:m>
                <a:r>
                  <a:rPr lang="en-US" sz="4500" dirty="0" smtClean="0"/>
                  <a:t> from </a:t>
                </a:r>
                <a14:m>
                  <m:oMath xmlns:m="http://schemas.openxmlformats.org/officeDocument/2006/math">
                    <m:r>
                      <a:rPr lang="de-DE" sz="4500" b="0" i="1" smtClean="0">
                        <a:latin typeface="Cambria Math"/>
                      </a:rPr>
                      <m:t>𝑋</m:t>
                    </m:r>
                    <m:r>
                      <a:rPr lang="de-DE" sz="45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sz="45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4500" dirty="0" smtClean="0"/>
                  <a:t> into </a:t>
                </a:r>
                <a14:m>
                  <m:oMath xmlns:m="http://schemas.openxmlformats.org/officeDocument/2006/math">
                    <m:r>
                      <a:rPr lang="de-DE" sz="45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4500" dirty="0" smtClean="0"/>
                  <a:t> is called S-</a:t>
                </a:r>
                <a:r>
                  <a:rPr lang="en-US" sz="4500" u="sng" dirty="0" smtClean="0"/>
                  <a:t>inner product</a:t>
                </a:r>
                <a:r>
                  <a:rPr lang="en-US" sz="4500" dirty="0" smtClean="0"/>
                  <a:t>, if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600" b="0" i="1" smtClean="0">
                            <a:latin typeface="Cambria Math"/>
                          </a:rPr>
                          <m:t>𝑥</m:t>
                        </m:r>
                        <m:r>
                          <a:rPr lang="de-DE" sz="2600" b="0" i="1" smtClean="0">
                            <a:latin typeface="Cambria Math"/>
                          </a:rPr>
                          <m:t>,</m:t>
                        </m:r>
                        <m:r>
                          <a:rPr lang="de-DE" sz="2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de-DE" sz="2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600" dirty="0" smtClean="0"/>
                  <a:t> ;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de-DE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prstClr val="black"/>
                    </a:solidFill>
                  </a:rPr>
                  <a:t>iff</a:t>
                </a:r>
                <a:r>
                  <a:rPr lang="en-US" sz="2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6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 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 smtClean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sz="2600" dirty="0"/>
                  <a:t> 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de-DE" sz="2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de-DE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i="1" dirty="0" smtClean="0">
                    <a:latin typeface="Cambria Math"/>
                  </a:rPr>
                  <a:t>    </a:t>
                </a:r>
                <a:r>
                  <a:rPr lang="en-US" sz="2800" i="1" dirty="0" smtClean="0">
                    <a:latin typeface="Cambria Math"/>
                  </a:rPr>
                  <a:t>          </a:t>
                </a: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4400" b="1" dirty="0" smtClean="0">
                    <a:latin typeface="Cambria Math"/>
                  </a:rPr>
                  <a:t>Theorem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latin typeface="Cambria Math"/>
                  </a:rPr>
                  <a:t>In a </a:t>
                </a:r>
                <a14:m>
                  <m:oMath xmlns:m="http://schemas.openxmlformats.org/officeDocument/2006/math">
                    <m:r>
                      <a:rPr lang="de-DE" sz="4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</a:rPr>
                  <a:t>-normed </a:t>
                </a:r>
                <a14:m>
                  <m:oMath xmlns:m="http://schemas.openxmlformats.org/officeDocument/2006/math">
                    <m:r>
                      <a:rPr lang="de-DE" sz="4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-module</a:t>
                </a:r>
                <a14:m>
                  <m:oMath xmlns:m="http://schemas.openxmlformats.org/officeDocument/2006/math">
                    <m:r>
                      <a:rPr lang="de-DE" sz="4400" b="0" i="0" smtClean="0">
                        <a:latin typeface="Cambria Math"/>
                      </a:rPr>
                      <m:t> </m:t>
                    </m:r>
                    <m:r>
                      <a:rPr lang="de-DE" sz="4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4400" dirty="0" smtClean="0">
                    <a:latin typeface="Cambria Math"/>
                  </a:rPr>
                  <a:t> exists an S-inner product generating the </a:t>
                </a:r>
                <a14:m>
                  <m:oMath xmlns:m="http://schemas.openxmlformats.org/officeDocument/2006/math">
                    <m:r>
                      <a:rPr lang="de-DE" sz="4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4400" dirty="0" smtClean="0"/>
                  <a:t>-norm  </a:t>
                </a:r>
                <a:r>
                  <a:rPr lang="en-US" sz="4400" dirty="0" err="1" smtClean="0"/>
                  <a:t>iff</a:t>
                </a:r>
                <a:r>
                  <a:rPr lang="en-US" sz="4400" dirty="0" smtClean="0"/>
                  <a:t> 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en-US" sz="4400" dirty="0" err="1" smtClean="0">
                    <a:solidFill>
                      <a:prstClr val="black"/>
                    </a:solidFill>
                  </a:rPr>
                  <a:t>parallelogramm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 identity 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45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</m:e>
                        <m:sup>
                          <m:r>
                            <a:rPr lang="de-DE" sz="45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45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sz="45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</m:e>
                        <m:sup>
                          <m:r>
                            <a:rPr lang="de-DE" sz="4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45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de-DE" sz="45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45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4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  <m:r>
                                <a:rPr lang="de-DE" sz="4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sz="4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e>
                            <m:sup>
                              <m:r>
                                <a:rPr lang="de-DE" sz="45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45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4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4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  <m:r>
                                <a:rPr lang="de-DE" sz="45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de-DE" sz="4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e>
                            <m:sup>
                              <m:r>
                                <a:rPr lang="de-DE" sz="4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4500" dirty="0"/>
                  <a:t>h</a:t>
                </a:r>
                <a:r>
                  <a:rPr lang="en-US" sz="4500" dirty="0" smtClean="0"/>
                  <a:t>olds.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Classical result</a:t>
                </a:r>
                <a:r>
                  <a:rPr lang="en-US" sz="1400" cap="small" dirty="0" smtClean="0"/>
                  <a:t>:  Jordan/</a:t>
                </a:r>
                <a:r>
                  <a:rPr lang="en-US" sz="1400" cap="small" dirty="0" err="1" smtClean="0"/>
                  <a:t>v.Neumann</a:t>
                </a:r>
                <a:r>
                  <a:rPr lang="en-US" sz="1400" dirty="0" smtClean="0"/>
                  <a:t> 1935 for normed vector spaces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481" t="-2806" r="-19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 smtClean="0"/>
              <a:t>Outline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lattices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semifields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Modules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semifields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S-</a:t>
            </a:r>
            <a:r>
              <a:rPr lang="de-DE" dirty="0" err="1" smtClean="0"/>
              <a:t>convex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 in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semifields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S-norm </a:t>
            </a:r>
            <a:r>
              <a:rPr lang="de-DE" dirty="0" err="1" smtClean="0"/>
              <a:t>and</a:t>
            </a:r>
            <a:r>
              <a:rPr lang="de-DE" dirty="0" smtClean="0"/>
              <a:t> S-</a:t>
            </a:r>
            <a:r>
              <a:rPr lang="de-DE" dirty="0" err="1" smtClean="0"/>
              <a:t>convexity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S-</a:t>
            </a:r>
            <a:r>
              <a:rPr lang="de-DE" dirty="0" err="1" smtClean="0"/>
              <a:t>normability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S-</a:t>
            </a:r>
            <a:r>
              <a:rPr lang="de-DE" dirty="0" err="1" smtClean="0"/>
              <a:t>lineartopological</a:t>
            </a:r>
            <a:r>
              <a:rPr lang="de-DE" dirty="0" smtClean="0"/>
              <a:t> S-module </a:t>
            </a:r>
            <a:r>
              <a:rPr lang="de-DE" dirty="0" err="1" smtClean="0"/>
              <a:t>and</a:t>
            </a:r>
            <a:r>
              <a:rPr lang="de-DE" dirty="0" smtClean="0"/>
              <a:t> S-norm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Extension </a:t>
            </a:r>
            <a:r>
              <a:rPr lang="de-DE" dirty="0" err="1"/>
              <a:t>theorems</a:t>
            </a:r>
            <a:r>
              <a:rPr lang="de-DE" dirty="0"/>
              <a:t> in S-modules 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6. S-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lineartopological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>
                <a:solidFill>
                  <a:prstClr val="black"/>
                </a:solidFill>
                <a:ea typeface="+mn-ea"/>
                <a:cs typeface="+mn-cs"/>
              </a:rPr>
              <a:t>S-module </a:t>
            </a:r>
            <a:r>
              <a:rPr lang="de-DE" sz="3600" b="1" dirty="0" err="1">
                <a:solidFill>
                  <a:prstClr val="black"/>
                </a:solidFill>
                <a:ea typeface="+mn-ea"/>
                <a:cs typeface="+mn-cs"/>
              </a:rPr>
              <a:t>and</a:t>
            </a:r>
            <a:r>
              <a:rPr lang="de-DE" sz="3600" b="1" dirty="0">
                <a:solidFill>
                  <a:prstClr val="black"/>
                </a:solidFill>
                <a:ea typeface="+mn-ea"/>
                <a:cs typeface="+mn-cs"/>
              </a:rPr>
              <a:t> S-norm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/>
                  <a:t> topological </a:t>
                </a:r>
                <a:r>
                  <a:rPr lang="en-US" sz="3000" dirty="0" err="1" smtClean="0"/>
                  <a:t>semifield</a:t>
                </a:r>
                <a:r>
                  <a:rPr lang="en-US" sz="3000" dirty="0" smtClean="0"/>
                  <a:t>,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3000" dirty="0" smtClean="0"/>
                  <a:t> a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/>
                  <a:t>- module.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b="0" i="1" smtClean="0">
                            <a:latin typeface="Cambria Math"/>
                          </a:rPr>
                          <m:t>𝑋</m:t>
                        </m:r>
                        <m:r>
                          <a:rPr lang="de-DE" sz="3000" b="0" i="1" smtClean="0">
                            <a:latin typeface="Cambria Math"/>
                          </a:rPr>
                          <m:t>, </m:t>
                        </m:r>
                        <m:r>
                          <a:rPr lang="de-DE" sz="30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3000" dirty="0" smtClean="0"/>
                  <a:t> is called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i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n-US" sz="3000" u="sng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sz="3000" u="sng" dirty="0" err="1" smtClean="0">
                    <a:solidFill>
                      <a:prstClr val="black"/>
                    </a:solidFill>
                  </a:rPr>
                  <a:t>lineartopological</a:t>
                </a:r>
                <a:r>
                  <a:rPr lang="en-US" sz="3000" u="sng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i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n-US" sz="3000" u="sng" dirty="0" smtClean="0">
                    <a:solidFill>
                      <a:prstClr val="black"/>
                    </a:solidFill>
                  </a:rPr>
                  <a:t>-module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de-DE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000" dirty="0" smtClean="0"/>
                  <a:t>is a </a:t>
                </a:r>
                <a:r>
                  <a:rPr lang="en-US" sz="3000" cap="small" dirty="0" err="1" smtClean="0"/>
                  <a:t>Hausdorff</a:t>
                </a:r>
                <a:r>
                  <a:rPr lang="en-US" sz="3000" cap="small" dirty="0" smtClean="0"/>
                  <a:t> </a:t>
                </a:r>
                <a:r>
                  <a:rPr lang="en-US" sz="3000" dirty="0" smtClean="0"/>
                  <a:t> topology suitable to the algebraic structure.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000" b="1" dirty="0" smtClean="0"/>
                  <a:t>Theorem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0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∥∙∥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be a </a:t>
                </a:r>
                <a14:m>
                  <m:oMath xmlns:m="http://schemas.openxmlformats.org/officeDocument/2006/math">
                    <m:r>
                      <a:rPr lang="de-DE" sz="300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sz="3000" dirty="0">
                    <a:solidFill>
                      <a:prstClr val="black"/>
                    </a:solidFill>
                  </a:rPr>
                  <a:t>normed </a:t>
                </a:r>
                <a14:m>
                  <m:oMath xmlns:m="http://schemas.openxmlformats.org/officeDocument/2006/math">
                    <m:r>
                      <a:rPr lang="de-DE" sz="3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-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module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∥∙∥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en-US" sz="3000" dirty="0" err="1" smtClean="0">
                    <a:solidFill>
                      <a:prstClr val="black"/>
                    </a:solidFill>
                  </a:rPr>
                  <a:t>na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- </a:t>
                </a:r>
                <a:r>
                  <a:rPr lang="en-US" sz="3000" dirty="0" err="1" smtClean="0">
                    <a:solidFill>
                      <a:prstClr val="black"/>
                    </a:solidFill>
                  </a:rPr>
                  <a:t>tural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 topology on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. Zero neighborhood base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∥∙∥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 are 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de-DE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de-DE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,∥</m:t>
                        </m:r>
                        <m:r>
                          <a:rPr lang="de-DE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de-DE" sz="3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∥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de-DE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 runs through a zero neighborhood base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.</a:t>
                </a:r>
                <a:endParaRPr lang="en-US" sz="3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∥∙∥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-</a:t>
                </a:r>
                <a:r>
                  <a:rPr lang="en-US" sz="3000" dirty="0" err="1">
                    <a:solidFill>
                      <a:prstClr val="black"/>
                    </a:solidFill>
                  </a:rPr>
                  <a:t>lineartopological</a:t>
                </a:r>
                <a:r>
                  <a:rPr lang="en-US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-module.</a:t>
                </a:r>
                <a:endParaRPr lang="en-US" sz="3000" dirty="0"/>
              </a:p>
              <a:p>
                <a:pPr marL="0" indent="0">
                  <a:buNone/>
                </a:pPr>
                <a:endParaRPr lang="de-DE" sz="2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r="-519" b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6. S-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lineartopological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>
                <a:solidFill>
                  <a:prstClr val="black"/>
                </a:solidFill>
                <a:ea typeface="+mn-ea"/>
                <a:cs typeface="+mn-cs"/>
              </a:rPr>
              <a:t>S-module </a:t>
            </a:r>
            <a:r>
              <a:rPr lang="de-DE" sz="3600" b="1" dirty="0" err="1">
                <a:solidFill>
                  <a:prstClr val="black"/>
                </a:solidFill>
                <a:ea typeface="+mn-ea"/>
                <a:cs typeface="+mn-cs"/>
              </a:rPr>
              <a:t>and</a:t>
            </a:r>
            <a:r>
              <a:rPr lang="de-DE" sz="3600" b="1" dirty="0">
                <a:solidFill>
                  <a:prstClr val="black"/>
                </a:solidFill>
                <a:ea typeface="+mn-ea"/>
                <a:cs typeface="+mn-cs"/>
              </a:rPr>
              <a:t> S-norm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4"/>
                <a:ext cx="8229600" cy="488600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b="1" dirty="0" smtClean="0"/>
                  <a:t>Theorem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be an universal topological </a:t>
                </a:r>
                <a:r>
                  <a:rPr lang="en-US" sz="2800" dirty="0" err="1" smtClean="0"/>
                  <a:t>semifield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lineartopological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-module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The existence of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-bounded and strong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-convex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zero neighborhood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sufficient for the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i="1" dirty="0" smtClean="0"/>
                  <a:t>S</a:t>
                </a:r>
                <a:r>
                  <a:rPr lang="en-US" sz="2800" dirty="0" smtClean="0"/>
                  <a:t>-</a:t>
                </a:r>
                <a:r>
                  <a:rPr lang="en-US" sz="2800" dirty="0" err="1" smtClean="0"/>
                  <a:t>normability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It is </a:t>
                </a:r>
                <a:r>
                  <a:rPr lang="en-US" sz="2800" dirty="0" err="1" smtClean="0"/>
                  <a:t>neccesary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is a finite dimensional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  <m:t>𝑇𝑦𝑐h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 smtClean="0"/>
                  <a:t>.(</a:t>
                </a:r>
                <a:r>
                  <a:rPr lang="en-US" sz="1400" cap="small" dirty="0" err="1" smtClean="0"/>
                  <a:t>Tychonov</a:t>
                </a:r>
                <a:r>
                  <a:rPr lang="en-US" sz="1400" dirty="0" smtClean="0"/>
                  <a:t> topology means the product topology.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Classical result on </a:t>
                </a:r>
                <a:r>
                  <a:rPr lang="en-US" sz="2800" dirty="0" err="1" smtClean="0"/>
                  <a:t>normability</a:t>
                </a:r>
                <a:r>
                  <a:rPr lang="en-US" sz="2800" dirty="0" smtClean="0"/>
                  <a:t>: </a:t>
                </a:r>
                <a:r>
                  <a:rPr lang="en-US" sz="2800" cap="small" dirty="0" smtClean="0"/>
                  <a:t>Kolmogorov 1934</a:t>
                </a:r>
                <a:endParaRPr lang="en-US" sz="2800" cap="small" dirty="0"/>
              </a:p>
              <a:p>
                <a:pPr marL="0" indent="0">
                  <a:buNone/>
                </a:pPr>
                <a:endParaRPr lang="de-DE" sz="2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4"/>
                <a:ext cx="8229600" cy="4886003"/>
              </a:xfrm>
              <a:blipFill rotWithShape="1">
                <a:blip r:embed="rId2"/>
                <a:stretch>
                  <a:fillRect l="-1556" t="-1124" b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2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/>
              <a:t>7</a:t>
            </a:r>
            <a:r>
              <a:rPr lang="de-DE" sz="3600" b="1" dirty="0" smtClean="0"/>
              <a:t>. 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 Extension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theorems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in S-modules </a:t>
            </a:r>
            <a:endParaRPr lang="de-DE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cap="small" dirty="0" err="1" smtClean="0"/>
              <a:t>Namioka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cap="small" dirty="0" smtClean="0"/>
              <a:t>Day</a:t>
            </a:r>
            <a:r>
              <a:rPr lang="de-DE" sz="2800" dirty="0" smtClean="0"/>
              <a:t>: A monotone linear </a:t>
            </a:r>
            <a:r>
              <a:rPr lang="de-DE" sz="2800" dirty="0" err="1" smtClean="0"/>
              <a:t>functional</a:t>
            </a:r>
            <a:r>
              <a:rPr lang="de-DE" sz="2800" dirty="0" smtClean="0"/>
              <a:t> </a:t>
            </a:r>
            <a:r>
              <a:rPr lang="de-DE" sz="2800" dirty="0" err="1" smtClean="0"/>
              <a:t>defined</a:t>
            </a:r>
            <a:r>
              <a:rPr lang="de-DE" sz="2800" dirty="0" smtClean="0"/>
              <a:t> on a </a:t>
            </a:r>
            <a:r>
              <a:rPr lang="de-DE" sz="2800" dirty="0" err="1" smtClean="0"/>
              <a:t>subspace</a:t>
            </a:r>
            <a:r>
              <a:rPr lang="de-DE" sz="2800" dirty="0" smtClean="0"/>
              <a:t> (</a:t>
            </a:r>
            <a:r>
              <a:rPr lang="de-DE" sz="2800" dirty="0" err="1" smtClean="0"/>
              <a:t>fulfilling</a:t>
            </a:r>
            <a:r>
              <a:rPr lang="de-DE" sz="2800" dirty="0" smtClean="0"/>
              <a:t> </a:t>
            </a:r>
            <a:r>
              <a:rPr lang="de-DE" sz="2800" dirty="0" err="1" smtClean="0"/>
              <a:t>certain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conditions</a:t>
            </a:r>
            <a:r>
              <a:rPr lang="de-DE" sz="2800" dirty="0" smtClean="0"/>
              <a:t>)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preordered</a:t>
            </a:r>
            <a:r>
              <a:rPr lang="de-DE" sz="2800" dirty="0" smtClean="0"/>
              <a:t> </a:t>
            </a:r>
            <a:r>
              <a:rPr lang="de-DE" sz="2800" dirty="0" err="1" smtClean="0"/>
              <a:t>vector</a:t>
            </a:r>
            <a:r>
              <a:rPr lang="de-DE" sz="2800" dirty="0" smtClean="0"/>
              <a:t>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extended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whole</a:t>
            </a:r>
            <a:r>
              <a:rPr lang="de-DE" sz="2800" dirty="0" smtClean="0"/>
              <a:t> </a:t>
            </a:r>
            <a:r>
              <a:rPr lang="de-DE" sz="2800" dirty="0" err="1" smtClean="0"/>
              <a:t>space</a:t>
            </a:r>
            <a:r>
              <a:rPr lang="de-DE" sz="2800" dirty="0" smtClean="0"/>
              <a:t>.</a:t>
            </a:r>
          </a:p>
          <a:p>
            <a:endParaRPr lang="de-DE" sz="1800" dirty="0" smtClean="0"/>
          </a:p>
          <a:p>
            <a:r>
              <a:rPr lang="de-DE" sz="2800" dirty="0" smtClean="0"/>
              <a:t>The </a:t>
            </a:r>
            <a:r>
              <a:rPr lang="de-DE" sz="2800" cap="small" dirty="0" smtClean="0"/>
              <a:t>Hahn</a:t>
            </a:r>
            <a:r>
              <a:rPr lang="de-DE" sz="2800" dirty="0" smtClean="0"/>
              <a:t>-</a:t>
            </a:r>
            <a:r>
              <a:rPr lang="de-DE" sz="2800" cap="small" dirty="0" err="1" smtClean="0"/>
              <a:t>Banach</a:t>
            </a:r>
            <a:r>
              <a:rPr lang="de-DE" sz="2800" dirty="0" smtClean="0"/>
              <a:t> </a:t>
            </a:r>
            <a:r>
              <a:rPr lang="de-DE" sz="2800" dirty="0" err="1" smtClean="0"/>
              <a:t>theorem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equivalent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extension</a:t>
            </a:r>
            <a:r>
              <a:rPr lang="de-DE" sz="2800" dirty="0" smtClean="0"/>
              <a:t> </a:t>
            </a:r>
            <a:r>
              <a:rPr lang="de-DE" sz="2800" dirty="0" err="1" smtClean="0"/>
              <a:t>theorem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monotone linear </a:t>
            </a:r>
            <a:r>
              <a:rPr lang="de-DE" sz="2800" dirty="0" err="1" smtClean="0"/>
              <a:t>functionals</a:t>
            </a:r>
            <a:r>
              <a:rPr lang="de-DE" sz="2800" dirty="0" smtClean="0"/>
              <a:t>.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/>
              <a:t>restrict</a:t>
            </a:r>
            <a:r>
              <a:rPr lang="de-DE" sz="2800" dirty="0"/>
              <a:t> </a:t>
            </a:r>
            <a:r>
              <a:rPr lang="de-DE" sz="2800" dirty="0" err="1" smtClean="0"/>
              <a:t>ourselfs</a:t>
            </a:r>
            <a:r>
              <a:rPr lang="de-DE" sz="2800" dirty="0" smtClean="0"/>
              <a:t> </a:t>
            </a:r>
            <a:r>
              <a:rPr lang="de-DE" sz="2800" dirty="0" err="1"/>
              <a:t>to</a:t>
            </a:r>
            <a:r>
              <a:rPr lang="de-DE" sz="2800" dirty="0"/>
              <a:t> monotone </a:t>
            </a:r>
            <a:r>
              <a:rPr lang="de-DE" sz="2800" i="1" dirty="0"/>
              <a:t>S</a:t>
            </a:r>
            <a:r>
              <a:rPr lang="de-DE" sz="2800" dirty="0"/>
              <a:t>-linear </a:t>
            </a:r>
            <a:r>
              <a:rPr lang="de-DE" sz="2800" dirty="0" err="1"/>
              <a:t>maps</a:t>
            </a:r>
            <a:r>
              <a:rPr lang="de-DE" sz="2800" dirty="0"/>
              <a:t>. 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/>
              <a:t>7</a:t>
            </a:r>
            <a:r>
              <a:rPr lang="de-DE" sz="3600" b="1" dirty="0" smtClean="0"/>
              <a:t>. 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 Extension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theorems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in S-modules </a:t>
            </a:r>
            <a:endParaRPr lang="de-DE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sz="2800" b="1" dirty="0" smtClean="0"/>
                  <a:t>Theorem: </a:t>
                </a:r>
              </a:p>
              <a:p>
                <a:r>
                  <a:rPr lang="de-DE" sz="2800" dirty="0" err="1" smtClean="0"/>
                  <a:t>Let</a:t>
                </a:r>
                <a:r>
                  <a:rPr lang="de-DE" sz="2800" dirty="0" smtClean="0"/>
                  <a:t> </a:t>
                </a:r>
                <a:r>
                  <a:rPr lang="de-DE" sz="2800" i="1" dirty="0" smtClean="0"/>
                  <a:t>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be</a:t>
                </a:r>
                <a:r>
                  <a:rPr lang="de-DE" sz="2800" dirty="0" smtClean="0"/>
                  <a:t> a </a:t>
                </a:r>
                <a:r>
                  <a:rPr lang="de-DE" sz="2800" dirty="0" err="1" smtClean="0"/>
                  <a:t>semifield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with</a:t>
                </a:r>
                <a:r>
                  <a:rPr lang="de-DE" sz="2800" dirty="0" smtClean="0"/>
                  <a:t> atomar Boolean </a:t>
                </a:r>
                <a:r>
                  <a:rPr lang="de-DE" sz="2800" dirty="0" err="1" smtClean="0"/>
                  <a:t>algebra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idempotent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elements</a:t>
                </a:r>
                <a:r>
                  <a:rPr lang="de-DE" sz="2800" dirty="0" smtClean="0"/>
                  <a:t>,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latin typeface="Cambria Math"/>
                          </a:rPr>
                          <m:t>𝑋</m:t>
                        </m:r>
                        <m:r>
                          <a:rPr lang="de-DE" sz="2800" i="1"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2800" dirty="0" smtClean="0"/>
                  <a:t> a </a:t>
                </a:r>
                <a:r>
                  <a:rPr lang="de-DE" sz="2800" dirty="0" err="1" smtClean="0"/>
                  <a:t>preordered</a:t>
                </a:r>
                <a:r>
                  <a:rPr lang="de-DE" sz="2800" dirty="0" smtClean="0"/>
                  <a:t> S-module,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2800" dirty="0" smtClean="0"/>
                  <a:t> a </a:t>
                </a:r>
                <a:r>
                  <a:rPr lang="de-DE" sz="2800" dirty="0" err="1" smtClean="0"/>
                  <a:t>submodule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satisfying</a:t>
                </a:r>
                <a:r>
                  <a:rPr lang="de-DE" sz="2800" dirty="0" smtClean="0"/>
                  <a:t> (B1),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8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8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sz="2800" dirty="0" smtClean="0"/>
                  <a:t> a monotone </a:t>
                </a:r>
                <a:r>
                  <a:rPr lang="de-DE" sz="2800" i="1" dirty="0" smtClean="0"/>
                  <a:t>S-</a:t>
                </a:r>
                <a:r>
                  <a:rPr lang="de-DE" sz="2800" dirty="0" err="1" smtClean="0"/>
                  <a:t>functional</a:t>
                </a:r>
                <a:r>
                  <a:rPr lang="de-DE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800" dirty="0" err="1" smtClean="0"/>
                  <a:t>Then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there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is</a:t>
                </a:r>
                <a:r>
                  <a:rPr lang="de-DE" sz="2800" dirty="0" smtClean="0"/>
                  <a:t> an </a:t>
                </a:r>
                <a:r>
                  <a:rPr lang="de-DE" sz="2800" dirty="0" err="1" smtClean="0"/>
                  <a:t>extension</a:t>
                </a:r>
                <a:r>
                  <a:rPr lang="de-DE" sz="2800" dirty="0" smtClean="0"/>
                  <a:t> </a:t>
                </a:r>
                <a:r>
                  <a:rPr lang="de-DE" sz="2800" i="1" dirty="0" smtClean="0"/>
                  <a:t>f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to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whole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2800" dirty="0" smtClean="0"/>
                  <a:t>.</a:t>
                </a:r>
              </a:p>
              <a:p>
                <a:pPr marL="0" indent="0">
                  <a:buNone/>
                </a:pPr>
                <a:endParaRPr lang="de-DE" sz="1200" dirty="0"/>
              </a:p>
              <a:p>
                <a:pPr marL="0" indent="0">
                  <a:buNone/>
                </a:pPr>
                <a:r>
                  <a:rPr lang="de-DE" sz="2600" b="1" dirty="0" smtClean="0"/>
                  <a:t>Definition </a:t>
                </a:r>
                <a:r>
                  <a:rPr lang="de-DE" sz="2600" b="1" dirty="0" err="1" smtClean="0"/>
                  <a:t>of</a:t>
                </a:r>
                <a:r>
                  <a:rPr lang="de-DE" sz="2600" b="1" dirty="0" smtClean="0"/>
                  <a:t> (B1): </a:t>
                </a:r>
              </a:p>
              <a:p>
                <a:pPr marL="0" indent="0">
                  <a:buNone/>
                </a:pPr>
                <a:r>
                  <a:rPr lang="de-DE" sz="2600" dirty="0" err="1" smtClean="0"/>
                  <a:t>For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each</a:t>
                </a:r>
                <a:r>
                  <a:rPr lang="de-DE" sz="2600" dirty="0" smtClean="0"/>
                  <a:t>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/>
                      </a:rPr>
                      <m:t>0</m:t>
                    </m:r>
                    <m:r>
                      <a:rPr lang="de-DE" sz="26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6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sz="2600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2600" dirty="0" smtClean="0"/>
                  <a:t> </a:t>
                </a:r>
                <a:r>
                  <a:rPr lang="de-DE" sz="2600" dirty="0" err="1" smtClean="0"/>
                  <a:t>there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is</a:t>
                </a:r>
                <a:r>
                  <a:rPr lang="de-DE" sz="26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6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z</m:t>
                    </m:r>
                    <m:r>
                      <a:rPr lang="de-DE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2600" dirty="0" smtClean="0"/>
                  <a:t> </a:t>
                </a:r>
                <a:r>
                  <a:rPr lang="de-DE" sz="2600" dirty="0" err="1" smtClean="0"/>
                  <a:t>with</a:t>
                </a:r>
                <a:r>
                  <a:rPr lang="de-DE" sz="2600" dirty="0" smtClean="0"/>
                  <a:t>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/>
                      </a:rPr>
                      <m:t>𝑥</m:t>
                    </m:r>
                    <m:r>
                      <a:rPr lang="de-DE" sz="26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6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de-DE" sz="2600" dirty="0" smtClean="0"/>
                  <a:t> 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1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9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/>
              <a:t>7</a:t>
            </a:r>
            <a:r>
              <a:rPr lang="de-DE" sz="3600" b="1" dirty="0" smtClean="0"/>
              <a:t>. 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 Extension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theorems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in S-modules </a:t>
            </a:r>
            <a:endParaRPr lang="de-DE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sz="3000" b="1" dirty="0" smtClean="0"/>
                  <a:t>Theorem (O.T. </a:t>
                </a:r>
                <a:r>
                  <a:rPr lang="de-DE" sz="3000" b="1" cap="small" dirty="0" smtClean="0"/>
                  <a:t>Alas</a:t>
                </a:r>
                <a:r>
                  <a:rPr lang="de-DE" sz="3000" b="1" dirty="0" smtClean="0"/>
                  <a:t>, 1973): </a:t>
                </a:r>
              </a:p>
              <a:p>
                <a:r>
                  <a:rPr lang="de-DE" sz="3000" dirty="0" err="1" smtClean="0"/>
                  <a:t>Let</a:t>
                </a:r>
                <a:r>
                  <a:rPr lang="de-DE" sz="3000" dirty="0" smtClean="0"/>
                  <a:t> </a:t>
                </a:r>
                <a:r>
                  <a:rPr lang="de-DE" sz="3000" i="1" dirty="0" smtClean="0"/>
                  <a:t>S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be</a:t>
                </a:r>
                <a:r>
                  <a:rPr lang="de-DE" sz="3000" dirty="0" smtClean="0"/>
                  <a:t> an universal </a:t>
                </a:r>
                <a:r>
                  <a:rPr lang="de-DE" sz="3000" dirty="0" err="1" smtClean="0"/>
                  <a:t>semifield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with</a:t>
                </a:r>
                <a:r>
                  <a:rPr lang="de-DE" sz="3000" dirty="0" smtClean="0"/>
                  <a:t> atomar Boolean </a:t>
                </a:r>
                <a:r>
                  <a:rPr lang="de-DE" sz="3000" dirty="0" err="1" smtClean="0"/>
                  <a:t>algebra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of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idempotent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elements</a:t>
                </a:r>
                <a:r>
                  <a:rPr lang="de-DE" sz="3000" dirty="0" smtClean="0"/>
                  <a:t>,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3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latin typeface="Cambria Math"/>
                          </a:rPr>
                          <m:t>𝑋</m:t>
                        </m:r>
                        <m:r>
                          <a:rPr lang="de-DE" sz="3000" i="1"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3000" dirty="0" smtClean="0"/>
                  <a:t> a </a:t>
                </a:r>
                <a:r>
                  <a:rPr lang="de-DE" sz="3000" dirty="0" err="1" smtClean="0"/>
                  <a:t>preordered</a:t>
                </a:r>
                <a:r>
                  <a:rPr lang="de-DE" sz="3000" dirty="0" smtClean="0"/>
                  <a:t> S-module,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3000" dirty="0" smtClean="0"/>
                  <a:t> a </a:t>
                </a:r>
                <a:r>
                  <a:rPr lang="de-DE" sz="3000" dirty="0" err="1" smtClean="0"/>
                  <a:t>submodule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of</a:t>
                </a:r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3000" dirty="0" smtClean="0"/>
                  <a:t> </a:t>
                </a:r>
                <a:r>
                  <a:rPr lang="de-DE" sz="3000" dirty="0" err="1" smtClean="0"/>
                  <a:t>satisfying</a:t>
                </a:r>
                <a:r>
                  <a:rPr lang="de-DE" sz="3000" dirty="0" smtClean="0"/>
                  <a:t> (BA),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3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3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30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r>
                      <a:rPr lang="de-DE" sz="30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30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sz="3000" dirty="0" smtClean="0"/>
                  <a:t> a monotone </a:t>
                </a:r>
                <a:r>
                  <a:rPr lang="de-DE" sz="3000" i="1" dirty="0" smtClean="0"/>
                  <a:t>S-</a:t>
                </a:r>
                <a:r>
                  <a:rPr lang="de-DE" sz="3000" dirty="0" err="1" smtClean="0"/>
                  <a:t>functional</a:t>
                </a:r>
                <a:r>
                  <a:rPr lang="de-DE" sz="30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3000" dirty="0" err="1" smtClean="0"/>
                  <a:t>Then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there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is</a:t>
                </a:r>
                <a:r>
                  <a:rPr lang="de-DE" sz="3000" dirty="0" smtClean="0"/>
                  <a:t> an </a:t>
                </a:r>
                <a:r>
                  <a:rPr lang="de-DE" sz="3000" dirty="0" err="1" smtClean="0"/>
                  <a:t>extension</a:t>
                </a:r>
                <a:r>
                  <a:rPr lang="de-DE" sz="3000" dirty="0" smtClean="0"/>
                  <a:t> </a:t>
                </a:r>
                <a:r>
                  <a:rPr lang="de-DE" sz="3000" i="1" dirty="0" smtClean="0"/>
                  <a:t>f </a:t>
                </a:r>
                <a:r>
                  <a:rPr lang="de-DE" sz="3000" dirty="0" err="1" smtClean="0"/>
                  <a:t>of</a:t>
                </a:r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3000" dirty="0" smtClean="0"/>
                  <a:t> </a:t>
                </a:r>
                <a:r>
                  <a:rPr lang="de-DE" sz="3000" dirty="0" err="1" smtClean="0"/>
                  <a:t>to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the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whole</a:t>
                </a:r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3000" dirty="0" smtClean="0"/>
                  <a:t>.</a:t>
                </a:r>
              </a:p>
              <a:p>
                <a:pPr marL="0" indent="0">
                  <a:buNone/>
                </a:pPr>
                <a:endParaRPr lang="de-DE" sz="1700" dirty="0"/>
              </a:p>
              <a:p>
                <a:pPr marL="0" indent="0">
                  <a:buNone/>
                </a:pPr>
                <a:r>
                  <a:rPr lang="de-DE" sz="3000" b="1" dirty="0" smtClean="0"/>
                  <a:t>Definition </a:t>
                </a:r>
                <a:r>
                  <a:rPr lang="de-DE" sz="3000" b="1" dirty="0" err="1" smtClean="0"/>
                  <a:t>of</a:t>
                </a:r>
                <a:r>
                  <a:rPr lang="de-DE" sz="3000" b="1" dirty="0" smtClean="0"/>
                  <a:t> (BA): </a:t>
                </a:r>
              </a:p>
              <a:p>
                <a:pPr marL="0" indent="0">
                  <a:buNone/>
                </a:pPr>
                <a:r>
                  <a:rPr lang="de-DE" sz="3000" dirty="0" err="1" smtClean="0"/>
                  <a:t>For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each</a:t>
                </a:r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sz="3000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3000" dirty="0" smtClean="0"/>
                  <a:t> </a:t>
                </a:r>
                <a:r>
                  <a:rPr lang="de-DE" sz="3000" dirty="0" err="1" smtClean="0"/>
                  <a:t>there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is</a:t>
                </a:r>
                <a:r>
                  <a:rPr lang="de-DE" sz="30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z</m:t>
                    </m:r>
                    <m:r>
                      <a:rPr lang="de-DE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,≤</m:t>
                        </m:r>
                      </m:e>
                    </m:d>
                  </m:oMath>
                </a14:m>
                <a:r>
                  <a:rPr lang="de-DE" sz="3000" dirty="0" smtClean="0"/>
                  <a:t> </a:t>
                </a:r>
                <a:r>
                  <a:rPr lang="de-DE" sz="3000" dirty="0" err="1" smtClean="0"/>
                  <a:t>with</a:t>
                </a:r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latin typeface="Cambria Math"/>
                      </a:rPr>
                      <m:t>𝑥</m:t>
                    </m:r>
                    <m:r>
                      <a:rPr lang="de-DE" sz="3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30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de-DE" sz="3000" dirty="0" smtClean="0"/>
                  <a:t> .</a:t>
                </a:r>
                <a:endParaRPr lang="de-DE" sz="24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156" b="-1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3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 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9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/>
              <a:t>8</a:t>
            </a:r>
            <a:r>
              <a:rPr lang="de-DE" sz="3600" b="1" dirty="0" smtClean="0"/>
              <a:t>. 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 References</a:t>
            </a:r>
            <a:endParaRPr lang="de-DE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Alas OT: </a:t>
            </a:r>
            <a:r>
              <a:rPr lang="en-US" sz="1800" dirty="0" err="1" smtClean="0"/>
              <a:t>Semifields</a:t>
            </a:r>
            <a:r>
              <a:rPr lang="en-US" sz="1800" dirty="0" smtClean="0"/>
              <a:t> and </a:t>
            </a:r>
            <a:r>
              <a:rPr lang="en-US" sz="1800" dirty="0"/>
              <a:t>positive linear </a:t>
            </a:r>
            <a:r>
              <a:rPr lang="en-US" sz="1800" dirty="0" err="1" smtClean="0"/>
              <a:t>functionals</a:t>
            </a:r>
            <a:r>
              <a:rPr lang="en-US" sz="1800" dirty="0" smtClean="0"/>
              <a:t>. Math</a:t>
            </a:r>
            <a:r>
              <a:rPr lang="en-US" sz="1800" dirty="0"/>
              <a:t>. </a:t>
            </a:r>
            <a:r>
              <a:rPr lang="en-US" sz="1800" dirty="0" err="1"/>
              <a:t>Japon</a:t>
            </a:r>
            <a:r>
              <a:rPr lang="en-US" sz="1800" dirty="0"/>
              <a:t>. 18 (1973), </a:t>
            </a:r>
            <a:r>
              <a:rPr lang="en-US" sz="1800" dirty="0" smtClean="0"/>
              <a:t>133-35</a:t>
            </a:r>
            <a:endParaRPr lang="de-DE" sz="1800" dirty="0" smtClean="0"/>
          </a:p>
          <a:p>
            <a:endParaRPr lang="de-DE" sz="1800" dirty="0"/>
          </a:p>
          <a:p>
            <a:r>
              <a:rPr lang="de-DE" sz="1800" dirty="0" err="1" smtClean="0"/>
              <a:t>Antonovskij</a:t>
            </a:r>
            <a:r>
              <a:rPr lang="de-DE" sz="1800" dirty="0" smtClean="0"/>
              <a:t> </a:t>
            </a:r>
            <a:r>
              <a:rPr lang="de-DE" sz="1800" dirty="0" err="1" smtClean="0"/>
              <a:t>MJa</a:t>
            </a:r>
            <a:r>
              <a:rPr lang="de-DE" sz="1800" dirty="0" smtClean="0"/>
              <a:t>, </a:t>
            </a:r>
            <a:r>
              <a:rPr lang="de-DE" sz="1800" dirty="0" err="1" smtClean="0"/>
              <a:t>Boltjanski</a:t>
            </a:r>
            <a:r>
              <a:rPr lang="de-DE" sz="1800" dirty="0" smtClean="0"/>
              <a:t> BG, </a:t>
            </a:r>
            <a:r>
              <a:rPr lang="de-DE" sz="1800" dirty="0" err="1" smtClean="0"/>
              <a:t>Sarymsakov</a:t>
            </a:r>
            <a:r>
              <a:rPr lang="de-DE" sz="1800" dirty="0" smtClean="0"/>
              <a:t> TA: </a:t>
            </a:r>
            <a:r>
              <a:rPr lang="de-DE" sz="1800" dirty="0" err="1" smtClean="0"/>
              <a:t>Topological</a:t>
            </a:r>
            <a:r>
              <a:rPr lang="de-DE" sz="1800" dirty="0" smtClean="0"/>
              <a:t> </a:t>
            </a:r>
            <a:r>
              <a:rPr lang="de-DE" sz="1800" dirty="0" err="1" smtClean="0"/>
              <a:t>Semifields</a:t>
            </a:r>
            <a:r>
              <a:rPr lang="de-DE" sz="1800" dirty="0" smtClean="0"/>
              <a:t> (in </a:t>
            </a:r>
            <a:r>
              <a:rPr lang="de-DE" sz="1800" dirty="0" err="1" smtClean="0"/>
              <a:t>Russian</a:t>
            </a:r>
            <a:r>
              <a:rPr lang="de-DE" sz="1800" dirty="0" smtClean="0"/>
              <a:t>). Tashkent 1960</a:t>
            </a:r>
          </a:p>
          <a:p>
            <a:endParaRPr lang="de-DE" sz="1800" dirty="0" smtClean="0"/>
          </a:p>
          <a:p>
            <a:r>
              <a:rPr lang="de-DE" sz="1800" dirty="0" err="1"/>
              <a:t>Antonovskij</a:t>
            </a:r>
            <a:r>
              <a:rPr lang="de-DE" sz="1800" dirty="0"/>
              <a:t> </a:t>
            </a:r>
            <a:r>
              <a:rPr lang="de-DE" sz="1800" dirty="0" err="1"/>
              <a:t>MJa</a:t>
            </a:r>
            <a:r>
              <a:rPr lang="de-DE" sz="1800" dirty="0"/>
              <a:t>, </a:t>
            </a:r>
            <a:r>
              <a:rPr lang="de-DE" sz="1800" dirty="0" err="1" smtClean="0"/>
              <a:t>Boltjanski</a:t>
            </a:r>
            <a:r>
              <a:rPr lang="de-DE" sz="1800" dirty="0" smtClean="0"/>
              <a:t> </a:t>
            </a:r>
            <a:r>
              <a:rPr lang="de-DE" sz="1800" dirty="0"/>
              <a:t>BG, </a:t>
            </a:r>
            <a:r>
              <a:rPr lang="de-DE" sz="1800" dirty="0" err="1" smtClean="0"/>
              <a:t>Sarymsakov</a:t>
            </a:r>
            <a:r>
              <a:rPr lang="de-DE" sz="1800" dirty="0" smtClean="0"/>
              <a:t> </a:t>
            </a:r>
            <a:r>
              <a:rPr lang="de-DE" sz="1800" dirty="0"/>
              <a:t>TA: </a:t>
            </a:r>
            <a:r>
              <a:rPr lang="de-DE" sz="1800" dirty="0" err="1" smtClean="0"/>
              <a:t>Topological</a:t>
            </a:r>
            <a:r>
              <a:rPr lang="de-DE" sz="1800" dirty="0" smtClean="0"/>
              <a:t> Boolean </a:t>
            </a:r>
            <a:r>
              <a:rPr lang="de-DE" sz="1800" dirty="0" err="1" smtClean="0"/>
              <a:t>Algebras</a:t>
            </a:r>
            <a:r>
              <a:rPr lang="de-DE" sz="1800" dirty="0" smtClean="0"/>
              <a:t> (in </a:t>
            </a:r>
            <a:r>
              <a:rPr lang="de-DE" sz="1800" dirty="0" err="1" smtClean="0"/>
              <a:t>Russian</a:t>
            </a:r>
            <a:r>
              <a:rPr lang="de-DE" sz="1800" dirty="0" smtClean="0"/>
              <a:t>). Tashkent 1963</a:t>
            </a:r>
          </a:p>
          <a:p>
            <a:endParaRPr lang="de-DE" sz="1800" dirty="0" smtClean="0"/>
          </a:p>
          <a:p>
            <a:r>
              <a:rPr lang="de-DE" sz="1800" dirty="0" smtClean="0"/>
              <a:t>Biebler KE: Extension </a:t>
            </a:r>
            <a:r>
              <a:rPr lang="de-DE" sz="1800" dirty="0" err="1" smtClean="0"/>
              <a:t>theorems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modules</a:t>
            </a:r>
            <a:r>
              <a:rPr lang="de-DE" sz="1800" dirty="0" smtClean="0"/>
              <a:t> </a:t>
            </a:r>
            <a:r>
              <a:rPr lang="de-DE" sz="1800" dirty="0" err="1" smtClean="0"/>
              <a:t>over</a:t>
            </a:r>
            <a:r>
              <a:rPr lang="de-DE" sz="1800" dirty="0" smtClean="0"/>
              <a:t> </a:t>
            </a:r>
            <a:r>
              <a:rPr lang="de-DE" sz="1800" dirty="0" err="1" smtClean="0"/>
              <a:t>semifields</a:t>
            </a:r>
            <a:r>
              <a:rPr lang="de-DE" sz="1800" dirty="0" smtClean="0"/>
              <a:t> (in German). </a:t>
            </a:r>
          </a:p>
          <a:p>
            <a:pPr marL="0" indent="0">
              <a:buNone/>
            </a:pPr>
            <a:r>
              <a:rPr lang="de-DE" sz="1800" dirty="0" smtClean="0"/>
              <a:t>       Analysis  </a:t>
            </a:r>
            <a:r>
              <a:rPr lang="de-DE" sz="1800" dirty="0" err="1" smtClean="0"/>
              <a:t>Mathematica</a:t>
            </a:r>
            <a:r>
              <a:rPr lang="de-DE" sz="1800" dirty="0" smtClean="0"/>
              <a:t>  15 (1989), 75-104</a:t>
            </a: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 err="1" smtClean="0"/>
              <a:t>Ghika</a:t>
            </a:r>
            <a:r>
              <a:rPr lang="de-DE" sz="1800" dirty="0" smtClean="0"/>
              <a:t> A: </a:t>
            </a:r>
            <a:r>
              <a:rPr lang="de-DE" sz="1800" dirty="0" err="1"/>
              <a:t>Asupra</a:t>
            </a:r>
            <a:r>
              <a:rPr lang="de-DE" sz="1800" dirty="0"/>
              <a:t> </a:t>
            </a:r>
            <a:r>
              <a:rPr lang="de-DE" sz="1800" dirty="0" err="1"/>
              <a:t>inelelor</a:t>
            </a:r>
            <a:r>
              <a:rPr lang="de-DE" sz="1800" dirty="0"/>
              <a:t> </a:t>
            </a:r>
            <a:r>
              <a:rPr lang="de-DE" sz="1800" dirty="0" err="1"/>
              <a:t>comutative</a:t>
            </a:r>
            <a:r>
              <a:rPr lang="de-DE" sz="1800" dirty="0"/>
              <a:t> </a:t>
            </a:r>
            <a:r>
              <a:rPr lang="de-DE" sz="1800" dirty="0" err="1" smtClean="0"/>
              <a:t>ordonate</a:t>
            </a:r>
            <a:r>
              <a:rPr lang="de-DE" sz="1800" dirty="0"/>
              <a:t> </a:t>
            </a:r>
            <a:r>
              <a:rPr lang="de-DE" sz="1800" dirty="0" smtClean="0"/>
              <a:t>(in </a:t>
            </a:r>
            <a:r>
              <a:rPr lang="de-DE" sz="1800" dirty="0" err="1" smtClean="0"/>
              <a:t>Romanian</a:t>
            </a:r>
            <a:r>
              <a:rPr lang="de-DE" sz="1800" dirty="0" smtClean="0"/>
              <a:t>). </a:t>
            </a:r>
          </a:p>
          <a:p>
            <a:pPr marL="0" indent="0">
              <a:buNone/>
            </a:pPr>
            <a:r>
              <a:rPr lang="de-DE" sz="1800" dirty="0" smtClean="0"/>
              <a:t>       </a:t>
            </a:r>
            <a:r>
              <a:rPr lang="de-DE" sz="1800" dirty="0" err="1" smtClean="0"/>
              <a:t>Buletin</a:t>
            </a:r>
            <a:r>
              <a:rPr lang="de-DE" sz="1800" dirty="0" smtClean="0"/>
              <a:t> </a:t>
            </a:r>
            <a:r>
              <a:rPr lang="de-DE" sz="1800" dirty="0" err="1" smtClean="0"/>
              <a:t>stiinti</a:t>
            </a:r>
            <a:r>
              <a:rPr lang="de-DE" sz="1800" dirty="0" smtClean="0"/>
              <a:t> c </a:t>
            </a:r>
            <a:r>
              <a:rPr lang="de-DE" sz="1800" dirty="0" err="1"/>
              <a:t>Acad</a:t>
            </a:r>
            <a:r>
              <a:rPr lang="de-DE" sz="1800" dirty="0" smtClean="0"/>
              <a:t>. Rep. Pop. </a:t>
            </a:r>
            <a:r>
              <a:rPr lang="de-DE" sz="1800" dirty="0" err="1" smtClean="0"/>
              <a:t>Romine</a:t>
            </a:r>
            <a:r>
              <a:rPr lang="de-DE" sz="1800" dirty="0" smtClean="0"/>
              <a:t> 2 </a:t>
            </a:r>
            <a:r>
              <a:rPr lang="de-DE" sz="1800" dirty="0"/>
              <a:t>(1950), </a:t>
            </a:r>
            <a:r>
              <a:rPr lang="de-DE" sz="1800" dirty="0" smtClean="0"/>
              <a:t>509-19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A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detailed</a:t>
            </a:r>
            <a:r>
              <a:rPr lang="de-DE" sz="1800" dirty="0" smtClean="0"/>
              <a:t> </a:t>
            </a:r>
            <a:r>
              <a:rPr lang="de-DE" sz="1800" dirty="0" err="1" smtClean="0"/>
              <a:t>bibliography</a:t>
            </a:r>
            <a:r>
              <a:rPr lang="de-DE" sz="1800" dirty="0" smtClean="0"/>
              <a:t>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found</a:t>
            </a:r>
            <a:r>
              <a:rPr lang="de-DE" sz="1800" dirty="0" smtClean="0"/>
              <a:t> in a </a:t>
            </a:r>
            <a:r>
              <a:rPr lang="de-DE" sz="1800" dirty="0" err="1" smtClean="0"/>
              <a:t>publication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in </a:t>
            </a:r>
            <a:r>
              <a:rPr lang="de-DE" sz="1800" dirty="0" err="1" smtClean="0"/>
              <a:t>preparation</a:t>
            </a:r>
            <a:r>
              <a:rPr lang="de-DE" sz="1800" dirty="0" smtClean="0"/>
              <a:t>.</a:t>
            </a:r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8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Vector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lattices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 </a:t>
                </a:r>
                <a:r>
                  <a:rPr lang="de-DE" dirty="0" err="1" smtClean="0"/>
                  <a:t>complete</a:t>
                </a:r>
                <a:r>
                  <a:rPr lang="de-DE" dirty="0" smtClean="0"/>
                  <a:t> </a:t>
                </a:r>
                <a:r>
                  <a:rPr lang="de-DE" cap="small" dirty="0" smtClean="0"/>
                  <a:t>Boolean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algebra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𝔹</m:t>
                    </m:r>
                  </m:oMath>
                </a14:m>
                <a:r>
                  <a:rPr lang="de-DE" dirty="0" smtClean="0"/>
                  <a:t> is isomorphic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open-</a:t>
                </a:r>
                <a:r>
                  <a:rPr lang="de-DE" dirty="0" err="1" smtClean="0"/>
                  <a:t>closed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subsets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extremally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disconnected</a:t>
                </a:r>
                <a:r>
                  <a:rPr lang="de-DE" dirty="0" smtClean="0"/>
                  <a:t> </a:t>
                </a:r>
                <a:r>
                  <a:rPr lang="de-DE" cap="small" dirty="0" err="1" smtClean="0"/>
                  <a:t>Stonean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representation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space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𝔹</m:t>
                        </m:r>
                      </m:e>
                    </m:d>
                  </m:oMath>
                </a14:m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err="1" smtClean="0"/>
                  <a:t>Complete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vector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lattice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𝔼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with</a:t>
                </a:r>
                <a:r>
                  <a:rPr lang="de-DE" dirty="0"/>
                  <a:t> </a:t>
                </a:r>
                <a:r>
                  <a:rPr lang="de-DE" dirty="0" smtClean="0"/>
                  <a:t>oder </a:t>
                </a:r>
                <a:r>
                  <a:rPr lang="de-DE" dirty="0" err="1" smtClean="0"/>
                  <a:t>unit</a:t>
                </a:r>
                <a:r>
                  <a:rPr lang="de-DE" dirty="0" smtClean="0"/>
                  <a:t> </a:t>
                </a:r>
              </a:p>
              <a:p>
                <a:endParaRPr lang="de-DE" dirty="0" smtClean="0"/>
              </a:p>
              <a:p>
                <a:r>
                  <a:rPr lang="de-DE" dirty="0" err="1" smtClean="0"/>
                  <a:t>Complete</a:t>
                </a:r>
                <a:r>
                  <a:rPr lang="de-DE" dirty="0" smtClean="0"/>
                  <a:t> </a:t>
                </a:r>
                <a:r>
                  <a:rPr lang="de-DE" cap="small" dirty="0" smtClean="0"/>
                  <a:t>Boolean</a:t>
                </a:r>
                <a:r>
                  <a:rPr lang="de-DE" dirty="0" smtClean="0"/>
                  <a:t> Algebra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idempotents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𝔼</m:t>
                        </m:r>
                      </m:sub>
                    </m:sSub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1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Vector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>
                <a:solidFill>
                  <a:prstClr val="black"/>
                </a:solidFill>
                <a:ea typeface="+mn-ea"/>
                <a:cs typeface="+mn-cs"/>
              </a:rPr>
              <a:t>lattices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de-DE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set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continuous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extended</a:t>
                </a:r>
                <a:r>
                  <a:rPr lang="de-DE" sz="2800" dirty="0" smtClean="0"/>
                  <a:t> real </a:t>
                </a:r>
                <a:r>
                  <a:rPr lang="de-DE" sz="2800" dirty="0" err="1" smtClean="0"/>
                  <a:t>functions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defined</a:t>
                </a:r>
                <a:r>
                  <a:rPr lang="de-DE" sz="2800" dirty="0" smtClean="0"/>
                  <a:t> on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𝔼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with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values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+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or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−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only</a:t>
                </a:r>
                <a:r>
                  <a:rPr lang="de-DE" sz="2800" dirty="0" smtClean="0"/>
                  <a:t> on </a:t>
                </a:r>
                <a:r>
                  <a:rPr lang="de-DE" sz="2800" dirty="0" err="1" smtClean="0"/>
                  <a:t>nowhere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dense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subsets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𝔼</m:t>
                            </m:r>
                          </m:sub>
                        </m:sSub>
                      </m:e>
                    </m:d>
                  </m:oMath>
                </a14:m>
                <a:endParaRPr lang="de-DE" sz="2800" dirty="0" smtClean="0"/>
              </a:p>
              <a:p>
                <a:endParaRPr lang="de-DE" sz="1200" dirty="0" smtClean="0"/>
              </a:p>
              <a:p>
                <a:endParaRPr lang="de-DE" sz="1200" dirty="0"/>
              </a:p>
              <a:p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bounded </a:t>
                </a:r>
                <a:r>
                  <a:rPr lang="de-DE" sz="2800" dirty="0" err="1" smtClean="0"/>
                  <a:t>functions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sz="2800" dirty="0" smtClean="0">
                    <a:solidFill>
                      <a:prstClr val="black"/>
                    </a:solidFill>
                  </a:rPr>
                  <a:t> form a </a:t>
                </a:r>
                <a:r>
                  <a:rPr lang="de-DE" sz="2800" dirty="0" smtClean="0"/>
                  <a:t> </a:t>
                </a:r>
                <a:r>
                  <a:rPr lang="de-DE" sz="2800" cap="small" dirty="0" err="1" smtClean="0"/>
                  <a:t>Stonean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algebra</a:t>
                </a:r>
                <a:endParaRPr lang="de-DE" sz="2800" dirty="0" smtClean="0"/>
              </a:p>
              <a:p>
                <a:pPr marL="0" indent="0">
                  <a:buNone/>
                </a:pPr>
                <a:endParaRPr lang="de-DE" sz="1200" dirty="0" smtClean="0"/>
              </a:p>
              <a:p>
                <a:pPr marL="0" indent="0">
                  <a:buNone/>
                </a:pPr>
                <a:endParaRPr lang="de-DE" sz="1200" dirty="0" smtClean="0"/>
              </a:p>
              <a:p>
                <a:r>
                  <a:rPr lang="de-DE" sz="2800" dirty="0" err="1">
                    <a:solidFill>
                      <a:prstClr val="black"/>
                    </a:solidFill>
                  </a:rPr>
                  <a:t>representation</a:t>
                </a:r>
                <a:r>
                  <a:rPr lang="de-DE" sz="2800" dirty="0">
                    <a:solidFill>
                      <a:prstClr val="black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prstClr val="black"/>
                    </a:solidFill>
                  </a:rPr>
                  <a:t>of</a:t>
                </a:r>
                <a:r>
                  <a:rPr lang="de-DE" sz="2800" dirty="0" smtClean="0">
                    <a:solidFill>
                      <a:prstClr val="black"/>
                    </a:solidFill>
                  </a:rPr>
                  <a:t> a </a:t>
                </a:r>
                <a:r>
                  <a:rPr lang="de-DE" sz="2800" dirty="0" err="1" smtClean="0">
                    <a:solidFill>
                      <a:prstClr val="black"/>
                    </a:solidFill>
                  </a:rPr>
                  <a:t>complete</a:t>
                </a:r>
                <a:r>
                  <a:rPr lang="de-DE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2800" dirty="0" err="1">
                    <a:solidFill>
                      <a:prstClr val="black"/>
                    </a:solidFill>
                  </a:rPr>
                  <a:t>vector</a:t>
                </a:r>
                <a:r>
                  <a:rPr lang="de-DE" sz="2800" dirty="0">
                    <a:solidFill>
                      <a:prstClr val="black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prstClr val="black"/>
                    </a:solidFill>
                  </a:rPr>
                  <a:t>lattice</a:t>
                </a:r>
                <a:r>
                  <a:rPr lang="de-DE" sz="28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sz="2800" dirty="0" smtClean="0">
                    <a:solidFill>
                      <a:prstClr val="black"/>
                    </a:solidFill>
                  </a:rPr>
                  <a:t>:</a:t>
                </a:r>
                <a:endParaRPr lang="de-DE" sz="28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de-DE" sz="2800" dirty="0" smtClean="0">
                    <a:solidFill>
                      <a:prstClr val="black"/>
                    </a:solidFill>
                    <a:ea typeface="Cambria Math"/>
                  </a:rPr>
                  <a:t>    </a:t>
                </a:r>
                <a:r>
                  <a:rPr lang="de-DE" sz="2800" dirty="0" err="1" smtClean="0">
                    <a:solidFill>
                      <a:prstClr val="black"/>
                    </a:solidFill>
                    <a:ea typeface="Cambria Math"/>
                  </a:rPr>
                  <a:t>embedding</a:t>
                </a:r>
                <a:r>
                  <a:rPr lang="de-DE" sz="28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↪</m:t>
                    </m:r>
                    <m:sSub>
                      <m:sSub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sz="2800" dirty="0">
                    <a:solidFill>
                      <a:prstClr val="black"/>
                    </a:solidFill>
                  </a:rPr>
                  <a:t> </a:t>
                </a:r>
                <a:endParaRPr lang="de-DE" sz="1200" dirty="0">
                  <a:solidFill>
                    <a:prstClr val="black"/>
                  </a:solidFill>
                </a:endParaRPr>
              </a:p>
              <a:p>
                <a:pPr lvl="0"/>
                <a:endParaRPr lang="de-DE" dirty="0">
                  <a:solidFill>
                    <a:prstClr val="black"/>
                  </a:solidFill>
                </a:endParaRPr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539" r="-963" b="-5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8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Vector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>
                <a:solidFill>
                  <a:prstClr val="black"/>
                </a:solidFill>
                <a:ea typeface="+mn-ea"/>
                <a:cs typeface="+mn-cs"/>
              </a:rPr>
              <a:t>lattices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a:rPr lang="de-DE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↪</m:t>
                    </m:r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contains always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 smtClean="0">
                  <a:solidFill>
                    <a:prstClr val="black"/>
                  </a:solidFill>
                </a:endParaRPr>
              </a:p>
              <a:p>
                <a:pPr lvl="0"/>
                <a:endParaRPr lang="de-DE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de-DE" dirty="0" err="1" smtClean="0">
                    <a:solidFill>
                      <a:prstClr val="black"/>
                    </a:solidFill>
                  </a:rPr>
                  <a:t>If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embedding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coincides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with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,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then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is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called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extended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vector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lattice</a:t>
                </a:r>
                <a:r>
                  <a:rPr lang="de-DE" dirty="0">
                    <a:solidFill>
                      <a:prstClr val="black"/>
                    </a:solidFill>
                  </a:rPr>
                  <a:t>.</a:t>
                </a:r>
                <a:endParaRPr lang="de-DE" dirty="0" smtClean="0">
                  <a:solidFill>
                    <a:prstClr val="black"/>
                  </a:solidFill>
                </a:endParaRPr>
              </a:p>
              <a:p>
                <a:pPr lvl="0"/>
                <a:endParaRPr lang="de-DE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may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be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atomic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,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atomeless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, finite</a:t>
                </a:r>
              </a:p>
              <a:p>
                <a:pPr lvl="0"/>
                <a:endParaRPr lang="de-DE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de-DE" dirty="0" err="1" smtClean="0">
                    <a:solidFill>
                      <a:prstClr val="black"/>
                    </a:solidFill>
                  </a:rPr>
                  <a:t>If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finite,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is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isomorphic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de-DE" dirty="0" smtClean="0">
                  <a:solidFill>
                    <a:prstClr val="black"/>
                  </a:solidFill>
                </a:endParaRPr>
              </a:p>
              <a:p>
                <a:pPr lvl="0"/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b="-9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3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Vector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lattices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u="sng" dirty="0">
                    <a:solidFill>
                      <a:prstClr val="black"/>
                    </a:solidFill>
                  </a:rPr>
                  <a:t>trace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of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de-DE" i="1" dirty="0">
                        <a:solidFill>
                          <a:prstClr val="black"/>
                        </a:solidFill>
                        <a:latin typeface="Cambria Math"/>
                      </a:rPr>
                      <m:t>𝑠𝑢𝑝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de-DE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</m:d>
                  </m:oMath>
                </a14:m>
                <a:endParaRPr lang="de-DE" b="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/>
                <a:endParaRPr lang="de-DE" sz="1200" b="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is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called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weak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inverse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of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0≠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endParaRPr lang="de-DE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 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when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</a:rPr>
                      <m:t>𝑎𝑏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endParaRPr lang="de-DE" sz="1200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is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an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extended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vector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lattice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iff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de-DE" dirty="0" smtClean="0">
                    <a:solidFill>
                      <a:prstClr val="black"/>
                    </a:solidFill>
                  </a:rPr>
                  <a:t>   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each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element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of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weak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invertible</a:t>
                </a:r>
                <a:r>
                  <a:rPr lang="de-DE" dirty="0" smtClean="0"/>
                  <a:t>.</a:t>
                </a:r>
              </a:p>
              <a:p>
                <a:pPr marL="0" lvl="0" indent="0">
                  <a:buNone/>
                </a:pPr>
                <a:endParaRPr lang="de-DE" sz="1200" dirty="0" smtClean="0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>
                        <a:solidFill>
                          <a:prstClr val="black"/>
                        </a:solidFill>
                      </a:rPr>
                      <m:t>Each</m:t>
                    </m:r>
                    <m:r>
                      <m:rPr>
                        <m:nor/>
                      </m:rPr>
                      <a:rPr lang="de-DE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prstClr val="black"/>
                        </a:solidFill>
                      </a:rPr>
                      <m:t>element</m:t>
                    </m:r>
                    <m:r>
                      <m:rPr>
                        <m:nor/>
                      </m:rPr>
                      <a:rPr lang="de-DE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de-DE" b="0" i="0" dirty="0" smtClean="0">
                        <a:solidFill>
                          <a:prstClr val="black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de-DE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de-DE" b="0" i="0" dirty="0" smtClean="0">
                        <a:solidFill>
                          <a:prstClr val="black"/>
                        </a:solidFill>
                      </a:rPr>
                      <m:t>a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vector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lattice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of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bounded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elements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is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>
                    <a:solidFill>
                      <a:prstClr val="black"/>
                    </a:solidFill>
                  </a:rPr>
                  <a:t>weak</a:t>
                </a:r>
                <a:r>
                  <a:rPr lang="de-DE" dirty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invertible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iff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 smtClean="0">
                    <a:solidFill>
                      <a:prstClr val="black"/>
                    </a:solidFill>
                  </a:rPr>
                  <a:t>.</a:t>
                </a:r>
                <a:endParaRPr lang="de-D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 r="-74" b="-72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1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Semifields</a:t>
            </a:r>
            <a:endParaRPr lang="de-DE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de-DE" b="0" cap="small" dirty="0" smtClean="0">
                    <a:solidFill>
                      <a:prstClr val="black"/>
                    </a:solidFill>
                    <a:ea typeface="Cambria Math"/>
                  </a:rPr>
                  <a:t>Antonovski/</a:t>
                </a:r>
                <a:r>
                  <a:rPr lang="de-DE" b="0" cap="small" dirty="0" err="1" smtClean="0">
                    <a:solidFill>
                      <a:prstClr val="black"/>
                    </a:solidFill>
                    <a:ea typeface="Cambria Math"/>
                  </a:rPr>
                  <a:t>Boltjaski</a:t>
                </a:r>
                <a:r>
                  <a:rPr lang="de-DE" b="0" cap="small" dirty="0" smtClean="0">
                    <a:solidFill>
                      <a:prstClr val="black"/>
                    </a:solidFill>
                    <a:ea typeface="Cambria Math"/>
                  </a:rPr>
                  <a:t>/</a:t>
                </a:r>
                <a:r>
                  <a:rPr lang="de-DE" b="0" cap="small" dirty="0" err="1" smtClean="0">
                    <a:solidFill>
                      <a:prstClr val="black"/>
                    </a:solidFill>
                    <a:ea typeface="Cambria Math"/>
                  </a:rPr>
                  <a:t>Sarymsakov</a:t>
                </a:r>
                <a:r>
                  <a:rPr lang="de-DE" b="0" dirty="0" smtClean="0">
                    <a:solidFill>
                      <a:prstClr val="black"/>
                    </a:solidFill>
                    <a:ea typeface="Cambria Math"/>
                  </a:rPr>
                  <a:t>  (1960, 1963)</a:t>
                </a:r>
              </a:p>
              <a:p>
                <a:pPr marL="0" lvl="0" indent="0">
                  <a:buNone/>
                </a:pPr>
                <a:r>
                  <a:rPr lang="de-DE" dirty="0" smtClean="0"/>
                  <a:t>A </a:t>
                </a:r>
                <a:r>
                  <a:rPr lang="de-DE" dirty="0" err="1" smtClean="0"/>
                  <a:t>commutative</a:t>
                </a:r>
                <a:r>
                  <a:rPr lang="de-DE" dirty="0" smtClean="0"/>
                  <a:t> assoziative ring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de-DE" b="0" i="1" dirty="0" smtClean="0">
                  <a:latin typeface="Cambria Math"/>
                  <a:ea typeface="Cambria Math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called</a:t>
                </a:r>
                <a:r>
                  <a:rPr lang="de-DE" dirty="0" smtClean="0"/>
                  <a:t> </a:t>
                </a:r>
                <a:r>
                  <a:rPr lang="de-DE" b="1" dirty="0" err="1" smtClean="0"/>
                  <a:t>semifield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if</a:t>
                </a:r>
                <a:endParaRPr lang="de-DE" dirty="0" smtClean="0"/>
              </a:p>
              <a:p>
                <a:pPr marL="0" lvl="0" indent="0">
                  <a:buNone/>
                </a:pPr>
                <a:r>
                  <a:rPr lang="de-DE" sz="2800" dirty="0" smtClean="0"/>
                  <a:t>0.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𝐾</m:t>
                    </m:r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de-DE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endParaRPr lang="de-DE" sz="2800" u="sng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1.</m:t>
                    </m:r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de-DE" sz="2800" dirty="0" smtClean="0">
                    <a:solidFill>
                      <a:prstClr val="black"/>
                    </a:solidFill>
                    <a:ea typeface="Cambria Math"/>
                  </a:rPr>
                  <a:t>+</a:t>
                </a:r>
                <a:r>
                  <a:rPr lang="de-DE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de-DE" sz="2800" dirty="0" smtClean="0"/>
                  <a:t>,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de-DE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prstClr val="black"/>
                    </a:solidFill>
                    <a:ea typeface="Cambria Math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de-DE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sz="28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de-DE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endParaRPr lang="de-DE" sz="2800" dirty="0" smtClean="0"/>
              </a:p>
              <a:p>
                <a:pPr marL="0" indent="0">
                  <a:buNone/>
                </a:pPr>
                <a:r>
                  <a:rPr lang="de-DE" sz="2800" dirty="0" smtClean="0"/>
                  <a:t>2.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de-DE" sz="28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de-DE" sz="2800" dirty="0" smtClean="0"/>
              </a:p>
              <a:p>
                <a:pPr marL="0" indent="0">
                  <a:buNone/>
                </a:pPr>
                <a:r>
                  <a:rPr lang="de-DE" sz="2800" dirty="0" smtClean="0"/>
                  <a:t>3. </a:t>
                </a:r>
                <a:r>
                  <a:rPr lang="de-DE" sz="2800" dirty="0" err="1"/>
                  <a:t>s</a:t>
                </a:r>
                <a:r>
                  <a:rPr lang="de-DE" sz="2800" dirty="0" err="1" smtClean="0"/>
                  <a:t>up</a:t>
                </a:r>
                <a:r>
                  <a:rPr lang="de-DE" sz="2800" dirty="0" smtClean="0"/>
                  <a:t> </a:t>
                </a:r>
                <a:r>
                  <a:rPr lang="de-DE" sz="2800" i="1" dirty="0" smtClean="0"/>
                  <a:t>M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exists</a:t>
                </a:r>
                <a:r>
                  <a:rPr lang="de-DE" sz="2800" dirty="0" smtClean="0"/>
                  <a:t> in </a:t>
                </a:r>
                <a:r>
                  <a:rPr lang="de-DE" sz="2800" i="1" dirty="0" smtClean="0"/>
                  <a:t>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for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each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bounded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from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above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𝑀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de-DE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de-DE" sz="2800" dirty="0" smtClean="0">
                    <a:solidFill>
                      <a:prstClr val="black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de-DE" sz="2800" b="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de-DE" sz="2800" dirty="0" smtClean="0">
                    <a:solidFill>
                      <a:prstClr val="black"/>
                    </a:solidFill>
                  </a:rPr>
                  <a:t>5.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𝑎𝑥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de-DE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,  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de-DE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de-DE" sz="2800" dirty="0" smtClean="0">
                    <a:solidFill>
                      <a:prstClr val="black"/>
                    </a:solidFill>
                  </a:rPr>
                  <a:t>, </a:t>
                </a:r>
                <a:r>
                  <a:rPr lang="de-DE" sz="2800" dirty="0" err="1" smtClean="0">
                    <a:solidFill>
                      <a:prstClr val="black"/>
                    </a:solidFill>
                  </a:rPr>
                  <a:t>has</a:t>
                </a:r>
                <a:r>
                  <a:rPr lang="de-DE" sz="2800" dirty="0" smtClean="0">
                    <a:solidFill>
                      <a:prstClr val="black"/>
                    </a:solidFill>
                  </a:rPr>
                  <a:t> a </a:t>
                </a:r>
                <a:r>
                  <a:rPr lang="de-DE" sz="2800" dirty="0" err="1" smtClean="0">
                    <a:solidFill>
                      <a:prstClr val="black"/>
                    </a:solidFill>
                  </a:rPr>
                  <a:t>solution</a:t>
                </a:r>
                <a:r>
                  <a:rPr lang="de-DE" sz="2800" dirty="0" smtClean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de-DE" sz="2800" dirty="0">
                  <a:solidFill>
                    <a:prstClr val="black"/>
                  </a:solidFill>
                </a:endParaRPr>
              </a:p>
              <a:p>
                <a:pPr lvl="0"/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 b="-28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7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Semifields</a:t>
            </a:r>
            <a:endParaRPr lang="de-D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de-DE" dirty="0" smtClean="0"/>
                  <a:t>An </a:t>
                </a:r>
                <a:r>
                  <a:rPr lang="de-DE" dirty="0" err="1"/>
                  <a:t>extended</a:t>
                </a:r>
                <a:r>
                  <a:rPr lang="de-DE" dirty="0"/>
                  <a:t>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:r>
                  <a:rPr lang="de-DE" dirty="0" err="1" smtClean="0"/>
                  <a:t>lattice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nonnegative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elements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all positive </a:t>
                </a:r>
                <a:r>
                  <a:rPr lang="de-DE" dirty="0" err="1" smtClean="0"/>
                  <a:t>elements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called</a:t>
                </a:r>
                <a:r>
                  <a:rPr lang="de-DE" dirty="0" smtClean="0"/>
                  <a:t> </a:t>
                </a:r>
                <a:r>
                  <a:rPr lang="de-DE" b="1" dirty="0" smtClean="0"/>
                  <a:t>universal </a:t>
                </a:r>
                <a:r>
                  <a:rPr lang="de-DE" b="1" dirty="0" err="1" smtClean="0"/>
                  <a:t>semifield</a:t>
                </a:r>
                <a:r>
                  <a:rPr lang="de-DE" dirty="0" smtClean="0"/>
                  <a:t>.</a:t>
                </a:r>
              </a:p>
              <a:p>
                <a:pPr lvl="0"/>
                <a:endParaRPr lang="de-DE" dirty="0" smtClean="0"/>
              </a:p>
              <a:p>
                <a:pPr lvl="0"/>
                <a:r>
                  <a:rPr lang="de-DE" dirty="0" smtClean="0"/>
                  <a:t>A </a:t>
                </a:r>
                <a:r>
                  <a:rPr lang="de-DE" cap="small" dirty="0" err="1" smtClean="0"/>
                  <a:t>Stonean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algebra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semifield</a:t>
                </a:r>
                <a:r>
                  <a:rPr lang="de-DE" dirty="0" smtClean="0"/>
                  <a:t>.</a:t>
                </a:r>
              </a:p>
              <a:p>
                <a:pPr lvl="0"/>
                <a:endParaRPr lang="de-DE" dirty="0" smtClean="0"/>
              </a:p>
              <a:p>
                <a:pPr lvl="0"/>
                <a:r>
                  <a:rPr lang="de-DE" dirty="0" smtClean="0"/>
                  <a:t>A F-</a:t>
                </a:r>
                <a:r>
                  <a:rPr lang="de-DE" dirty="0" err="1" smtClean="0"/>
                  <a:t>ordered</a:t>
                </a:r>
                <a:r>
                  <a:rPr lang="de-DE" dirty="0" smtClean="0"/>
                  <a:t> ring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sense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cap="small" dirty="0" err="1" smtClean="0"/>
                  <a:t>Ghika</a:t>
                </a:r>
                <a:r>
                  <a:rPr lang="de-DE" dirty="0" smtClean="0"/>
                  <a:t> (1950)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an universal </a:t>
                </a:r>
                <a:r>
                  <a:rPr lang="de-DE" dirty="0" err="1" smtClean="0"/>
                  <a:t>semifield</a:t>
                </a:r>
                <a:r>
                  <a:rPr lang="de-DE" dirty="0" smtClean="0"/>
                  <a:t>.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525963"/>
              </a:xfrm>
              <a:blipFill rotWithShape="1">
                <a:blip r:embed="rId2"/>
                <a:stretch>
                  <a:fillRect l="-1704" t="-1615" r="-1704" b="-1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2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Topological</a:t>
            </a:r>
            <a:r>
              <a:rPr lang="de-DE" sz="3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  <a:ea typeface="+mn-ea"/>
                <a:cs typeface="+mn-cs"/>
              </a:rPr>
              <a:t>semifields</a:t>
            </a:r>
            <a:endParaRPr lang="de-DE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813995"/>
              </a:xfrm>
            </p:spPr>
            <p:txBody>
              <a:bodyPr>
                <a:normAutofit fontScale="40000" lnSpcReduction="20000"/>
              </a:bodyPr>
              <a:lstStyle/>
              <a:p>
                <a:pPr marL="0" lvl="0" indent="0">
                  <a:buNone/>
                </a:pPr>
                <a:r>
                  <a:rPr lang="de-DE" sz="6000" b="0" cap="small" dirty="0" smtClean="0">
                    <a:solidFill>
                      <a:prstClr val="black"/>
                    </a:solidFill>
                    <a:ea typeface="Cambria Math"/>
                  </a:rPr>
                  <a:t>Antonovski/</a:t>
                </a:r>
                <a:r>
                  <a:rPr lang="de-DE" sz="6000" b="0" cap="small" dirty="0" err="1" smtClean="0">
                    <a:solidFill>
                      <a:prstClr val="black"/>
                    </a:solidFill>
                    <a:ea typeface="Cambria Math"/>
                  </a:rPr>
                  <a:t>Boltjaski</a:t>
                </a:r>
                <a:r>
                  <a:rPr lang="de-DE" sz="6000" b="0" cap="small" dirty="0" smtClean="0">
                    <a:solidFill>
                      <a:prstClr val="black"/>
                    </a:solidFill>
                    <a:ea typeface="Cambria Math"/>
                  </a:rPr>
                  <a:t>/</a:t>
                </a:r>
                <a:r>
                  <a:rPr lang="de-DE" sz="6000" b="0" cap="small" dirty="0" err="1" smtClean="0">
                    <a:solidFill>
                      <a:prstClr val="black"/>
                    </a:solidFill>
                    <a:ea typeface="Cambria Math"/>
                  </a:rPr>
                  <a:t>Sarymsakov</a:t>
                </a:r>
                <a:r>
                  <a:rPr lang="de-DE" sz="4500" b="0" dirty="0" smtClean="0">
                    <a:solidFill>
                      <a:prstClr val="black"/>
                    </a:solidFill>
                    <a:ea typeface="Cambria Math"/>
                  </a:rPr>
                  <a:t>  (1960, 1963)</a:t>
                </a:r>
              </a:p>
              <a:p>
                <a:pPr marL="0" lvl="0" indent="0">
                  <a:buNone/>
                </a:pPr>
                <a:r>
                  <a:rPr lang="de-DE" sz="7000" dirty="0" smtClean="0"/>
                  <a:t>A </a:t>
                </a:r>
                <a:r>
                  <a:rPr lang="de-DE" sz="7000" dirty="0" err="1" smtClean="0"/>
                  <a:t>commutative</a:t>
                </a:r>
                <a:r>
                  <a:rPr lang="de-DE" sz="7000" dirty="0" smtClean="0"/>
                  <a:t> assoziative </a:t>
                </a:r>
                <a:r>
                  <a:rPr lang="de-DE" sz="7000" dirty="0" err="1" smtClean="0"/>
                  <a:t>topological</a:t>
                </a:r>
                <a:r>
                  <a:rPr lang="de-DE" sz="7000" dirty="0" smtClean="0"/>
                  <a:t> 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7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7000" i="1">
                            <a:latin typeface="Cambria Math"/>
                          </a:rPr>
                          <m:t>𝑆</m:t>
                        </m:r>
                        <m:r>
                          <a:rPr lang="de-DE" sz="7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7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70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7000" b="0" i="1" smtClean="0"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7000" dirty="0" smtClean="0"/>
                  <a:t> </a:t>
                </a:r>
                <a:r>
                  <a:rPr lang="de-DE" sz="7000" dirty="0" err="1" smtClean="0"/>
                  <a:t>with</a:t>
                </a:r>
                <a:r>
                  <a:rPr lang="de-DE" sz="7000" dirty="0" smtClean="0"/>
                  <a:t> </a:t>
                </a:r>
                <a14:m>
                  <m:oMath xmlns:m="http://schemas.openxmlformats.org/officeDocument/2006/math">
                    <m:r>
                      <a:rPr lang="de-DE" sz="7000" b="0" i="1" smtClean="0">
                        <a:latin typeface="Cambria Math"/>
                      </a:rPr>
                      <m:t>𝐾</m:t>
                    </m:r>
                    <m:r>
                      <a:rPr lang="de-DE" sz="70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7000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de-DE" sz="7000" b="0" i="1" dirty="0" smtClean="0">
                    <a:ea typeface="Cambria Math"/>
                  </a:rPr>
                  <a:t> </a:t>
                </a:r>
                <a:r>
                  <a:rPr lang="de-DE" sz="7000" b="0" dirty="0" err="1" smtClean="0">
                    <a:ea typeface="Cambria Math"/>
                  </a:rPr>
                  <a:t>is</a:t>
                </a:r>
                <a:r>
                  <a:rPr lang="de-DE" sz="7000" b="0" dirty="0" smtClean="0">
                    <a:ea typeface="Cambria Math"/>
                  </a:rPr>
                  <a:t> </a:t>
                </a:r>
                <a:r>
                  <a:rPr lang="de-DE" sz="7000" b="0" dirty="0" err="1" smtClean="0">
                    <a:ea typeface="Cambria Math"/>
                  </a:rPr>
                  <a:t>called</a:t>
                </a:r>
                <a:r>
                  <a:rPr lang="de-DE" sz="7000" b="0" dirty="0" smtClean="0">
                    <a:ea typeface="Cambria Math"/>
                  </a:rPr>
                  <a:t> </a:t>
                </a:r>
                <a:r>
                  <a:rPr lang="de-DE" sz="7000" b="1" dirty="0" err="1" smtClean="0">
                    <a:ea typeface="Cambria Math"/>
                  </a:rPr>
                  <a:t>topological</a:t>
                </a:r>
                <a:r>
                  <a:rPr lang="de-DE" sz="7000" b="0" dirty="0" smtClean="0">
                    <a:ea typeface="Cambria Math"/>
                  </a:rPr>
                  <a:t> </a:t>
                </a:r>
                <a:r>
                  <a:rPr lang="de-DE" sz="7000" b="1" dirty="0" err="1" smtClean="0">
                    <a:ea typeface="Cambria Math"/>
                  </a:rPr>
                  <a:t>semifield</a:t>
                </a:r>
                <a:r>
                  <a:rPr lang="de-DE" sz="7000" dirty="0" smtClean="0"/>
                  <a:t>, </a:t>
                </a:r>
                <a:r>
                  <a:rPr lang="de-DE" sz="7000" dirty="0" err="1" smtClean="0"/>
                  <a:t>if</a:t>
                </a:r>
                <a:endParaRPr lang="de-DE" sz="7000" dirty="0" smtClean="0"/>
              </a:p>
              <a:p>
                <a:pPr marL="0" lvl="0" indent="0">
                  <a:buNone/>
                </a:pPr>
                <a:endParaRPr lang="de-DE" sz="3000" dirty="0" smtClean="0"/>
              </a:p>
              <a:p>
                <a:pPr marL="0" lvl="0" indent="0">
                  <a:buNone/>
                </a:pPr>
                <a:r>
                  <a:rPr lang="de-DE" sz="7000" dirty="0" smtClean="0"/>
                  <a:t>ABS1. 	</a:t>
                </a:r>
                <a14:m>
                  <m:oMath xmlns:m="http://schemas.openxmlformats.org/officeDocument/2006/math"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de-DE" sz="7000" dirty="0">
                    <a:solidFill>
                      <a:prstClr val="black"/>
                    </a:solidFill>
                    <a:ea typeface="Cambria Math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7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cl</m:t>
                    </m:r>
                    <m:r>
                      <a:rPr lang="de-DE" sz="7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7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de-DE" sz="7000" dirty="0"/>
                  <a:t> </a:t>
                </a:r>
                <a14:m>
                  <m:oMath xmlns:m="http://schemas.openxmlformats.org/officeDocument/2006/math"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de-DE" sz="7000" dirty="0" smtClean="0"/>
                  <a:t> , </a:t>
                </a:r>
                <a14:m>
                  <m:oMath xmlns:m="http://schemas.openxmlformats.org/officeDocument/2006/math"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de-DE" sz="7000" dirty="0" smtClean="0"/>
              </a:p>
              <a:p>
                <a:pPr marL="0" lvl="0" indent="0">
                  <a:buNone/>
                </a:pPr>
                <a:endParaRPr lang="de-DE" sz="3000" dirty="0" smtClean="0"/>
              </a:p>
              <a:p>
                <a:pPr marL="0" indent="0">
                  <a:buNone/>
                </a:pPr>
                <a:r>
                  <a:rPr lang="de-DE" sz="7000" dirty="0" smtClean="0"/>
                  <a:t>ABS2. 	</a:t>
                </a:r>
                <a14:m>
                  <m:oMath xmlns:m="http://schemas.openxmlformats.org/officeDocument/2006/math">
                    <m:r>
                      <a:rPr lang="de-DE" sz="7000" b="0" i="1" smtClean="0">
                        <a:latin typeface="Cambria Math"/>
                      </a:rPr>
                      <m:t>𝑐𝑙</m:t>
                    </m:r>
                    <m:r>
                      <a:rPr lang="de-DE" sz="7000" b="0" i="1" smtClean="0">
                        <a:latin typeface="Cambria Math"/>
                      </a:rPr>
                      <m:t> </m:t>
                    </m:r>
                    <m:r>
                      <a:rPr lang="de-DE" sz="7000" b="0" i="1" smtClean="0">
                        <a:latin typeface="Cambria Math"/>
                      </a:rPr>
                      <m:t>𝐾</m:t>
                    </m:r>
                    <m:r>
                      <a:rPr lang="de-DE" sz="7000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⋂"/>
                        <m:subHide m:val="on"/>
                        <m:supHide m:val="on"/>
                        <m:ctrlPr>
                          <a:rPr lang="de-DE" sz="70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sz="7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7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7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7000" i="1">
                                <a:latin typeface="Cambria Math"/>
                                <a:ea typeface="Cambria Math"/>
                              </a:rPr>
                              <m:t>𝑐𝑙</m:t>
                            </m:r>
                            <m:r>
                              <a:rPr lang="de-DE" sz="70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de-DE" sz="70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de-DE" sz="7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7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7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</m:e>
                    </m:nary>
                  </m:oMath>
                </a14:m>
                <a:endParaRPr lang="de-DE" sz="5100" dirty="0" smtClean="0"/>
              </a:p>
              <a:p>
                <a:pPr marL="0" indent="0">
                  <a:buNone/>
                </a:pPr>
                <a:endParaRPr lang="de-DE" sz="3000" dirty="0"/>
              </a:p>
              <a:p>
                <a:pPr marL="0" indent="0">
                  <a:buNone/>
                </a:pPr>
                <a:r>
                  <a:rPr lang="de-DE" sz="7000" dirty="0" smtClean="0"/>
                  <a:t>ABS3. 	</a:t>
                </a:r>
                <a:r>
                  <a:rPr lang="de-DE" sz="7000" dirty="0" err="1" smtClean="0"/>
                  <a:t>sup</a:t>
                </a:r>
                <a:r>
                  <a:rPr lang="de-DE" sz="7000" dirty="0" smtClean="0"/>
                  <a:t> </a:t>
                </a:r>
                <a:r>
                  <a:rPr lang="de-DE" sz="7000" i="1" dirty="0" smtClean="0"/>
                  <a:t>M</a:t>
                </a:r>
                <a:r>
                  <a:rPr lang="de-DE" sz="7000" dirty="0" smtClean="0"/>
                  <a:t> </a:t>
                </a:r>
                <a:r>
                  <a:rPr lang="de-DE" sz="7000" dirty="0" err="1" smtClean="0"/>
                  <a:t>exists</a:t>
                </a:r>
                <a:r>
                  <a:rPr lang="de-DE" sz="7000" dirty="0" smtClean="0"/>
                  <a:t> in</a:t>
                </a:r>
                <a:r>
                  <a:rPr lang="de-DE" sz="7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7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7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7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7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7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7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7000" dirty="0" smtClean="0"/>
                  <a:t> </a:t>
                </a:r>
                <a:r>
                  <a:rPr lang="de-DE" sz="7000" dirty="0" err="1" smtClean="0"/>
                  <a:t>for</a:t>
                </a:r>
                <a:r>
                  <a:rPr lang="de-DE" sz="7000" dirty="0" smtClean="0"/>
                  <a:t> </a:t>
                </a:r>
                <a:r>
                  <a:rPr lang="de-DE" sz="7000" dirty="0" err="1" smtClean="0"/>
                  <a:t>each</a:t>
                </a:r>
                <a:r>
                  <a:rPr lang="de-DE" sz="7000" dirty="0" smtClean="0"/>
                  <a:t> </a:t>
                </a:r>
                <a:r>
                  <a:rPr lang="de-DE" sz="7000" dirty="0" err="1" smtClean="0"/>
                  <a:t>bounded</a:t>
                </a:r>
                <a:endParaRPr lang="de-DE" sz="7000" dirty="0" smtClean="0"/>
              </a:p>
              <a:p>
                <a:pPr marL="0" indent="0">
                  <a:buNone/>
                </a:pPr>
                <a:r>
                  <a:rPr lang="de-DE" sz="7000" dirty="0" smtClean="0"/>
                  <a:t> 		</a:t>
                </a:r>
                <a:r>
                  <a:rPr lang="de-DE" sz="7000" dirty="0" err="1" smtClean="0"/>
                  <a:t>from</a:t>
                </a:r>
                <a:r>
                  <a:rPr lang="de-DE" sz="7000" dirty="0" smtClean="0"/>
                  <a:t>  </a:t>
                </a:r>
                <a:r>
                  <a:rPr lang="de-DE" sz="7000" dirty="0" err="1" smtClean="0"/>
                  <a:t>above</a:t>
                </a:r>
                <a:r>
                  <a:rPr lang="de-DE" sz="7000" dirty="0" smtClean="0"/>
                  <a:t> </a:t>
                </a:r>
                <a14:m>
                  <m:oMath xmlns:m="http://schemas.openxmlformats.org/officeDocument/2006/math">
                    <m:r>
                      <a:rPr lang="de-DE" sz="7000" b="0" i="1" smtClean="0">
                        <a:latin typeface="Cambria Math"/>
                      </a:rPr>
                      <m:t>𝑀</m:t>
                    </m:r>
                    <m:r>
                      <a:rPr lang="de-DE" sz="7000" b="0" i="1" smtClean="0"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de-DE" sz="7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7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7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de-DE" sz="7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7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7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de-DE" sz="7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7000" dirty="0">
                    <a:solidFill>
                      <a:prstClr val="black"/>
                    </a:solidFill>
                  </a:rPr>
                  <a:t> </a:t>
                </a:r>
                <a:endParaRPr lang="de-DE" sz="51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de-DE" sz="30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de-DE" sz="7000" dirty="0" smtClean="0">
                    <a:solidFill>
                      <a:prstClr val="black"/>
                    </a:solidFill>
                  </a:rPr>
                  <a:t>ABS4. 	</a:t>
                </a:r>
                <a14:m>
                  <m:oMath xmlns:m="http://schemas.openxmlformats.org/officeDocument/2006/math"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de-DE" sz="7000" b="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de-DE" sz="3000" b="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de-DE" sz="7000" dirty="0" smtClean="0">
                    <a:solidFill>
                      <a:prstClr val="black"/>
                    </a:solidFill>
                  </a:rPr>
                  <a:t>ABS5. 	</a:t>
                </a:r>
                <a14:m>
                  <m:oMath xmlns:m="http://schemas.openxmlformats.org/officeDocument/2006/math"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𝑎𝑥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de-DE" sz="7000" b="0" i="0" smtClean="0">
                        <a:solidFill>
                          <a:prstClr val="black"/>
                        </a:solidFill>
                        <a:latin typeface="Cambria Math"/>
                      </a:rPr>
                      <m:t>,  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de-DE" sz="7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de-DE" sz="7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de-DE" sz="7000" dirty="0" err="1" smtClean="0">
                    <a:solidFill>
                      <a:prstClr val="black"/>
                    </a:solidFill>
                  </a:rPr>
                  <a:t>has</a:t>
                </a:r>
                <a:r>
                  <a:rPr lang="de-DE" sz="7000" dirty="0" smtClean="0">
                    <a:solidFill>
                      <a:prstClr val="black"/>
                    </a:solidFill>
                  </a:rPr>
                  <a:t> a </a:t>
                </a:r>
                <a:r>
                  <a:rPr lang="de-DE" sz="7000" dirty="0" err="1" smtClean="0">
                    <a:solidFill>
                      <a:prstClr val="black"/>
                    </a:solidFill>
                  </a:rPr>
                  <a:t>solution</a:t>
                </a:r>
                <a:r>
                  <a:rPr lang="de-DE" sz="7000" dirty="0" smtClean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sz="7000" b="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de-DE" sz="7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813995"/>
              </a:xfrm>
              <a:blipFill rotWithShape="1">
                <a:blip r:embed="rId2"/>
                <a:stretch>
                  <a:fillRect l="-1556" t="-2405" r="-1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D5F2-C0C6-4442-9C5D-5543422031B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Microsoft Office PowerPoint</Application>
  <PresentationFormat>Bildschirmpräsentation (4:3)</PresentationFormat>
  <Paragraphs>251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Larissa</vt:lpstr>
      <vt:lpstr>Convex sets in modules over semifields</vt:lpstr>
      <vt:lpstr>Outline</vt:lpstr>
      <vt:lpstr>1. Vector lattices</vt:lpstr>
      <vt:lpstr>1. Vector lattices</vt:lpstr>
      <vt:lpstr>1. Vector lattices</vt:lpstr>
      <vt:lpstr>1. Vector lattices</vt:lpstr>
      <vt:lpstr>1. Semifields</vt:lpstr>
      <vt:lpstr>1. Semifields</vt:lpstr>
      <vt:lpstr>1. Topological semifields</vt:lpstr>
      <vt:lpstr>1. Topological semifields</vt:lpstr>
      <vt:lpstr>2. Modules over semifields</vt:lpstr>
      <vt:lpstr>3. S-convex sets in S-modules</vt:lpstr>
      <vt:lpstr>3. S-convex sets in S-modules</vt:lpstr>
      <vt:lpstr>3. S-convex sets in S-modules</vt:lpstr>
      <vt:lpstr>3. S-convex sets in S-modules</vt:lpstr>
      <vt:lpstr>4. S-norm and S-convexity</vt:lpstr>
      <vt:lpstr>4. S-norm and S-convexity</vt:lpstr>
      <vt:lpstr>4. S-norm and S-convexity</vt:lpstr>
      <vt:lpstr>5. S-normability  and inner product</vt:lpstr>
      <vt:lpstr>6. S-lineartopological S-module and S-norm</vt:lpstr>
      <vt:lpstr>6. S-lineartopological S-module and S-norm</vt:lpstr>
      <vt:lpstr>7.   Extension theorems in S-modules </vt:lpstr>
      <vt:lpstr>7.   Extension theorems in S-modules </vt:lpstr>
      <vt:lpstr>7.   Extension theorems in S-modules </vt:lpstr>
      <vt:lpstr>Thank you for your attention !</vt:lpstr>
      <vt:lpstr>8.  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Convex sets in modules over semifields</dc:title>
  <dc:creator>Nutzer</dc:creator>
  <cp:lastModifiedBy>Karl-Ernst Biebler</cp:lastModifiedBy>
  <cp:revision>110</cp:revision>
  <dcterms:created xsi:type="dcterms:W3CDTF">2013-06-24T15:37:31Z</dcterms:created>
  <dcterms:modified xsi:type="dcterms:W3CDTF">2013-08-09T10:27:20Z</dcterms:modified>
</cp:coreProperties>
</file>