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257" r:id="rId2"/>
    <p:sldId id="275" r:id="rId3"/>
    <p:sldId id="259" r:id="rId4"/>
    <p:sldId id="277" r:id="rId5"/>
    <p:sldId id="278" r:id="rId6"/>
    <p:sldId id="281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80" r:id="rId17"/>
    <p:sldId id="297" r:id="rId18"/>
    <p:sldId id="298" r:id="rId19"/>
    <p:sldId id="299" r:id="rId20"/>
    <p:sldId id="284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9" autoAdjust="0"/>
    <p:restoredTop sz="94590" autoAdjust="0"/>
  </p:normalViewPr>
  <p:slideViewPr>
    <p:cSldViewPr>
      <p:cViewPr varScale="1">
        <p:scale>
          <a:sx n="54" d="100"/>
          <a:sy n="54" d="100"/>
        </p:scale>
        <p:origin x="121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CF8DB-2281-4F84-9149-D387A3B66D99}" type="datetimeFigureOut">
              <a:rPr lang="pt-BR" smtClean="0"/>
              <a:t>02/12/2013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47860-95CD-4AAB-BAE2-E83BE6B59B5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312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4FFB-79CD-45BC-8BD1-182688F440FC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121D-8028-49D3-BC8F-8CF006854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4FFB-79CD-45BC-8BD1-182688F440FC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121D-8028-49D3-BC8F-8CF006854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4FFB-79CD-45BC-8BD1-182688F440FC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121D-8028-49D3-BC8F-8CF006854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4FFB-79CD-45BC-8BD1-182688F440FC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121D-8028-49D3-BC8F-8CF006854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4FFB-79CD-45BC-8BD1-182688F440FC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121D-8028-49D3-BC8F-8CF006854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4FFB-79CD-45BC-8BD1-182688F440FC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121D-8028-49D3-BC8F-8CF006854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4FFB-79CD-45BC-8BD1-182688F440FC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121D-8028-49D3-BC8F-8CF006854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4FFB-79CD-45BC-8BD1-182688F440FC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121D-8028-49D3-BC8F-8CF006854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4FFB-79CD-45BC-8BD1-182688F440FC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121D-8028-49D3-BC8F-8CF0068544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4FFB-79CD-45BC-8BD1-182688F440FC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1121D-8028-49D3-BC8F-8CF0068544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4FFB-79CD-45BC-8BD1-182688F440FC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C1121D-8028-49D3-BC8F-8CF00685441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CC1121D-8028-49D3-BC8F-8CF00685441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B364FFB-79CD-45BC-8BD1-182688F440FC}" type="datetimeFigureOut">
              <a:rPr lang="en-US" smtClean="0"/>
              <a:t>12/2/2013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535971"/>
            <a:ext cx="8443120" cy="959931"/>
          </a:xfrm>
        </p:spPr>
        <p:txBody>
          <a:bodyPr/>
          <a:lstStyle/>
          <a:p>
            <a:pPr algn="ctr"/>
            <a:r>
              <a:rPr lang="pt-BR" sz="4000" dirty="0" smtClean="0"/>
              <a:t>Sistema </a:t>
            </a:r>
            <a:r>
              <a:rPr lang="pt-BR" sz="4000" dirty="0" err="1" smtClean="0"/>
              <a:t>Recomendador</a:t>
            </a:r>
            <a:r>
              <a:rPr lang="pt-BR" sz="4000" dirty="0" smtClean="0"/>
              <a:t> para</a:t>
            </a:r>
            <a:br>
              <a:rPr lang="pt-BR" sz="4000" dirty="0" smtClean="0"/>
            </a:br>
            <a:r>
              <a:rPr lang="pt-BR" sz="4000" dirty="0" smtClean="0"/>
              <a:t>Comércio Eletrônico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9180" y="2600529"/>
            <a:ext cx="6536000" cy="1872208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 smtClean="0">
                <a:solidFill>
                  <a:schemeClr val="tx2"/>
                </a:solidFill>
              </a:rPr>
              <a:t>MAC0499:</a:t>
            </a:r>
            <a:r>
              <a:rPr lang="pt-BR" sz="2400" dirty="0" smtClean="0">
                <a:solidFill>
                  <a:schemeClr val="tx2"/>
                </a:solidFill>
              </a:rPr>
              <a:t> Trabalho de Formatura Supervisionado</a:t>
            </a:r>
            <a:endParaRPr lang="pt-BR" dirty="0">
              <a:solidFill>
                <a:schemeClr val="tx2"/>
              </a:solidFill>
            </a:endParaRPr>
          </a:p>
          <a:p>
            <a:pPr algn="ctr"/>
            <a:endParaRPr lang="pt-BR" dirty="0">
              <a:solidFill>
                <a:schemeClr val="tx2"/>
              </a:solidFill>
            </a:endParaRPr>
          </a:p>
          <a:p>
            <a:pPr algn="ctr"/>
            <a:r>
              <a:rPr lang="pt-BR" dirty="0" smtClean="0">
                <a:solidFill>
                  <a:schemeClr val="tx2"/>
                </a:solidFill>
              </a:rPr>
              <a:t>Aluno: Felipe Carvalho Perestrelo</a:t>
            </a:r>
          </a:p>
          <a:p>
            <a:pPr algn="ctr"/>
            <a:endParaRPr lang="pt-BR" sz="900" dirty="0" smtClean="0">
              <a:solidFill>
                <a:schemeClr val="tx2"/>
              </a:solidFill>
            </a:endParaRPr>
          </a:p>
          <a:p>
            <a:pPr algn="ctr"/>
            <a:r>
              <a:rPr lang="pt-BR" dirty="0" smtClean="0">
                <a:solidFill>
                  <a:schemeClr val="tx2"/>
                </a:solidFill>
              </a:rPr>
              <a:t>Supervisora: Kelly Rosa </a:t>
            </a:r>
            <a:r>
              <a:rPr lang="pt-BR" dirty="0" err="1" smtClean="0">
                <a:solidFill>
                  <a:schemeClr val="tx2"/>
                </a:solidFill>
              </a:rPr>
              <a:t>Braghetto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1838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O Algoritmo </a:t>
            </a:r>
            <a:r>
              <a:rPr lang="pt-BR" sz="4000" dirty="0" err="1" smtClean="0"/>
              <a:t>Apriori</a:t>
            </a:r>
            <a:r>
              <a:rPr lang="pt-BR" sz="4000" dirty="0" smtClean="0"/>
              <a:t> - exemplo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503" y="2160949"/>
            <a:ext cx="2089987" cy="12241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08685"/>
            <a:ext cx="3143689" cy="212437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08207"/>
            <a:ext cx="2810267" cy="1362265"/>
          </a:xfrm>
          <a:prstGeom prst="rect">
            <a:avLst/>
          </a:prstGeom>
        </p:spPr>
      </p:pic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611560" y="1395839"/>
            <a:ext cx="2448272" cy="360040"/>
          </a:xfrm>
        </p:spPr>
        <p:txBody>
          <a:bodyPr>
            <a:noAutofit/>
          </a:bodyPr>
          <a:lstStyle/>
          <a:p>
            <a:r>
              <a:rPr lang="pt-BR" sz="1600" dirty="0" smtClean="0">
                <a:solidFill>
                  <a:schemeClr val="tx1"/>
                </a:solidFill>
              </a:rPr>
              <a:t>Suporte mínimo = 30%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234975" y="2773017"/>
            <a:ext cx="93610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ight Arrow 15"/>
          <p:cNvSpPr/>
          <p:nvPr/>
        </p:nvSpPr>
        <p:spPr>
          <a:xfrm rot="8874850">
            <a:off x="3629115" y="3931515"/>
            <a:ext cx="1738770" cy="210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Straight Connector 18"/>
          <p:cNvCxnSpPr/>
          <p:nvPr/>
        </p:nvCxnSpPr>
        <p:spPr>
          <a:xfrm>
            <a:off x="5580112" y="3284984"/>
            <a:ext cx="18722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ubtitle 2"/>
          <p:cNvSpPr txBox="1">
            <a:spLocks/>
          </p:cNvSpPr>
          <p:nvPr/>
        </p:nvSpPr>
        <p:spPr>
          <a:xfrm>
            <a:off x="5299360" y="1808685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L1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875463" y="4348167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82151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O Algoritmo </a:t>
            </a:r>
            <a:r>
              <a:rPr lang="pt-BR" sz="4000" dirty="0" err="1" smtClean="0"/>
              <a:t>Apriori</a:t>
            </a:r>
            <a:r>
              <a:rPr lang="pt-BR" sz="4000" dirty="0" smtClean="0"/>
              <a:t> - exemplo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503" y="2160949"/>
            <a:ext cx="2089987" cy="12241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08685"/>
            <a:ext cx="3143689" cy="212437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08207"/>
            <a:ext cx="2810267" cy="1362265"/>
          </a:xfrm>
          <a:prstGeom prst="rect">
            <a:avLst/>
          </a:prstGeom>
        </p:spPr>
      </p:pic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611560" y="1395839"/>
            <a:ext cx="2448272" cy="360040"/>
          </a:xfrm>
        </p:spPr>
        <p:txBody>
          <a:bodyPr>
            <a:noAutofit/>
          </a:bodyPr>
          <a:lstStyle/>
          <a:p>
            <a:r>
              <a:rPr lang="pt-BR" sz="1600" dirty="0" smtClean="0">
                <a:solidFill>
                  <a:schemeClr val="tx1"/>
                </a:solidFill>
              </a:rPr>
              <a:t>Suporte mínimo = 30%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234975" y="2773017"/>
            <a:ext cx="93610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ight Arrow 15"/>
          <p:cNvSpPr/>
          <p:nvPr/>
        </p:nvSpPr>
        <p:spPr>
          <a:xfrm rot="8874850">
            <a:off x="3629115" y="3931515"/>
            <a:ext cx="1738770" cy="210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Straight Connector 18"/>
          <p:cNvCxnSpPr/>
          <p:nvPr/>
        </p:nvCxnSpPr>
        <p:spPr>
          <a:xfrm>
            <a:off x="5580112" y="3284984"/>
            <a:ext cx="18722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ubtitle 2"/>
          <p:cNvSpPr txBox="1">
            <a:spLocks/>
          </p:cNvSpPr>
          <p:nvPr/>
        </p:nvSpPr>
        <p:spPr>
          <a:xfrm>
            <a:off x="5299360" y="1808685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L1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875463" y="4348167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L2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814951" y="5961155"/>
            <a:ext cx="26642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19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O Algoritmo </a:t>
            </a:r>
            <a:r>
              <a:rPr lang="pt-BR" sz="4000" dirty="0" err="1" smtClean="0"/>
              <a:t>Apriori</a:t>
            </a:r>
            <a:r>
              <a:rPr lang="pt-BR" sz="4000" dirty="0" smtClean="0"/>
              <a:t> - exemplo</a:t>
            </a:r>
            <a:endParaRPr lang="en-US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989426"/>
            <a:ext cx="3038899" cy="7906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503" y="2160949"/>
            <a:ext cx="2089987" cy="12241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08685"/>
            <a:ext cx="3143689" cy="212437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08207"/>
            <a:ext cx="2810267" cy="1362265"/>
          </a:xfrm>
          <a:prstGeom prst="rect">
            <a:avLst/>
          </a:prstGeom>
        </p:spPr>
      </p:pic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611560" y="1395839"/>
            <a:ext cx="2448272" cy="360040"/>
          </a:xfrm>
        </p:spPr>
        <p:txBody>
          <a:bodyPr>
            <a:noAutofit/>
          </a:bodyPr>
          <a:lstStyle/>
          <a:p>
            <a:r>
              <a:rPr lang="pt-BR" sz="1600" dirty="0" smtClean="0">
                <a:solidFill>
                  <a:schemeClr val="tx1"/>
                </a:solidFill>
              </a:rPr>
              <a:t>Suporte mínimo = 30%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234975" y="2773017"/>
            <a:ext cx="93610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ight Arrow 15"/>
          <p:cNvSpPr/>
          <p:nvPr/>
        </p:nvSpPr>
        <p:spPr>
          <a:xfrm rot="8874850">
            <a:off x="3629115" y="3931515"/>
            <a:ext cx="1738770" cy="210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ight Arrow 16"/>
          <p:cNvSpPr/>
          <p:nvPr/>
        </p:nvSpPr>
        <p:spPr>
          <a:xfrm>
            <a:off x="3843668" y="5276756"/>
            <a:ext cx="93610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Straight Connector 18"/>
          <p:cNvCxnSpPr/>
          <p:nvPr/>
        </p:nvCxnSpPr>
        <p:spPr>
          <a:xfrm>
            <a:off x="5580112" y="3284984"/>
            <a:ext cx="18722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4951" y="5961155"/>
            <a:ext cx="26642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ubtitle 2"/>
          <p:cNvSpPr txBox="1">
            <a:spLocks/>
          </p:cNvSpPr>
          <p:nvPr/>
        </p:nvSpPr>
        <p:spPr>
          <a:xfrm>
            <a:off x="5299360" y="1808685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L1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875463" y="4348167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L2</a:t>
            </a: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5299360" y="4587495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L3</a:t>
            </a:r>
          </a:p>
        </p:txBody>
      </p:sp>
    </p:spTree>
    <p:extLst>
      <p:ext uri="{BB962C8B-B14F-4D97-AF65-F5344CB8AC3E}">
        <p14:creationId xmlns:p14="http://schemas.microsoft.com/office/powerpoint/2010/main" val="7383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O Algoritmo </a:t>
            </a:r>
            <a:r>
              <a:rPr lang="pt-BR" sz="4000" dirty="0" err="1" smtClean="0"/>
              <a:t>Apriori</a:t>
            </a:r>
            <a:r>
              <a:rPr lang="pt-BR" sz="4000" dirty="0" smtClean="0"/>
              <a:t> - exemplo</a:t>
            </a:r>
            <a:endParaRPr lang="en-US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989426"/>
            <a:ext cx="3038899" cy="7906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503" y="2160949"/>
            <a:ext cx="2089987" cy="12241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08685"/>
            <a:ext cx="3143689" cy="212437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08207"/>
            <a:ext cx="2810267" cy="1362265"/>
          </a:xfrm>
          <a:prstGeom prst="rect">
            <a:avLst/>
          </a:prstGeom>
        </p:spPr>
      </p:pic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611560" y="1395839"/>
            <a:ext cx="2448272" cy="360040"/>
          </a:xfrm>
        </p:spPr>
        <p:txBody>
          <a:bodyPr>
            <a:noAutofit/>
          </a:bodyPr>
          <a:lstStyle/>
          <a:p>
            <a:r>
              <a:rPr lang="pt-BR" sz="1600" dirty="0" smtClean="0">
                <a:solidFill>
                  <a:schemeClr val="tx1"/>
                </a:solidFill>
              </a:rPr>
              <a:t>Suporte mínimo = 30%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234975" y="2773017"/>
            <a:ext cx="93610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ight Arrow 15"/>
          <p:cNvSpPr/>
          <p:nvPr/>
        </p:nvSpPr>
        <p:spPr>
          <a:xfrm rot="8874850">
            <a:off x="3629115" y="3931515"/>
            <a:ext cx="1738770" cy="210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ight Arrow 16"/>
          <p:cNvSpPr/>
          <p:nvPr/>
        </p:nvSpPr>
        <p:spPr>
          <a:xfrm>
            <a:off x="3843668" y="5276756"/>
            <a:ext cx="93610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Straight Connector 18"/>
          <p:cNvCxnSpPr/>
          <p:nvPr/>
        </p:nvCxnSpPr>
        <p:spPr>
          <a:xfrm>
            <a:off x="5580112" y="3284984"/>
            <a:ext cx="18722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4951" y="5961155"/>
            <a:ext cx="26642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ubtitle 2"/>
          <p:cNvSpPr txBox="1">
            <a:spLocks/>
          </p:cNvSpPr>
          <p:nvPr/>
        </p:nvSpPr>
        <p:spPr>
          <a:xfrm>
            <a:off x="5299360" y="1808685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L1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875463" y="4348167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L2</a:t>
            </a: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5299360" y="4587495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L3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5195564" y="5493482"/>
            <a:ext cx="26642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205461" y="5681507"/>
            <a:ext cx="26642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82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O Algoritmo </a:t>
            </a:r>
            <a:r>
              <a:rPr lang="pt-BR" sz="4000" dirty="0" err="1" smtClean="0"/>
              <a:t>Apriori</a:t>
            </a:r>
            <a:r>
              <a:rPr lang="pt-BR" sz="4000" dirty="0" smtClean="0"/>
              <a:t> - exemplo</a:t>
            </a:r>
            <a:endParaRPr lang="en-US" sz="2000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2470322" y="1395839"/>
            <a:ext cx="2808312" cy="360040"/>
          </a:xfrm>
        </p:spPr>
        <p:txBody>
          <a:bodyPr>
            <a:noAutofit/>
          </a:bodyPr>
          <a:lstStyle/>
          <a:p>
            <a:r>
              <a:rPr lang="pt-BR" sz="1600" dirty="0" smtClean="0">
                <a:solidFill>
                  <a:schemeClr val="tx1"/>
                </a:solidFill>
              </a:rPr>
              <a:t>Conjunto de itens frequentes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290" y="1785447"/>
            <a:ext cx="3384376" cy="2355271"/>
          </a:xfrm>
          <a:prstGeom prst="rect">
            <a:avLst/>
          </a:prstGeom>
        </p:spPr>
      </p:pic>
      <p:sp>
        <p:nvSpPr>
          <p:cNvPr id="22" name="Subtitle 2"/>
          <p:cNvSpPr txBox="1">
            <a:spLocks/>
          </p:cNvSpPr>
          <p:nvPr/>
        </p:nvSpPr>
        <p:spPr>
          <a:xfrm>
            <a:off x="2042466" y="4797152"/>
            <a:ext cx="3664024" cy="15121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 smtClean="0">
                <a:solidFill>
                  <a:schemeClr val="tx1"/>
                </a:solidFill>
              </a:rPr>
              <a:t>Exemplos de regras:</a:t>
            </a:r>
            <a:endParaRPr lang="pt-BR" sz="1600" b="1" dirty="0">
              <a:solidFill>
                <a:schemeClr val="tx1"/>
              </a:solidFill>
            </a:endParaRPr>
          </a:p>
          <a:p>
            <a:r>
              <a:rPr lang="pt-BR" sz="1600" b="1" dirty="0">
                <a:solidFill>
                  <a:schemeClr val="tx1"/>
                </a:solidFill>
              </a:rPr>
              <a:t>Se {Pão} =&gt; {Manteiga} = 43%</a:t>
            </a:r>
          </a:p>
          <a:p>
            <a:r>
              <a:rPr lang="pt-BR" sz="1600" b="1" dirty="0">
                <a:solidFill>
                  <a:schemeClr val="tx1"/>
                </a:solidFill>
              </a:rPr>
              <a:t>Se {</a:t>
            </a:r>
            <a:r>
              <a:rPr lang="pt-BR" sz="1600" b="1" dirty="0" err="1">
                <a:solidFill>
                  <a:schemeClr val="tx1"/>
                </a:solidFill>
              </a:rPr>
              <a:t>Pão,Leite</a:t>
            </a:r>
            <a:r>
              <a:rPr lang="pt-BR" sz="1600" b="1" dirty="0">
                <a:solidFill>
                  <a:schemeClr val="tx1"/>
                </a:solidFill>
              </a:rPr>
              <a:t>} =&gt; {Cerveja} = 60%</a:t>
            </a:r>
          </a:p>
          <a:p>
            <a:r>
              <a:rPr lang="pt-BR" sz="1600" b="1" dirty="0">
                <a:solidFill>
                  <a:schemeClr val="tx1"/>
                </a:solidFill>
              </a:rPr>
              <a:t>Se {Leite} =&gt; {</a:t>
            </a:r>
            <a:r>
              <a:rPr lang="pt-BR" sz="1600" b="1" dirty="0" err="1">
                <a:solidFill>
                  <a:schemeClr val="tx1"/>
                </a:solidFill>
              </a:rPr>
              <a:t>Pão,Cerveja</a:t>
            </a:r>
            <a:r>
              <a:rPr lang="pt-BR" sz="1600" b="1" dirty="0">
                <a:solidFill>
                  <a:schemeClr val="tx1"/>
                </a:solidFill>
              </a:rPr>
              <a:t>} = 38%</a:t>
            </a:r>
          </a:p>
          <a:p>
            <a:endParaRPr lang="pt-BR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6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Desenvolvimento</a:t>
            </a:r>
            <a:endParaRPr lang="en-US" sz="4000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6536000" cy="424847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Implementação de duas versões diferentes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1600" dirty="0" smtClean="0"/>
              <a:t>Geração dos conjuntos de itens usando vetores com pares do tipo (chave, valor) de PHP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1600" dirty="0" smtClean="0"/>
              <a:t>Geração dos conjuntos de itens com consultas em SQL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Testes de desempenho comparando com outras duas implementações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1600" dirty="0" err="1" smtClean="0"/>
              <a:t>Weka</a:t>
            </a:r>
            <a:r>
              <a:rPr lang="pt-BR" sz="1600" dirty="0"/>
              <a:t>: </a:t>
            </a:r>
            <a:r>
              <a:rPr lang="pt-BR" sz="1600" dirty="0" smtClean="0"/>
              <a:t>coletânea </a:t>
            </a:r>
            <a:r>
              <a:rPr lang="pt-BR" sz="1600" dirty="0"/>
              <a:t>renomada de algoritmos para tarefas de mineração de </a:t>
            </a:r>
            <a:r>
              <a:rPr lang="pt-BR" sz="1600" dirty="0" smtClean="0"/>
              <a:t>dados, desenvolvida em JAVA</a:t>
            </a:r>
            <a:r>
              <a:rPr lang="pt-BR" sz="1200" dirty="0" smtClean="0"/>
              <a:t> [4]</a:t>
            </a:r>
            <a:endParaRPr lang="pt-BR" sz="16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1600" dirty="0" smtClean="0"/>
              <a:t>Algoritmo de Ferenc </a:t>
            </a:r>
            <a:r>
              <a:rPr lang="pt-BR" sz="1600" dirty="0" err="1" smtClean="0"/>
              <a:t>Bodon</a:t>
            </a:r>
            <a:r>
              <a:rPr lang="pt-BR" sz="1600" dirty="0"/>
              <a:t>: uma implementação </a:t>
            </a:r>
            <a:r>
              <a:rPr lang="pt-BR" sz="1600" dirty="0" smtClean="0"/>
              <a:t>acadêmica, </a:t>
            </a:r>
            <a:r>
              <a:rPr lang="pt-BR" sz="1600" dirty="0"/>
              <a:t>em código </a:t>
            </a:r>
            <a:r>
              <a:rPr lang="pt-BR" sz="1600" dirty="0" smtClean="0"/>
              <a:t>aberto, desenvolvida em C++</a:t>
            </a:r>
            <a:r>
              <a:rPr lang="pt-BR" sz="1200" dirty="0">
                <a:solidFill>
                  <a:srgbClr val="2F2B20">
                    <a:tint val="75000"/>
                  </a:srgbClr>
                </a:solidFill>
              </a:rPr>
              <a:t> </a:t>
            </a:r>
            <a:r>
              <a:rPr lang="pt-BR" sz="1200" dirty="0" smtClean="0">
                <a:solidFill>
                  <a:srgbClr val="2F2B20">
                    <a:tint val="75000"/>
                  </a:srgbClr>
                </a:solidFill>
              </a:rPr>
              <a:t>[5]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98757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Testes</a:t>
            </a:r>
            <a:endParaRPr lang="en-US" sz="4000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6536000" cy="4464496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Para o teste foi utilizada uma base com cerca de 80 </a:t>
            </a:r>
            <a:r>
              <a:rPr lang="pt-BR" sz="2400" dirty="0"/>
              <a:t>mil transações e </a:t>
            </a:r>
            <a:r>
              <a:rPr lang="pt-BR" sz="2400" dirty="0" smtClean="0"/>
              <a:t>16 </a:t>
            </a:r>
            <a:r>
              <a:rPr lang="pt-BR" sz="2400" dirty="0"/>
              <a:t>mil </a:t>
            </a:r>
            <a:r>
              <a:rPr lang="pt-BR" sz="2400" dirty="0" smtClean="0"/>
              <a:t>itens, de um comércio eletrônico real do segmento infantil, pois a base original é pequena (cerca de 2600 transações)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Foram extraídos subconjuntos de transações de tamanhos diferentes (mil, 10 mil, 20 mil, 40 mil e 80 mil), e para cada tamanho (exceto por 80 mil) foram extraídas 5 versões aleatórias diferentes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Foram testadas usando suportes mínimos de 1%, 0,5% e 0,1%. Para a base de mil transações não foi utilizado suporte mínimo de 0,1%, pois isso representaria a base inteira</a:t>
            </a:r>
          </a:p>
        </p:txBody>
      </p:sp>
    </p:spTree>
    <p:extLst>
      <p:ext uri="{BB962C8B-B14F-4D97-AF65-F5344CB8AC3E}">
        <p14:creationId xmlns:p14="http://schemas.microsoft.com/office/powerpoint/2010/main" val="386671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Desenvolvimento e Testes - resultados</a:t>
            </a:r>
            <a:endParaRPr lang="en-US" sz="4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3350" y="1976965"/>
            <a:ext cx="4924340" cy="1356168"/>
          </a:xfrm>
          <a:prstGeom prst="rect">
            <a:avLst/>
          </a:prstGeom>
        </p:spPr>
      </p:pic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814368" y="4005064"/>
            <a:ext cx="6637952" cy="360040"/>
          </a:xfrm>
        </p:spPr>
        <p:txBody>
          <a:bodyPr>
            <a:noAutofit/>
          </a:bodyPr>
          <a:lstStyle/>
          <a:p>
            <a:r>
              <a:rPr lang="pt-BR" sz="1600" dirty="0">
                <a:solidFill>
                  <a:schemeClr val="tx1"/>
                </a:solidFill>
              </a:rPr>
              <a:t>Após o primeiro teste ficou evidente a diferença de desempenho entre </a:t>
            </a:r>
            <a:r>
              <a:rPr lang="pt-BR" sz="1600" dirty="0" err="1">
                <a:solidFill>
                  <a:schemeClr val="tx1"/>
                </a:solidFill>
              </a:rPr>
              <a:t>Weka</a:t>
            </a:r>
            <a:r>
              <a:rPr lang="pt-BR" sz="1600" dirty="0">
                <a:solidFill>
                  <a:schemeClr val="tx1"/>
                </a:solidFill>
              </a:rPr>
              <a:t> e </a:t>
            </a:r>
            <a:r>
              <a:rPr lang="pt-BR" sz="1600" dirty="0" err="1">
                <a:solidFill>
                  <a:schemeClr val="tx1"/>
                </a:solidFill>
              </a:rPr>
              <a:t>aprioriPHP</a:t>
            </a:r>
            <a:r>
              <a:rPr lang="pt-BR" sz="1600" dirty="0">
                <a:solidFill>
                  <a:schemeClr val="tx1"/>
                </a:solidFill>
              </a:rPr>
              <a:t> em relação às outras implementações. </a:t>
            </a:r>
            <a:r>
              <a:rPr lang="pt-BR" sz="1600" dirty="0" err="1">
                <a:solidFill>
                  <a:schemeClr val="tx1"/>
                </a:solidFill>
              </a:rPr>
              <a:t>Weka</a:t>
            </a:r>
            <a:r>
              <a:rPr lang="pt-BR" sz="1600" dirty="0">
                <a:solidFill>
                  <a:schemeClr val="tx1"/>
                </a:solidFill>
              </a:rPr>
              <a:t> teve um tempo de execução extremamente alto comparado com as outras implementações, e  </a:t>
            </a:r>
            <a:r>
              <a:rPr lang="pt-BR" sz="1600" dirty="0" err="1">
                <a:solidFill>
                  <a:schemeClr val="tx1"/>
                </a:solidFill>
              </a:rPr>
              <a:t>aprioriPHP</a:t>
            </a:r>
            <a:r>
              <a:rPr lang="pt-BR" sz="1600" dirty="0">
                <a:solidFill>
                  <a:schemeClr val="tx1"/>
                </a:solidFill>
              </a:rPr>
              <a:t> teve problema com alocação de </a:t>
            </a:r>
            <a:r>
              <a:rPr lang="pt-BR" sz="1600" dirty="0" smtClean="0">
                <a:solidFill>
                  <a:schemeClr val="tx1"/>
                </a:solidFill>
              </a:rPr>
              <a:t>memória.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981133" y="2216739"/>
            <a:ext cx="602156" cy="360040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ight Arrow 18"/>
          <p:cNvSpPr/>
          <p:nvPr/>
        </p:nvSpPr>
        <p:spPr>
          <a:xfrm>
            <a:off x="981133" y="2739253"/>
            <a:ext cx="602156" cy="360040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612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Desenvolvimento e Testes - resultados</a:t>
            </a:r>
            <a:endParaRPr lang="en-US" sz="4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3350" y="1976965"/>
            <a:ext cx="4924340" cy="1356168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805635" y="2943034"/>
            <a:ext cx="46665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800071" y="2402595"/>
            <a:ext cx="46665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/>
          <p:cNvSpPr txBox="1">
            <a:spLocks/>
          </p:cNvSpPr>
          <p:nvPr/>
        </p:nvSpPr>
        <p:spPr>
          <a:xfrm>
            <a:off x="814368" y="4005064"/>
            <a:ext cx="6637952" cy="360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 smtClean="0">
                <a:solidFill>
                  <a:schemeClr val="tx1"/>
                </a:solidFill>
              </a:rPr>
              <a:t>Após o primeiro teste ficou evidente a diferença de desempenho entre </a:t>
            </a:r>
            <a:r>
              <a:rPr lang="pt-BR" sz="1600" dirty="0" err="1" smtClean="0">
                <a:solidFill>
                  <a:schemeClr val="tx1"/>
                </a:solidFill>
              </a:rPr>
              <a:t>Weka</a:t>
            </a:r>
            <a:r>
              <a:rPr lang="pt-BR" sz="1600" dirty="0" smtClean="0">
                <a:solidFill>
                  <a:schemeClr val="tx1"/>
                </a:solidFill>
              </a:rPr>
              <a:t> e </a:t>
            </a:r>
            <a:r>
              <a:rPr lang="pt-BR" sz="1600" dirty="0" err="1" smtClean="0">
                <a:solidFill>
                  <a:schemeClr val="tx1"/>
                </a:solidFill>
              </a:rPr>
              <a:t>aprioriPHP</a:t>
            </a:r>
            <a:r>
              <a:rPr lang="pt-BR" sz="1600" dirty="0" smtClean="0">
                <a:solidFill>
                  <a:schemeClr val="tx1"/>
                </a:solidFill>
              </a:rPr>
              <a:t> em relação às outras implementações. </a:t>
            </a:r>
            <a:r>
              <a:rPr lang="pt-BR" sz="1600" dirty="0" err="1" smtClean="0">
                <a:solidFill>
                  <a:schemeClr val="tx1"/>
                </a:solidFill>
              </a:rPr>
              <a:t>Weka</a:t>
            </a:r>
            <a:r>
              <a:rPr lang="pt-BR" sz="1600" dirty="0" smtClean="0">
                <a:solidFill>
                  <a:schemeClr val="tx1"/>
                </a:solidFill>
              </a:rPr>
              <a:t> teve um tempo de execução extremamente alto comparado com as outras implementações, e  </a:t>
            </a:r>
            <a:r>
              <a:rPr lang="pt-BR" sz="1600" dirty="0" err="1" smtClean="0">
                <a:solidFill>
                  <a:schemeClr val="tx1"/>
                </a:solidFill>
              </a:rPr>
              <a:t>aprioriPHP</a:t>
            </a:r>
            <a:r>
              <a:rPr lang="pt-BR" sz="1600" dirty="0" smtClean="0">
                <a:solidFill>
                  <a:schemeClr val="tx1"/>
                </a:solidFill>
              </a:rPr>
              <a:t> teve problema com alocação de memória.</a:t>
            </a:r>
          </a:p>
          <a:p>
            <a:endParaRPr lang="pt-BR" sz="1600" dirty="0">
              <a:solidFill>
                <a:schemeClr val="tx1"/>
              </a:solidFill>
            </a:endParaRPr>
          </a:p>
          <a:p>
            <a:r>
              <a:rPr lang="pt-BR" sz="1600" dirty="0">
                <a:solidFill>
                  <a:schemeClr val="tx1"/>
                </a:solidFill>
              </a:rPr>
              <a:t>Ambas implementações foram eliminadas dos testes posteriores.</a:t>
            </a:r>
          </a:p>
          <a:p>
            <a:endParaRPr lang="pt-BR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44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Desenvolvimento e Testes - resultados</a:t>
            </a:r>
            <a:endParaRPr lang="en-US" sz="4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606" y="2125683"/>
            <a:ext cx="3626976" cy="610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080" y="2125683"/>
            <a:ext cx="3626976" cy="6109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606" y="2927879"/>
            <a:ext cx="3626976" cy="6109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7080" y="2927879"/>
            <a:ext cx="3626976" cy="610960"/>
          </a:xfrm>
          <a:prstGeom prst="rect">
            <a:avLst/>
          </a:prstGeom>
        </p:spPr>
      </p:pic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51606" y="4005064"/>
            <a:ext cx="7019456" cy="360040"/>
          </a:xfrm>
        </p:spPr>
        <p:txBody>
          <a:bodyPr>
            <a:noAutofit/>
          </a:bodyPr>
          <a:lstStyle/>
          <a:p>
            <a:r>
              <a:rPr lang="pt-BR" sz="1600" dirty="0" smtClean="0">
                <a:solidFill>
                  <a:schemeClr val="tx1"/>
                </a:solidFill>
              </a:rPr>
              <a:t>O suporte mínimo é consideravelmente mais relevante do que o tamanho da base para o bom desempenho do algoritmo.</a:t>
            </a:r>
          </a:p>
          <a:p>
            <a:endParaRPr lang="pt-BR" sz="500" dirty="0" smtClean="0">
              <a:solidFill>
                <a:schemeClr val="tx1"/>
              </a:solidFill>
            </a:endParaRPr>
          </a:p>
          <a:p>
            <a:r>
              <a:rPr lang="pt-BR" sz="1600" dirty="0" smtClean="0">
                <a:solidFill>
                  <a:schemeClr val="tx1"/>
                </a:solidFill>
              </a:rPr>
              <a:t>Os resultados destacam a implementação de Ferenc </a:t>
            </a:r>
            <a:r>
              <a:rPr lang="pt-BR" sz="1600" dirty="0" err="1" smtClean="0">
                <a:solidFill>
                  <a:schemeClr val="tx1"/>
                </a:solidFill>
              </a:rPr>
              <a:t>Bodon</a:t>
            </a:r>
            <a:r>
              <a:rPr lang="pt-BR" sz="1600" dirty="0" smtClean="0">
                <a:solidFill>
                  <a:schemeClr val="tx1"/>
                </a:solidFill>
              </a:rPr>
              <a:t> pelo seu desempenho. Porém, a partir da comparação das regras geradas, para melhor análise dos resultados, notou-se que algumas regras não foram geradas por essa versão. A versão </a:t>
            </a:r>
            <a:r>
              <a:rPr lang="pt-BR" sz="1600" dirty="0" err="1" smtClean="0">
                <a:solidFill>
                  <a:schemeClr val="tx1"/>
                </a:solidFill>
              </a:rPr>
              <a:t>aprioriSQL</a:t>
            </a:r>
            <a:r>
              <a:rPr lang="pt-BR" sz="1600" dirty="0" smtClean="0">
                <a:solidFill>
                  <a:schemeClr val="tx1"/>
                </a:solidFill>
              </a:rPr>
              <a:t>, entretanto, gerou todas as regras.</a:t>
            </a:r>
          </a:p>
          <a:p>
            <a:endParaRPr lang="pt-BR" sz="500" dirty="0">
              <a:solidFill>
                <a:schemeClr val="tx1"/>
              </a:solidFill>
            </a:endParaRPr>
          </a:p>
          <a:p>
            <a:r>
              <a:rPr lang="pt-BR" sz="1600" dirty="0" smtClean="0">
                <a:solidFill>
                  <a:schemeClr val="tx1"/>
                </a:solidFill>
              </a:rPr>
              <a:t>Apesar do maior tempo de execução, a versão </a:t>
            </a:r>
            <a:r>
              <a:rPr lang="pt-BR" sz="1600" dirty="0" err="1" smtClean="0">
                <a:solidFill>
                  <a:schemeClr val="tx1"/>
                </a:solidFill>
              </a:rPr>
              <a:t>aprioriSQL</a:t>
            </a:r>
            <a:r>
              <a:rPr lang="pt-BR" sz="1600" dirty="0" smtClean="0">
                <a:solidFill>
                  <a:schemeClr val="tx1"/>
                </a:solidFill>
              </a:rPr>
              <a:t> obteve resultado satisfatório e pode ser facilmente adaptado e utilizado.</a:t>
            </a:r>
          </a:p>
        </p:txBody>
      </p:sp>
    </p:spTree>
    <p:extLst>
      <p:ext uri="{BB962C8B-B14F-4D97-AF65-F5344CB8AC3E}">
        <p14:creationId xmlns:p14="http://schemas.microsoft.com/office/powerpoint/2010/main" val="2203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Motivações e Objetivo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6536000" cy="40820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Interesse pessoal e profissional - é um assunto com o qual tenho afinidade e é relacionado ao meu trabalho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Objetivo </a:t>
            </a:r>
            <a:r>
              <a:rPr lang="pt-BR" sz="2400" dirty="0"/>
              <a:t>de d</a:t>
            </a:r>
            <a:r>
              <a:rPr lang="pt-BR" sz="2400" dirty="0" smtClean="0"/>
              <a:t>esenvolver </a:t>
            </a:r>
            <a:r>
              <a:rPr lang="pt-BR" sz="2400" dirty="0"/>
              <a:t>um sistema </a:t>
            </a:r>
            <a:r>
              <a:rPr lang="pt-BR" sz="2400" dirty="0" err="1"/>
              <a:t>recomendador</a:t>
            </a:r>
            <a:r>
              <a:rPr lang="pt-BR" sz="2400" dirty="0"/>
              <a:t> para um comércio eletrônico </a:t>
            </a:r>
            <a:r>
              <a:rPr lang="pt-BR" sz="2400" dirty="0" smtClean="0"/>
              <a:t>e </a:t>
            </a:r>
            <a:r>
              <a:rPr lang="pt-BR" sz="2400" dirty="0"/>
              <a:t>que seja facilmente adaptável a outros sistemas</a:t>
            </a:r>
          </a:p>
          <a:p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90655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Conclusão e próximos passos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6536000" cy="40820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Mineração de dados assume papel chave para lidar com grandes quantidades de dados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Implementação em PHP de um sistema facilmente adaptável e eficiente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Aumento da granularidade do sistema para realizar tarefas com categorias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11954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Referências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6536000" cy="4082008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[1] LAROSE, D. T. Discovering Knowledge in Data: An Introduction to Data Mining. John Wiley and Sons, </a:t>
            </a:r>
            <a:r>
              <a:rPr lang="en-US" sz="1800" dirty="0" err="1"/>
              <a:t>Inc</a:t>
            </a:r>
            <a:r>
              <a:rPr lang="en-US" sz="1800" dirty="0"/>
              <a:t>, 2005.</a:t>
            </a:r>
          </a:p>
          <a:p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[</a:t>
            </a:r>
            <a:r>
              <a:rPr lang="en-US" sz="1800" dirty="0"/>
              <a:t>2] AGRAWAL, R; IMIELINSKI, T; SWAMI, A. Mining association rules between sets of items in large databases. Proc. of the ACM SIGMOD, p. 207–216, 1993. </a:t>
            </a: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[3] AGRAWAL, R; SRIKANT, R. Fast algorithms for mining association rules. 20</a:t>
            </a:r>
            <a:r>
              <a:rPr lang="en-US" sz="1800" baseline="30000" dirty="0"/>
              <a:t>th</a:t>
            </a:r>
            <a:r>
              <a:rPr lang="en-US" sz="1800" dirty="0"/>
              <a:t> International Conference on Very Large Data Bases, p. 487–499, 1994. </a:t>
            </a:r>
          </a:p>
          <a:p>
            <a:endParaRPr lang="pt-BR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[4] </a:t>
            </a:r>
            <a:r>
              <a:rPr lang="en-US" sz="1800" dirty="0" err="1" smtClean="0"/>
              <a:t>Weka</a:t>
            </a:r>
            <a:r>
              <a:rPr lang="en-US" sz="1800" dirty="0" smtClean="0"/>
              <a:t> 3: Data Mining Software in </a:t>
            </a:r>
            <a:r>
              <a:rPr lang="en-US" sz="1800" dirty="0" err="1" smtClean="0"/>
              <a:t>Jaca</a:t>
            </a:r>
            <a:r>
              <a:rPr lang="en-US" sz="1800" dirty="0"/>
              <a:t>. www.cs.waikato.ac.nz/~ml/weka</a:t>
            </a:r>
            <a:r>
              <a:rPr lang="en-US" sz="1800" dirty="0" smtClean="0"/>
              <a:t>/ [</a:t>
            </a:r>
            <a:r>
              <a:rPr lang="en-US" sz="1800" dirty="0" err="1" smtClean="0"/>
              <a:t>Acessado</a:t>
            </a:r>
            <a:r>
              <a:rPr lang="en-US" sz="1800" dirty="0" smtClean="0"/>
              <a:t> </a:t>
            </a:r>
            <a:r>
              <a:rPr lang="en-US" sz="1800" dirty="0" err="1" smtClean="0"/>
              <a:t>em</a:t>
            </a:r>
            <a:r>
              <a:rPr lang="en-US" sz="1800" dirty="0" smtClean="0"/>
              <a:t> 12/11/2013]</a:t>
            </a: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[</a:t>
            </a:r>
            <a:r>
              <a:rPr lang="en-US" sz="1800" dirty="0"/>
              <a:t>5] BODON, F. A fast APRIORI implementation, IEEE ICDM Workshop on Frequent </a:t>
            </a:r>
            <a:r>
              <a:rPr lang="en-US" sz="1800" dirty="0" err="1"/>
              <a:t>Itemset</a:t>
            </a:r>
            <a:r>
              <a:rPr lang="en-US" sz="1800" dirty="0"/>
              <a:t> Mining Implementations (FIMI'03), Melbourne, Florida, USA, 2003.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03792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Sistemas </a:t>
            </a:r>
            <a:r>
              <a:rPr lang="pt-BR" sz="4000" dirty="0" err="1" smtClean="0"/>
              <a:t>Recomendadores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6536000" cy="40820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Utilizados em sites para </a:t>
            </a:r>
            <a:r>
              <a:rPr lang="pt-BR" sz="2400" dirty="0"/>
              <a:t>sugerir itens relevantes para o </a:t>
            </a:r>
            <a:r>
              <a:rPr lang="pt-BR" sz="2400" dirty="0" smtClean="0"/>
              <a:t>usuário e aumentar o número de transações (no contexto deste trabalho, uma transação é uma venda)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Algoritmos avaliam histórico de transações para gerar recomendações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Para um comércio eletrônico significa aumento da receita - “venda cruzada”</a:t>
            </a:r>
          </a:p>
        </p:txBody>
      </p:sp>
    </p:spTree>
    <p:extLst>
      <p:ext uri="{BB962C8B-B14F-4D97-AF65-F5344CB8AC3E}">
        <p14:creationId xmlns:p14="http://schemas.microsoft.com/office/powerpoint/2010/main" val="253855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Mineração de dados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6536000" cy="40820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Objetivo de descobrir padrões em </a:t>
            </a:r>
            <a:r>
              <a:rPr lang="pt-BR" sz="2400" dirty="0" smtClean="0"/>
              <a:t>grandes </a:t>
            </a:r>
            <a:r>
              <a:rPr lang="pt-BR" sz="2400" dirty="0"/>
              <a:t>bases de dados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Pode ser classificada em termos de suas </a:t>
            </a:r>
            <a:r>
              <a:rPr lang="pt-BR" sz="2400" dirty="0"/>
              <a:t>tarefas </a:t>
            </a:r>
            <a:r>
              <a:rPr lang="pt-BR" sz="2400" dirty="0" smtClean="0"/>
              <a:t>básicas</a:t>
            </a:r>
            <a:r>
              <a:rPr lang="pt-BR" sz="1600" dirty="0" smtClean="0"/>
              <a:t>[1]</a:t>
            </a:r>
            <a:r>
              <a:rPr lang="pt-BR" sz="2400" dirty="0" smtClean="0"/>
              <a:t>: </a:t>
            </a:r>
            <a:r>
              <a:rPr lang="pt-BR" sz="2400" dirty="0"/>
              <a:t>Descrição, Classificação, Estimação (ou Regressão), Predição, Agrupamento e </a:t>
            </a:r>
            <a:r>
              <a:rPr lang="pt-BR" sz="2400" dirty="0" smtClean="0"/>
              <a:t>Associação</a:t>
            </a:r>
          </a:p>
        </p:txBody>
      </p:sp>
    </p:spTree>
    <p:extLst>
      <p:ext uri="{BB962C8B-B14F-4D97-AF65-F5344CB8AC3E}">
        <p14:creationId xmlns:p14="http://schemas.microsoft.com/office/powerpoint/2010/main" val="368772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Tarefa de Associação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6536000" cy="496855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Tarefa principal presente em sistemas </a:t>
            </a:r>
            <a:r>
              <a:rPr lang="pt-BR" sz="2400" dirty="0" err="1" smtClean="0"/>
              <a:t>recomendadores</a:t>
            </a:r>
            <a:endParaRPr lang="pt-B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Método (ou técnica) básico: mineração de itens frequentes </a:t>
            </a:r>
            <a:r>
              <a:rPr lang="pt-BR" sz="1400" dirty="0" smtClean="0"/>
              <a:t>[2]</a:t>
            </a:r>
            <a:r>
              <a:rPr lang="pt-BR" sz="2400" dirty="0" smtClean="0"/>
              <a:t>, composto por duas etapas: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pt-BR" sz="1600" dirty="0" smtClean="0"/>
              <a:t>Geração </a:t>
            </a:r>
            <a:r>
              <a:rPr lang="pt-BR" sz="1600" dirty="0"/>
              <a:t>do conjunto de itens frequentes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pt-BR" sz="1600" dirty="0"/>
              <a:t>Geração das regras de </a:t>
            </a:r>
            <a:r>
              <a:rPr lang="pt-BR" sz="1600" dirty="0" smtClean="0"/>
              <a:t>associação na forma “SE X ENTÃO Y”, ou X =&gt; 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400" dirty="0" smtClean="0"/>
              <a:t>Garantia de resultados válidos: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pt-BR" sz="1600" dirty="0" smtClean="0"/>
              <a:t>Suporte de um conjunto de itens: Percentual de transações que contém o conjunto. O valor absoluto é chamado de frequência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pt-BR" sz="1600" dirty="0" smtClean="0"/>
              <a:t>Confiança de uma regra. Seja uma regra X =&gt; Y, e os suportes de X e Y respetivamente s(X) e s(Y), então a confiança da regra é dada por: s(X U Y)/s(X)</a:t>
            </a:r>
          </a:p>
        </p:txBody>
      </p:sp>
    </p:spTree>
    <p:extLst>
      <p:ext uri="{BB962C8B-B14F-4D97-AF65-F5344CB8AC3E}">
        <p14:creationId xmlns:p14="http://schemas.microsoft.com/office/powerpoint/2010/main" val="124701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O Algoritmo </a:t>
            </a:r>
            <a:r>
              <a:rPr lang="pt-BR" sz="4000" dirty="0" err="1" smtClean="0"/>
              <a:t>Apriori</a:t>
            </a:r>
            <a:r>
              <a:rPr lang="pt-BR" sz="4000" dirty="0" smtClean="0"/>
              <a:t> </a:t>
            </a:r>
            <a:r>
              <a:rPr lang="pt-BR" sz="2000" dirty="0" smtClean="0"/>
              <a:t>[3]</a:t>
            </a:r>
            <a:endParaRPr lang="en-US" sz="2000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6536000" cy="40820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Algoritmo tradicional para tarefas de associação, ainda muito utilizado por sua eficiência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Etapa de geração de conjunto de itens frequentes é chave para desempenho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4446" y="3465643"/>
            <a:ext cx="5142218" cy="2819927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961196" y="6249838"/>
            <a:ext cx="4124760" cy="166464"/>
          </a:xfrm>
          <a:prstGeom prst="rect">
            <a:avLst/>
          </a:prstGeom>
          <a:noFill/>
          <a:ln w="317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00" b="1" dirty="0" smtClean="0">
                <a:solidFill>
                  <a:schemeClr val="tx1"/>
                </a:solidFill>
              </a:rPr>
              <a:t>Figura1</a:t>
            </a:r>
            <a:r>
              <a:rPr lang="pt-BR" sz="1000" dirty="0" smtClean="0">
                <a:solidFill>
                  <a:schemeClr val="tx1"/>
                </a:solidFill>
              </a:rPr>
              <a:t>:Etapa de geração de conjunto de itens frequentes do </a:t>
            </a:r>
            <a:r>
              <a:rPr lang="pt-BR" sz="1000" dirty="0" err="1" smtClean="0">
                <a:solidFill>
                  <a:schemeClr val="tx1"/>
                </a:solidFill>
              </a:rPr>
              <a:t>Apriori</a:t>
            </a:r>
            <a:r>
              <a:rPr lang="pt-BR" sz="1000" dirty="0" smtClean="0">
                <a:solidFill>
                  <a:schemeClr val="tx1"/>
                </a:solidFill>
              </a:rPr>
              <a:t> </a:t>
            </a:r>
            <a:r>
              <a:rPr lang="pt-BR" sz="700" dirty="0" smtClean="0">
                <a:solidFill>
                  <a:schemeClr val="tx1"/>
                </a:solidFill>
              </a:rPr>
              <a:t>[3]</a:t>
            </a:r>
            <a:endParaRPr lang="pt-BR" sz="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84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O Algoritmo </a:t>
            </a:r>
            <a:r>
              <a:rPr lang="pt-BR" sz="4000" dirty="0" err="1" smtClean="0"/>
              <a:t>Apriori</a:t>
            </a:r>
            <a:r>
              <a:rPr lang="pt-BR" sz="4000" dirty="0" smtClean="0"/>
              <a:t> - exemplo</a:t>
            </a:r>
            <a:endParaRPr lang="en-US" sz="2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08685"/>
            <a:ext cx="3143689" cy="2124371"/>
          </a:xfrm>
          <a:prstGeom prst="rect">
            <a:avLst/>
          </a:prstGeom>
        </p:spPr>
      </p:pic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611560" y="1395839"/>
            <a:ext cx="2448272" cy="360040"/>
          </a:xfrm>
        </p:spPr>
        <p:txBody>
          <a:bodyPr>
            <a:noAutofit/>
          </a:bodyPr>
          <a:lstStyle/>
          <a:p>
            <a:r>
              <a:rPr lang="pt-BR" sz="1600" dirty="0" smtClean="0">
                <a:solidFill>
                  <a:schemeClr val="tx1"/>
                </a:solidFill>
              </a:rPr>
              <a:t>Suporte mínimo = 30%</a:t>
            </a:r>
          </a:p>
        </p:txBody>
      </p:sp>
    </p:spTree>
    <p:extLst>
      <p:ext uri="{BB962C8B-B14F-4D97-AF65-F5344CB8AC3E}">
        <p14:creationId xmlns:p14="http://schemas.microsoft.com/office/powerpoint/2010/main" val="356931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O Algoritmo </a:t>
            </a:r>
            <a:r>
              <a:rPr lang="pt-BR" sz="4000" dirty="0" err="1" smtClean="0"/>
              <a:t>Apriori</a:t>
            </a:r>
            <a:r>
              <a:rPr lang="pt-BR" sz="4000" dirty="0" smtClean="0"/>
              <a:t> - exemplo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503" y="2160949"/>
            <a:ext cx="2089987" cy="12241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08685"/>
            <a:ext cx="3143689" cy="2124371"/>
          </a:xfrm>
          <a:prstGeom prst="rect">
            <a:avLst/>
          </a:prstGeom>
        </p:spPr>
      </p:pic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611560" y="1395839"/>
            <a:ext cx="2448272" cy="360040"/>
          </a:xfrm>
        </p:spPr>
        <p:txBody>
          <a:bodyPr>
            <a:noAutofit/>
          </a:bodyPr>
          <a:lstStyle/>
          <a:p>
            <a:r>
              <a:rPr lang="pt-BR" sz="1600" dirty="0" smtClean="0">
                <a:solidFill>
                  <a:schemeClr val="tx1"/>
                </a:solidFill>
              </a:rPr>
              <a:t>Suporte mínimo = 30%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234975" y="2773017"/>
            <a:ext cx="93610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5299360" y="1808685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L1</a:t>
            </a:r>
          </a:p>
        </p:txBody>
      </p:sp>
    </p:spTree>
    <p:extLst>
      <p:ext uri="{BB962C8B-B14F-4D97-AF65-F5344CB8AC3E}">
        <p14:creationId xmlns:p14="http://schemas.microsoft.com/office/powerpoint/2010/main" val="141499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" y="20797"/>
            <a:ext cx="9126688" cy="959931"/>
          </a:xfrm>
        </p:spPr>
        <p:txBody>
          <a:bodyPr/>
          <a:lstStyle/>
          <a:p>
            <a:r>
              <a:rPr lang="pt-BR" sz="4000" dirty="0" smtClean="0"/>
              <a:t>O Algoritmo </a:t>
            </a:r>
            <a:r>
              <a:rPr lang="pt-BR" sz="4000" dirty="0" err="1" smtClean="0"/>
              <a:t>Apriori</a:t>
            </a:r>
            <a:r>
              <a:rPr lang="pt-BR" sz="4000" dirty="0" smtClean="0"/>
              <a:t> - exemplo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503" y="2160949"/>
            <a:ext cx="2089987" cy="12241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08685"/>
            <a:ext cx="3143689" cy="2124371"/>
          </a:xfrm>
          <a:prstGeom prst="rect">
            <a:avLst/>
          </a:prstGeom>
        </p:spPr>
      </p:pic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611560" y="1395839"/>
            <a:ext cx="2448272" cy="360040"/>
          </a:xfrm>
        </p:spPr>
        <p:txBody>
          <a:bodyPr>
            <a:noAutofit/>
          </a:bodyPr>
          <a:lstStyle/>
          <a:p>
            <a:r>
              <a:rPr lang="pt-BR" sz="1600" dirty="0" smtClean="0">
                <a:solidFill>
                  <a:schemeClr val="tx1"/>
                </a:solidFill>
              </a:rPr>
              <a:t>Suporte mínimo = 30%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234975" y="2773017"/>
            <a:ext cx="93610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Straight Connector 18"/>
          <p:cNvCxnSpPr/>
          <p:nvPr/>
        </p:nvCxnSpPr>
        <p:spPr>
          <a:xfrm>
            <a:off x="5580112" y="3284984"/>
            <a:ext cx="18722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ubtitle 2"/>
          <p:cNvSpPr txBox="1">
            <a:spLocks/>
          </p:cNvSpPr>
          <p:nvPr/>
        </p:nvSpPr>
        <p:spPr>
          <a:xfrm>
            <a:off x="5299360" y="1808685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L1</a:t>
            </a:r>
          </a:p>
        </p:txBody>
      </p:sp>
    </p:spTree>
    <p:extLst>
      <p:ext uri="{BB962C8B-B14F-4D97-AF65-F5344CB8AC3E}">
        <p14:creationId xmlns:p14="http://schemas.microsoft.com/office/powerpoint/2010/main" val="9882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1459</TotalTime>
  <Words>1019</Words>
  <Application>Microsoft Office PowerPoint</Application>
  <PresentationFormat>On-screen Show (4:3)</PresentationFormat>
  <Paragraphs>97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</vt:lpstr>
      <vt:lpstr>Adjacency</vt:lpstr>
      <vt:lpstr>Sistema Recomendador para Comércio Eletrônico</vt:lpstr>
      <vt:lpstr>Motivações e Objetivo</vt:lpstr>
      <vt:lpstr>Sistemas Recomendadores</vt:lpstr>
      <vt:lpstr>Mineração de dados</vt:lpstr>
      <vt:lpstr>Tarefa de Associação</vt:lpstr>
      <vt:lpstr>O Algoritmo Apriori [3]</vt:lpstr>
      <vt:lpstr>O Algoritmo Apriori - exemplo</vt:lpstr>
      <vt:lpstr>O Algoritmo Apriori - exemplo</vt:lpstr>
      <vt:lpstr>O Algoritmo Apriori - exemplo</vt:lpstr>
      <vt:lpstr>O Algoritmo Apriori - exemplo</vt:lpstr>
      <vt:lpstr>O Algoritmo Apriori - exemplo</vt:lpstr>
      <vt:lpstr>O Algoritmo Apriori - exemplo</vt:lpstr>
      <vt:lpstr>O Algoritmo Apriori - exemplo</vt:lpstr>
      <vt:lpstr>O Algoritmo Apriori - exemplo</vt:lpstr>
      <vt:lpstr>Desenvolvimento</vt:lpstr>
      <vt:lpstr>Testes</vt:lpstr>
      <vt:lpstr>Desenvolvimento e Testes - resultados</vt:lpstr>
      <vt:lpstr>Desenvolvimento e Testes - resultados</vt:lpstr>
      <vt:lpstr>Desenvolvimento e Testes - resultados</vt:lpstr>
      <vt:lpstr>Conclusão e próximos passos</vt:lpstr>
      <vt:lpstr>Referências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Felipe</dc:creator>
  <cp:lastModifiedBy>Som</cp:lastModifiedBy>
  <cp:revision>104</cp:revision>
  <dcterms:created xsi:type="dcterms:W3CDTF">2010-11-16T16:12:56Z</dcterms:created>
  <dcterms:modified xsi:type="dcterms:W3CDTF">2013-12-03T01:23:42Z</dcterms:modified>
</cp:coreProperties>
</file>