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15"/>
  </p:notesMasterIdLst>
  <p:sldIdLst>
    <p:sldId id="256" r:id="rId2"/>
    <p:sldId id="580" r:id="rId3"/>
    <p:sldId id="581" r:id="rId4"/>
    <p:sldId id="582" r:id="rId5"/>
    <p:sldId id="583" r:id="rId6"/>
    <p:sldId id="584" r:id="rId7"/>
    <p:sldId id="585" r:id="rId8"/>
    <p:sldId id="586" r:id="rId9"/>
    <p:sldId id="587" r:id="rId10"/>
    <p:sldId id="588" r:id="rId11"/>
    <p:sldId id="589" r:id="rId12"/>
    <p:sldId id="590" r:id="rId13"/>
    <p:sldId id="591" r:id="rId14"/>
    <p:sldId id="592" r:id="rId15"/>
    <p:sldId id="593" r:id="rId16"/>
    <p:sldId id="594" r:id="rId17"/>
    <p:sldId id="595" r:id="rId18"/>
    <p:sldId id="596" r:id="rId19"/>
    <p:sldId id="620" r:id="rId20"/>
    <p:sldId id="621" r:id="rId21"/>
    <p:sldId id="622" r:id="rId22"/>
    <p:sldId id="623" r:id="rId23"/>
    <p:sldId id="624" r:id="rId24"/>
    <p:sldId id="625" r:id="rId25"/>
    <p:sldId id="626" r:id="rId26"/>
    <p:sldId id="627" r:id="rId27"/>
    <p:sldId id="628" r:id="rId28"/>
    <p:sldId id="629" r:id="rId29"/>
    <p:sldId id="630" r:id="rId30"/>
    <p:sldId id="631" r:id="rId31"/>
    <p:sldId id="632" r:id="rId32"/>
    <p:sldId id="633" r:id="rId33"/>
    <p:sldId id="634" r:id="rId34"/>
    <p:sldId id="635" r:id="rId35"/>
    <p:sldId id="636" r:id="rId36"/>
    <p:sldId id="637" r:id="rId37"/>
    <p:sldId id="638" r:id="rId38"/>
    <p:sldId id="639" r:id="rId39"/>
    <p:sldId id="640" r:id="rId40"/>
    <p:sldId id="641" r:id="rId41"/>
    <p:sldId id="642" r:id="rId42"/>
    <p:sldId id="643" r:id="rId43"/>
    <p:sldId id="644" r:id="rId44"/>
    <p:sldId id="645" r:id="rId45"/>
    <p:sldId id="646" r:id="rId46"/>
    <p:sldId id="647" r:id="rId47"/>
    <p:sldId id="648" r:id="rId48"/>
    <p:sldId id="649" r:id="rId49"/>
    <p:sldId id="650" r:id="rId50"/>
    <p:sldId id="651" r:id="rId51"/>
    <p:sldId id="652" r:id="rId52"/>
    <p:sldId id="653" r:id="rId53"/>
    <p:sldId id="654" r:id="rId54"/>
    <p:sldId id="655" r:id="rId55"/>
    <p:sldId id="656" r:id="rId56"/>
    <p:sldId id="657" r:id="rId57"/>
    <p:sldId id="658" r:id="rId58"/>
    <p:sldId id="659" r:id="rId59"/>
    <p:sldId id="660" r:id="rId60"/>
    <p:sldId id="661" r:id="rId61"/>
    <p:sldId id="662" r:id="rId62"/>
    <p:sldId id="663" r:id="rId63"/>
    <p:sldId id="664" r:id="rId64"/>
    <p:sldId id="665" r:id="rId65"/>
    <p:sldId id="666" r:id="rId66"/>
    <p:sldId id="667" r:id="rId67"/>
    <p:sldId id="668" r:id="rId68"/>
    <p:sldId id="669" r:id="rId69"/>
    <p:sldId id="422" r:id="rId70"/>
    <p:sldId id="423" r:id="rId71"/>
    <p:sldId id="447" r:id="rId72"/>
    <p:sldId id="448" r:id="rId73"/>
    <p:sldId id="449" r:id="rId74"/>
    <p:sldId id="501" r:id="rId75"/>
    <p:sldId id="499" r:id="rId76"/>
    <p:sldId id="557" r:id="rId77"/>
    <p:sldId id="558" r:id="rId78"/>
    <p:sldId id="563" r:id="rId79"/>
    <p:sldId id="559" r:id="rId80"/>
    <p:sldId id="560" r:id="rId81"/>
    <p:sldId id="561" r:id="rId82"/>
    <p:sldId id="564" r:id="rId83"/>
    <p:sldId id="565" r:id="rId84"/>
    <p:sldId id="578" r:id="rId85"/>
    <p:sldId id="579" r:id="rId86"/>
    <p:sldId id="566" r:id="rId87"/>
    <p:sldId id="567" r:id="rId88"/>
    <p:sldId id="568" r:id="rId89"/>
    <p:sldId id="569" r:id="rId90"/>
    <p:sldId id="570" r:id="rId91"/>
    <p:sldId id="571" r:id="rId92"/>
    <p:sldId id="572" r:id="rId93"/>
    <p:sldId id="573" r:id="rId94"/>
    <p:sldId id="597" r:id="rId95"/>
    <p:sldId id="598" r:id="rId96"/>
    <p:sldId id="599" r:id="rId97"/>
    <p:sldId id="600" r:id="rId98"/>
    <p:sldId id="601" r:id="rId99"/>
    <p:sldId id="602" r:id="rId100"/>
    <p:sldId id="603" r:id="rId101"/>
    <p:sldId id="604" r:id="rId102"/>
    <p:sldId id="605" r:id="rId103"/>
    <p:sldId id="606" r:id="rId104"/>
    <p:sldId id="607" r:id="rId105"/>
    <p:sldId id="608" r:id="rId106"/>
    <p:sldId id="609" r:id="rId107"/>
    <p:sldId id="610" r:id="rId108"/>
    <p:sldId id="611" r:id="rId109"/>
    <p:sldId id="612" r:id="rId110"/>
    <p:sldId id="613" r:id="rId111"/>
    <p:sldId id="614" r:id="rId112"/>
    <p:sldId id="615" r:id="rId113"/>
    <p:sldId id="616" r:id="rId11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9" autoAdjust="0"/>
    <p:restoredTop sz="94660"/>
  </p:normalViewPr>
  <p:slideViewPr>
    <p:cSldViewPr>
      <p:cViewPr>
        <p:scale>
          <a:sx n="76" d="100"/>
          <a:sy n="76" d="100"/>
        </p:scale>
        <p:origin x="-113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6CD0D7-E6E0-48DC-8904-4BCFCC770B4F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F32370E-87CE-449C-8C2F-B7D0320C2A5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901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C9F6C-5FAB-440C-A9A1-9AF8E044567E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20D34-9DC3-4A98-8DE9-6E058B104E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716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5D04E-53F1-413E-B559-88E2DEE3F081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5CE40-B5AD-4FE9-91F6-071E12227A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268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0435-9EC1-434B-94D5-0589B70303EA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D999F-56BB-425E-85E3-F07B7FDF7B4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262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B3C4F-758C-47C4-B933-D4FAB245CEEE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868FF-9CE1-4BEF-A9F0-33ABE66B6B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53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25DEB-688E-4C50-97BC-BB579E0FFFB5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CED7F-B0DD-444F-A91B-50118F1868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22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99AA5-28BF-4D95-9781-9E4E5A082E37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6A12A-EF48-4A0D-801A-9F542DA6BD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47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FEF3B-90B1-411D-80F4-4FF18D32B69E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58D35-4343-4D7B-AFE2-464DE6983F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02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6AE88-7358-4876-8F08-EFE9835213C7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9AEAB-B39F-49F0-82D1-E05D419319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45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C6DCB-4926-4D78-82FF-70A245AAF208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16270-95FC-4149-94D3-045F45C3B27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99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D7C88-1851-45C1-BE7C-D82A8BF6FA8E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B1BF8-B1C6-449A-ADD3-BEFC5BE8DD2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40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D2400-CDEA-4A6D-82D8-DC6A11B9FD81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0E209-D46A-478A-9B70-6ABEC2FFF6C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886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8B661E-D3A0-40F0-920B-9AA84DD21759}" type="datetimeFigureOut">
              <a:rPr lang="pt-BR"/>
              <a:pPr>
                <a:defRPr/>
              </a:pPr>
              <a:t>24/11/2022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0803713-73D5-4354-A430-81DB91A6AC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rolezzi@usp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/>
          </a:p>
          <a:p>
            <a:pPr>
              <a:defRPr/>
            </a:pPr>
            <a:r>
              <a:rPr lang="pt-BR" b="1" dirty="0" smtClean="0">
                <a:solidFill>
                  <a:schemeClr val="tx1"/>
                </a:solidFill>
              </a:rPr>
              <a:t>Logaritmos</a:t>
            </a:r>
          </a:p>
          <a:p>
            <a:pPr>
              <a:defRPr/>
            </a:pPr>
            <a:endParaRPr lang="pt-BR" b="1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pt-BR" b="1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dirty="0">
                <a:solidFill>
                  <a:schemeClr val="tx1"/>
                </a:solidFill>
              </a:rPr>
              <a:t>Antonio Carlos Brolezzi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>
              <a:solidFill>
                <a:schemeClr val="tx1"/>
              </a:solidFill>
              <a:hlinkClick r:id="rId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dirty="0" smtClean="0">
                <a:solidFill>
                  <a:schemeClr val="tx1"/>
                </a:solidFill>
                <a:hlinkClick r:id="rId2"/>
              </a:rPr>
              <a:t>brolezzi@ime.usp.br</a:t>
            </a:r>
            <a:endParaRPr lang="pt-BR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deg>
                      <m:e>
                        <m: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47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r>
              <a:rPr lang="pt-BR" dirty="0"/>
              <a:t>Ele alocou às estrelas mais brilhantes do céu uma magnitude m=1, às um pouco menos brilhantes do que as primeiras uma magnitude m=2, e assim por diante, até que todas as estrelas visíveis por ele tivessem valores de magnitude de 1 a 6, sendo este último valor atribuído às estrelas menos brilhantes do céu.</a:t>
            </a:r>
            <a:endParaRPr lang="pt-PT" i="1" dirty="0"/>
          </a:p>
        </p:txBody>
      </p:sp>
      <p:pic>
        <p:nvPicPr>
          <p:cNvPr id="7170" name="Picture 2" descr="http://www.geocities.ws/lumini_astronomia/LUMINI_ASTRONOMIA_ARTIGOS/Estrelas1/Magnitu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4535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r>
              <a:rPr lang="pt-BR" b="1" dirty="0"/>
              <a:t>Magnitude aparente das estrelas</a:t>
            </a:r>
          </a:p>
          <a:p>
            <a:endParaRPr lang="pt-BR" dirty="0"/>
          </a:p>
          <a:p>
            <a:r>
              <a:rPr lang="pt-BR" dirty="0"/>
              <a:t>Portanto, o sistema de magnitude é baseado no quão brilhantes são as estrelas a olho nu. Posteriormente a escala de </a:t>
            </a:r>
            <a:r>
              <a:rPr lang="pt-BR" dirty="0" err="1"/>
              <a:t>Hiparco</a:t>
            </a:r>
            <a:r>
              <a:rPr lang="pt-BR" dirty="0"/>
              <a:t> foi estendida para magnitudes além de 6 e abaixo de 1, inclusive negativas.</a:t>
            </a: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2" name="Picture 2" descr="http://www.ibahia.com/a/blogs/estrelas/files/2014/01/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4581525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7338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mages.slideplayer.com.br/1/90044/slides/slide_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5151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r>
              <a:rPr lang="pt-BR" b="1" dirty="0"/>
              <a:t>Magnitude aparente das estrelas</a:t>
            </a:r>
          </a:p>
          <a:p>
            <a:endParaRPr lang="pt-BR" dirty="0"/>
          </a:p>
          <a:p>
            <a:r>
              <a:rPr lang="pt-BR" dirty="0"/>
              <a:t>Hoje em dia a diferença entre as magnitudes das estrelas se expressa com logaritmos:</a:t>
            </a:r>
          </a:p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sp>
        <p:nvSpPr>
          <p:cNvPr id="3" name="Retângulo 2"/>
          <p:cNvSpPr/>
          <p:nvPr/>
        </p:nvSpPr>
        <p:spPr>
          <a:xfrm>
            <a:off x="4932040" y="4972526"/>
            <a:ext cx="39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Hiparco</a:t>
            </a:r>
            <a:r>
              <a:rPr lang="pt-BR" b="1" dirty="0"/>
              <a:t> (190-120 </a:t>
            </a:r>
            <a:r>
              <a:rPr lang="pt-BR" b="1" dirty="0" err="1"/>
              <a:t>aC</a:t>
            </a:r>
            <a:r>
              <a:rPr lang="pt-BR" b="1" dirty="0"/>
              <a:t>)</a:t>
            </a:r>
            <a:endParaRPr lang="pt-BR" dirty="0"/>
          </a:p>
        </p:txBody>
      </p:sp>
      <p:pic>
        <p:nvPicPr>
          <p:cNvPr id="4098" name="Picture 2" descr="Hipparchos 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80"/>
            <a:ext cx="25527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  (m_i-m_j) = - \frac{5}{2} \log_{10} \left( \frac{F_i}{F_j} \right)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9" y="3789040"/>
            <a:ext cx="4104456" cy="89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0002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cielo.br/img/revistas/rbef/v35n4/a12fig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3609"/>
            <a:ext cx="5976664" cy="64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5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10251" name="Picture 11" descr="http://upload.wikimedia.org/wikipedia/commons/thumb/6/62/CharlesRichter.jpg/200px-CharlesRich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20888"/>
            <a:ext cx="19050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ítulo 2"/>
          <p:cNvSpPr txBox="1">
            <a:spLocks/>
          </p:cNvSpPr>
          <p:nvPr/>
        </p:nvSpPr>
        <p:spPr bwMode="auto">
          <a:xfrm>
            <a:off x="152400" y="152400"/>
            <a:ext cx="88840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Escala Richter</a:t>
            </a:r>
          </a:p>
          <a:p>
            <a:r>
              <a:rPr lang="pt-BR" dirty="0"/>
              <a:t>A </a:t>
            </a:r>
            <a:r>
              <a:rPr lang="pt-BR" b="1" dirty="0"/>
              <a:t>escala Richter</a:t>
            </a:r>
            <a:r>
              <a:rPr lang="pt-BR" dirty="0"/>
              <a:t>, atribui um número único para quantificar o nível de energia liberada por um terremoto.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Charles Francis Richter </a:t>
            </a:r>
            <a:r>
              <a:rPr lang="pt-BR" dirty="0"/>
              <a:t>(1900 — 1985), </a:t>
            </a:r>
            <a:r>
              <a:rPr lang="pt-BR" dirty="0" err="1"/>
              <a:t>sismólogo</a:t>
            </a:r>
            <a:r>
              <a:rPr lang="pt-BR" dirty="0"/>
              <a:t> americano.</a:t>
            </a:r>
          </a:p>
        </p:txBody>
      </p:sp>
    </p:spTree>
    <p:extLst>
      <p:ext uri="{BB962C8B-B14F-4D97-AF65-F5344CB8AC3E}">
        <p14:creationId xmlns:p14="http://schemas.microsoft.com/office/powerpoint/2010/main" val="238161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sp>
        <p:nvSpPr>
          <p:cNvPr id="10" name="Subtítulo 2"/>
          <p:cNvSpPr txBox="1">
            <a:spLocks/>
          </p:cNvSpPr>
          <p:nvPr/>
        </p:nvSpPr>
        <p:spPr bwMode="auto">
          <a:xfrm>
            <a:off x="107504" y="1538"/>
            <a:ext cx="88840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Escala Richter</a:t>
            </a:r>
          </a:p>
          <a:p>
            <a:r>
              <a:rPr lang="pt-BR" dirty="0"/>
              <a:t>A </a:t>
            </a:r>
            <a:r>
              <a:rPr lang="pt-BR" b="1" dirty="0"/>
              <a:t>escala Richter</a:t>
            </a:r>
            <a:r>
              <a:rPr lang="pt-BR" dirty="0"/>
              <a:t>, atribui um número único para quantificar o nível de energia liberada por um terremoto.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É uma escala logarítmica, de base 10.</a:t>
            </a:r>
          </a:p>
        </p:txBody>
      </p:sp>
      <p:pic>
        <p:nvPicPr>
          <p:cNvPr id="6" name="Picture 2" descr="Resultado de imagem para earthquak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02" y="2204864"/>
            <a:ext cx="476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7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107504" y="0"/>
            <a:ext cx="88840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Escala Richter</a:t>
            </a:r>
          </a:p>
          <a:p>
            <a:r>
              <a:rPr lang="pt-BR" dirty="0"/>
              <a:t>O número do terremoto é obtido calculando o </a:t>
            </a:r>
            <a:r>
              <a:rPr lang="pt-BR" dirty="0" smtClean="0"/>
              <a:t>logaritmo </a:t>
            </a:r>
            <a:r>
              <a:rPr lang="pt-BR" dirty="0"/>
              <a:t>da amplitude horizontal combinada (amplitude sísmica) do maior deslocamento a partir do zero em um tipo particular de sismógrafo.</a:t>
            </a:r>
          </a:p>
          <a:p>
            <a:endParaRPr lang="pt-BR" b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7" name="Picture 2" descr="Resultado de imagem para earthquak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02" y="2996952"/>
            <a:ext cx="476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94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224408" y="0"/>
            <a:ext cx="88840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Escala Richter</a:t>
            </a:r>
          </a:p>
          <a:p>
            <a:r>
              <a:rPr lang="pt-BR" dirty="0"/>
              <a:t>Pelo fato de ser um escala logarítmica, um terremoto que mede 5 na escala Richter tem uma amplitude sísmica 10 vezes maior do que uma que mede 4. Em termos de energia, um terremoto de grau 7 libera cerca de 30 vezes a energia de um sismo de grau 6. </a:t>
            </a:r>
            <a:endParaRPr lang="pt-BR" b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3074" name="Picture 2" descr="Resultado de imagem para &quot;earthquake&quot; domino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56" y="3789040"/>
            <a:ext cx="3810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453336"/>
          </a:xfrm>
          <a:extLst/>
        </p:spPr>
        <p:txBody>
          <a:bodyPr/>
          <a:lstStyle/>
          <a:p>
            <a:r>
              <a:rPr lang="pt-BR" b="1" dirty="0"/>
              <a:t>Escala de pH</a:t>
            </a:r>
          </a:p>
          <a:p>
            <a:r>
              <a:rPr lang="pt-BR" dirty="0"/>
              <a:t>pH é uma medida do </a:t>
            </a:r>
            <a:r>
              <a:rPr lang="pt-BR" b="1" dirty="0"/>
              <a:t>potencial </a:t>
            </a:r>
            <a:r>
              <a:rPr lang="pt-BR" b="1" dirty="0" err="1"/>
              <a:t>hidrogeniônico</a:t>
            </a:r>
            <a:r>
              <a:rPr lang="pt-BR" dirty="0"/>
              <a:t> a acidez, neutralidade ou alcalinidade de uma solução aquosa.</a:t>
            </a:r>
          </a:p>
          <a:p>
            <a:endParaRPr lang="pt-BR" dirty="0"/>
          </a:p>
          <a:p>
            <a:pPr>
              <a:defRPr/>
            </a:pPr>
            <a:endParaRPr lang="pt-PT" i="1" dirty="0"/>
          </a:p>
        </p:txBody>
      </p:sp>
      <p:pic>
        <p:nvPicPr>
          <p:cNvPr id="20486" name="Picture 6" descr="http://earthlymission.com/wp-content/uploads/2014/06/pints_in_the_sun_290614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52936"/>
            <a:ext cx="225742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e>
                        <m:sup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96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671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453336"/>
          </a:xfrm>
          <a:extLst/>
        </p:spPr>
        <p:txBody>
          <a:bodyPr/>
          <a:lstStyle/>
          <a:p>
            <a:r>
              <a:rPr lang="pt-BR" b="1" dirty="0"/>
              <a:t>Escala de pH</a:t>
            </a:r>
          </a:p>
          <a:p>
            <a:r>
              <a:rPr lang="pt-BR" dirty="0"/>
              <a:t>O termo </a:t>
            </a:r>
            <a:r>
              <a:rPr lang="pt-BR" b="1" dirty="0"/>
              <a:t>pH</a:t>
            </a:r>
            <a:r>
              <a:rPr lang="pt-BR" dirty="0"/>
              <a:t> foi introduzido, em 1909, pelo bioquímico dinamarquês </a:t>
            </a:r>
            <a:r>
              <a:rPr lang="pt-BR" dirty="0" err="1"/>
              <a:t>Søren</a:t>
            </a:r>
            <a:r>
              <a:rPr lang="pt-BR" dirty="0"/>
              <a:t> Peter </a:t>
            </a:r>
            <a:r>
              <a:rPr lang="pt-BR" dirty="0" err="1"/>
              <a:t>Lauritz</a:t>
            </a:r>
            <a:r>
              <a:rPr lang="pt-BR" dirty="0"/>
              <a:t> </a:t>
            </a:r>
            <a:r>
              <a:rPr lang="pt-BR" dirty="0" err="1"/>
              <a:t>Sørensen</a:t>
            </a:r>
            <a:r>
              <a:rPr lang="pt-BR" dirty="0"/>
              <a:t> (1868-1939) com o objetivo de facilitar seus trabalhos no controle de qualidade de cervejas.</a:t>
            </a:r>
          </a:p>
          <a:p>
            <a:pPr>
              <a:defRPr/>
            </a:pPr>
            <a:endParaRPr lang="pt-PT" i="1" dirty="0"/>
          </a:p>
        </p:txBody>
      </p:sp>
      <p:pic>
        <p:nvPicPr>
          <p:cNvPr id="21508" name="Picture 4" descr="http://www.denstoredanske.dk/@api/deki/files/67293/=Soeren_Peter_Lauritz_Soerensen_1868-1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16192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edelbrau.files.wordpress.com/2012/10/noticias-uol-com-b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8113"/>
            <a:ext cx="4074294" cy="233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42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453336"/>
          </a:xfrm>
          <a:extLst/>
        </p:spPr>
        <p:txBody>
          <a:bodyPr/>
          <a:lstStyle/>
          <a:p>
            <a:r>
              <a:rPr lang="pt-BR" b="1" dirty="0"/>
              <a:t>Escala de pH</a:t>
            </a:r>
          </a:p>
          <a:p>
            <a:r>
              <a:rPr lang="pt-BR" dirty="0"/>
              <a:t>O "p" vem do alemão </a:t>
            </a:r>
            <a:r>
              <a:rPr lang="pt-BR" i="1" dirty="0" err="1"/>
              <a:t>potenz</a:t>
            </a:r>
            <a:r>
              <a:rPr lang="pt-BR" dirty="0"/>
              <a:t>, que significa poder de concentração, e o "H" é para o íon de hidrogênio (H</a:t>
            </a:r>
            <a:r>
              <a:rPr lang="pt-BR" baseline="30000" dirty="0"/>
              <a:t>+</a:t>
            </a:r>
            <a:r>
              <a:rPr lang="pt-BR" dirty="0"/>
              <a:t>).</a:t>
            </a:r>
          </a:p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17410" name="Picture 2" descr="\mbox{pH} = -\log_{10} \left[ \mbox{a}_{H^+} \right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95894"/>
            <a:ext cx="452210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19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453336"/>
          </a:xfrm>
          <a:extLst/>
        </p:spPr>
        <p:txBody>
          <a:bodyPr/>
          <a:lstStyle/>
          <a:p>
            <a:r>
              <a:rPr lang="pt-BR" b="1" dirty="0"/>
              <a:t>Escala de pH</a:t>
            </a:r>
          </a:p>
          <a:p>
            <a:r>
              <a:rPr lang="pt-BR" dirty="0"/>
              <a:t>O "p" vem do alemão </a:t>
            </a:r>
            <a:r>
              <a:rPr lang="pt-BR" i="1" dirty="0" err="1"/>
              <a:t>potenz</a:t>
            </a:r>
            <a:r>
              <a:rPr lang="pt-BR" dirty="0"/>
              <a:t>, que significa poder de concentração, e o "H" é para o íon de hidrogênio (H</a:t>
            </a:r>
            <a:r>
              <a:rPr lang="pt-BR" baseline="30000" dirty="0"/>
              <a:t>+</a:t>
            </a:r>
            <a:r>
              <a:rPr lang="pt-BR" dirty="0"/>
              <a:t>).</a:t>
            </a:r>
          </a:p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4" name="Picture 2" descr="http://static.wixstatic.com/media/bfee39_32b0452d549f417b873e74b7914db9e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2648"/>
            <a:ext cx="9055226" cy="37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44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453336"/>
          </a:xfrm>
          <a:extLst/>
        </p:spPr>
        <p:txBody>
          <a:bodyPr/>
          <a:lstStyle/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23554" name="Picture 2" descr="http://www.infoescola.com/wp-content/uploads/2012/02/ph-substanc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6"/>
            <a:ext cx="3075806" cy="626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3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deg>
                      <m:e>
                        <m: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712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8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96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63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deg>
                      <m:e>
                        <m: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098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1000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/>
                      </a:rPr>
                      <m:t>10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1000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96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1000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06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1000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/>
                      </a:rPr>
                      <m:t>10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1000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3=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pt-BR" sz="96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log</m:t>
                          </m:r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1000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r>
                  <a:rPr lang="pt-BR" dirty="0" smtClean="0">
                    <a:solidFill>
                      <a:schemeClr val="tx1"/>
                    </a:solidFill>
                  </a:rPr>
                  <a:t>(logaritmo decimal ou comum)</a:t>
                </a:r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18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>
                    <a:solidFill>
                      <a:schemeClr val="tx1"/>
                    </a:solidFill>
                  </a:rPr>
                  <a:t>O logaritmo é uma operação inversa da potenciação (ou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), mas não como a radiciação, que permite expressar a base da potência. 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Logaritmos invertem a potenciação, expressando o expoente da potência.  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Veja como o logaritmo se relaciona com a potenciação e a radiciação (atendidas as restrições para a, b e c em cada caso):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 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sz="48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</m:e>
                    </m:func>
                    <m:sSup>
                      <m:sSupPr>
                        <m:ctrlP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  <m:groupChr>
                          <m:groupChrPr>
                            <m:chr m:val="⇔"/>
                            <m:pos m:val="top"/>
                            <m:ctrlPr>
                              <a:rPr lang="pt-BR" sz="48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sup>
                    </m:sSup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𝑏</m:t>
                    </m:r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groupChr>
                      <m:groupChrPr>
                        <m:chr m:val="⇔"/>
                        <m:pos m:val="top"/>
                        <m:ctrlPr>
                          <a:rPr lang="pt-BR" sz="4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groupChrPr>
                      <m:e/>
                    </m:groupChr>
                  </m:oMath>
                </a14:m>
                <a:r>
                  <a:rPr lang="pt-BR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deg>
                      <m:e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</m:rad>
                  </m:oMath>
                </a14:m>
                <a:r>
                  <a:rPr lang="pt-BR" sz="48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 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>
                <a:blip r:embed="rId2"/>
                <a:stretch>
                  <a:fillRect l="-1363" t="-1295" r="-3156" b="-697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33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</m:e>
                      </m:func>
                      <m:sSup>
                        <m:sSup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  <m:groupChr>
                            <m:groupChrPr>
                              <m:chr m:val="⇔"/>
                              <m:pos m:val="top"/>
                              <m:ctrlPr>
                                <a:rPr lang="pt-BR" sz="4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groupChrPr>
                            <m:e/>
                          </m:groupCh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48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48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 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Com números, temos </a:t>
                </a:r>
              </a:p>
              <a:p>
                <a:endParaRPr lang="pt-BR" i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9=2</m:t>
                          </m:r>
                        </m:e>
                      </m:func>
                      <m:groupChr>
                        <m:groupChrPr>
                          <m:chr m:val="⇔"/>
                          <m:pos m:val="top"/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groupChrPr>
                        <m:e/>
                      </m:groupChr>
                      <m:sSup>
                        <m:sSup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e>
                        <m:sup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i="1">
                          <a:solidFill>
                            <a:schemeClr val="tx1"/>
                          </a:solidFill>
                          <a:latin typeface="Cambria Math"/>
                        </a:rPr>
                        <m:t>=9</m:t>
                      </m:r>
                    </m:oMath>
                  </m:oMathPara>
                </a14:m>
                <a:endParaRPr lang="pt-BR" i="1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 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16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b="1" dirty="0">
                    <a:solidFill>
                      <a:schemeClr val="tx1"/>
                    </a:solidFill>
                  </a:rPr>
                  <a:t>Logaritmo</a:t>
                </a:r>
                <a:r>
                  <a:rPr lang="pt-BR" sz="4800" dirty="0">
                    <a:solidFill>
                      <a:schemeClr val="tx1"/>
                    </a:solidFill>
                  </a:rPr>
                  <a:t> de um número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b</a:t>
                </a:r>
                <a:r>
                  <a:rPr lang="pt-BR" sz="4800" dirty="0">
                    <a:solidFill>
                      <a:schemeClr val="tx1"/>
                    </a:solidFill>
                  </a:rPr>
                  <a:t> o expoente a que outro número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a</a:t>
                </a:r>
                <a:r>
                  <a:rPr lang="pt-BR" sz="4800" dirty="0">
                    <a:solidFill>
                      <a:schemeClr val="tx1"/>
                    </a:solidFill>
                  </a:rPr>
                  <a:t> deve ser elevado para obter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b</a:t>
                </a:r>
                <a:r>
                  <a:rPr lang="pt-BR" sz="4800" dirty="0">
                    <a:solidFill>
                      <a:schemeClr val="tx1"/>
                    </a:solidFill>
                  </a:rPr>
                  <a:t>, sendo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a</a:t>
                </a:r>
                <a:r>
                  <a:rPr lang="pt-BR" sz="4800" dirty="0">
                    <a:solidFill>
                      <a:schemeClr val="tx1"/>
                    </a:solidFill>
                  </a:rPr>
                  <a:t> e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b</a:t>
                </a:r>
                <a:r>
                  <a:rPr lang="pt-BR" sz="4800" dirty="0">
                    <a:solidFill>
                      <a:schemeClr val="tx1"/>
                    </a:solidFill>
                  </a:rPr>
                  <a:t> reais positivos, e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a</a:t>
                </a:r>
                <a:r>
                  <a:rPr lang="pt-BR" sz="4800" dirty="0">
                    <a:solidFill>
                      <a:schemeClr val="tx1"/>
                    </a:solidFill>
                  </a:rPr>
                  <a:t> diferente de 1. </a:t>
                </a:r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Ou </a:t>
                </a:r>
                <a:r>
                  <a:rPr lang="pt-BR" sz="4800" dirty="0">
                    <a:solidFill>
                      <a:schemeClr val="tx1"/>
                    </a:solidFill>
                  </a:rPr>
                  <a:t>seja, se </a:t>
                </a:r>
                <a:r>
                  <a:rPr lang="pt-BR" sz="4800" b="1" i="1" dirty="0">
                    <a:solidFill>
                      <a:schemeClr val="tx1"/>
                    </a:solidFill>
                  </a:rPr>
                  <a:t>a</a:t>
                </a:r>
                <a:r>
                  <a:rPr lang="pt-BR" sz="4800" b="1" i="1" baseline="30000" dirty="0">
                    <a:solidFill>
                      <a:schemeClr val="tx1"/>
                    </a:solidFill>
                  </a:rPr>
                  <a:t>c</a:t>
                </a:r>
                <a:r>
                  <a:rPr lang="pt-BR" sz="4800" b="1" dirty="0">
                    <a:solidFill>
                      <a:schemeClr val="tx1"/>
                    </a:solidFill>
                  </a:rPr>
                  <a:t>=</a:t>
                </a:r>
                <a:r>
                  <a:rPr lang="pt-BR" sz="4800" b="1" i="1" dirty="0">
                    <a:solidFill>
                      <a:schemeClr val="tx1"/>
                    </a:solidFill>
                  </a:rPr>
                  <a:t>b</a:t>
                </a:r>
                <a:r>
                  <a:rPr lang="pt-BR" sz="4800" dirty="0">
                    <a:solidFill>
                      <a:schemeClr val="tx1"/>
                    </a:solidFill>
                  </a:rPr>
                  <a:t>, então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c</a:t>
                </a:r>
                <a:r>
                  <a:rPr lang="pt-BR" sz="4800" dirty="0">
                    <a:solidFill>
                      <a:schemeClr val="tx1"/>
                    </a:solidFill>
                  </a:rPr>
                  <a:t> é o logaritmo de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b</a:t>
                </a:r>
                <a:r>
                  <a:rPr lang="pt-BR" sz="4800" dirty="0">
                    <a:solidFill>
                      <a:schemeClr val="tx1"/>
                    </a:solidFill>
                  </a:rPr>
                  <a:t> na base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a </a:t>
                </a:r>
                <a:r>
                  <a:rPr lang="pt-BR" sz="4800" dirty="0">
                    <a:solidFill>
                      <a:schemeClr val="tx1"/>
                    </a:solidFill>
                  </a:rPr>
                  <a:t>e se escreve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𝒍𝒐𝒈</m:t>
                            </m:r>
                          </m:e>
                          <m:sub>
                            <m:r>
                              <a:rPr lang="pt-BR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fName>
                      <m:e>
                        <m:r>
                          <a:rPr lang="pt-BR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𝒃</m:t>
                        </m:r>
                      </m:e>
                    </m:func>
                    <m:r>
                      <a:rPr lang="pt-BR" sz="48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BR" sz="4800" b="1" i="1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</m:oMath>
                </a14:m>
                <a:r>
                  <a:rPr lang="pt-BR" sz="4800" dirty="0">
                    <a:solidFill>
                      <a:schemeClr val="tx1"/>
                    </a:solidFill>
                  </a:rPr>
                  <a:t>. 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 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l="-717" t="-2191" r="-789" b="-48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21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>
                    <a:solidFill>
                      <a:schemeClr val="tx1"/>
                    </a:solidFill>
                  </a:rPr>
                  <a:t>Existe uma operação matemática chamada potenciação 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1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>
                    <a:solidFill>
                      <a:schemeClr val="tx1"/>
                    </a:solidFill>
                  </a:rPr>
                  <a:t>Logaritmo é </a:t>
                </a:r>
                <a:r>
                  <a:rPr lang="pt-BR" sz="4800" dirty="0" smtClean="0">
                    <a:solidFill>
                      <a:schemeClr val="tx1"/>
                    </a:solidFill>
                  </a:rPr>
                  <a:t>isso: </a:t>
                </a:r>
              </a:p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O expoente </a:t>
                </a:r>
                <a:r>
                  <a:rPr lang="pt-BR" sz="4800" dirty="0">
                    <a:solidFill>
                      <a:schemeClr val="tx1"/>
                    </a:solidFill>
                  </a:rPr>
                  <a:t>de uma base positiva diferente de 1. </a:t>
                </a:r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Por </a:t>
                </a:r>
                <a:r>
                  <a:rPr lang="pt-BR" sz="4800" dirty="0">
                    <a:solidFill>
                      <a:schemeClr val="tx1"/>
                    </a:solidFill>
                  </a:rPr>
                  <a:t>exemplo, para resolver a equação 2</a:t>
                </a:r>
                <a:r>
                  <a:rPr lang="pt-BR" sz="4800" baseline="30000" dirty="0">
                    <a:solidFill>
                      <a:schemeClr val="tx1"/>
                    </a:solidFill>
                  </a:rPr>
                  <a:t>x</a:t>
                </a:r>
                <a:r>
                  <a:rPr lang="pt-BR" sz="4800" dirty="0">
                    <a:solidFill>
                      <a:schemeClr val="tx1"/>
                    </a:solidFill>
                  </a:rPr>
                  <a:t>=8, usamos logaritmos e encontramos </a:t>
                </a:r>
                <a14:m>
                  <m:oMath xmlns:m="http://schemas.openxmlformats.org/officeDocument/2006/math"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sz="48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8=3.  </m:t>
                        </m:r>
                      </m:e>
                    </m:func>
                  </m:oMath>
                </a14:m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l="-3228" t="-2191" r="-480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9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71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639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10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25=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18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2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539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8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0,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33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0,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808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 smtClean="0">
                    <a:solidFill>
                      <a:schemeClr val="tx1"/>
                    </a:solidFill>
                  </a:rPr>
                  <a:t>Existe uma operação matemática chamada potenciação 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e>
                        <m:sup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27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0,1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=−1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ad>
                                <m:radPr>
                                  <m:ctrlPr>
                                    <a:rPr lang="pt-BR" sz="48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>
                                  <m:r>
                                    <m:rPr>
                                      <m:brk m:alnAt="7"/>
                                    </m:rPr>
                                    <a:rPr lang="pt-BR" sz="4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4</m:t>
                                  </m:r>
                                </m:deg>
                                <m:e>
                                  <m:r>
                                    <a:rPr lang="pt-BR" sz="4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7</m:t>
                                  </m:r>
                                </m:e>
                              </m:rad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49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22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0,1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=−1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ad>
                                <m:radPr>
                                  <m:ctrlPr>
                                    <a:rPr lang="pt-BR" sz="48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>
                                  <m:r>
                                    <m:rPr>
                                      <m:brk m:alnAt="7"/>
                                    </m:rPr>
                                    <a:rPr lang="pt-BR" sz="4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4</m:t>
                                  </m:r>
                                </m:deg>
                                <m:e>
                                  <m:r>
                                    <a:rPr lang="pt-BR" sz="4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7</m:t>
                                  </m:r>
                                </m:e>
                              </m:rad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49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16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120680"/>
          </a:xfrm>
        </p:spPr>
        <p:txBody>
          <a:bodyPr/>
          <a:lstStyle/>
          <a:p>
            <a:endParaRPr lang="pt-BR" sz="4800" dirty="0" smtClean="0">
              <a:solidFill>
                <a:schemeClr val="tx1"/>
              </a:solidFill>
            </a:endParaRPr>
          </a:p>
          <a:p>
            <a:endParaRPr lang="pt-BR" sz="4800" dirty="0">
              <a:solidFill>
                <a:schemeClr val="tx1"/>
              </a:solidFill>
            </a:endParaRPr>
          </a:p>
          <a:p>
            <a:r>
              <a:rPr lang="pt-BR" sz="4800" dirty="0" smtClean="0">
                <a:solidFill>
                  <a:schemeClr val="tx1"/>
                </a:solidFill>
              </a:rPr>
              <a:t>Mas logaritmo não é só isso</a:t>
            </a:r>
            <a:r>
              <a:rPr lang="pt-BR" sz="4800" dirty="0">
                <a:solidFill>
                  <a:schemeClr val="tx1"/>
                </a:solidFill>
              </a:rPr>
              <a:t>. </a:t>
            </a:r>
            <a:endParaRPr lang="pt-BR" sz="4800" dirty="0" smtClean="0">
              <a:solidFill>
                <a:schemeClr val="tx1"/>
              </a:solidFill>
            </a:endParaRPr>
          </a:p>
          <a:p>
            <a:endParaRPr lang="pt-BR" sz="4800" dirty="0" smtClean="0">
              <a:solidFill>
                <a:schemeClr val="tx1"/>
              </a:solidFill>
            </a:endParaRPr>
          </a:p>
          <a:p>
            <a:r>
              <a:rPr lang="pt-BR" sz="4800" dirty="0" smtClean="0">
                <a:solidFill>
                  <a:schemeClr val="tx1"/>
                </a:solidFill>
              </a:rPr>
              <a:t>Ele não nasceu assim, com essa finalidade</a:t>
            </a:r>
            <a:r>
              <a:rPr lang="pt-BR" sz="4800" dirty="0">
                <a:solidFill>
                  <a:schemeClr val="tx1"/>
                </a:solidFill>
              </a:rPr>
              <a:t>. 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120680"/>
          </a:xfrm>
        </p:spPr>
        <p:txBody>
          <a:bodyPr/>
          <a:lstStyle/>
          <a:p>
            <a:r>
              <a:rPr lang="pt-BR" sz="4800" dirty="0">
                <a:solidFill>
                  <a:schemeClr val="tx1"/>
                </a:solidFill>
              </a:rPr>
              <a:t>Em matemática, é comum que conceitos e ideias criadas para determinados fins acabem servindo a outras aplicações muito diferentes das originais, às vezes séculos ou milênios depois da invenção de uma noção. </a:t>
            </a:r>
          </a:p>
          <a:p>
            <a:r>
              <a:rPr lang="pt-BR" dirty="0">
                <a:solidFill>
                  <a:schemeClr val="tx1"/>
                </a:solidFill>
              </a:rPr>
              <a:t> 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964488" cy="6858000"/>
          </a:xfrm>
        </p:spPr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sz="4800" dirty="0" smtClean="0">
                <a:solidFill>
                  <a:schemeClr val="tx1"/>
                </a:solidFill>
              </a:rPr>
              <a:t>A história </a:t>
            </a:r>
            <a:r>
              <a:rPr lang="pt-BR" sz="4800" dirty="0">
                <a:solidFill>
                  <a:schemeClr val="tx1"/>
                </a:solidFill>
              </a:rPr>
              <a:t>dos logaritmos </a:t>
            </a:r>
            <a:r>
              <a:rPr lang="pt-BR" sz="4800" dirty="0" smtClean="0">
                <a:solidFill>
                  <a:schemeClr val="tx1"/>
                </a:solidFill>
              </a:rPr>
              <a:t>é bastante significativa para mostrar essa característica da matemática, de que ideias criadas para resolver problemas em um contexto podem ser utilizadas para resolver problemas em outros contextos.</a:t>
            </a:r>
            <a:endParaRPr lang="pt-BR" sz="4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540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Os </a:t>
            </a:r>
            <a:r>
              <a:rPr lang="pt-BR" dirty="0">
                <a:solidFill>
                  <a:schemeClr val="tx1"/>
                </a:solidFill>
              </a:rPr>
              <a:t>logaritmos surgiram há 500 anos em um contexto bem diferente de hoje em dia. </a:t>
            </a: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A </a:t>
            </a:r>
            <a:r>
              <a:rPr lang="pt-BR" dirty="0">
                <a:solidFill>
                  <a:schemeClr val="tx1"/>
                </a:solidFill>
              </a:rPr>
              <a:t>ideia </a:t>
            </a:r>
            <a:r>
              <a:rPr lang="pt-BR" dirty="0" smtClean="0">
                <a:solidFill>
                  <a:schemeClr val="tx1"/>
                </a:solidFill>
              </a:rPr>
              <a:t>surgiu a </a:t>
            </a:r>
            <a:r>
              <a:rPr lang="pt-BR" dirty="0">
                <a:solidFill>
                  <a:schemeClr val="tx1"/>
                </a:solidFill>
              </a:rPr>
              <a:t>partir da observação de </a:t>
            </a:r>
            <a:r>
              <a:rPr lang="pt-BR" dirty="0" smtClean="0">
                <a:solidFill>
                  <a:schemeClr val="tx1"/>
                </a:solidFill>
              </a:rPr>
              <a:t>padrões.</a:t>
            </a:r>
          </a:p>
          <a:p>
            <a:pPr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0    1    2    3    4    5    6    ... </a:t>
            </a:r>
          </a:p>
          <a:p>
            <a:pPr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Que </a:t>
            </a:r>
            <a:r>
              <a:rPr lang="pt-BR" dirty="0">
                <a:solidFill>
                  <a:schemeClr val="tx1"/>
                </a:solidFill>
              </a:rPr>
              <a:t>padrão você percebe?</a:t>
            </a: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As </a:t>
            </a:r>
            <a:r>
              <a:rPr lang="pt-BR" dirty="0">
                <a:solidFill>
                  <a:schemeClr val="tx1"/>
                </a:solidFill>
              </a:rPr>
              <a:t>progressões aritméticas são aquelas em que cada termo é obtido do anterior por meio da operação de adição. </a:t>
            </a: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0    1    2    3    4    5    6    ... </a:t>
            </a:r>
          </a:p>
          <a:p>
            <a:pPr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-5    -3    -1    1    3    </a:t>
            </a:r>
            <a:r>
              <a:rPr lang="pt-BR" dirty="0">
                <a:solidFill>
                  <a:schemeClr val="tx1"/>
                </a:solidFill>
              </a:rPr>
              <a:t>5    </a:t>
            </a:r>
            <a:r>
              <a:rPr lang="pt-BR" dirty="0" smtClean="0">
                <a:solidFill>
                  <a:schemeClr val="tx1"/>
                </a:solidFill>
              </a:rPr>
              <a:t>7    </a:t>
            </a:r>
            <a:r>
              <a:rPr lang="pt-BR" dirty="0">
                <a:solidFill>
                  <a:schemeClr val="tx1"/>
                </a:solidFill>
              </a:rPr>
              <a:t>... </a:t>
            </a: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2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endParaRPr lang="pt-BR" dirty="0" smtClean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r>
                  <a:rPr lang="pt-BR" dirty="0" smtClean="0">
                    <a:solidFill>
                      <a:schemeClr val="tx1"/>
                    </a:solidFill>
                  </a:rPr>
                  <a:t>1    </a:t>
                </a:r>
                <a:r>
                  <a:rPr lang="pt-BR" dirty="0">
                    <a:solidFill>
                      <a:schemeClr val="tx1"/>
                    </a:solidFill>
                  </a:rPr>
                  <a:t>2    </a:t>
                </a:r>
                <a:r>
                  <a:rPr lang="pt-BR" dirty="0" smtClean="0">
                    <a:solidFill>
                      <a:schemeClr val="tx1"/>
                    </a:solidFill>
                  </a:rPr>
                  <a:t>4    8    16    </a:t>
                </a:r>
                <a:r>
                  <a:rPr lang="pt-BR" dirty="0">
                    <a:solidFill>
                      <a:schemeClr val="tx1"/>
                    </a:solidFill>
                  </a:rPr>
                  <a:t>... </a:t>
                </a:r>
              </a:p>
              <a:p>
                <a:pPr>
                  <a:defRPr/>
                </a:pPr>
                <a:endParaRPr lang="pt-BR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endParaRPr lang="pt-BR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r>
                  <a:rPr lang="pt-BR" dirty="0">
                    <a:solidFill>
                      <a:schemeClr val="tx1"/>
                    </a:solidFill>
                  </a:rPr>
                  <a:t>Que padrão você percebe?</a:t>
                </a:r>
              </a:p>
              <a:p>
                <a:pPr>
                  <a:defRPr/>
                </a:pPr>
                <a:endParaRPr lang="pt-BR" dirty="0" smtClean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r>
                  <a:rPr lang="pt-BR" dirty="0" smtClean="0">
                    <a:solidFill>
                      <a:schemeClr val="tx1"/>
                    </a:solidFill>
                  </a:rPr>
                  <a:t>As </a:t>
                </a:r>
                <a:r>
                  <a:rPr lang="pt-BR" dirty="0">
                    <a:solidFill>
                      <a:schemeClr val="tx1"/>
                    </a:solidFill>
                  </a:rPr>
                  <a:t>progressões geométricas são aquelas em que cada termo é obtido do anterior por meio da operação de multiplicação.</a:t>
                </a:r>
              </a:p>
              <a:p>
                <a:pPr>
                  <a:defRPr/>
                </a:pPr>
                <a:endParaRPr lang="pt-BR" dirty="0" smtClean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r>
                  <a:rPr lang="pt-BR" dirty="0" smtClean="0">
                    <a:solidFill>
                      <a:schemeClr val="tx1"/>
                    </a:solidFill>
                  </a:rPr>
                  <a:t>1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 </m:t>
                    </m:r>
                    <m:f>
                      <m:fPr>
                        <m:ctrlP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 </m:t>
                    </m:r>
                    <m:f>
                      <m:fPr>
                        <m:ctrlP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8</m:t>
                        </m:r>
                      </m:den>
                    </m:f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  </m:t>
                    </m:r>
                    <m:f>
                      <m:fPr>
                        <m:ctrlP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16</m:t>
                        </m:r>
                      </m:den>
                    </m:f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…</m:t>
                    </m:r>
                  </m:oMath>
                </a14:m>
                <a:r>
                  <a:rPr lang="pt-BR" dirty="0" smtClean="0">
                    <a:solidFill>
                      <a:schemeClr val="tx1"/>
                    </a:solidFill>
                  </a:rPr>
                  <a:t> </a:t>
                </a:r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867" r="-2000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06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sz="4000" dirty="0" smtClean="0"/>
              <a:t>O </a:t>
            </a:r>
            <a:r>
              <a:rPr lang="pt-BR" sz="4000" dirty="0"/>
              <a:t>que as </a:t>
            </a:r>
            <a:r>
              <a:rPr lang="pt-BR" sz="4000" dirty="0" err="1"/>
              <a:t>PAs</a:t>
            </a:r>
            <a:r>
              <a:rPr lang="pt-BR" sz="4000" dirty="0"/>
              <a:t> tem a ver com as </a:t>
            </a:r>
            <a:r>
              <a:rPr lang="pt-BR" sz="4000" dirty="0" err="1"/>
              <a:t>PGs</a:t>
            </a:r>
            <a:r>
              <a:rPr lang="pt-BR" sz="4000" dirty="0"/>
              <a:t>? </a:t>
            </a:r>
            <a:endParaRPr lang="pt-BR" sz="4000" dirty="0" smtClean="0"/>
          </a:p>
          <a:p>
            <a:pPr>
              <a:defRPr/>
            </a:pPr>
            <a:endParaRPr lang="pt-BR" sz="4000" dirty="0"/>
          </a:p>
          <a:p>
            <a:pPr>
              <a:defRPr/>
            </a:pPr>
            <a:endParaRPr lang="pt-BR" sz="4000" dirty="0" smtClean="0"/>
          </a:p>
          <a:p>
            <a:pPr>
              <a:defRPr/>
            </a:pPr>
            <a:r>
              <a:rPr lang="pt-BR" sz="4000" dirty="0" smtClean="0"/>
              <a:t>E </a:t>
            </a:r>
            <a:r>
              <a:rPr lang="pt-BR" sz="4000" dirty="0"/>
              <a:t>onde os logaritmos entram nessa história</a:t>
            </a:r>
            <a:r>
              <a:rPr lang="pt-BR" sz="4000" dirty="0" smtClean="0"/>
              <a:t>?</a:t>
            </a:r>
          </a:p>
          <a:p>
            <a:pPr>
              <a:defRPr/>
            </a:pPr>
            <a:endParaRPr lang="pt-BR" sz="4000" dirty="0"/>
          </a:p>
          <a:p>
            <a:pPr>
              <a:defRPr/>
            </a:pPr>
            <a:r>
              <a:rPr lang="pt-BR" sz="4000" dirty="0" smtClean="0"/>
              <a:t>Vamos lembrar a relação entre multiplicações e adições.</a:t>
            </a:r>
            <a:endParaRPr lang="pt-BR" sz="4000" dirty="0"/>
          </a:p>
          <a:p>
            <a:pPr>
              <a:defRPr/>
            </a:pPr>
            <a:r>
              <a:rPr lang="pt-B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211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dirty="0" smtClean="0"/>
                  <a:t>Na potenciação, existe uma propriedade fundamental:</a:t>
                </a:r>
              </a:p>
              <a:p>
                <a:pPr>
                  <a:defRPr/>
                </a:pPr>
                <a:r>
                  <a:rPr lang="pt-BR" dirty="0" smtClean="0"/>
                  <a:t>Na </a:t>
                </a:r>
                <a:r>
                  <a:rPr lang="pt-BR" dirty="0"/>
                  <a:t>multiplicação de potências de mesma base, conservam-se as bases e somam-se os expoentes. </a:t>
                </a:r>
                <a:endParaRPr lang="pt-BR" dirty="0" smtClean="0"/>
              </a:p>
              <a:p>
                <a:pPr>
                  <a:defRPr/>
                </a:pPr>
                <a:endParaRPr lang="pt-BR" dirty="0"/>
              </a:p>
              <a:p>
                <a:pPr>
                  <a:defRPr/>
                </a:pPr>
                <a:r>
                  <a:rPr lang="pt-BR" dirty="0" smtClean="0"/>
                  <a:t>Ou </a:t>
                </a:r>
                <a:r>
                  <a:rPr lang="pt-BR" dirty="0"/>
                  <a:t>seja, para qualquer </a:t>
                </a:r>
                <a:r>
                  <a:rPr lang="pt-BR" i="1" dirty="0"/>
                  <a:t>a, m </a:t>
                </a:r>
                <a:r>
                  <a:rPr lang="pt-BR" dirty="0"/>
                  <a:t>e </a:t>
                </a:r>
                <a:r>
                  <a:rPr lang="pt-BR" i="1" dirty="0"/>
                  <a:t>n</a:t>
                </a:r>
                <a:r>
                  <a:rPr lang="pt-BR" dirty="0"/>
                  <a:t> reais, temos:</a:t>
                </a:r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 </a:t>
                </a:r>
                <a:endParaRPr lang="pt-BR" sz="4000" dirty="0"/>
              </a:p>
              <a:p>
                <a:pPr>
                  <a:defRPr/>
                </a:pPr>
                <a:r>
                  <a:rPr lang="pt-BR" i="1" dirty="0">
                    <a:solidFill>
                      <a:schemeClr val="tx1"/>
                    </a:solidFill>
                  </a:rPr>
                  <a:t>a</a:t>
                </a:r>
                <a:r>
                  <a:rPr lang="pt-BR" i="1" baseline="30000" dirty="0" err="1">
                    <a:solidFill>
                      <a:schemeClr val="tx1"/>
                    </a:solidFill>
                  </a:rPr>
                  <a:t>m</a:t>
                </a:r>
                <a14:m>
                  <m:oMath xmlns:m="http://schemas.openxmlformats.org/officeDocument/2006/math">
                    <m:r>
                      <a:rPr lang="pt-BR" i="1">
                        <a:solidFill>
                          <a:schemeClr val="tx1"/>
                        </a:solidFill>
                        <a:latin typeface="Cambria Math"/>
                      </a:rPr>
                      <m:t>∙</m:t>
                    </m:r>
                  </m:oMath>
                </a14:m>
                <a:r>
                  <a:rPr lang="pt-BR" i="1" dirty="0" err="1">
                    <a:solidFill>
                      <a:schemeClr val="tx1"/>
                    </a:solidFill>
                  </a:rPr>
                  <a:t>a</a:t>
                </a:r>
                <a:r>
                  <a:rPr lang="pt-BR" i="1" baseline="30000" dirty="0" err="1">
                    <a:solidFill>
                      <a:schemeClr val="tx1"/>
                    </a:solidFill>
                  </a:rPr>
                  <a:t>n</a:t>
                </a:r>
                <a:r>
                  <a:rPr lang="pt-BR" i="1" dirty="0">
                    <a:solidFill>
                      <a:schemeClr val="tx1"/>
                    </a:solidFill>
                  </a:rPr>
                  <a:t>=</a:t>
                </a:r>
                <a:r>
                  <a:rPr lang="pt-BR" i="1" dirty="0" err="1">
                    <a:solidFill>
                      <a:schemeClr val="tx1"/>
                    </a:solidFill>
                  </a:rPr>
                  <a:t>a</a:t>
                </a:r>
                <a:r>
                  <a:rPr lang="pt-BR" i="1" baseline="30000" dirty="0" err="1">
                    <a:solidFill>
                      <a:schemeClr val="tx1"/>
                    </a:solidFill>
                  </a:rPr>
                  <a:t>m+n</a:t>
                </a:r>
                <a:r>
                  <a:rPr lang="pt-BR" dirty="0"/>
                  <a:t>.</a:t>
                </a:r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 </a:t>
                </a:r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As operações de adição e multiplicação estão interligadas nessa propriedade da operação de potenciação.</a:t>
                </a:r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t="-1156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06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>
                    <a:solidFill>
                      <a:schemeClr val="tx1"/>
                    </a:solidFill>
                  </a:rPr>
                  <a:t>Existe uma operação matemática chamada potenciação 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Foi observando uma PA e uma PG, escritas termo a termo uma acima da outra, que Michael </a:t>
            </a:r>
            <a:r>
              <a:rPr lang="pt-BR" dirty="0" err="1"/>
              <a:t>Stifel</a:t>
            </a:r>
            <a:r>
              <a:rPr lang="pt-BR" dirty="0"/>
              <a:t> (1487—1567) percebeu </a:t>
            </a:r>
            <a:r>
              <a:rPr lang="pt-BR" dirty="0" smtClean="0"/>
              <a:t>um padrão. </a:t>
            </a:r>
            <a:endParaRPr lang="pt-BR" dirty="0"/>
          </a:p>
        </p:txBody>
      </p:sp>
      <p:pic>
        <p:nvPicPr>
          <p:cNvPr id="23554" name="Picture 2" descr="Michael Stife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68959"/>
            <a:ext cx="2808312" cy="340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515719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pt-BR" sz="3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Monge agostiniano, ordenado </a:t>
            </a:r>
            <a:r>
              <a:rPr lang="pt-BR" sz="3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sacerdote </a:t>
            </a:r>
            <a:r>
              <a:rPr lang="pt-BR" sz="3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aos 24 anos de </a:t>
            </a:r>
            <a:r>
              <a:rPr lang="pt-BR" sz="3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idade, </a:t>
            </a:r>
            <a:r>
              <a:rPr lang="pt-BR" sz="3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Stifel</a:t>
            </a:r>
            <a:r>
              <a:rPr lang="pt-BR" sz="3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pt-BR" sz="3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foi </a:t>
            </a:r>
            <a:r>
              <a:rPr lang="pt-BR" sz="3200" dirty="0" err="1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espulso</a:t>
            </a:r>
            <a:r>
              <a:rPr lang="pt-BR" sz="3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aos 35 anos e tornou-se </a:t>
            </a:r>
            <a:r>
              <a:rPr lang="pt-BR" sz="3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pastor luterano e estudioso da matemática.</a:t>
            </a:r>
          </a:p>
        </p:txBody>
      </p:sp>
    </p:spTree>
    <p:extLst>
      <p:ext uri="{BB962C8B-B14F-4D97-AF65-F5344CB8AC3E}">
        <p14:creationId xmlns:p14="http://schemas.microsoft.com/office/powerpoint/2010/main" val="317369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4716016" y="4653136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pt-BR" sz="3200" dirty="0"/>
              <a:t>Comparação entre PA e da PG no livro </a:t>
            </a:r>
            <a:r>
              <a:rPr lang="pt-BR" sz="3200" i="1" dirty="0"/>
              <a:t>Aritmética Integra</a:t>
            </a:r>
            <a:r>
              <a:rPr lang="pt-BR" sz="3200" dirty="0"/>
              <a:t>, de </a:t>
            </a:r>
            <a:r>
              <a:rPr lang="pt-BR" sz="3200" dirty="0" err="1" smtClean="0"/>
              <a:t>Stifel</a:t>
            </a:r>
            <a:r>
              <a:rPr lang="pt-BR" sz="3200" dirty="0" smtClean="0"/>
              <a:t> </a:t>
            </a:r>
            <a:r>
              <a:rPr lang="pt-BR" sz="3200" dirty="0"/>
              <a:t>(1544).</a:t>
            </a:r>
            <a:endParaRPr lang="pt-BR" sz="3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5" y="131148"/>
            <a:ext cx="4032448" cy="672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0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4716016" y="4653136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pt-BR" sz="3200" dirty="0"/>
              <a:t>Comparação entre PA e da PG no livro </a:t>
            </a:r>
            <a:r>
              <a:rPr lang="pt-BR" sz="3200" i="1" dirty="0"/>
              <a:t>Aritmética Integra</a:t>
            </a:r>
            <a:r>
              <a:rPr lang="pt-BR" sz="3200" dirty="0"/>
              <a:t>, de </a:t>
            </a:r>
            <a:r>
              <a:rPr lang="pt-BR" sz="3200" dirty="0" err="1" smtClean="0"/>
              <a:t>Stifel</a:t>
            </a:r>
            <a:r>
              <a:rPr lang="pt-BR" sz="3200" dirty="0" smtClean="0"/>
              <a:t> </a:t>
            </a:r>
            <a:r>
              <a:rPr lang="pt-BR" sz="3200" dirty="0"/>
              <a:t>(1544).</a:t>
            </a:r>
            <a:endParaRPr lang="pt-BR" sz="3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980728"/>
            <a:ext cx="885698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4716016" y="4653136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pt-BR" sz="3200" dirty="0" err="1" smtClean="0"/>
              <a:t>Stifel</a:t>
            </a:r>
            <a:r>
              <a:rPr lang="pt-BR" sz="3200" dirty="0" smtClean="0"/>
              <a:t> observou que somas na PA correspondem a produtos na PG.</a:t>
            </a:r>
            <a:endParaRPr lang="pt-BR" sz="3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980728"/>
            <a:ext cx="885698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8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dirty="0"/>
                  <a:t>Vamos vivenciar o que </a:t>
                </a:r>
                <a:r>
                  <a:rPr lang="pt-BR" dirty="0" err="1"/>
                  <a:t>Stifel</a:t>
                </a:r>
                <a:r>
                  <a:rPr lang="pt-BR" dirty="0"/>
                  <a:t> observou, encontrando na </a:t>
                </a:r>
                <a:r>
                  <a:rPr lang="pt-BR" dirty="0" smtClean="0"/>
                  <a:t>tabela as posições na PG correspondente a operação de multiplicação abaixo:</a:t>
                </a:r>
                <a:endParaRPr lang="pt-BR" dirty="0"/>
              </a:p>
              <a:p>
                <a:pPr>
                  <a:defRPr/>
                </a:pPr>
                <a:endParaRPr lang="pt-BR" dirty="0"/>
              </a:p>
              <a:p>
                <a:pP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dirty="0"/>
                  <a:t> vezes 64 </a:t>
                </a:r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t="-1156" r="-600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514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sz="4000" dirty="0" smtClean="0"/>
                  <a:t>Os números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40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sz="4000" dirty="0"/>
                  <a:t> </a:t>
                </a:r>
                <a:r>
                  <a:rPr lang="pt-BR" sz="4000" dirty="0" smtClean="0"/>
                  <a:t> e 64 na PG correspondem aos números </a:t>
                </a:r>
                <a:r>
                  <a:rPr lang="pt-BR" sz="4000" dirty="0"/>
                  <a:t>-3 com 6 na </a:t>
                </a:r>
                <a:r>
                  <a:rPr lang="pt-BR" sz="4000" dirty="0" smtClean="0"/>
                  <a:t>PA.</a:t>
                </a:r>
              </a:p>
              <a:p>
                <a:pPr>
                  <a:defRPr/>
                </a:pPr>
                <a:r>
                  <a:rPr lang="pt-BR" sz="4000" dirty="0" smtClean="0"/>
                  <a:t>É fácil fazer a soma -3 + 6 = 3.</a:t>
                </a:r>
              </a:p>
              <a:p>
                <a:pPr>
                  <a:defRPr/>
                </a:pPr>
                <a:r>
                  <a:rPr lang="pt-BR" sz="4000" dirty="0" smtClean="0"/>
                  <a:t>Esse resultado na PA corresponde ao resultado da multiplicação de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40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sz="4000" dirty="0"/>
                  <a:t> por 64 </a:t>
                </a:r>
                <a:r>
                  <a:rPr lang="pt-BR" sz="4000" dirty="0" err="1" smtClean="0"/>
                  <a:t>ma</a:t>
                </a:r>
                <a:r>
                  <a:rPr lang="pt-BR" sz="4000" dirty="0" smtClean="0"/>
                  <a:t> PG. </a:t>
                </a:r>
                <a:endParaRPr lang="pt-BR" sz="4000" dirty="0"/>
              </a:p>
              <a:p>
                <a:pPr>
                  <a:defRPr/>
                </a:pPr>
                <a:r>
                  <a:rPr lang="pt-BR" sz="4000" dirty="0" smtClean="0"/>
                  <a:t>Logo</a:t>
                </a:r>
                <a:r>
                  <a:rPr lang="pt-BR" sz="4000" dirty="0"/>
                  <a:t>, localizando 3 na PA, encontramos o resultado da multiplicação na posição da PG correspondente, isto é, 8. </a:t>
                </a:r>
                <a:endParaRPr lang="pt-BR" sz="4800" dirty="0"/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400" r="-1067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72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sz="4000" dirty="0"/>
                  <a:t>A explicação disso vem do fato de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40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4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BR" sz="4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pt-BR" sz="4000" i="1">
                                <a:latin typeface="Cambria Math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pt-BR" sz="40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40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4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pt-BR" sz="4000" i="1">
                            <a:latin typeface="Cambria Math"/>
                          </a:rPr>
                          <m:t>−3</m:t>
                        </m:r>
                      </m:sup>
                    </m:sSup>
                    <m:r>
                      <a:rPr lang="pt-BR" sz="4000" i="1">
                        <a:latin typeface="Cambria Math"/>
                      </a:rPr>
                      <m:t> </m:t>
                    </m:r>
                  </m:oMath>
                </a14:m>
                <a:r>
                  <a:rPr lang="pt-BR" sz="4000" dirty="0"/>
                  <a:t> e 64=2</a:t>
                </a:r>
                <a:r>
                  <a:rPr lang="pt-BR" sz="4000" baseline="30000" dirty="0"/>
                  <a:t>6</a:t>
                </a:r>
                <a:r>
                  <a:rPr lang="pt-BR" sz="4000" dirty="0"/>
                  <a:t>. </a:t>
                </a:r>
                <a:endParaRPr lang="pt-BR" sz="4800" dirty="0"/>
              </a:p>
              <a:p>
                <a:pPr>
                  <a:defRPr/>
                </a:pPr>
                <a:endParaRPr lang="pt-BR" sz="4000" dirty="0"/>
              </a:p>
              <a:p>
                <a:pPr>
                  <a:defRPr/>
                </a:pPr>
                <a:r>
                  <a:rPr lang="pt-BR" sz="4000" dirty="0"/>
                  <a:t>Logo, temos</a:t>
                </a:r>
              </a:p>
              <a:p>
                <a:pPr>
                  <a:defRPr/>
                </a:pPr>
                <a:endParaRPr lang="pt-BR" sz="4800" dirty="0"/>
              </a:p>
              <a:p>
                <a:pPr>
                  <a:defRPr/>
                </a:pPr>
                <a:r>
                  <a:rPr lang="pt-BR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4000" i="1">
                            <a:latin typeface="Cambria Math"/>
                          </a:rPr>
                          <m:t>8</m:t>
                        </m:r>
                      </m:den>
                    </m:f>
                    <m:r>
                      <a:rPr lang="pt-BR" sz="4000" i="1">
                        <a:latin typeface="Cambria Math"/>
                      </a:rPr>
                      <m:t>∙64=</m:t>
                    </m:r>
                    <m:sSup>
                      <m:sSupPr>
                        <m:ctrlPr>
                          <a:rPr lang="pt-BR" sz="40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4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pt-BR" sz="4000" i="1">
                            <a:latin typeface="Cambria Math"/>
                          </a:rPr>
                          <m:t>−3</m:t>
                        </m:r>
                      </m:sup>
                    </m:sSup>
                    <m:r>
                      <a:rPr lang="pt-BR" sz="4000" i="1">
                        <a:latin typeface="Cambria Math"/>
                      </a:rPr>
                      <m:t>∙</m:t>
                    </m:r>
                    <m:sSup>
                      <m:sSupPr>
                        <m:ctrlPr>
                          <a:rPr lang="pt-BR" sz="40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4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pt-BR" sz="40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pt-BR" sz="40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40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4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pt-BR" sz="4000" i="1">
                            <a:latin typeface="Cambria Math"/>
                          </a:rPr>
                          <m:t>−3+6</m:t>
                        </m:r>
                      </m:sup>
                    </m:sSup>
                    <m:r>
                      <a:rPr lang="pt-BR" sz="40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40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4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pt-BR" sz="40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pt-BR" sz="4000" i="1">
                        <a:latin typeface="Cambria Math"/>
                      </a:rPr>
                      <m:t>=8</m:t>
                    </m:r>
                  </m:oMath>
                </a14:m>
                <a:endParaRPr lang="pt-BR" dirty="0"/>
              </a:p>
              <a:p>
                <a:pPr>
                  <a:defRPr/>
                </a:pPr>
                <a:r>
                  <a:rPr lang="pt-BR" dirty="0" smtClean="0"/>
                  <a:t>É, em geral, mais fácil fazer a </a:t>
                </a:r>
                <a:r>
                  <a:rPr lang="pt-BR" dirty="0"/>
                  <a:t>adição dos expoentes, </a:t>
                </a:r>
                <a:r>
                  <a:rPr lang="pt-BR" dirty="0" smtClean="0"/>
                  <a:t>do que fazer a multiplicação </a:t>
                </a:r>
                <a:r>
                  <a:rPr lang="pt-BR" dirty="0"/>
                  <a:t>das potências de mesma base.</a:t>
                </a:r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800" t="-1600" r="-1733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54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endParaRPr lang="pt-BR" dirty="0" smtClean="0"/>
              </a:p>
              <a:p>
                <a:pPr>
                  <a:defRPr/>
                </a:pPr>
                <a:r>
                  <a:rPr lang="pt-BR" dirty="0" smtClean="0"/>
                  <a:t>Vamos usar esse método genial?</a:t>
                </a:r>
                <a:endParaRPr lang="pt-BR" dirty="0"/>
              </a:p>
              <a:p>
                <a:pPr>
                  <a:defRPr/>
                </a:pPr>
                <a:endParaRPr lang="pt-BR" dirty="0"/>
              </a:p>
              <a:p>
                <a:pPr>
                  <a:defRPr/>
                </a:pPr>
                <a:r>
                  <a:rPr lang="pt-BR" dirty="0" smtClean="0"/>
                  <a:t>4 </a:t>
                </a:r>
                <a:r>
                  <a:rPr lang="pt-BR" dirty="0"/>
                  <a:t>vezes 8</a:t>
                </a:r>
              </a:p>
              <a:p>
                <a:pPr>
                  <a:defRPr/>
                </a:pPr>
                <a:r>
                  <a:rPr lang="pt-BR" dirty="0" smtClean="0"/>
                  <a:t>64 </a:t>
                </a:r>
                <a:r>
                  <a:rPr lang="pt-BR" dirty="0"/>
                  <a:t>dividido por 4</a:t>
                </a:r>
              </a:p>
              <a:p>
                <a:pPr>
                  <a:defRPr/>
                </a:pPr>
                <a:r>
                  <a:rPr lang="pt-BR" dirty="0" smtClean="0"/>
                  <a:t>16 </a:t>
                </a:r>
                <a:r>
                  <a:rPr lang="pt-BR" dirty="0"/>
                  <a:t>dividido por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https://collegecandy.files.wordpress.com/2015/04/genius1.gif?w=64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95850"/>
            <a:ext cx="4762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73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07504" y="116632"/>
                <a:ext cx="9144000" cy="4797152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b="1" dirty="0"/>
                  <a:t>PA e PG de </a:t>
                </a:r>
                <a:r>
                  <a:rPr lang="pt-BR" b="1" dirty="0" err="1"/>
                  <a:t>Stifel</a:t>
                </a:r>
                <a:endParaRPr lang="pt-BR" b="1" dirty="0"/>
              </a:p>
              <a:p>
                <a:pPr>
                  <a:defRPr/>
                </a:pPr>
                <a:endParaRPr lang="pt-BR" b="1" dirty="0"/>
              </a:p>
              <a:p>
                <a:pPr>
                  <a:defRPr/>
                </a:pPr>
                <a:endParaRPr lang="pt-BR" b="1" dirty="0"/>
              </a:p>
              <a:p>
                <a:pPr>
                  <a:defRPr/>
                </a:pPr>
                <a:endParaRPr lang="pt-BR" b="1" dirty="0"/>
              </a:p>
              <a:p>
                <a:pPr>
                  <a:defRPr/>
                </a:pPr>
                <a:r>
                  <a:rPr lang="pt-BR" b="1" dirty="0"/>
                  <a:t>Responda </a:t>
                </a:r>
                <a:r>
                  <a:rPr lang="pt-BR" b="1" dirty="0" smtClean="0"/>
                  <a:t>usando a tabela e fazendo apenas subtrações ou adições:</a:t>
                </a:r>
                <a:endParaRPr lang="pt-BR" sz="4000" dirty="0"/>
              </a:p>
              <a:p>
                <a:pPr lvl="1">
                  <a:defRPr/>
                </a:pPr>
                <a:endParaRPr lang="pt-BR" b="1" dirty="0" smtClean="0"/>
              </a:p>
              <a:p>
                <a:pPr lvl="1">
                  <a:defRPr/>
                </a:pPr>
                <a:r>
                  <a:rPr lang="pt-BR" b="1" dirty="0" smtClean="0"/>
                  <a:t>32768 </a:t>
                </a:r>
                <a14:m>
                  <m:oMath xmlns:m="http://schemas.openxmlformats.org/officeDocument/2006/math">
                    <m:r>
                      <a:rPr lang="pt-BR" b="1" i="1">
                        <a:latin typeface="Cambria Math"/>
                      </a:rPr>
                      <m:t>÷</m:t>
                    </m:r>
                  </m:oMath>
                </a14:m>
                <a:r>
                  <a:rPr lang="pt-BR" b="1" dirty="0"/>
                  <a:t> 1024</a:t>
                </a:r>
                <a:endParaRPr lang="pt-BR" sz="3600" dirty="0"/>
              </a:p>
              <a:p>
                <a:pPr lvl="1">
                  <a:defRPr/>
                </a:pPr>
                <a:r>
                  <a:rPr lang="pt-BR" b="1" dirty="0"/>
                  <a:t>0,125 </a:t>
                </a:r>
                <a14:m>
                  <m:oMath xmlns:m="http://schemas.openxmlformats.org/officeDocument/2006/math">
                    <m:r>
                      <a:rPr lang="pt-BR" b="1" i="1">
                        <a:latin typeface="Cambria Math"/>
                      </a:rPr>
                      <m:t>×</m:t>
                    </m:r>
                  </m:oMath>
                </a14:m>
                <a:r>
                  <a:rPr lang="pt-BR" b="1" dirty="0"/>
                  <a:t> 512</a:t>
                </a:r>
                <a:endParaRPr lang="pt-BR" sz="3600" dirty="0"/>
              </a:p>
              <a:p>
                <a:pPr lvl="1">
                  <a:defRPr/>
                </a:pPr>
                <a:r>
                  <a:rPr lang="pt-BR" b="1" dirty="0"/>
                  <a:t>32 </a:t>
                </a:r>
                <a14:m>
                  <m:oMath xmlns:m="http://schemas.openxmlformats.org/officeDocument/2006/math">
                    <m:r>
                      <a:rPr lang="pt-BR" b="1" i="1">
                        <a:latin typeface="Cambria Math"/>
                      </a:rPr>
                      <m:t>×</m:t>
                    </m:r>
                    <m:r>
                      <a:rPr lang="pt-BR" b="1" i="1">
                        <a:latin typeface="Cambria Math"/>
                      </a:rPr>
                      <m:t>𝟐𝟓𝟔</m:t>
                    </m:r>
                  </m:oMath>
                </a14:m>
                <a:endParaRPr lang="pt-BR" sz="3600" dirty="0"/>
              </a:p>
              <a:p>
                <a:pPr lvl="1">
                  <a:defRPr/>
                </a:pPr>
                <a:r>
                  <a:rPr lang="pt-BR" b="1" dirty="0"/>
                  <a:t>8192 </a:t>
                </a:r>
                <a14:m>
                  <m:oMath xmlns:m="http://schemas.openxmlformats.org/officeDocument/2006/math">
                    <m:r>
                      <a:rPr lang="pt-BR" b="1" i="1">
                        <a:latin typeface="Cambria Math"/>
                      </a:rPr>
                      <m:t>÷</m:t>
                    </m:r>
                  </m:oMath>
                </a14:m>
                <a:r>
                  <a:rPr lang="pt-BR" b="1" dirty="0"/>
                  <a:t> 0,250</a:t>
                </a:r>
                <a:endParaRPr lang="pt-BR" sz="3600" dirty="0"/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07504" y="116632"/>
                <a:ext cx="9144000" cy="4797152"/>
              </a:xfrm>
              <a:blipFill rotWithShape="1">
                <a:blip r:embed="rId2"/>
                <a:stretch>
                  <a:fillRect t="-1652" b="-28081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058"/>
            <a:ext cx="9144000" cy="7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7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dirty="0"/>
                  <a:t>Stifel percebeu que uma adição na PA corresponde a um produto na PG, e que uma subtração na PA corresponde a uma divisão na PG. </a:t>
                </a:r>
              </a:p>
              <a:p>
                <a:pPr>
                  <a:defRPr/>
                </a:pPr>
                <a:r>
                  <a:rPr lang="pt-BR" dirty="0" err="1"/>
                  <a:t>Stifel</a:t>
                </a:r>
                <a:r>
                  <a:rPr lang="pt-BR" dirty="0"/>
                  <a:t> não tinha um símbolo ou um nome para logaritmos, mas a ideia estava ali presente. </a:t>
                </a:r>
              </a:p>
              <a:p>
                <a:pPr>
                  <a:defRPr/>
                </a:pPr>
                <a:r>
                  <a:rPr lang="pt-BR" dirty="0"/>
                  <a:t>Pois com logaritmos, </a:t>
                </a:r>
                <a:r>
                  <a:rPr lang="pt-BR" dirty="0" smtClean="0"/>
                  <a:t>transformam </a:t>
                </a:r>
                <a:r>
                  <a:rPr lang="pt-BR" i="1" dirty="0" smtClean="0"/>
                  <a:t>maravilhosamente </a:t>
                </a:r>
                <a:r>
                  <a:rPr lang="pt-BR" dirty="0"/>
                  <a:t>produtos em somas, divisões em subtrações. </a:t>
                </a:r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Usando a notação moderna de logaritmos, temos:</a:t>
                </a:r>
                <a:endParaRPr lang="pt-BR" sz="4000"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i="1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latin typeface="Cambria Math"/>
                            </a:rPr>
                            <m:t>𝑎𝑐</m:t>
                          </m:r>
                        </m:e>
                      </m:func>
                      <m:r>
                        <a:rPr lang="pt-BR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pt-BR" i="1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latin typeface="Cambria Math"/>
                            </a:rPr>
                            <m:t>𝑎</m:t>
                          </m:r>
                        </m:e>
                      </m:func>
                      <m:r>
                        <a:rPr lang="pt-BR" i="1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pt-BR" i="1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latin typeface="Cambria Math"/>
                            </a:rPr>
                            <m:t>𝑐</m:t>
                          </m:r>
                        </m:e>
                      </m:func>
                    </m:oMath>
                  </m:oMathPara>
                </a14:m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 e</a:t>
                </a:r>
                <a:endParaRPr lang="pt-BR" sz="4000" dirty="0"/>
              </a:p>
              <a:p>
                <a:pPr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pt-B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BR" i="1"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r>
                              <a:rPr lang="pt-BR" i="1">
                                <a:latin typeface="Cambria Math"/>
                              </a:rPr>
                              <m:t>𝑐</m:t>
                            </m:r>
                          </m:den>
                        </m:f>
                      </m:e>
                    </m:func>
                    <m:r>
                      <a:rPr lang="pt-BR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pt-BR" i="1">
                            <a:latin typeface="Cambria Math"/>
                          </a:rPr>
                          <m:t>𝑎</m:t>
                        </m:r>
                      </m:e>
                    </m:func>
                    <m:r>
                      <a:rPr lang="pt-BR" i="1">
                        <a:latin typeface="Cambria Math"/>
                      </a:rPr>
                      <m:t>−</m:t>
                    </m:r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pt-BR" i="1">
                            <a:latin typeface="Cambria Math"/>
                          </a:rPr>
                          <m:t>𝑐</m:t>
                        </m:r>
                      </m:e>
                    </m:func>
                  </m:oMath>
                </a14:m>
                <a:r>
                  <a:rPr lang="pt-BR" dirty="0"/>
                  <a:t>.</a:t>
                </a:r>
                <a:endParaRPr lang="pt-BR" sz="4000" dirty="0"/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933" t="-1156" r="-2067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0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>
                    <a:solidFill>
                      <a:schemeClr val="tx1"/>
                    </a:solidFill>
                  </a:rPr>
                  <a:t>Existe uma operação matemática chamada potenciação 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Uma operação inversa da potenciação é a operação chamada radiciação, válida para c natural maior ou igual a 2: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deg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rad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534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dirty="0"/>
                  <a:t>Assim, ao fazermos 0,125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/>
                      </a:rPr>
                      <m:t>×</m:t>
                    </m:r>
                  </m:oMath>
                </a14:m>
                <a:r>
                  <a:rPr lang="pt-BR" dirty="0"/>
                  <a:t> 512 com a tabela, podemos encontrar a solução </a:t>
                </a:r>
                <a:r>
                  <a:rPr lang="pt-BR"/>
                  <a:t>sem </a:t>
                </a:r>
                <a:r>
                  <a:rPr lang="pt-BR" smtClean="0"/>
                  <a:t>multiplicar usando a </a:t>
                </a:r>
                <a:r>
                  <a:rPr lang="pt-BR" dirty="0"/>
                  <a:t>propriedade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pt-BR" i="1">
                            <a:latin typeface="Cambria Math"/>
                          </a:rPr>
                          <m:t>𝑎𝑐</m:t>
                        </m:r>
                      </m:e>
                    </m:func>
                    <m:r>
                      <a:rPr lang="pt-BR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pt-BR" i="1">
                            <a:latin typeface="Cambria Math"/>
                          </a:rPr>
                          <m:t>𝑎</m:t>
                        </m:r>
                      </m:e>
                    </m:func>
                    <m:r>
                      <a:rPr lang="pt-BR" i="1">
                        <a:latin typeface="Cambria Math"/>
                      </a:rPr>
                      <m:t>+</m:t>
                    </m:r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pt-BR" i="1">
                            <a:latin typeface="Cambria Math"/>
                          </a:rPr>
                          <m:t>𝑐</m:t>
                        </m:r>
                      </m:e>
                    </m:func>
                  </m:oMath>
                </a14:m>
                <a:r>
                  <a:rPr lang="pt-BR" dirty="0"/>
                  <a:t>:</a:t>
                </a:r>
                <a:endParaRPr lang="pt-BR" sz="4000"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i="1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latin typeface="Cambria Math"/>
                            </a:rPr>
                            <m:t>0,125∙512</m:t>
                          </m:r>
                        </m:e>
                      </m:func>
                      <m:r>
                        <a:rPr lang="pt-BR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pt-BR" i="1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latin typeface="Cambria Math"/>
                            </a:rPr>
                            <m:t>0,125</m:t>
                          </m:r>
                        </m:e>
                      </m:func>
                      <m:r>
                        <a:rPr lang="pt-BR" i="1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pt-BR" i="1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latin typeface="Cambria Math"/>
                            </a:rPr>
                            <m:t>512</m:t>
                          </m:r>
                        </m:e>
                      </m:func>
                      <m:r>
                        <a:rPr lang="pt-BR" i="1">
                          <a:latin typeface="Cambria Math"/>
                        </a:rPr>
                        <m:t>= −3+9=6</m:t>
                      </m:r>
                    </m:oMath>
                  </m:oMathPara>
                </a14:m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Assim, descobrimos que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pt-BR" i="1">
                            <a:latin typeface="Cambria Math"/>
                          </a:rPr>
                          <m:t>0,125∙512</m:t>
                        </m:r>
                      </m:e>
                    </m:func>
                    <m:r>
                      <a:rPr lang="pt-BR" i="1">
                        <a:latin typeface="Cambria Math"/>
                      </a:rPr>
                      <m:t>=6</m:t>
                    </m:r>
                  </m:oMath>
                </a14:m>
                <a:r>
                  <a:rPr lang="pt-BR" dirty="0"/>
                  <a:t>.</a:t>
                </a:r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Portanto,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/>
                      </a:rPr>
                      <m:t>0,125∙512=</m:t>
                    </m:r>
                    <m:sSup>
                      <m:sSupPr>
                        <m:ctrlPr>
                          <a:rPr lang="pt-BR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pt-BR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pt-BR" i="1">
                        <a:latin typeface="Cambria Math"/>
                      </a:rPr>
                      <m:t>=64</m:t>
                    </m:r>
                  </m:oMath>
                </a14:m>
                <a:r>
                  <a:rPr lang="pt-BR" dirty="0"/>
                  <a:t>. </a:t>
                </a:r>
              </a:p>
              <a:p>
                <a:pPr>
                  <a:defRPr/>
                </a:pPr>
                <a:r>
                  <a:rPr lang="pt-BR" dirty="0"/>
                  <a:t> </a:t>
                </a:r>
                <a:endParaRPr lang="pt-BR" sz="4000" dirty="0"/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933" t="-1067" r="-2000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Resultado de imagem para sleepy stude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77072"/>
            <a:ext cx="47625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7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378904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Para números grandes, transformar uma multiplicação em uma adição é algo muito valioso, na época em que não havia máquinas de calcular. </a:t>
            </a:r>
          </a:p>
          <a:p>
            <a:pPr>
              <a:defRPr/>
            </a:pPr>
            <a:endParaRPr lang="pt-BR" dirty="0"/>
          </a:p>
        </p:txBody>
      </p:sp>
      <p:sp>
        <p:nvSpPr>
          <p:cNvPr id="3" name="AutoShape 2" descr="Resultado de imagem para john napier logarithms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Resultado de imagem para john napier logarithms"/>
          <p:cNvSpPr>
            <a:spLocks noChangeAspect="1" noChangeArrowheads="1"/>
          </p:cNvSpPr>
          <p:nvPr/>
        </p:nvSpPr>
        <p:spPr bwMode="auto">
          <a:xfrm>
            <a:off x="2968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2230" name="Picture 6" descr="http://history.computer.org/pioneers/images/nap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96952"/>
            <a:ext cx="19050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ítulo 2"/>
          <p:cNvSpPr txBox="1">
            <a:spLocks/>
          </p:cNvSpPr>
          <p:nvPr/>
        </p:nvSpPr>
        <p:spPr bwMode="auto">
          <a:xfrm>
            <a:off x="-15877" y="2276872"/>
            <a:ext cx="70202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 smtClean="0"/>
              <a:t>70 </a:t>
            </a:r>
            <a:r>
              <a:rPr lang="pt-BR" dirty="0"/>
              <a:t>anos depois, </a:t>
            </a:r>
            <a:r>
              <a:rPr lang="pt-BR" dirty="0" smtClean="0"/>
              <a:t>a </a:t>
            </a:r>
            <a:r>
              <a:rPr lang="pt-BR" dirty="0"/>
              <a:t>ideia original de </a:t>
            </a:r>
            <a:r>
              <a:rPr lang="pt-BR" dirty="0" err="1"/>
              <a:t>Stifel</a:t>
            </a:r>
            <a:r>
              <a:rPr lang="pt-BR" dirty="0"/>
              <a:t> foi colocada em termos práticos auxiliando em cálculo de números muito grandes pelo barão escocês John Napier (1550-1617), teólogo e astrônomo, que publicou em 1614, o livro </a:t>
            </a:r>
            <a:r>
              <a:rPr lang="pt-BR" i="1" dirty="0" err="1"/>
              <a:t>Mirifici</a:t>
            </a:r>
            <a:r>
              <a:rPr lang="pt-BR" i="1" dirty="0"/>
              <a:t> </a:t>
            </a:r>
            <a:r>
              <a:rPr lang="pt-BR" i="1" dirty="0" err="1"/>
              <a:t>Logarithmorum</a:t>
            </a:r>
            <a:r>
              <a:rPr lang="pt-BR" i="1" dirty="0"/>
              <a:t> </a:t>
            </a:r>
            <a:r>
              <a:rPr lang="pt-BR" i="1" dirty="0" err="1"/>
              <a:t>Canonis</a:t>
            </a:r>
            <a:r>
              <a:rPr lang="pt-BR" i="1" dirty="0"/>
              <a:t> </a:t>
            </a:r>
            <a:r>
              <a:rPr lang="pt-BR" i="1" dirty="0" err="1"/>
              <a:t>Descriptio</a:t>
            </a:r>
            <a:r>
              <a:rPr lang="pt-BR" dirty="0"/>
              <a:t> (Descrição Maravilhosa da Regra dos Logaritmos).</a:t>
            </a:r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8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sultado de imagem para john napier logarithms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Resultado de imagem para john napier logarithms"/>
          <p:cNvSpPr>
            <a:spLocks noChangeAspect="1" noChangeArrowheads="1"/>
          </p:cNvSpPr>
          <p:nvPr/>
        </p:nvSpPr>
        <p:spPr bwMode="auto">
          <a:xfrm>
            <a:off x="2968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2230" name="Picture 6" descr="http://history.computer.org/pioneers/images/nap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96952"/>
            <a:ext cx="19050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ítulo 2"/>
          <p:cNvSpPr txBox="1">
            <a:spLocks/>
          </p:cNvSpPr>
          <p:nvPr/>
        </p:nvSpPr>
        <p:spPr bwMode="auto">
          <a:xfrm>
            <a:off x="-15877" y="-27384"/>
            <a:ext cx="70202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/>
              <a:t>Napier é o criador da palavra logaritmos que significa “números da razão”. Isso porque, em uma PG, a razão entre um termo e o sucessor é sempre a mesma (a razão da PG).</a:t>
            </a:r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dirty="0"/>
              <a:t>Napier usou </a:t>
            </a:r>
            <a:r>
              <a:rPr lang="pt-BR" dirty="0" err="1"/>
              <a:t>PAs</a:t>
            </a:r>
            <a:r>
              <a:rPr lang="pt-BR" dirty="0"/>
              <a:t> e </a:t>
            </a:r>
            <a:r>
              <a:rPr lang="pt-BR" dirty="0" err="1"/>
              <a:t>PGs</a:t>
            </a:r>
            <a:r>
              <a:rPr lang="pt-BR" dirty="0"/>
              <a:t> de razão muito pequena, da ordem de 1-10</a:t>
            </a:r>
            <a:r>
              <a:rPr lang="pt-BR" baseline="30000" dirty="0"/>
              <a:t>-7</a:t>
            </a:r>
            <a:r>
              <a:rPr lang="pt-BR" dirty="0"/>
              <a:t>, ou seja, 0,9999999. E elaborou páginas e páginas com os termos de suas progressões. Foram 20 anos de trabalho e ele escreveu cerca de 10 milhões de números.</a:t>
            </a:r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8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 </a:t>
            </a:r>
            <a:endParaRPr lang="pt-BR" sz="4000" dirty="0"/>
          </a:p>
        </p:txBody>
      </p:sp>
      <p:sp>
        <p:nvSpPr>
          <p:cNvPr id="3" name="Subtítulo 2"/>
          <p:cNvSpPr txBox="1">
            <a:spLocks/>
          </p:cNvSpPr>
          <p:nvPr/>
        </p:nvSpPr>
        <p:spPr bwMode="auto">
          <a:xfrm>
            <a:off x="36031" y="620688"/>
            <a:ext cx="58439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/>
              <a:t>Um suíço, construtor de relógios, </a:t>
            </a:r>
            <a:r>
              <a:rPr lang="pt-BR" sz="3600" dirty="0" err="1"/>
              <a:t>Jost</a:t>
            </a:r>
            <a:r>
              <a:rPr lang="pt-BR" sz="3600" dirty="0"/>
              <a:t> </a:t>
            </a:r>
            <a:r>
              <a:rPr lang="pt-BR" sz="3600" dirty="0" err="1"/>
              <a:t>Bürgi</a:t>
            </a:r>
            <a:r>
              <a:rPr lang="pt-BR" sz="3600" dirty="0"/>
              <a:t> </a:t>
            </a:r>
            <a:r>
              <a:rPr lang="pt-BR" sz="3600" b="1" dirty="0"/>
              <a:t>(</a:t>
            </a:r>
            <a:r>
              <a:rPr lang="pt-BR" sz="3600" dirty="0"/>
              <a:t>1552-1632) </a:t>
            </a:r>
            <a:r>
              <a:rPr lang="pt-BR" dirty="0"/>
              <a:t>publicou também em 1620 suas tábuas de logaritmos, sem chama-los assim. Ele usou progressões </a:t>
            </a:r>
            <a:r>
              <a:rPr lang="pt-BR" dirty="0" smtClean="0"/>
              <a:t>com razão </a:t>
            </a:r>
            <a:r>
              <a:rPr lang="pt-BR" dirty="0"/>
              <a:t>1+10</a:t>
            </a:r>
            <a:r>
              <a:rPr lang="pt-BR" baseline="30000" dirty="0"/>
              <a:t>-4</a:t>
            </a:r>
            <a:r>
              <a:rPr lang="pt-BR" dirty="0"/>
              <a:t>, isto é, 1,0001. </a:t>
            </a:r>
          </a:p>
          <a:p>
            <a:pPr>
              <a:defRPr/>
            </a:pPr>
            <a:r>
              <a:rPr lang="pt-BR" dirty="0"/>
              <a:t>Aparentemente, nem ele nem Napier sabiam da existência um do outro.</a:t>
            </a:r>
          </a:p>
        </p:txBody>
      </p:sp>
      <p:sp>
        <p:nvSpPr>
          <p:cNvPr id="2" name="AutoShape 2" descr="Resultado de imagem para Jost Bürgi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Resultado de imagem para Jost Bürgi"/>
          <p:cNvSpPr>
            <a:spLocks noChangeAspect="1" noChangeArrowheads="1"/>
          </p:cNvSpPr>
          <p:nvPr/>
        </p:nvSpPr>
        <p:spPr bwMode="auto">
          <a:xfrm>
            <a:off x="2968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4278" name="Picture 6" descr="http://upload.wikimedia.org/wikipedia/commons/c/ca/Joost_buer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79" y="1772816"/>
            <a:ext cx="2699792" cy="289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41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Jobst Bürgi: Rock crystal clock, 1622/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3990975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227807" y="6240079"/>
            <a:ext cx="4790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Jobst </a:t>
            </a:r>
            <a:r>
              <a:rPr lang="en-US" dirty="0" err="1"/>
              <a:t>Bürgi</a:t>
            </a:r>
            <a:r>
              <a:rPr lang="en-US" dirty="0"/>
              <a:t>: </a:t>
            </a:r>
            <a:r>
              <a:rPr lang="en-US" dirty="0" err="1"/>
              <a:t>Relógio</a:t>
            </a:r>
            <a:r>
              <a:rPr lang="en-US" dirty="0"/>
              <a:t> de </a:t>
            </a:r>
            <a:r>
              <a:rPr lang="en-US" dirty="0" err="1"/>
              <a:t>cristal</a:t>
            </a:r>
            <a:r>
              <a:rPr lang="en-US" dirty="0"/>
              <a:t> de </a:t>
            </a:r>
            <a:r>
              <a:rPr lang="en-US" dirty="0" err="1"/>
              <a:t>rocha</a:t>
            </a:r>
            <a:r>
              <a:rPr lang="en-US" dirty="0"/>
              <a:t>, 1622/23</a:t>
            </a:r>
          </a:p>
        </p:txBody>
      </p:sp>
    </p:spTree>
    <p:extLst>
      <p:ext uri="{BB962C8B-B14F-4D97-AF65-F5344CB8AC3E}">
        <p14:creationId xmlns:p14="http://schemas.microsoft.com/office/powerpoint/2010/main" val="216803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63722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O astrônomo e matemático inglês </a:t>
            </a:r>
            <a:r>
              <a:rPr lang="pt-BR" sz="3600" dirty="0"/>
              <a:t>Henry </a:t>
            </a:r>
            <a:r>
              <a:rPr lang="pt-BR" sz="3600" dirty="0" err="1"/>
              <a:t>Briggs</a:t>
            </a:r>
            <a:r>
              <a:rPr lang="pt-BR" sz="3600" dirty="0"/>
              <a:t> (1561–1630), em sua obra </a:t>
            </a:r>
            <a:r>
              <a:rPr lang="pt-BR" i="1" dirty="0" err="1"/>
              <a:t>Arithmetica</a:t>
            </a:r>
            <a:r>
              <a:rPr lang="pt-BR" i="1" dirty="0"/>
              <a:t> </a:t>
            </a:r>
            <a:r>
              <a:rPr lang="pt-BR" i="1" dirty="0" err="1"/>
              <a:t>Logarithmica</a:t>
            </a:r>
            <a:r>
              <a:rPr lang="pt-BR" dirty="0"/>
              <a:t>, de </a:t>
            </a:r>
            <a:r>
              <a:rPr lang="pt-BR" dirty="0" smtClean="0"/>
              <a:t>1624, teve uma ideia prática interessante. </a:t>
            </a:r>
            <a:endParaRPr lang="pt-BR" dirty="0"/>
          </a:p>
        </p:txBody>
      </p:sp>
      <p:pic>
        <p:nvPicPr>
          <p:cNvPr id="57346" name="Picture 2" descr="TFREEE6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-2945"/>
            <a:ext cx="240982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ítulo 2"/>
              <p:cNvSpPr txBox="1">
                <a:spLocks/>
              </p:cNvSpPr>
              <p:nvPr/>
            </p:nvSpPr>
            <p:spPr bwMode="auto">
              <a:xfrm>
                <a:off x="-36512" y="2780928"/>
                <a:ext cx="9144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pt-BR" dirty="0" err="1"/>
                  <a:t>Briggs</a:t>
                </a:r>
                <a:r>
                  <a:rPr lang="pt-BR" dirty="0"/>
                  <a:t> sugeriu uma simplificação importante no trabalho de Napier, que foi aceita por ele. Assim, foi introduzido o logaritmo muito usado hoje em dia, que é aquele que tem base 10. Logaritmos com base 10 são chamados logaritmos comuns </a:t>
                </a:r>
                <a:r>
                  <a:rPr lang="pt-BR" dirty="0" smtClean="0"/>
                  <a:t>ou decimais e </a:t>
                </a:r>
                <a:r>
                  <a:rPr lang="pt-BR" dirty="0"/>
                  <a:t>não precisam ter a base explicita. Quando você encontrar um logaritmo escrito simplesmente assim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pt-BR" i="1">
                            <a:latin typeface="Cambria Math"/>
                          </a:rPr>
                          <m:t>2</m:t>
                        </m:r>
                      </m:e>
                    </m:func>
                  </m:oMath>
                </a14:m>
                <a:r>
                  <a:rPr lang="pt-BR" dirty="0"/>
                  <a:t>, já sabe que ele é um logaritmo na base 10.</a:t>
                </a:r>
                <a:r>
                  <a:rPr lang="pt-BR" b="1" dirty="0"/>
                  <a:t> </a:t>
                </a:r>
                <a:endParaRPr lang="pt-BR" sz="4000" dirty="0"/>
              </a:p>
            </p:txBody>
          </p:sp>
        </mc:Choice>
        <mc:Fallback xmlns="">
          <p:sp>
            <p:nvSpPr>
              <p:cNvPr id="4" name="Subtítul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6512" y="2780928"/>
                <a:ext cx="9144000" cy="6858000"/>
              </a:xfrm>
              <a:prstGeom prst="rect">
                <a:avLst/>
              </a:prstGeom>
              <a:blipFill rotWithShape="1">
                <a:blip r:embed="rId3"/>
                <a:stretch>
                  <a:fillRect l="-1400" t="-1156" r="-25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6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 bwMode="auto">
          <a:xfrm>
            <a:off x="-36512" y="27809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/>
              <a:t>A partir daí, não era mais necessário produzir tábuas de PA e PG, mas sim tábuas de logaritmos para bases específicas. 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47196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Tabua de logaritmos de 1 a 60 na base 10 de </a:t>
            </a:r>
            <a:r>
              <a:rPr lang="pt-BR" dirty="0" err="1"/>
              <a:t>Briggs</a:t>
            </a:r>
            <a:r>
              <a:rPr lang="pt-BR" dirty="0"/>
              <a:t>, 1626</a:t>
            </a:r>
            <a:endParaRPr lang="pt-BR" sz="4000" dirty="0"/>
          </a:p>
        </p:txBody>
      </p:sp>
      <p:pic>
        <p:nvPicPr>
          <p:cNvPr id="3" name="Imagem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200799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b="1" dirty="0"/>
                  <a:t>Confira na tabela as propriedades 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pt-BR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pt-BR" b="1" i="1">
                            <a:latin typeface="Cambria Math"/>
                          </a:rPr>
                          <m:t>𝐥𝐨𝐠</m:t>
                        </m:r>
                      </m:fName>
                      <m:e>
                        <m:r>
                          <a:rPr lang="pt-BR" b="1" i="1">
                            <a:latin typeface="Cambria Math"/>
                          </a:rPr>
                          <m:t>𝒂𝒄</m:t>
                        </m:r>
                        <m:r>
                          <a:rPr lang="pt-BR" b="1" i="1"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pt-BR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pt-BR" b="1" i="1">
                                <a:latin typeface="Cambria Math"/>
                              </a:rPr>
                              <m:t>𝐥𝐨𝐠</m:t>
                            </m:r>
                          </m:fName>
                          <m:e>
                            <m:r>
                              <a:rPr lang="pt-BR" b="1" i="1">
                                <a:latin typeface="Cambria Math"/>
                              </a:rPr>
                              <m:t>𝒂</m:t>
                            </m:r>
                            <m:r>
                              <a:rPr lang="pt-BR" b="1" i="1">
                                <a:latin typeface="Cambria Math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pt-BR" b="1" i="1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pt-BR" b="1" i="1">
                                    <a:latin typeface="Cambria Math"/>
                                  </a:rPr>
                                  <m:t>𝐥𝐨𝐠</m:t>
                                </m:r>
                              </m:fName>
                              <m:e>
                                <m:r>
                                  <a:rPr lang="pt-BR" b="1" i="1">
                                    <a:latin typeface="Cambria Math"/>
                                  </a:rPr>
                                  <m:t>𝒄</m:t>
                                </m:r>
                              </m:e>
                            </m:func>
                          </m:e>
                        </m:func>
                      </m:e>
                    </m:func>
                  </m:oMath>
                </a14:m>
                <a:r>
                  <a:rPr lang="pt-BR" b="1" dirty="0"/>
                  <a:t> 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pt-BR" b="1" i="1">
                            <a:latin typeface="Cambria Math"/>
                          </a:rPr>
                          <m:t>𝐥𝐨𝐠</m:t>
                        </m:r>
                      </m:fName>
                      <m:e>
                        <m:f>
                          <m:fPr>
                            <m:ctrlPr>
                              <a:rPr lang="pt-BR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BR" b="1" i="1">
                                <a:latin typeface="Cambria Math"/>
                              </a:rPr>
                              <m:t>𝒂</m:t>
                            </m:r>
                          </m:num>
                          <m:den>
                            <m:r>
                              <a:rPr lang="pt-BR" b="1" i="1">
                                <a:latin typeface="Cambria Math"/>
                              </a:rPr>
                              <m:t>𝒄</m:t>
                            </m:r>
                          </m:den>
                        </m:f>
                        <m:r>
                          <a:rPr lang="pt-BR" b="1" i="1"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pt-BR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pt-BR" b="1" i="1">
                                <a:latin typeface="Cambria Math"/>
                              </a:rPr>
                              <m:t>𝐥𝐨𝐠</m:t>
                            </m:r>
                          </m:fName>
                          <m:e>
                            <m:r>
                              <a:rPr lang="pt-BR" b="1" i="1">
                                <a:latin typeface="Cambria Math"/>
                              </a:rPr>
                              <m:t>𝒂</m:t>
                            </m:r>
                          </m:e>
                        </m:func>
                        <m:r>
                          <a:rPr lang="pt-BR" b="1" i="1">
                            <a:latin typeface="Cambria Math"/>
                          </a:rPr>
                          <m:t>−</m:t>
                        </m:r>
                        <m:func>
                          <m:funcPr>
                            <m:ctrlPr>
                              <a:rPr lang="pt-BR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pt-BR" b="1" i="1">
                                <a:latin typeface="Cambria Math"/>
                              </a:rPr>
                              <m:t>𝐥𝐨𝐠</m:t>
                            </m:r>
                          </m:fName>
                          <m:e>
                            <m:r>
                              <a:rPr lang="pt-BR" b="1" i="1">
                                <a:latin typeface="Cambria Math"/>
                              </a:rPr>
                              <m:t>𝒄</m:t>
                            </m:r>
                          </m:e>
                        </m:func>
                      </m:e>
                    </m:func>
                  </m:oMath>
                </a14:m>
                <a:r>
                  <a:rPr lang="pt-BR" b="1" dirty="0"/>
                  <a:t>. </a:t>
                </a:r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3"/>
                <a:stretch>
                  <a:fillRect t="-1156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107585"/>
              </p:ext>
            </p:extLst>
          </p:nvPr>
        </p:nvGraphicFramePr>
        <p:xfrm>
          <a:off x="539552" y="1340768"/>
          <a:ext cx="4573860" cy="5343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57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280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638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b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log(b)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2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0,301029996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0,477121255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0,602059991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0,698970004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0,77815125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0,84509804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0,903089987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0,954242509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1,041392685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12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1,079181246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1,113943352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1,146128036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1,176091259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20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1,204119983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7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b="1" dirty="0"/>
                  <a:t>Confira na tabela a propriedade 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pt-BR" b="1" i="1">
                              <a:latin typeface="Cambria Math"/>
                            </a:rPr>
                            <m:t>𝐥𝐨𝐠</m:t>
                          </m:r>
                        </m:fName>
                        <m:e>
                          <m:r>
                            <a:rPr lang="pt-BR" b="1" i="1">
                              <a:latin typeface="Cambria Math"/>
                            </a:rPr>
                            <m:t>𝒂𝒄</m:t>
                          </m:r>
                          <m:r>
                            <a:rPr lang="pt-BR" b="1" i="1">
                              <a:latin typeface="Cambria Math"/>
                            </a:rPr>
                            <m:t>=</m:t>
                          </m:r>
                          <m:func>
                            <m:funcPr>
                              <m:ctrlPr>
                                <a:rPr lang="pt-BR" b="1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pt-BR" b="1" i="1">
                                  <a:latin typeface="Cambria Math"/>
                                </a:rPr>
                                <m:t>𝐥𝐨𝐠</m:t>
                              </m:r>
                            </m:fName>
                            <m:e>
                              <m:r>
                                <a:rPr lang="pt-BR" b="1" i="1">
                                  <a:latin typeface="Cambria Math"/>
                                </a:rPr>
                                <m:t>𝒂</m:t>
                              </m:r>
                              <m:r>
                                <a:rPr lang="pt-BR" b="1" i="1">
                                  <a:latin typeface="Cambria Math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pt-BR" b="1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pt-BR" b="1" i="1">
                                      <a:latin typeface="Cambria Math"/>
                                    </a:rPr>
                                    <m:t>𝐥𝐨𝐠</m:t>
                                  </m:r>
                                </m:fName>
                                <m:e>
                                  <m:r>
                                    <a:rPr lang="pt-BR" b="1" i="1">
                                      <a:latin typeface="Cambria Math"/>
                                    </a:rPr>
                                    <m:t>𝒄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3"/>
                <a:stretch>
                  <a:fillRect t="-1156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00"/>
            <a:ext cx="91440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 smtClean="0">
                    <a:solidFill>
                      <a:schemeClr val="tx1"/>
                    </a:solidFill>
                  </a:rPr>
                  <a:t>Existe uma operação matemática chamada potenciação 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=9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Uma operação inversa da potenciação é a operação chamada radiciação, válida para c natural maior ou igual a 2: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3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g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e>
                      </m:rad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57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b="1" dirty="0"/>
                  <a:t>Confira na tabela a propriedade 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pt-BR" b="1" i="1">
                              <a:latin typeface="Cambria Math"/>
                            </a:rPr>
                            <m:t>𝐥𝐨𝐠</m:t>
                          </m:r>
                        </m:fName>
                        <m:e>
                          <m:f>
                            <m:fPr>
                              <m:ctrlPr>
                                <a:rPr lang="pt-BR" b="1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t-BR" b="1" i="1">
                                  <a:latin typeface="Cambria Math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pt-BR" b="1" i="1">
                                  <a:latin typeface="Cambria Math"/>
                                </a:rPr>
                                <m:t>𝒄</m:t>
                              </m:r>
                            </m:den>
                          </m:f>
                          <m:r>
                            <a:rPr lang="pt-BR" b="1" i="1">
                              <a:latin typeface="Cambria Math"/>
                            </a:rPr>
                            <m:t>=</m:t>
                          </m:r>
                          <m:func>
                            <m:funcPr>
                              <m:ctrlPr>
                                <a:rPr lang="pt-BR" b="1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pt-BR" b="1" i="1">
                                  <a:latin typeface="Cambria Math"/>
                                </a:rPr>
                                <m:t>𝐥𝐨𝐠</m:t>
                              </m:r>
                            </m:fName>
                            <m:e>
                              <m:r>
                                <a:rPr lang="pt-BR" b="1" i="1">
                                  <a:latin typeface="Cambria Math"/>
                                </a:rPr>
                                <m:t>𝒂</m:t>
                              </m:r>
                            </m:e>
                          </m:func>
                          <m:r>
                            <a:rPr lang="pt-BR" b="1" i="1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pt-BR" b="1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pt-BR" b="1" i="1">
                                  <a:latin typeface="Cambria Math"/>
                                </a:rPr>
                                <m:t>𝐥𝐨𝐠</m:t>
                              </m:r>
                            </m:fName>
                            <m:e>
                              <m:r>
                                <a:rPr lang="pt-BR" b="1" i="1">
                                  <a:latin typeface="Cambria Math"/>
                                </a:rPr>
                                <m:t>𝒄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t="-1156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789"/>
            <a:ext cx="9144000" cy="39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b="1" dirty="0"/>
                  <a:t>Confira na tabela a propriedade 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>
                            <a:latin typeface="Cambria Math"/>
                          </a:rPr>
                          <m:t>log</m:t>
                        </m:r>
                      </m:fName>
                      <m:e>
                        <m:sSup>
                          <m:sSupPr>
                            <m:ctrlPr>
                              <a:rPr lang="pt-BR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pt-BR" i="1">
                                <a:latin typeface="Cambria Math"/>
                              </a:rPr>
                              <m:t>𝑦</m:t>
                            </m:r>
                          </m:sup>
                        </m:sSup>
                      </m:e>
                    </m:func>
                    <m:r>
                      <a:rPr lang="pt-BR" i="1">
                        <a:latin typeface="Cambria Math"/>
                      </a:rPr>
                      <m:t>=</m:t>
                    </m:r>
                    <m:r>
                      <a:rPr lang="pt-BR" i="1">
                        <a:latin typeface="Cambria Math"/>
                      </a:rPr>
                      <m:t>𝑦</m:t>
                    </m:r>
                    <m:r>
                      <a:rPr lang="pt-BR" i="1">
                        <a:latin typeface="Cambria Math"/>
                      </a:rPr>
                      <m:t>∙</m:t>
                    </m:r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pt-BR" i="1">
                            <a:latin typeface="Cambria Math"/>
                          </a:rPr>
                          <m:t>𝑎</m:t>
                        </m:r>
                      </m:e>
                    </m:func>
                  </m:oMath>
                </a14:m>
                <a:r>
                  <a:rPr lang="pt-BR" b="1" dirty="0"/>
                  <a:t> </a:t>
                </a:r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4"/>
                <a:stretch>
                  <a:fillRect t="-1156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344"/>
            <a:ext cx="9144000" cy="38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1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 smtClean="0"/>
              <a:t>As propriedades dos logaritmos permitiram sua utilização ampla como forma de facilitar as operações. </a:t>
            </a:r>
            <a:endParaRPr lang="pt-BR" sz="4000" dirty="0"/>
          </a:p>
        </p:txBody>
      </p:sp>
      <p:pic>
        <p:nvPicPr>
          <p:cNvPr id="1026" name="Picture 2" descr="Resultado de imagem para propriedades dos logaritm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4032448" cy="449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21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Por 400 anos, a tábuas de logaritmos foram aperfeiçoadas por muitos outros astrônomos e matemáticos. Réguas de cálculo também foram criadas, baseadas nas relações entre operações viabilizadas pelo uso dos logaritmos. </a:t>
            </a:r>
          </a:p>
        </p:txBody>
      </p:sp>
      <p:pic>
        <p:nvPicPr>
          <p:cNvPr id="60418" name="Picture 2" descr="http://producao.virtual.ufpb.br/books/camyle/introducao-a-computacao-livro/livro/livro.chunked/images/historia-do-computador/regua-de-calcu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2917">
            <a:off x="985816" y="3502864"/>
            <a:ext cx="4011242" cy="104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ttp://3.bp.blogspot.com/-WuNtteWaHig/TgokiyNrcxI/AAAAAAAACMc/OFGmKWnrMVg/s1600/r%25C3%25A9gua%2Bde%2Bc%25C3%25A1lcu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52" y="2996952"/>
            <a:ext cx="38100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29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Quando surgiram as calculadoras eletrônicas portáteis, na década de 1970, o uso de logaritmos para simplificar cálculos não </a:t>
            </a:r>
            <a:r>
              <a:rPr lang="pt-BR" dirty="0" smtClean="0"/>
              <a:t>fez </a:t>
            </a:r>
            <a:r>
              <a:rPr lang="pt-BR" dirty="0"/>
              <a:t>mais sentido. </a:t>
            </a:r>
          </a:p>
        </p:txBody>
      </p:sp>
      <p:pic>
        <p:nvPicPr>
          <p:cNvPr id="66562" name="Picture 2" descr="A ''business machines'' class at San José State University teaches students how to use calculators efficientl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0198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9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O desenvolvimento científico e tecnológico, entretanto, deu aos logaritmos outras funções sequer imaginadas pelos seus criadores. Muitas dessas aplicações dos logaritmos supõem o conhecimento da função logarítmica.</a:t>
            </a:r>
          </a:p>
          <a:p>
            <a:pPr>
              <a:defRPr/>
            </a:pPr>
            <a:endParaRPr lang="pt-BR" dirty="0"/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80928"/>
            <a:ext cx="583264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O desenvolvimento científico e tecnológico, entretanto, deu aos logaritmos outras funções sequer imaginadas pelos seus criadores. Muitas dessas aplicações dos logaritmos supõem o conhecimento da função logarítmica.</a:t>
            </a:r>
          </a:p>
          <a:p>
            <a:pPr>
              <a:defRPr/>
            </a:pP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8" y="2543100"/>
            <a:ext cx="6948264" cy="39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PT" dirty="0" smtClean="0"/>
              <a:t>A função y=log(x) é definida para x real positivo.</a:t>
            </a: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r>
              <a:rPr lang="pt-PT" dirty="0"/>
              <a:t>Gráfico de</a:t>
            </a:r>
            <a:r>
              <a:rPr lang="pt-PT" i="1" dirty="0"/>
              <a:t> y</a:t>
            </a:r>
            <a:r>
              <a:rPr lang="pt-PT" dirty="0"/>
              <a:t>=log</a:t>
            </a:r>
            <a:r>
              <a:rPr lang="pt-PT" i="1" dirty="0"/>
              <a:t>x</a:t>
            </a:r>
            <a:endParaRPr lang="pt-BR" i="1" dirty="0"/>
          </a:p>
        </p:txBody>
      </p:sp>
      <p:pic>
        <p:nvPicPr>
          <p:cNvPr id="4" name="Imagem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43608" y="1772816"/>
            <a:ext cx="6984776" cy="43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PT" dirty="0" smtClean="0"/>
              <a:t>Como foi criada a função logaritmica?</a:t>
            </a: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r>
              <a:rPr lang="pt-PT" dirty="0"/>
              <a:t>Gráfico de</a:t>
            </a:r>
            <a:r>
              <a:rPr lang="pt-PT" i="1" dirty="0"/>
              <a:t> y</a:t>
            </a:r>
            <a:r>
              <a:rPr lang="pt-PT" dirty="0"/>
              <a:t>=log</a:t>
            </a:r>
            <a:r>
              <a:rPr lang="pt-PT" i="1" dirty="0"/>
              <a:t>x</a:t>
            </a:r>
            <a:endParaRPr lang="pt-BR" i="1" dirty="0"/>
          </a:p>
        </p:txBody>
      </p:sp>
      <p:pic>
        <p:nvPicPr>
          <p:cNvPr id="4" name="Imagem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43608" y="1772816"/>
            <a:ext cx="6984776" cy="43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9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PT" dirty="0" smtClean="0"/>
              <a:t>A função logaritmica foi definida como a medida da área sob o gráfico de uma função chamada hipérbole. </a:t>
            </a: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264756"/>
            <a:ext cx="10669511" cy="52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 smtClean="0">
                    <a:solidFill>
                      <a:schemeClr val="tx1"/>
                    </a:solidFill>
                  </a:rPr>
                  <a:t>Existe uma operação matemática chamada potenciação 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=9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Uma operação inversa da potenciação é a operação chamada radiciação, válida para c natural maior ou igual a 2: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3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e>
                      </m:rad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35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PT" dirty="0" smtClean="0"/>
              <a:t>Área sob o gráfico de uma função? </a:t>
            </a:r>
          </a:p>
          <a:p>
            <a:pPr>
              <a:defRPr/>
            </a:pPr>
            <a:endParaRPr lang="pt-PT" dirty="0"/>
          </a:p>
          <a:p>
            <a:pPr>
              <a:defRPr/>
            </a:pPr>
            <a:r>
              <a:rPr lang="pt-PT" dirty="0" smtClean="0"/>
              <a:t>Mas isso não é uma integral? </a:t>
            </a: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2050" name="Picture 2" descr="Resultado de imagem para scary scre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238125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0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2254566"/>
            <a:ext cx="9146557" cy="463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2006"/>
            <a:ext cx="9191118" cy="465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332656" y="4437252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A(x)=?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variação instantânea da área A(x) é A’(x)=f(x).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6876256" cy="59186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Por volta de 1640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Pierre de </a:t>
                </a:r>
                <a:r>
                  <a:rPr lang="pt-B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Fermat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(1601-1665)  estabeleceu que a 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área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sob a 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curva </a:t>
                </a:r>
                <a14:m>
                  <m:oMath xmlns:m="http://schemas.openxmlformats.org/officeDocument/2006/math">
                    <m:r>
                      <a:rPr lang="pt-BR" sz="3600" i="1">
                        <a:latin typeface="Cambria Math"/>
                      </a:rPr>
                      <m:t>𝑦</m:t>
                    </m:r>
                    <m:r>
                      <a:rPr lang="pt-BR" sz="3600" i="1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3600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endParaRPr lang="pt-BR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entre x 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= 0 e x = a,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é dada por </a:t>
                </a:r>
                <a14:m>
                  <m:oMath xmlns:m="http://schemas.openxmlformats.org/officeDocument/2006/math">
                    <m:r>
                      <a:rPr lang="pt-BR" sz="3600" i="1" smtClean="0">
                        <a:latin typeface="Cambria Math"/>
                      </a:rPr>
                      <m:t>𝐴</m:t>
                    </m:r>
                    <m:r>
                      <a:rPr lang="pt-BR" sz="36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pt-BR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36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pt-BR" sz="3600" i="1">
                                <a:latin typeface="Cambria Math"/>
                              </a:rPr>
                              <m:t>𝑛</m:t>
                            </m:r>
                            <m:r>
                              <a:rPr lang="pt-BR" sz="3600" i="1">
                                <a:latin typeface="Cambria Math"/>
                              </a:rPr>
                              <m:t>+1</m:t>
                            </m:r>
                          </m:sup>
                        </m:sSup>
                      </m:num>
                      <m:den>
                        <m:r>
                          <a:rPr lang="pt-BR" sz="3600" i="1">
                            <a:latin typeface="Cambria Math"/>
                          </a:rPr>
                          <m:t>𝑛</m:t>
                        </m:r>
                        <m:r>
                          <a:rPr lang="pt-BR" sz="3600" i="1">
                            <a:latin typeface="Cambria Math"/>
                          </a:rPr>
                          <m:t>+1</m:t>
                        </m:r>
                      </m:den>
                    </m:f>
                    <m:r>
                      <a:rPr lang="pt-BR" sz="3600" b="0" i="1" smtClean="0">
                        <a:latin typeface="Cambria Math"/>
                      </a:rPr>
                      <m:t>. </m:t>
                    </m:r>
                  </m:oMath>
                </a14:m>
                <a:endParaRPr lang="pt-BR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Ou seja, se </a:t>
                </a:r>
                <a14:m>
                  <m:oMath xmlns:m="http://schemas.openxmlformats.org/officeDocument/2006/math">
                    <m:r>
                      <a:rPr lang="pt-BR" sz="3600" i="1">
                        <a:latin typeface="Cambria Math"/>
                      </a:rPr>
                      <m:t>𝑦</m:t>
                    </m:r>
                    <m:r>
                      <a:rPr lang="pt-BR" sz="3600" i="1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sz="3600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então a função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600" b="0" i="0" smtClean="0">
                        <a:latin typeface="Cambria Math"/>
                      </a:rPr>
                      <m:t>y</m:t>
                    </m:r>
                    <m:r>
                      <a:rPr lang="pt-BR" sz="36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pt-BR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3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3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36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fornece a área sob a curva entre 0 e x.</a:t>
                </a:r>
                <a:endParaRPr lang="pt-BR" altLang="pt-BR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6876256" cy="5918608"/>
              </a:xfrm>
              <a:prstGeom prst="rect">
                <a:avLst/>
              </a:prstGeom>
              <a:blipFill rotWithShape="1">
                <a:blip r:embed="rId2"/>
                <a:stretch>
                  <a:fillRect l="-2660" t="-1545" b="-288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Resultado de imagem para pierre de fer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332656"/>
            <a:ext cx="2333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4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3361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buNone/>
                </a:pP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Mas, e se 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n = -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1?</a:t>
                </a:r>
              </a:p>
              <a:p>
                <a:pPr>
                  <a:buNone/>
                </a:pP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curva </a:t>
                </a:r>
                <a14:m>
                  <m:oMath xmlns:m="http://schemas.openxmlformats.org/officeDocument/2006/math">
                    <m:r>
                      <a:rPr lang="pt-BR" sz="3600" i="1">
                        <a:latin typeface="Cambria Math"/>
                      </a:rPr>
                      <m:t>𝑦</m:t>
                    </m:r>
                    <m:r>
                      <a:rPr lang="pt-BR" sz="36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3600" i="1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3600" b="0" i="1" smtClean="0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tem como gráfico uma hipérbole. Se fizermos </a:t>
                </a:r>
                <a14:m>
                  <m:oMath xmlns:m="http://schemas.openxmlformats.org/officeDocument/2006/math">
                    <m:r>
                      <a:rPr lang="pt-BR" sz="3600" i="1">
                        <a:latin typeface="Cambria Math"/>
                      </a:rPr>
                      <m:t>𝐴</m:t>
                    </m:r>
                    <m:r>
                      <a:rPr lang="pt-BR" sz="36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pt-BR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36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pt-BR" sz="3600" i="1">
                                <a:latin typeface="Cambria Math"/>
                              </a:rPr>
                              <m:t>𝑛</m:t>
                            </m:r>
                            <m:r>
                              <a:rPr lang="pt-BR" sz="3600" i="1">
                                <a:latin typeface="Cambria Math"/>
                              </a:rPr>
                              <m:t>+1</m:t>
                            </m:r>
                          </m:sup>
                        </m:sSup>
                      </m:num>
                      <m:den>
                        <m:r>
                          <a:rPr lang="pt-BR" sz="3600" i="1">
                            <a:latin typeface="Cambria Math"/>
                          </a:rPr>
                          <m:t>𝑛</m:t>
                        </m:r>
                        <m:r>
                          <a:rPr lang="pt-BR" sz="3600" i="1">
                            <a:latin typeface="Cambria Math"/>
                          </a:rPr>
                          <m:t>+1</m:t>
                        </m:r>
                      </m:den>
                    </m:f>
                    <m:r>
                      <a:rPr lang="pt-BR" sz="360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pt-BR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36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pt-BR" sz="3600" i="1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num>
                      <m:den>
                        <m:r>
                          <a:rPr lang="pt-BR" sz="3600" i="1">
                            <a:latin typeface="Cambria Math"/>
                          </a:rPr>
                          <m:t>0</m:t>
                        </m:r>
                      </m:den>
                    </m:f>
                    <m:r>
                      <a:rPr lang="pt-BR" sz="3600" b="0" i="0" smtClean="0">
                        <a:latin typeface="Cambria Math"/>
                      </a:rPr>
                      <m:t>  </m:t>
                    </m:r>
                  </m:oMath>
                </a14:m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temos uma indeterminação. </a:t>
                </a:r>
                <a:endParaRPr lang="pt-BR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3361498"/>
              </a:xfrm>
              <a:prstGeom prst="rect">
                <a:avLst/>
              </a:prstGeom>
              <a:blipFill rotWithShape="1">
                <a:blip r:embed="rId2"/>
                <a:stretch>
                  <a:fillRect l="-2069" t="-2722" b="-21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34" y="3717032"/>
            <a:ext cx="6293918" cy="310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9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9694" y="764704"/>
            <a:ext cx="536408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Em 1647, o jesuíta belga </a:t>
            </a:r>
            <a:r>
              <a:rPr lang="pt-B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Gregorius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de Saint </a:t>
            </a:r>
            <a:r>
              <a:rPr lang="pt-B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Vicent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(1584-1667), notou que áreas correspondentes a abscissas que formam uma PG, formam uma PA.</a:t>
            </a:r>
          </a:p>
        </p:txBody>
      </p:sp>
      <p:pic>
        <p:nvPicPr>
          <p:cNvPr id="6146" name="Picture 2" descr="https://upload.wikimedia.org/wikipedia/commons/9/90/Gr%C3%A9goire_de_Saint-Vincent_%281584-1667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22" y="332656"/>
            <a:ext cx="3637378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8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1054568" cy="545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45240" y="5805264"/>
            <a:ext cx="53640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(gráfico fora de escala)</a:t>
            </a:r>
          </a:p>
        </p:txBody>
      </p:sp>
    </p:spTree>
    <p:extLst>
      <p:ext uri="{BB962C8B-B14F-4D97-AF65-F5344CB8AC3E}">
        <p14:creationId xmlns:p14="http://schemas.microsoft.com/office/powerpoint/2010/main" val="32126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508"/>
            <a:ext cx="9144000" cy="44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3963"/>
            <a:ext cx="11694518" cy="576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71800" y="5989930"/>
            <a:ext cx="53640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(gráfico fora de escala)</a:t>
            </a:r>
          </a:p>
        </p:txBody>
      </p:sp>
    </p:spTree>
    <p:extLst>
      <p:ext uri="{BB962C8B-B14F-4D97-AF65-F5344CB8AC3E}">
        <p14:creationId xmlns:p14="http://schemas.microsoft.com/office/powerpoint/2010/main" val="2927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5400" dirty="0">
                    <a:solidFill>
                      <a:schemeClr val="tx1"/>
                    </a:solidFill>
                  </a:rPr>
                  <a:t>Potenciação: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sup>
                    </m:sSup>
                    <m:r>
                      <a:rPr lang="pt-BR" sz="5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BR" sz="5400" i="1">
                        <a:solidFill>
                          <a:schemeClr val="tx1"/>
                        </a:solidFill>
                        <a:latin typeface="Cambria Math"/>
                      </a:rPr>
                      <m:t>𝑏</m:t>
                    </m:r>
                  </m:oMath>
                </a14:m>
                <a:endParaRPr lang="pt-BR" sz="5400" dirty="0">
                  <a:solidFill>
                    <a:schemeClr val="tx1"/>
                  </a:solidFill>
                </a:endParaRPr>
              </a:p>
              <a:p>
                <a:r>
                  <a:rPr lang="pt-BR" sz="5400" dirty="0">
                    <a:solidFill>
                      <a:schemeClr val="tx1"/>
                    </a:solidFill>
                  </a:rPr>
                  <a:t>Radiciação: </a:t>
                </a:r>
                <a14:m>
                  <m:oMath xmlns:m="http://schemas.openxmlformats.org/officeDocument/2006/math">
                    <m:r>
                      <a:rPr lang="pt-BR" sz="54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pt-BR" sz="5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deg>
                      <m:e>
                        <m: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</m:rad>
                  </m:oMath>
                </a14:m>
                <a:r>
                  <a:rPr lang="pt-BR" sz="5400" dirty="0">
                    <a:solidFill>
                      <a:schemeClr val="tx1"/>
                    </a:solidFill>
                  </a:rPr>
                  <a:t>.</a:t>
                </a:r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Mas e se formos </a:t>
                </a:r>
                <a:r>
                  <a:rPr lang="pt-BR" dirty="0" smtClean="0">
                    <a:solidFill>
                      <a:schemeClr val="tx1"/>
                    </a:solidFill>
                  </a:rPr>
                  <a:t>representar o </a:t>
                </a:r>
                <a:r>
                  <a:rPr lang="pt-BR" dirty="0">
                    <a:solidFill>
                      <a:schemeClr val="tx1"/>
                    </a:solidFill>
                  </a:rPr>
                  <a:t>expoente c? 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Teremos outra operação inversa, chamada de logaritmo, válida para a e b positivos e a≠1.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(lê-se “log de b na base a”).</a:t>
                </a: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689" b="-74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654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71800" y="5989930"/>
            <a:ext cx="53640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(gráfico fora de escala)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1966" cy="585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9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772816"/>
            <a:ext cx="915369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Quem percebeu que havia logaritmos nessa história foi o aluno de Saint </a:t>
            </a:r>
            <a:r>
              <a:rPr lang="pt-B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Vicent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chamado </a:t>
            </a:r>
            <a:r>
              <a:rPr lang="pt-PT" sz="3600" dirty="0">
                <a:latin typeface="Arial" panose="020B0604020202020204" pitchFamily="34" charset="0"/>
                <a:cs typeface="Arial" panose="020B0604020202020204" pitchFamily="34" charset="0"/>
              </a:rPr>
              <a:t>Alphonse Antonio de </a:t>
            </a:r>
            <a:r>
              <a:rPr lang="pt-P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Sarasa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(1618-1667).</a:t>
            </a:r>
          </a:p>
        </p:txBody>
      </p:sp>
    </p:spTree>
    <p:extLst>
      <p:ext uri="{BB962C8B-B14F-4D97-AF65-F5344CB8AC3E}">
        <p14:creationId xmlns:p14="http://schemas.microsoft.com/office/powerpoint/2010/main" val="2789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508"/>
            <a:ext cx="9144000" cy="4442984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7384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Que função expressa a área sob f(x)=1/x, de 1 a x?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2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508"/>
            <a:ext cx="9144000" cy="4442984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27384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função área é A(x)=</a:t>
            </a:r>
            <a:r>
              <a:rPr lang="pt-BR" altLang="pt-BR" sz="3600" dirty="0" err="1" smtClean="0">
                <a:latin typeface="Arial" charset="0"/>
              </a:rPr>
              <a:t>lnx</a:t>
            </a:r>
            <a:r>
              <a:rPr lang="pt-BR" altLang="pt-BR" sz="3600" dirty="0" smtClean="0">
                <a:latin typeface="Arial" charset="0"/>
              </a:rPr>
              <a:t> (logaritmo natural, base e)</a:t>
            </a:r>
            <a:endParaRPr lang="pt-BR" altLang="pt-BR" sz="3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125938" y="5652980"/>
                <a:ext cx="883920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𝑒</m:t>
                      </m:r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≅2,7 1828 1828 </m:t>
                      </m:r>
                      <m:r>
                        <a:rPr lang="pt-BR" altLang="pt-BR" sz="3600" i="0">
                          <a:latin typeface="Cambria Math"/>
                          <a:ea typeface="Cambria Math"/>
                        </a:rPr>
                        <m:t>4</m:t>
                      </m:r>
                      <m:r>
                        <m:rPr>
                          <m:nor/>
                        </m:rPr>
                        <a:rPr lang="pt-BR" sz="3600">
                          <a:latin typeface="Cambria Math"/>
                          <a:ea typeface="Cambria Math"/>
                        </a:rPr>
                        <m:t>590</m:t>
                      </m:r>
                      <m:r>
                        <m:rPr>
                          <m:nor/>
                        </m:rPr>
                        <a:rPr lang="pt-BR" sz="3600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3600">
                          <a:latin typeface="Cambria Math"/>
                          <a:ea typeface="Cambria Math"/>
                        </a:rPr>
                        <m:t>452</m:t>
                      </m:r>
                      <m:r>
                        <m:rPr>
                          <m:nor/>
                        </m:rPr>
                        <a:rPr lang="pt-BR" sz="3600" b="0" i="0" smtClean="0">
                          <a:latin typeface="Cambria Math"/>
                          <a:ea typeface="Cambria Math"/>
                        </a:rPr>
                        <m:t>3  </m:t>
                      </m:r>
                    </m:oMath>
                  </m:oMathPara>
                </a14:m>
                <a:endParaRPr lang="pt-BR" altLang="pt-BR" sz="3600" dirty="0" smtClean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38" y="5652980"/>
                <a:ext cx="8839200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09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Félix Nadar 1820-1910 portraits Jules Verne (restoration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262402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L.N.Tolstoy Prokudin-Gors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65" y="735004"/>
            <a:ext cx="2613688" cy="370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5536" y="4662086"/>
            <a:ext cx="883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dirty="0" smtClean="0">
                <a:latin typeface="Cambria Math"/>
                <a:ea typeface="Cambria Math"/>
              </a:rPr>
              <a:t>Júlio Verne (1828-1905)           León </a:t>
            </a:r>
            <a:r>
              <a:rPr lang="pt-BR" altLang="pt-BR" sz="2800" dirty="0" err="1" smtClean="0">
                <a:latin typeface="Cambria Math"/>
                <a:ea typeface="Cambria Math"/>
              </a:rPr>
              <a:t>Tolstoi</a:t>
            </a:r>
            <a:r>
              <a:rPr lang="pt-BR" altLang="pt-BR" sz="2800" dirty="0" smtClean="0">
                <a:latin typeface="Cambria Math"/>
                <a:ea typeface="Cambria Math"/>
              </a:rPr>
              <a:t> (1828-1910)</a:t>
            </a:r>
            <a:endParaRPr lang="pt-BR" altLang="pt-BR" sz="2800" dirty="0">
              <a:latin typeface="Cambria Math"/>
              <a:ea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125938" y="5652980"/>
                <a:ext cx="883920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3600" i="1" smtClean="0">
                          <a:latin typeface="Cambria Math"/>
                          <a:ea typeface="Cambria Math"/>
                        </a:rPr>
                        <m:t>𝑒</m:t>
                      </m:r>
                      <m:r>
                        <a:rPr lang="pt-BR" altLang="pt-BR" sz="3600" i="1" smtClean="0">
                          <a:latin typeface="Cambria Math"/>
                          <a:ea typeface="Cambria Math"/>
                        </a:rPr>
                        <m:t>≅2,7 1828 1828 </m:t>
                      </m:r>
                      <m:r>
                        <a:rPr lang="pt-BR" altLang="pt-BR" sz="3600" i="0">
                          <a:latin typeface="Cambria Math"/>
                          <a:ea typeface="Cambria Math"/>
                        </a:rPr>
                        <m:t>4</m:t>
                      </m:r>
                      <m:r>
                        <m:rPr>
                          <m:nor/>
                        </m:rPr>
                        <a:rPr lang="pt-BR" sz="3600">
                          <a:latin typeface="Cambria Math"/>
                          <a:ea typeface="Cambria Math"/>
                        </a:rPr>
                        <m:t>590</m:t>
                      </m:r>
                      <m:r>
                        <m:rPr>
                          <m:nor/>
                        </m:rPr>
                        <a:rPr lang="pt-BR" sz="3600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3600">
                          <a:latin typeface="Cambria Math"/>
                          <a:ea typeface="Cambria Math"/>
                        </a:rPr>
                        <m:t>4</m:t>
                      </m:r>
                      <m:r>
                        <m:rPr>
                          <m:nor/>
                        </m:rPr>
                        <a:rPr lang="pt-BR" sz="3600" b="0" i="0" smtClean="0">
                          <a:latin typeface="Cambria Math"/>
                          <a:ea typeface="Cambria Math"/>
                        </a:rPr>
                        <m:t>5</m:t>
                      </m:r>
                      <m:r>
                        <m:rPr>
                          <m:nor/>
                        </m:rPr>
                        <a:rPr lang="pt-BR" sz="360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nor/>
                        </m:rPr>
                        <a:rPr lang="pt-BR" sz="3600" b="0" i="0" smtClean="0">
                          <a:latin typeface="Cambria Math"/>
                          <a:ea typeface="Cambria Math"/>
                        </a:rPr>
                        <m:t>3  </m:t>
                      </m:r>
                    </m:oMath>
                  </m:oMathPara>
                </a14:m>
                <a:endParaRPr lang="pt-BR" altLang="pt-BR" sz="3600" dirty="0" smtClean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38" y="5652980"/>
                <a:ext cx="8839200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9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508"/>
            <a:ext cx="9144000" cy="4442984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27384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função área é A(x)=</a:t>
            </a:r>
            <a:r>
              <a:rPr lang="pt-BR" altLang="pt-BR" sz="3600" dirty="0" err="1" smtClean="0">
                <a:latin typeface="Arial" charset="0"/>
              </a:rPr>
              <a:t>lnx</a:t>
            </a:r>
            <a:r>
              <a:rPr lang="pt-BR" altLang="pt-BR" sz="3600" dirty="0" smtClean="0">
                <a:latin typeface="Arial" charset="0"/>
              </a:rPr>
              <a:t> (logaritmo natural, base e)</a:t>
            </a:r>
            <a:endParaRPr lang="pt-BR" altLang="pt-BR" sz="3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125938" y="5652980"/>
                <a:ext cx="883920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𝑒</m:t>
                      </m:r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≅2,7 1828 1828 </m:t>
                      </m:r>
                      <m:r>
                        <a:rPr lang="pt-BR" altLang="pt-BR" sz="3600" i="0">
                          <a:latin typeface="Cambria Math"/>
                          <a:ea typeface="Cambria Math"/>
                        </a:rPr>
                        <m:t>4</m:t>
                      </m:r>
                      <m:r>
                        <m:rPr>
                          <m:nor/>
                        </m:rPr>
                        <a:rPr lang="pt-BR" sz="3600">
                          <a:latin typeface="Cambria Math"/>
                          <a:ea typeface="Cambria Math"/>
                        </a:rPr>
                        <m:t>590</m:t>
                      </m:r>
                      <m:r>
                        <m:rPr>
                          <m:nor/>
                        </m:rPr>
                        <a:rPr lang="pt-BR" sz="3600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3600">
                          <a:latin typeface="Cambria Math"/>
                          <a:ea typeface="Cambria Math"/>
                        </a:rPr>
                        <m:t>452</m:t>
                      </m:r>
                      <m:r>
                        <m:rPr>
                          <m:nor/>
                        </m:rPr>
                        <a:rPr lang="pt-BR" sz="3600" b="0" i="0" smtClean="0">
                          <a:latin typeface="Cambria Math"/>
                          <a:ea typeface="Cambria Math"/>
                        </a:rPr>
                        <m:t>3  </m:t>
                      </m:r>
                    </m:oMath>
                  </m:oMathPara>
                </a14:m>
                <a:endParaRPr lang="pt-BR" altLang="pt-BR" sz="3600" dirty="0" smtClean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38" y="5652980"/>
                <a:ext cx="8839200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7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478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Que função expressa a área sob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𝑥𝑙𝑛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, de 1 a x?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478803"/>
              </a:xfrm>
              <a:prstGeom prst="rect">
                <a:avLst/>
              </a:prstGeom>
              <a:blipFill rotWithShape="1">
                <a:blip r:embed="rId2"/>
                <a:stretch>
                  <a:fillRect t="-6198" b="-28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352"/>
            <a:ext cx="9144000" cy="44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função área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altLang="pt-BR" sz="36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altLang="pt-BR" sz="36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func>
                  </m:oMath>
                </a14:m>
                <a:r>
                  <a:rPr lang="pt-BR" altLang="pt-BR" sz="3600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(função logarítmica na base 2)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200329"/>
              </a:xfrm>
              <a:prstGeom prst="rect">
                <a:avLst/>
              </a:prstGeom>
              <a:blipFill rotWithShape="1">
                <a:blip r:embed="rId2"/>
                <a:stretch>
                  <a:fillRect t="-7653" b="-188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352"/>
            <a:ext cx="9144000" cy="44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478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Que função expressa a área sob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𝑥𝑙𝑛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, de 1 a x?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478803"/>
              </a:xfrm>
              <a:prstGeom prst="rect">
                <a:avLst/>
              </a:prstGeom>
              <a:blipFill rotWithShape="1">
                <a:blip r:embed="rId2"/>
                <a:stretch>
                  <a:fillRect t="-6198" b="-28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1"/>
            <a:ext cx="9144000" cy="444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02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função área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altLang="pt-BR" sz="36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altLang="pt-BR" sz="3600" b="0" i="1" smtClean="0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func>
                  </m:oMath>
                </a14:m>
                <a:r>
                  <a:rPr lang="pt-BR" altLang="pt-BR" sz="3600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(função logarítmica na base 10)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200329"/>
              </a:xfrm>
              <a:prstGeom prst="rect">
                <a:avLst/>
              </a:prstGeom>
              <a:blipFill rotWithShape="1">
                <a:blip r:embed="rId2"/>
                <a:stretch>
                  <a:fillRect t="-7653" b="-188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1"/>
            <a:ext cx="9144000" cy="444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9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5400" dirty="0" smtClean="0">
                    <a:solidFill>
                      <a:schemeClr val="tx1"/>
                    </a:solidFill>
                  </a:rPr>
                  <a:t>Potenciação: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pt-BR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pt-BR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sz="5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BR" sz="5400" b="0" i="1" smtClean="0">
                        <a:solidFill>
                          <a:schemeClr val="tx1"/>
                        </a:solidFill>
                        <a:latin typeface="Cambria Math"/>
                      </a:rPr>
                      <m:t>9</m:t>
                    </m:r>
                  </m:oMath>
                </a14:m>
                <a:endParaRPr lang="pt-BR" sz="5400" dirty="0">
                  <a:solidFill>
                    <a:schemeClr val="tx1"/>
                  </a:solidFill>
                </a:endParaRPr>
              </a:p>
              <a:p>
                <a:r>
                  <a:rPr lang="pt-BR" sz="5400" dirty="0">
                    <a:solidFill>
                      <a:schemeClr val="tx1"/>
                    </a:solidFill>
                  </a:rPr>
                  <a:t>Radiciação: </a:t>
                </a:r>
                <a14:m>
                  <m:oMath xmlns:m="http://schemas.openxmlformats.org/officeDocument/2006/math">
                    <m:r>
                      <a:rPr lang="pt-BR" sz="5400" b="0" i="1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r>
                      <a:rPr lang="pt-BR" sz="5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pt-BR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e>
                    </m:rad>
                  </m:oMath>
                </a14:m>
                <a:r>
                  <a:rPr lang="pt-BR" sz="5400" dirty="0">
                    <a:solidFill>
                      <a:schemeClr val="tx1"/>
                    </a:solidFill>
                  </a:rPr>
                  <a:t>.</a:t>
                </a:r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Mas e se formos isolar o expoente c? 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Teremos outra operação inversa, chamada de logaritmo, válida para a e b positivos e a≠1.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96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(lê-se “log de b na base a”).</a:t>
                </a: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689" b="-74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581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A integral indefinida da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</a:rPr>
                          <m:t>𝑥𝑙𝑛</m:t>
                        </m:r>
                        <m:r>
                          <a:rPr lang="pt-BR" altLang="pt-BR" b="0" i="1" smtClean="0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pt-BR" altLang="pt-BR" dirty="0" smtClean="0">
                    <a:latin typeface="Arial" charset="0"/>
                  </a:rPr>
                  <a:t>, com a&gt;0, a≠1, é 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altLang="pt-BR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altLang="pt-BR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pt-BR" altLang="pt-BR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(função logarítmica na base </a:t>
                </a:r>
                <a:r>
                  <a:rPr lang="pt-BR" altLang="pt-BR" i="1" dirty="0" smtClean="0">
                    <a:latin typeface="Arial" charset="0"/>
                  </a:rPr>
                  <a:t>a </a:t>
                </a:r>
                <a:r>
                  <a:rPr lang="pt-BR" altLang="pt-BR" dirty="0" smtClean="0">
                    <a:latin typeface="Arial" charset="0"/>
                  </a:rPr>
                  <a:t>do módulo de</a:t>
                </a:r>
                <a:r>
                  <a:rPr lang="pt-BR" altLang="pt-BR" i="1" dirty="0" smtClean="0">
                    <a:latin typeface="Arial" charset="0"/>
                  </a:rPr>
                  <a:t> x</a:t>
                </a:r>
                <a:r>
                  <a:rPr lang="pt-BR" altLang="pt-BR" dirty="0" smtClean="0">
                    <a:latin typeface="Arial" charset="0"/>
                  </a:rPr>
                  <a:t>)</a:t>
                </a:r>
                <a:endParaRPr lang="pt-BR" altLang="pt-BR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blipFill rotWithShape="1">
                <a:blip r:embed="rId2"/>
                <a:stretch>
                  <a:fillRect l="-138" t="-3495" r="-138" b="-7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1" y="2423609"/>
            <a:ext cx="9186273" cy="446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2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A integral indefinida da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</a:rPr>
                          <m:t>𝑥𝑙𝑛</m:t>
                        </m:r>
                        <m:r>
                          <a:rPr lang="pt-BR" altLang="pt-BR" b="0" i="1" smtClean="0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pt-BR" altLang="pt-BR" dirty="0" smtClean="0">
                    <a:latin typeface="Arial" charset="0"/>
                  </a:rPr>
                  <a:t>, com a&gt;0, </a:t>
                </a:r>
                <a:r>
                  <a:rPr lang="pt-BR" altLang="pt-BR" smtClean="0">
                    <a:latin typeface="Arial" charset="0"/>
                  </a:rPr>
                  <a:t>a≠1, é </a:t>
                </a:r>
                <a:r>
                  <a:rPr lang="pt-BR" altLang="pt-BR" dirty="0" smtClean="0">
                    <a:latin typeface="Arial" charset="0"/>
                  </a:rPr>
                  <a:t>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altLang="pt-BR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altLang="pt-BR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pt-BR" altLang="pt-BR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(função logarítmica na base </a:t>
                </a:r>
                <a:r>
                  <a:rPr lang="pt-BR" altLang="pt-BR" i="1" dirty="0" smtClean="0">
                    <a:latin typeface="Arial" charset="0"/>
                  </a:rPr>
                  <a:t>a </a:t>
                </a:r>
                <a:r>
                  <a:rPr lang="pt-BR" altLang="pt-BR" dirty="0" smtClean="0">
                    <a:latin typeface="Arial" charset="0"/>
                  </a:rPr>
                  <a:t>do módulo de</a:t>
                </a:r>
                <a:r>
                  <a:rPr lang="pt-BR" altLang="pt-BR" i="1" dirty="0" smtClean="0">
                    <a:latin typeface="Arial" charset="0"/>
                  </a:rPr>
                  <a:t> x</a:t>
                </a:r>
                <a:r>
                  <a:rPr lang="pt-BR" altLang="pt-BR" dirty="0" smtClean="0">
                    <a:latin typeface="Arial" charset="0"/>
                  </a:rPr>
                  <a:t>)</a:t>
                </a:r>
                <a:endParaRPr lang="pt-BR" altLang="pt-BR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blipFill rotWithShape="1">
                <a:blip r:embed="rId2"/>
                <a:stretch>
                  <a:fillRect l="-138" t="-3495" r="-138" b="-7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04361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A integral indefinida da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pt-BR" altLang="pt-BR" dirty="0" smtClean="0">
                    <a:latin typeface="Arial" charset="0"/>
                  </a:rPr>
                  <a:t> é 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a:rPr lang="pt-BR" altLang="pt-BR" b="0" i="1" smtClean="0">
                            <a:latin typeface="Cambria Math"/>
                          </a:rPr>
                          <m:t>𝑙𝑛</m:t>
                        </m:r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pt-BR" altLang="pt-BR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(função logarítmica natural, base </a:t>
                </a:r>
                <a:r>
                  <a:rPr lang="pt-BR" altLang="pt-BR" i="1" dirty="0" smtClean="0">
                    <a:latin typeface="Arial" charset="0"/>
                  </a:rPr>
                  <a:t>e</a:t>
                </a:r>
                <a:r>
                  <a:rPr lang="pt-BR" altLang="pt-BR" dirty="0" smtClean="0">
                    <a:latin typeface="Arial" charset="0"/>
                  </a:rPr>
                  <a:t>)</a:t>
                </a:r>
                <a:endParaRPr lang="pt-BR" altLang="pt-BR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blipFill rotWithShape="1">
                <a:blip r:embed="rId2"/>
                <a:stretch>
                  <a:fillRect t="-3495" b="-7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426407"/>
            <a:ext cx="9180512" cy="445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54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A integral indefinida da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</a:rPr>
                          <m:t>𝑥𝑙𝑛</m:t>
                        </m:r>
                        <m:r>
                          <a:rPr lang="pt-BR" altLang="pt-BR" b="0" i="1" smtClean="0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pt-BR" altLang="pt-BR" dirty="0" smtClean="0">
                    <a:latin typeface="Arial" charset="0"/>
                  </a:rPr>
                  <a:t>, com a&gt;0, </a:t>
                </a:r>
                <a:r>
                  <a:rPr lang="pt-BR" altLang="pt-BR" smtClean="0">
                    <a:latin typeface="Arial" charset="0"/>
                  </a:rPr>
                  <a:t>a≠1, é </a:t>
                </a:r>
                <a:r>
                  <a:rPr lang="pt-BR" altLang="pt-BR" dirty="0" smtClean="0">
                    <a:latin typeface="Arial" charset="0"/>
                  </a:rPr>
                  <a:t>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altLang="pt-BR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altLang="pt-BR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pt-BR" altLang="pt-BR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(função logarítmica na base </a:t>
                </a:r>
                <a:r>
                  <a:rPr lang="pt-BR" altLang="pt-BR" i="1" dirty="0" smtClean="0">
                    <a:latin typeface="Arial" charset="0"/>
                  </a:rPr>
                  <a:t>a </a:t>
                </a:r>
                <a:r>
                  <a:rPr lang="pt-BR" altLang="pt-BR" dirty="0" smtClean="0">
                    <a:latin typeface="Arial" charset="0"/>
                  </a:rPr>
                  <a:t>do módulo de</a:t>
                </a:r>
                <a:r>
                  <a:rPr lang="pt-BR" altLang="pt-BR" i="1" dirty="0" smtClean="0">
                    <a:latin typeface="Arial" charset="0"/>
                  </a:rPr>
                  <a:t> x</a:t>
                </a:r>
                <a:r>
                  <a:rPr lang="pt-BR" altLang="pt-BR" dirty="0" smtClean="0">
                    <a:latin typeface="Arial" charset="0"/>
                  </a:rPr>
                  <a:t>)</a:t>
                </a:r>
                <a:endParaRPr lang="pt-BR" altLang="pt-BR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blipFill rotWithShape="1">
                <a:blip r:embed="rId2"/>
                <a:stretch>
                  <a:fillRect l="-138" t="-3495" r="-138" b="-7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92" y="2442400"/>
            <a:ext cx="9144000" cy="44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endParaRPr lang="pt-BR" sz="4800" b="0" i="0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endParaRPr lang="pt-BR" sz="4800" dirty="0">
                  <a:solidFill>
                    <a:schemeClr val="tx1"/>
                  </a:solidFill>
                  <a:latin typeface="Cambria Math"/>
                </a:endParaRPr>
              </a:p>
              <a:p>
                <a:r>
                  <a:rPr lang="pt-BR" sz="4800" smtClean="0">
                    <a:solidFill>
                      <a:schemeClr val="tx1"/>
                    </a:solidFill>
                    <a:latin typeface="Cambria Math"/>
                  </a:rPr>
                  <a:t>Exemplos </a:t>
                </a:r>
                <a:r>
                  <a:rPr lang="pt-BR" sz="4800" dirty="0" smtClean="0">
                    <a:solidFill>
                      <a:schemeClr val="tx1"/>
                    </a:solidFill>
                    <a:latin typeface="Cambria Math"/>
                  </a:rPr>
                  <a:t>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800" b="0" i="0" smtClean="0">
                        <a:solidFill>
                          <a:schemeClr val="tx1"/>
                        </a:solidFill>
                        <a:latin typeface="Cambria Math"/>
                      </a:rPr>
                      <m:t>escalas</m:t>
                    </m:r>
                    <m:r>
                      <a:rPr lang="pt-BR" sz="4800" b="0" i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4800" b="0" i="0" smtClean="0">
                        <a:solidFill>
                          <a:schemeClr val="tx1"/>
                        </a:solidFill>
                        <a:latin typeface="Cambria Math"/>
                      </a:rPr>
                      <m:t>logar</m:t>
                    </m:r>
                    <m:r>
                      <a:rPr lang="pt-BR" sz="4800" b="0" i="0" smtClean="0">
                        <a:solidFill>
                          <a:schemeClr val="tx1"/>
                        </a:solidFill>
                        <a:latin typeface="Cambria Math"/>
                      </a:rPr>
                      <m:t>í</m:t>
                    </m:r>
                    <m:r>
                      <m:rPr>
                        <m:sty m:val="p"/>
                      </m:rPr>
                      <a:rPr lang="pt-BR" sz="4800" b="0" i="0" smtClean="0">
                        <a:solidFill>
                          <a:schemeClr val="tx1"/>
                        </a:solidFill>
                        <a:latin typeface="Cambria Math"/>
                      </a:rPr>
                      <m:t>tmicas</m:t>
                    </m:r>
                  </m:oMath>
                </a14:m>
                <a:r>
                  <a:rPr lang="pt-BR" dirty="0">
                    <a:solidFill>
                      <a:schemeClr val="tx1"/>
                    </a:solidFill>
                  </a:rPr>
                  <a:t> </a:t>
                </a:r>
                <a:r>
                  <a:rPr lang="pt-BR" dirty="0" smtClean="0">
                    <a:solidFill>
                      <a:schemeClr val="tx1"/>
                    </a:solidFill>
                  </a:rPr>
                  <a:t> </a:t>
                </a:r>
                <a:endParaRPr lang="pt-BR" dirty="0">
                  <a:solidFill>
                    <a:schemeClr val="tx1"/>
                  </a:solidFill>
                </a:endParaRPr>
              </a:p>
              <a:p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032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PT" dirty="0"/>
              <a:t>Nossa sensibilidade é afetada de modo logaritmico. Ou seja, percebemos variações de grandezas que nos afetam não de modo linear, mas de modo </a:t>
            </a:r>
            <a:r>
              <a:rPr lang="pt-PT" dirty="0" smtClean="0"/>
              <a:t>exponencial.</a:t>
            </a: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r>
              <a:rPr lang="pt-PT" dirty="0"/>
              <a:t>Por exemplo, nosso ouvido percebe uma mudança de pressão que indica um aumento considerável de sons, quando este passa a uma próxima potência de 10.</a:t>
            </a:r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sp>
        <p:nvSpPr>
          <p:cNvPr id="3" name="AutoShape 2" descr="Happy Screaming GIFs | Ten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4509120"/>
            <a:ext cx="20955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9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995936" cy="6858000"/>
          </a:xfrm>
          <a:extLst/>
        </p:spPr>
        <p:txBody>
          <a:bodyPr/>
          <a:lstStyle/>
          <a:p>
            <a:pPr>
              <a:defRPr/>
            </a:pPr>
            <a:r>
              <a:rPr lang="pt-PT" dirty="0"/>
              <a:t>Quando a pressão sonora passa de uma potência de 10 a outra, a escala de decibeis assinala uma mudança linear, mais fácil de acompanhar.</a:t>
            </a:r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1026" name="Picture 2" descr="http://www.fonologia.org/imagens/img_som_decibe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04" y="-2134791"/>
            <a:ext cx="476250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89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995936" cy="6858000"/>
          </a:xfrm>
          <a:extLst/>
        </p:spPr>
        <p:txBody>
          <a:bodyPr/>
          <a:lstStyle/>
          <a:p>
            <a:pPr>
              <a:defRPr/>
            </a:pPr>
            <a:r>
              <a:rPr lang="pt-PT"/>
              <a:t>Quando a pressão sonora passa de uma potência de 10 a outra, a escala de decibeis assinala uma mudança linear, mais fácil de acompanhar.</a:t>
            </a: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1026" name="Picture 2" descr="http://www.fonologia.org/imagens/img_som_decibe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1329"/>
            <a:ext cx="476250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89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r>
              <a:rPr lang="pt-BR" b="1" dirty="0"/>
              <a:t>Decibel e Escala Logarítmica</a:t>
            </a:r>
          </a:p>
          <a:p>
            <a:endParaRPr lang="pt-BR" dirty="0"/>
          </a:p>
          <a:p>
            <a:r>
              <a:rPr lang="pt-BR" dirty="0"/>
              <a:t>Decibel é a razão logarítmica entre duas potências ou intensidades e é dado pela expressão:</a:t>
            </a:r>
          </a:p>
          <a:p>
            <a:r>
              <a:rPr lang="pt-BR" dirty="0"/>
              <a:t>   </a:t>
            </a:r>
            <a:r>
              <a:rPr lang="pt-BR" dirty="0" err="1"/>
              <a:t>P</a:t>
            </a:r>
            <a:r>
              <a:rPr lang="pt-BR" baseline="-25000" dirty="0" err="1"/>
              <a:t>dB</a:t>
            </a:r>
            <a:r>
              <a:rPr lang="pt-BR" dirty="0"/>
              <a:t> = 10 x log</a:t>
            </a:r>
            <a:r>
              <a:rPr lang="pt-BR" baseline="-25000" dirty="0"/>
              <a:t>10</a:t>
            </a:r>
            <a:r>
              <a:rPr lang="pt-BR" dirty="0"/>
              <a:t> (</a:t>
            </a:r>
            <a:r>
              <a:rPr lang="pt-BR" dirty="0" err="1"/>
              <a:t>P</a:t>
            </a:r>
            <a:r>
              <a:rPr lang="pt-BR" baseline="-25000" dirty="0" err="1"/>
              <a:t>x</a:t>
            </a:r>
            <a:r>
              <a:rPr lang="pt-BR" dirty="0"/>
              <a:t>/</a:t>
            </a:r>
            <a:r>
              <a:rPr lang="pt-BR" dirty="0" err="1"/>
              <a:t>P</a:t>
            </a:r>
            <a:r>
              <a:rPr lang="pt-BR" baseline="-25000" dirty="0" err="1"/>
              <a:t>y</a:t>
            </a:r>
            <a:r>
              <a:rPr lang="pt-BR" dirty="0"/>
              <a:t>) ou  </a:t>
            </a:r>
            <a:r>
              <a:rPr lang="pt-BR" dirty="0" err="1"/>
              <a:t>I</a:t>
            </a:r>
            <a:r>
              <a:rPr lang="pt-BR" baseline="-25000" dirty="0" err="1"/>
              <a:t>dB</a:t>
            </a:r>
            <a:r>
              <a:rPr lang="pt-BR" dirty="0"/>
              <a:t> = 10 x log</a:t>
            </a:r>
            <a:r>
              <a:rPr lang="pt-BR" baseline="-25000" dirty="0"/>
              <a:t>10</a:t>
            </a:r>
            <a:r>
              <a:rPr lang="pt-BR" dirty="0"/>
              <a:t> (</a:t>
            </a:r>
            <a:r>
              <a:rPr lang="pt-BR" dirty="0" err="1"/>
              <a:t>I</a:t>
            </a:r>
            <a:r>
              <a:rPr lang="pt-BR" baseline="-25000" dirty="0" err="1"/>
              <a:t>x</a:t>
            </a:r>
            <a:r>
              <a:rPr lang="pt-BR" dirty="0"/>
              <a:t>/</a:t>
            </a:r>
            <a:r>
              <a:rPr lang="pt-BR" dirty="0" err="1"/>
              <a:t>I</a:t>
            </a:r>
            <a:r>
              <a:rPr lang="pt-BR" baseline="-25000" dirty="0" err="1"/>
              <a:t>y</a:t>
            </a:r>
            <a:r>
              <a:rPr lang="pt-BR" dirty="0"/>
              <a:t>)</a:t>
            </a:r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2050" name="Picture 2" descr="http://upload.wikimedia.org/wikipedia/commons/thumb/1/10/Alexander_Graham_Bell.jpg/200px-Alexander_Graham_Be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712" y="188640"/>
            <a:ext cx="343422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932040" y="4972526"/>
            <a:ext cx="39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Alexander Graham Bell</a:t>
            </a:r>
            <a:r>
              <a:rPr lang="pt-BR" dirty="0"/>
              <a:t> (1847 — 1922).</a:t>
            </a:r>
          </a:p>
        </p:txBody>
      </p:sp>
    </p:spTree>
    <p:extLst>
      <p:ext uri="{BB962C8B-B14F-4D97-AF65-F5344CB8AC3E}">
        <p14:creationId xmlns:p14="http://schemas.microsoft.com/office/powerpoint/2010/main" val="39689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r>
              <a:rPr lang="pt-BR" b="1" dirty="0"/>
              <a:t>Magnitude aparente das estrelas</a:t>
            </a:r>
          </a:p>
          <a:p>
            <a:endParaRPr lang="pt-BR" dirty="0"/>
          </a:p>
          <a:p>
            <a:r>
              <a:rPr lang="pt-BR" dirty="0"/>
              <a:t>Magnitude aparente é uma escala para comparação do brilho das estrelas desenvolvida pelo astrônomo grego </a:t>
            </a:r>
            <a:r>
              <a:rPr lang="pt-BR" dirty="0" err="1"/>
              <a:t>Hiparco</a:t>
            </a:r>
            <a:r>
              <a:rPr lang="pt-BR" dirty="0"/>
              <a:t> há mais de 2000 anos. </a:t>
            </a: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sp>
        <p:nvSpPr>
          <p:cNvPr id="3" name="Retângulo 2"/>
          <p:cNvSpPr/>
          <p:nvPr/>
        </p:nvSpPr>
        <p:spPr>
          <a:xfrm>
            <a:off x="4932040" y="4972526"/>
            <a:ext cx="39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Hiparco</a:t>
            </a:r>
            <a:r>
              <a:rPr lang="pt-BR" b="1" dirty="0"/>
              <a:t> (190-120 </a:t>
            </a:r>
            <a:r>
              <a:rPr lang="pt-BR" b="1" dirty="0" err="1"/>
              <a:t>aC</a:t>
            </a:r>
            <a:r>
              <a:rPr lang="pt-BR" b="1" dirty="0"/>
              <a:t>)</a:t>
            </a:r>
            <a:endParaRPr lang="pt-BR" dirty="0"/>
          </a:p>
        </p:txBody>
      </p:sp>
      <p:pic>
        <p:nvPicPr>
          <p:cNvPr id="4098" name="Picture 2" descr="Hipparchos 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80"/>
            <a:ext cx="25527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0075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TC101859861[[fn=Feira de negócios]]</Template>
  <TotalTime>5383</TotalTime>
  <Words>3401</Words>
  <Application>Microsoft Office PowerPoint</Application>
  <PresentationFormat>Apresentação na tela (4:3)</PresentationFormat>
  <Paragraphs>502</Paragraphs>
  <Slides>113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113</vt:i4>
      </vt:variant>
    </vt:vector>
  </HeadingPairs>
  <TitlesOfParts>
    <vt:vector size="11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Brolezzi</dc:creator>
  <cp:lastModifiedBy>Brolezzi</cp:lastModifiedBy>
  <cp:revision>152</cp:revision>
  <dcterms:created xsi:type="dcterms:W3CDTF">2014-03-27T20:02:54Z</dcterms:created>
  <dcterms:modified xsi:type="dcterms:W3CDTF">2022-11-24T23:52:38Z</dcterms:modified>
</cp:coreProperties>
</file>