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8" r:id="rId1"/>
  </p:sldMasterIdLst>
  <p:notesMasterIdLst>
    <p:notesMasterId r:id="rId86"/>
  </p:notesMasterIdLst>
  <p:sldIdLst>
    <p:sldId id="256" r:id="rId2"/>
    <p:sldId id="850" r:id="rId3"/>
    <p:sldId id="875" r:id="rId4"/>
    <p:sldId id="876" r:id="rId5"/>
    <p:sldId id="877" r:id="rId6"/>
    <p:sldId id="878" r:id="rId7"/>
    <p:sldId id="879" r:id="rId8"/>
    <p:sldId id="880" r:id="rId9"/>
    <p:sldId id="881" r:id="rId10"/>
    <p:sldId id="882" r:id="rId11"/>
    <p:sldId id="883" r:id="rId12"/>
    <p:sldId id="884" r:id="rId13"/>
    <p:sldId id="885" r:id="rId14"/>
    <p:sldId id="886" r:id="rId15"/>
    <p:sldId id="887" r:id="rId16"/>
    <p:sldId id="888" r:id="rId17"/>
    <p:sldId id="890" r:id="rId18"/>
    <p:sldId id="889" r:id="rId19"/>
    <p:sldId id="891" r:id="rId20"/>
    <p:sldId id="892" r:id="rId21"/>
    <p:sldId id="893" r:id="rId22"/>
    <p:sldId id="908" r:id="rId23"/>
    <p:sldId id="909" r:id="rId24"/>
    <p:sldId id="910" r:id="rId25"/>
    <p:sldId id="911" r:id="rId26"/>
    <p:sldId id="912" r:id="rId27"/>
    <p:sldId id="913" r:id="rId28"/>
    <p:sldId id="914" r:id="rId29"/>
    <p:sldId id="915" r:id="rId30"/>
    <p:sldId id="916" r:id="rId31"/>
    <p:sldId id="917" r:id="rId32"/>
    <p:sldId id="918" r:id="rId33"/>
    <p:sldId id="919" r:id="rId34"/>
    <p:sldId id="920" r:id="rId35"/>
    <p:sldId id="921" r:id="rId36"/>
    <p:sldId id="922" r:id="rId37"/>
    <p:sldId id="923" r:id="rId38"/>
    <p:sldId id="924" r:id="rId39"/>
    <p:sldId id="925" r:id="rId40"/>
    <p:sldId id="926" r:id="rId41"/>
    <p:sldId id="927" r:id="rId42"/>
    <p:sldId id="928" r:id="rId43"/>
    <p:sldId id="929" r:id="rId44"/>
    <p:sldId id="930" r:id="rId45"/>
    <p:sldId id="931" r:id="rId46"/>
    <p:sldId id="932" r:id="rId47"/>
    <p:sldId id="933" r:id="rId48"/>
    <p:sldId id="934" r:id="rId49"/>
    <p:sldId id="935" r:id="rId50"/>
    <p:sldId id="936" r:id="rId51"/>
    <p:sldId id="937" r:id="rId52"/>
    <p:sldId id="938" r:id="rId53"/>
    <p:sldId id="939" r:id="rId54"/>
    <p:sldId id="940" r:id="rId55"/>
    <p:sldId id="941" r:id="rId56"/>
    <p:sldId id="942" r:id="rId57"/>
    <p:sldId id="943" r:id="rId58"/>
    <p:sldId id="944" r:id="rId59"/>
    <p:sldId id="945" r:id="rId60"/>
    <p:sldId id="946" r:id="rId61"/>
    <p:sldId id="947" r:id="rId62"/>
    <p:sldId id="948" r:id="rId63"/>
    <p:sldId id="949" r:id="rId64"/>
    <p:sldId id="950" r:id="rId65"/>
    <p:sldId id="951" r:id="rId66"/>
    <p:sldId id="952" r:id="rId67"/>
    <p:sldId id="953" r:id="rId68"/>
    <p:sldId id="954" r:id="rId69"/>
    <p:sldId id="955" r:id="rId70"/>
    <p:sldId id="956" r:id="rId71"/>
    <p:sldId id="957" r:id="rId72"/>
    <p:sldId id="958" r:id="rId73"/>
    <p:sldId id="959" r:id="rId74"/>
    <p:sldId id="960" r:id="rId75"/>
    <p:sldId id="961" r:id="rId76"/>
    <p:sldId id="962" r:id="rId77"/>
    <p:sldId id="963" r:id="rId78"/>
    <p:sldId id="964" r:id="rId79"/>
    <p:sldId id="965" r:id="rId80"/>
    <p:sldId id="966" r:id="rId81"/>
    <p:sldId id="967" r:id="rId82"/>
    <p:sldId id="968" r:id="rId83"/>
    <p:sldId id="969" r:id="rId84"/>
    <p:sldId id="970" r:id="rId85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33"/>
    <a:srgbClr val="990000"/>
    <a:srgbClr val="800000"/>
    <a:srgbClr val="FF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43" autoAdjust="0"/>
    <p:restoredTop sz="94533" autoAdjust="0"/>
  </p:normalViewPr>
  <p:slideViewPr>
    <p:cSldViewPr>
      <p:cViewPr varScale="1">
        <p:scale>
          <a:sx n="69" d="100"/>
          <a:sy n="69" d="100"/>
        </p:scale>
        <p:origin x="-154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25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25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noProof="0" smtClean="0"/>
              <a:t>Clique para editar os estilos do texto mestre</a:t>
            </a:r>
          </a:p>
          <a:p>
            <a:pPr lvl="1"/>
            <a:r>
              <a:rPr lang="pt-BR" altLang="pt-BR" noProof="0" smtClean="0"/>
              <a:t>Segundo nível</a:t>
            </a:r>
          </a:p>
          <a:p>
            <a:pPr lvl="2"/>
            <a:r>
              <a:rPr lang="pt-BR" altLang="pt-BR" noProof="0" smtClean="0"/>
              <a:t>Terceiro nível</a:t>
            </a:r>
          </a:p>
          <a:p>
            <a:pPr lvl="3"/>
            <a:r>
              <a:rPr lang="pt-BR" altLang="pt-BR" noProof="0" smtClean="0"/>
              <a:t>Quarto nível</a:t>
            </a:r>
          </a:p>
          <a:p>
            <a:pPr lvl="4"/>
            <a:r>
              <a:rPr lang="pt-BR" altLang="pt-BR" noProof="0" smtClean="0"/>
              <a:t>Quinto nível</a:t>
            </a:r>
          </a:p>
        </p:txBody>
      </p:sp>
      <p:sp>
        <p:nvSpPr>
          <p:cNvPr id="525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25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88BC2DA4-4551-4F1C-B5FC-47213EA1BAF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060525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C2DA4-4551-4F1C-B5FC-47213EA1BAF3}" type="slidenum">
              <a:rPr lang="pt-BR" altLang="pt-BR" smtClean="0"/>
              <a:pPr>
                <a:defRPr/>
              </a:pPr>
              <a:t>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2507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C2DA4-4551-4F1C-B5FC-47213EA1BAF3}" type="slidenum">
              <a:rPr lang="pt-BR" altLang="pt-BR" smtClean="0"/>
              <a:pPr>
                <a:defRPr/>
              </a:pPr>
              <a:t>16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2507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C2DA4-4551-4F1C-B5FC-47213EA1BAF3}" type="slidenum">
              <a:rPr lang="pt-BR" altLang="pt-BR" smtClean="0"/>
              <a:pPr>
                <a:defRPr/>
              </a:pPr>
              <a:t>17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2507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C2DA4-4551-4F1C-B5FC-47213EA1BAF3}" type="slidenum">
              <a:rPr lang="pt-BR" altLang="pt-BR" smtClean="0"/>
              <a:pPr>
                <a:defRPr/>
              </a:pPr>
              <a:t>18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2507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C2DA4-4551-4F1C-B5FC-47213EA1BAF3}" type="slidenum">
              <a:rPr lang="pt-BR" altLang="pt-BR" smtClean="0"/>
              <a:pPr>
                <a:defRPr/>
              </a:pPr>
              <a:t>19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2507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C2DA4-4551-4F1C-B5FC-47213EA1BAF3}" type="slidenum">
              <a:rPr lang="pt-BR" altLang="pt-BR" smtClean="0"/>
              <a:pPr>
                <a:defRPr/>
              </a:pPr>
              <a:t>20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2507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C2DA4-4551-4F1C-B5FC-47213EA1BAF3}" type="slidenum">
              <a:rPr lang="pt-BR" altLang="pt-BR" smtClean="0"/>
              <a:pPr>
                <a:defRPr/>
              </a:pPr>
              <a:t>21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2507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C2DA4-4551-4F1C-B5FC-47213EA1BAF3}" type="slidenum">
              <a:rPr lang="pt-BR" altLang="pt-BR" smtClean="0"/>
              <a:pPr>
                <a:defRPr/>
              </a:pPr>
              <a:t>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2507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C2DA4-4551-4F1C-B5FC-47213EA1BAF3}" type="slidenum">
              <a:rPr lang="pt-BR" altLang="pt-BR" smtClean="0"/>
              <a:pPr>
                <a:defRPr/>
              </a:pPr>
              <a:t>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2507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C2DA4-4551-4F1C-B5FC-47213EA1BAF3}" type="slidenum">
              <a:rPr lang="pt-BR" altLang="pt-BR" smtClean="0"/>
              <a:pPr>
                <a:defRPr/>
              </a:pPr>
              <a:t>10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2507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C2DA4-4551-4F1C-B5FC-47213EA1BAF3}" type="slidenum">
              <a:rPr lang="pt-BR" altLang="pt-BR" smtClean="0"/>
              <a:pPr>
                <a:defRPr/>
              </a:pPr>
              <a:t>11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2507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C2DA4-4551-4F1C-B5FC-47213EA1BAF3}" type="slidenum">
              <a:rPr lang="pt-BR" altLang="pt-BR" smtClean="0"/>
              <a:pPr>
                <a:defRPr/>
              </a:pPr>
              <a:t>12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2507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C2DA4-4551-4F1C-B5FC-47213EA1BAF3}" type="slidenum">
              <a:rPr lang="pt-BR" altLang="pt-BR" smtClean="0"/>
              <a:pPr>
                <a:defRPr/>
              </a:pPr>
              <a:t>13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2507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C2DA4-4551-4F1C-B5FC-47213EA1BAF3}" type="slidenum">
              <a:rPr lang="pt-BR" altLang="pt-BR" smtClean="0"/>
              <a:pPr>
                <a:defRPr/>
              </a:pPr>
              <a:t>14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2507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C2DA4-4551-4F1C-B5FC-47213EA1BAF3}" type="slidenum">
              <a:rPr lang="pt-BR" altLang="pt-BR" smtClean="0"/>
              <a:pPr>
                <a:defRPr/>
              </a:pPr>
              <a:t>15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2507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3F4AC-F74C-4A31-B1D4-143C6506BFF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0812717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32652-1EB6-4E5A-A006-55D8DC594AE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8190635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391DA-9750-467D-955C-0D4A8936D82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66748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A639B-F5E4-43B1-8A16-996D3F05B62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8283683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0E5C1-B3F6-496D-97A9-44DF1D7DAD9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144001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9C635-D7DD-4988-81E3-23B316F8798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7271341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16A51-C1F3-4EA1-81D1-84DC10ECAE7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0150836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44A54-151F-4818-9690-15A5EBF31CD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0446515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955A9-5B09-4803-A642-853B64A0FB4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3265697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8F31F-7747-4517-9C40-CB52878A187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6852173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AE073-1D8A-40DA-80F1-E569E257159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4074734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2140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2140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2140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B2567B18-440E-4616-B84B-4227AD39C5C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brolezzi@usp.br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4" Type="http://schemas.openxmlformats.org/officeDocument/2006/relationships/image" Target="../media/image1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0.png"/><Relationship Id="rId5" Type="http://schemas.openxmlformats.org/officeDocument/2006/relationships/image" Target="../media/image29.png"/><Relationship Id="rId4" Type="http://schemas.openxmlformats.org/officeDocument/2006/relationships/image" Target="../media/image2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0.png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360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82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0" y="0"/>
            <a:ext cx="9144000" cy="698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3600" b="1" dirty="0"/>
          </a:p>
          <a:p>
            <a:pPr>
              <a:spcBef>
                <a:spcPct val="0"/>
              </a:spcBef>
              <a:buFontTx/>
              <a:buNone/>
            </a:pPr>
            <a:endParaRPr lang="pt-BR" altLang="pt-BR" sz="2400" b="1" dirty="0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4400" b="1" dirty="0" smtClean="0">
                <a:latin typeface="Arial" charset="0"/>
              </a:rPr>
              <a:t>CÁLCULO</a:t>
            </a:r>
            <a:endParaRPr lang="pt-BR" altLang="pt-BR" sz="4400" b="1" dirty="0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4000" b="1" dirty="0" smtClean="0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4000" b="1" dirty="0" smtClean="0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2400" b="1" dirty="0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b="1" dirty="0">
                <a:latin typeface="Arial" charset="0"/>
              </a:rPr>
              <a:t/>
            </a:r>
            <a:br>
              <a:rPr lang="pt-BR" altLang="pt-BR" sz="2400" b="1" dirty="0">
                <a:latin typeface="Arial" charset="0"/>
              </a:rPr>
            </a:br>
            <a:endParaRPr lang="pt-BR" altLang="pt-BR" sz="2400" b="1" dirty="0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2400" b="1" dirty="0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b="1" dirty="0">
                <a:latin typeface="Arial" charset="0"/>
              </a:rPr>
              <a:t>Antonio Carlos Brolezzi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2400" b="1" dirty="0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2400" b="1" dirty="0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2400" b="1" dirty="0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2400" b="1" dirty="0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2400" b="1" dirty="0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2400" b="1" dirty="0">
              <a:latin typeface="Arial" charset="0"/>
              <a:hlinkClick r:id="rId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3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0038" y="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Como encontrar a equação da reta tangente à uma curva em um ponto dado? </a:t>
            </a:r>
            <a:endParaRPr lang="pt-BR" altLang="pt-BR" sz="24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594928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Aproximando o ponto vermelho do ponto preto, a reta secante tende à reta tangente.</a:t>
            </a:r>
            <a:endParaRPr lang="pt-BR" altLang="pt-BR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87" y="1340768"/>
            <a:ext cx="822123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474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-108520" y="0"/>
                <a:ext cx="9144000" cy="67732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buNone/>
                </a:pPr>
                <a:r>
                  <a:rPr lang="pt-BR" sz="2400" dirty="0" smtClean="0"/>
                  <a:t>“Tender a” é um conceito novo da matemática do movimento.</a:t>
                </a:r>
              </a:p>
              <a:p>
                <a:pPr>
                  <a:buNone/>
                </a:pPr>
                <a:endParaRPr lang="pt-BR" sz="2400" dirty="0"/>
              </a:p>
              <a:p>
                <a:pPr>
                  <a:buNone/>
                </a:pPr>
                <a:r>
                  <a:rPr lang="pt-BR" sz="2400" dirty="0"/>
                  <a:t>Taxa de variação média: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/>
                            </a:rPr>
                            <m:t>∆</m:t>
                          </m:r>
                          <m:r>
                            <a:rPr lang="pt-BR" sz="2400" i="1">
                              <a:latin typeface="Cambria Math"/>
                            </a:rPr>
                            <m:t>𝑦</m:t>
                          </m:r>
                        </m:num>
                        <m:den>
                          <m:r>
                            <a:rPr lang="pt-BR" sz="2400" i="1">
                              <a:latin typeface="Cambria Math"/>
                            </a:rPr>
                            <m:t>∆</m:t>
                          </m:r>
                          <m:r>
                            <a:rPr lang="pt-BR" sz="2400" i="1">
                              <a:latin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  <a:p>
                <a:pPr>
                  <a:buNone/>
                </a:pPr>
                <a:r>
                  <a:rPr lang="pt-BR" sz="2400" dirty="0"/>
                  <a:t> </a:t>
                </a:r>
              </a:p>
              <a:p>
                <a:pPr>
                  <a:buNone/>
                </a:pPr>
                <a:r>
                  <a:rPr lang="pt-BR" sz="2400" dirty="0" smtClean="0"/>
                  <a:t> Como “velocidade média”: 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pt-BR" sz="2400" i="1">
                              <a:latin typeface="Cambria Math"/>
                            </a:rPr>
                            <m:t>𝑚</m:t>
                          </m:r>
                        </m:sub>
                      </m:sSub>
                      <m:r>
                        <a:rPr lang="pt-BR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/>
                            </a:rPr>
                            <m:t>∆</m:t>
                          </m:r>
                          <m:r>
                            <a:rPr lang="pt-BR" sz="2400" i="1">
                              <a:latin typeface="Cambria Math"/>
                            </a:rPr>
                            <m:t>𝑠</m:t>
                          </m:r>
                        </m:num>
                        <m:den>
                          <m:r>
                            <a:rPr lang="pt-BR" sz="2400" i="1">
                              <a:latin typeface="Cambria Math"/>
                            </a:rPr>
                            <m:t>∆</m:t>
                          </m:r>
                          <m:r>
                            <a:rPr lang="pt-BR" sz="2400" i="1">
                              <a:latin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  <a:p>
                <a:pPr>
                  <a:buNone/>
                </a:pPr>
                <a:endParaRPr lang="pt-BR" altLang="pt-BR" sz="2400" dirty="0" smtClean="0"/>
              </a:p>
              <a:p>
                <a:pPr>
                  <a:buNone/>
                </a:pPr>
                <a:r>
                  <a:rPr lang="pt-BR" altLang="pt-BR" sz="2400" dirty="0" smtClean="0"/>
                  <a:t>Fazendo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/>
                      </a:rPr>
                      <m:t>∆</m:t>
                    </m:r>
                    <m:r>
                      <a:rPr lang="pt-BR" sz="2400" i="1">
                        <a:latin typeface="Cambria Math"/>
                      </a:rPr>
                      <m:t>𝑡</m:t>
                    </m:r>
                  </m:oMath>
                </a14:m>
                <a:r>
                  <a:rPr lang="pt-BR" altLang="pt-BR" sz="2400" dirty="0" smtClean="0"/>
                  <a:t> tender a zero, temos a “velocidade instantânea”:</a:t>
                </a:r>
              </a:p>
              <a:p>
                <a:pPr>
                  <a:buNone/>
                </a:pPr>
                <a:endParaRPr lang="pt-BR" altLang="pt-BR" sz="2400" dirty="0"/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pt-BR" sz="2400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pt-BR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/>
                            </a:rPr>
                            <m:t>𝑑𝑠</m:t>
                          </m:r>
                        </m:num>
                        <m:den>
                          <m:r>
                            <a:rPr lang="pt-BR" sz="2400" i="1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pt-BR" altLang="pt-BR" sz="2400" dirty="0" smtClean="0"/>
              </a:p>
              <a:p>
                <a:pPr>
                  <a:buNone/>
                </a:pPr>
                <a:endParaRPr lang="pt-BR" altLang="pt-BR" sz="2400" dirty="0" smtClean="0"/>
              </a:p>
              <a:p>
                <a:pPr>
                  <a:buNone/>
                </a:pPr>
                <a:endParaRPr lang="pt-BR" altLang="pt-BR" sz="2400" dirty="0"/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08520" y="0"/>
                <a:ext cx="9144000" cy="6773201"/>
              </a:xfrm>
              <a:prstGeom prst="rect">
                <a:avLst/>
              </a:prstGeom>
              <a:blipFill rotWithShape="1">
                <a:blip r:embed="rId3"/>
                <a:stretch>
                  <a:fillRect l="-1000" t="-7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455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-108520" y="0"/>
            <a:ext cx="9144000" cy="134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Derivada é uma taxa de variação instantânea. </a:t>
            </a:r>
          </a:p>
          <a:p>
            <a:pPr>
              <a:buNone/>
            </a:pPr>
            <a:endParaRPr lang="pt-BR" sz="2400" dirty="0"/>
          </a:p>
          <a:p>
            <a:pPr>
              <a:buNone/>
            </a:pPr>
            <a:endParaRPr lang="pt-BR" altLang="pt-BR" sz="24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594928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pt-BR" altLang="pt-BR" sz="2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692696"/>
            <a:ext cx="4333333" cy="34761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2"/>
              <p:cNvSpPr txBox="1">
                <a:spLocks noChangeArrowheads="1"/>
              </p:cNvSpPr>
              <p:nvPr/>
            </p:nvSpPr>
            <p:spPr bwMode="auto">
              <a:xfrm>
                <a:off x="107504" y="4356813"/>
                <a:ext cx="9144000" cy="28637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buNone/>
                </a:pPr>
                <a:r>
                  <a:rPr lang="pt-BR" sz="2400" dirty="0" smtClean="0"/>
                  <a:t>A taxa </a:t>
                </a:r>
                <a:r>
                  <a:rPr lang="pt-BR" sz="2400" dirty="0"/>
                  <a:t>de </a:t>
                </a:r>
                <a:r>
                  <a:rPr lang="pt-BR" sz="2400" dirty="0" smtClean="0"/>
                  <a:t>variação média é a tangente do ângulo </a:t>
                </a:r>
                <a14:m>
                  <m:oMath xmlns:m="http://schemas.openxmlformats.org/officeDocument/2006/math">
                    <m:r>
                      <a:rPr lang="pt-BR" sz="2400" i="1" smtClean="0">
                        <a:latin typeface="Cambria Math"/>
                        <a:ea typeface="Cambria Math"/>
                      </a:rPr>
                      <m:t>𝜃</m:t>
                    </m:r>
                    <m:r>
                      <a:rPr lang="pt-BR" sz="2400" b="0" i="1" smtClean="0">
                        <a:latin typeface="Cambria Math"/>
                        <a:ea typeface="Cambria Math"/>
                      </a:rPr>
                      <m:t>:</m:t>
                    </m:r>
                  </m:oMath>
                </a14:m>
                <a:endParaRPr lang="pt-BR" altLang="pt-BR" sz="2400" dirty="0" smtClean="0"/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>
                          <a:latin typeface="Cambria Math"/>
                        </a:rPr>
                        <m:t>𝑡𝑔</m:t>
                      </m:r>
                      <m:r>
                        <a:rPr lang="pt-BR" sz="2400" i="1">
                          <a:latin typeface="Cambria Math"/>
                        </a:rPr>
                        <m:t>𝜃</m:t>
                      </m:r>
                      <m:r>
                        <a:rPr lang="pt-BR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/>
                            </a:rPr>
                            <m:t>∆</m:t>
                          </m:r>
                          <m:r>
                            <a:rPr lang="pt-BR" sz="2400" i="1">
                              <a:latin typeface="Cambria Math"/>
                            </a:rPr>
                            <m:t>𝑠</m:t>
                          </m:r>
                        </m:num>
                        <m:den>
                          <m:r>
                            <a:rPr lang="pt-BR" sz="2400" i="1">
                              <a:latin typeface="Cambria Math"/>
                            </a:rPr>
                            <m:t>∆</m:t>
                          </m:r>
                          <m:r>
                            <a:rPr lang="pt-BR" sz="2400" i="1">
                              <a:latin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pt-BR" altLang="pt-BR" sz="2400" dirty="0" smtClean="0"/>
              </a:p>
              <a:p>
                <a:pPr>
                  <a:buNone/>
                </a:pPr>
                <a:r>
                  <a:rPr lang="pt-BR" altLang="pt-BR" sz="2400" dirty="0" smtClean="0"/>
                  <a:t>Fazendo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/>
                      </a:rPr>
                      <m:t>∆</m:t>
                    </m:r>
                    <m:r>
                      <a:rPr lang="pt-BR" sz="2400" i="1">
                        <a:latin typeface="Cambria Math"/>
                      </a:rPr>
                      <m:t>𝑥</m:t>
                    </m:r>
                    <m:box>
                      <m:boxPr>
                        <m:ctrlPr>
                          <a:rPr lang="pt-BR" sz="2400" i="1">
                            <a:latin typeface="Cambria Math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pos m:val="top"/>
                            <m:ctrlPr>
                              <a:rPr lang="pt-BR" sz="2400" i="1">
                                <a:latin typeface="Cambria Math"/>
                              </a:rPr>
                            </m:ctrlPr>
                          </m:groupChrPr>
                          <m:e/>
                        </m:groupChr>
                      </m:e>
                    </m:box>
                    <m:r>
                      <a:rPr lang="pt-BR" sz="2400" i="1">
                        <a:latin typeface="Cambria Math"/>
                      </a:rPr>
                      <m:t>0</m:t>
                    </m:r>
                  </m:oMath>
                </a14:m>
                <a:r>
                  <a:rPr lang="pt-BR" sz="2400" dirty="0" smtClean="0"/>
                  <a:t>, temos o </a:t>
                </a:r>
                <a:r>
                  <a:rPr lang="pt-BR" altLang="pt-BR" sz="2400" dirty="0" smtClean="0"/>
                  <a:t>coeficiente angular da reta tangente: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>
                          <a:latin typeface="Cambria Math"/>
                        </a:rPr>
                        <m:t>𝑚</m:t>
                      </m:r>
                      <m:r>
                        <a:rPr lang="pt-BR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/>
                            </a:rPr>
                            <m:t>𝑑𝑦</m:t>
                          </m:r>
                        </m:num>
                        <m:den>
                          <m:r>
                            <a:rPr lang="pt-BR" sz="2400" i="1">
                              <a:latin typeface="Cambria Math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pt-BR" sz="2400" dirty="0" smtClean="0"/>
              </a:p>
              <a:p>
                <a:pPr>
                  <a:buNone/>
                </a:pPr>
                <a:r>
                  <a:rPr lang="pt-BR" sz="2400" dirty="0"/>
                  <a:t> </a:t>
                </a:r>
                <a:endParaRPr lang="pt-BR" altLang="pt-BR" sz="2400" dirty="0"/>
              </a:p>
            </p:txBody>
          </p:sp>
        </mc:Choice>
        <mc:Fallback xmlns="">
          <p:sp>
            <p:nvSpPr>
              <p:cNvPr id="5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504" y="4356813"/>
                <a:ext cx="9144000" cy="2863733"/>
              </a:xfrm>
              <a:prstGeom prst="rect">
                <a:avLst/>
              </a:prstGeom>
              <a:blipFill rotWithShape="1">
                <a:blip r:embed="rId4"/>
                <a:stretch>
                  <a:fillRect l="-1067" t="-170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324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-108520" y="0"/>
                <a:ext cx="9144000" cy="1791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buNone/>
                </a:pPr>
                <a:r>
                  <a:rPr lang="pt-BR" sz="2400" dirty="0" smtClean="0"/>
                  <a:t>Vamos calcular a expressão de uma derivada: </a:t>
                </a:r>
              </a:p>
              <a:p>
                <a:pPr>
                  <a:buNone/>
                </a:pPr>
                <a:r>
                  <a:rPr lang="pt-BR" sz="2400" dirty="0" smtClean="0"/>
                  <a:t>Tomemos o caso de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/>
                      </a:rPr>
                      <m:t>𝑦</m:t>
                    </m:r>
                    <m:r>
                      <a:rPr lang="pt-BR" sz="2400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sz="24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pt-BR" sz="2400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sz="2400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pt-BR" sz="2400" b="0" i="1" smtClean="0">
                        <a:latin typeface="Cambria Math"/>
                      </a:rPr>
                      <m:t>.</m:t>
                    </m:r>
                  </m:oMath>
                </a14:m>
                <a:r>
                  <a:rPr lang="pt-BR" sz="2400" dirty="0" smtClean="0"/>
                  <a:t> </a:t>
                </a:r>
              </a:p>
              <a:p>
                <a:pPr>
                  <a:buNone/>
                </a:pPr>
                <a:endParaRPr lang="pt-BR" sz="2400" dirty="0"/>
              </a:p>
              <a:p>
                <a:pPr>
                  <a:buNone/>
                </a:pPr>
                <a:endParaRPr lang="pt-BR" altLang="pt-BR" sz="2400" dirty="0"/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08520" y="0"/>
                <a:ext cx="9144000" cy="1791260"/>
              </a:xfrm>
              <a:prstGeom prst="rect">
                <a:avLst/>
              </a:prstGeom>
              <a:blipFill rotWithShape="1">
                <a:blip r:embed="rId3"/>
                <a:stretch>
                  <a:fillRect l="-1000" t="-272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594928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pt-BR" altLang="pt-BR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018467"/>
            <a:ext cx="11318755" cy="565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405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5657764"/>
                <a:ext cx="9144000" cy="15933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buNone/>
                </a:pPr>
                <a:r>
                  <a:rPr lang="pt-BR" sz="2400" dirty="0" err="1"/>
                  <a:t>tg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/>
                      </a:rPr>
                      <m:t>𝜃</m:t>
                    </m:r>
                    <m:r>
                      <a:rPr lang="pt-BR" sz="2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/>
                          </a:rPr>
                          <m:t>∆</m:t>
                        </m:r>
                        <m:r>
                          <a:rPr lang="pt-BR" sz="2400" i="1">
                            <a:latin typeface="Cambria Math"/>
                          </a:rPr>
                          <m:t>𝑦</m:t>
                        </m:r>
                      </m:num>
                      <m:den>
                        <m:r>
                          <a:rPr lang="pt-BR" sz="2400" i="1">
                            <a:latin typeface="Cambria Math"/>
                          </a:rPr>
                          <m:t>∆</m:t>
                        </m:r>
                        <m:r>
                          <a:rPr lang="pt-BR" sz="2400" i="1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pt-BR" sz="2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sz="24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sz="2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latin typeface="Cambria Math"/>
                              </a:rPr>
                              <m:t>(</m:t>
                            </m:r>
                            <m:r>
                              <a:rPr lang="pt-BR" sz="2400" i="1">
                                <a:latin typeface="Cambria Math"/>
                              </a:rPr>
                              <m:t>𝑥</m:t>
                            </m:r>
                            <m:r>
                              <a:rPr lang="pt-BR" sz="2400" i="1">
                                <a:latin typeface="Cambria Math"/>
                              </a:rPr>
                              <m:t>+∆</m:t>
                            </m:r>
                            <m:r>
                              <a:rPr lang="pt-BR" sz="2400" i="1">
                                <a:latin typeface="Cambria Math"/>
                              </a:rPr>
                              <m:t>𝑥</m:t>
                            </m:r>
                            <m:r>
                              <a:rPr lang="pt-BR" sz="2400" i="1">
                                <a:latin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pt-BR" sz="24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pt-BR" sz="2400" i="1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pt-BR" sz="2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latin typeface="Cambria Math"/>
                              </a:rPr>
                              <m:t>(</m:t>
                            </m:r>
                            <m:r>
                              <a:rPr lang="pt-BR" sz="2400" i="1">
                                <a:latin typeface="Cambria Math"/>
                              </a:rPr>
                              <m:t>𝑥</m:t>
                            </m:r>
                            <m:r>
                              <a:rPr lang="pt-BR" sz="2400" i="1">
                                <a:latin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pt-BR" sz="24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BR" sz="2400" i="1">
                            <a:latin typeface="Cambria Math"/>
                          </a:rPr>
                          <m:t>∆</m:t>
                        </m:r>
                        <m:r>
                          <a:rPr lang="pt-BR" sz="2400" i="1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pt-BR" sz="2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sz="24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sz="2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sz="24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pt-BR" sz="2400" i="1">
                            <a:latin typeface="Cambria Math"/>
                          </a:rPr>
                          <m:t>+2</m:t>
                        </m:r>
                        <m:r>
                          <a:rPr lang="pt-BR" sz="2400" i="1">
                            <a:latin typeface="Cambria Math"/>
                          </a:rPr>
                          <m:t>𝑥</m:t>
                        </m:r>
                        <m:r>
                          <a:rPr lang="pt-BR" sz="2400" i="1">
                            <a:latin typeface="Cambria Math"/>
                          </a:rPr>
                          <m:t>∆</m:t>
                        </m:r>
                        <m:r>
                          <a:rPr lang="pt-BR" sz="2400" i="1">
                            <a:latin typeface="Cambria Math"/>
                          </a:rPr>
                          <m:t>𝑥</m:t>
                        </m:r>
                        <m:r>
                          <a:rPr lang="pt-BR" sz="2400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pt-BR" sz="2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latin typeface="Cambria Math"/>
                              </a:rPr>
                              <m:t>(∆</m:t>
                            </m:r>
                            <m:r>
                              <a:rPr lang="pt-BR" sz="2400" i="1">
                                <a:latin typeface="Cambria Math"/>
                              </a:rPr>
                              <m:t>𝑥</m:t>
                            </m:r>
                            <m:r>
                              <a:rPr lang="pt-BR" sz="2400" i="1">
                                <a:latin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pt-BR" sz="24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pt-BR" sz="2400" i="1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pt-BR" sz="2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latin typeface="Cambria Math"/>
                              </a:rPr>
                              <m:t>(</m:t>
                            </m:r>
                            <m:r>
                              <a:rPr lang="pt-BR" sz="2400" i="1">
                                <a:latin typeface="Cambria Math"/>
                              </a:rPr>
                              <m:t>𝑥</m:t>
                            </m:r>
                            <m:r>
                              <a:rPr lang="pt-BR" sz="2400" i="1">
                                <a:latin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pt-BR" sz="24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BR" sz="2400" i="1">
                            <a:latin typeface="Cambria Math"/>
                          </a:rPr>
                          <m:t>∆</m:t>
                        </m:r>
                        <m:r>
                          <a:rPr lang="pt-BR" sz="2400" i="1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pt-BR" sz="2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/>
                          </a:rPr>
                          <m:t>2</m:t>
                        </m:r>
                        <m:r>
                          <a:rPr lang="pt-BR" sz="2400" i="1">
                            <a:latin typeface="Cambria Math"/>
                          </a:rPr>
                          <m:t>𝑥</m:t>
                        </m:r>
                        <m:r>
                          <a:rPr lang="pt-BR" sz="2400" i="1">
                            <a:latin typeface="Cambria Math"/>
                          </a:rPr>
                          <m:t>∆</m:t>
                        </m:r>
                        <m:r>
                          <a:rPr lang="pt-BR" sz="2400" i="1">
                            <a:latin typeface="Cambria Math"/>
                          </a:rPr>
                          <m:t>𝑥</m:t>
                        </m:r>
                        <m:r>
                          <a:rPr lang="pt-BR" sz="2400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pt-BR" sz="2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latin typeface="Cambria Math"/>
                              </a:rPr>
                              <m:t>(∆</m:t>
                            </m:r>
                            <m:r>
                              <a:rPr lang="pt-BR" sz="2400" i="1">
                                <a:latin typeface="Cambria Math"/>
                              </a:rPr>
                              <m:t>𝑥</m:t>
                            </m:r>
                            <m:r>
                              <a:rPr lang="pt-BR" sz="2400" i="1">
                                <a:latin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pt-BR" sz="24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BR" sz="2400" i="1">
                            <a:latin typeface="Cambria Math"/>
                          </a:rPr>
                          <m:t>∆</m:t>
                        </m:r>
                        <m:r>
                          <a:rPr lang="pt-BR" sz="2400" i="1"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pt-BR" sz="2400" i="1">
                        <a:latin typeface="Cambria Math"/>
                      </a:rPr>
                      <m:t>=2</m:t>
                    </m:r>
                    <m:r>
                      <a:rPr lang="pt-BR" sz="2400" i="1">
                        <a:latin typeface="Cambria Math"/>
                      </a:rPr>
                      <m:t>𝑥</m:t>
                    </m:r>
                    <m:r>
                      <a:rPr lang="pt-BR" sz="2400" i="1">
                        <a:latin typeface="Cambria Math"/>
                      </a:rPr>
                      <m:t>+∆</m:t>
                    </m:r>
                    <m:r>
                      <a:rPr lang="pt-BR" sz="2400" i="1">
                        <a:latin typeface="Cambria Math"/>
                      </a:rPr>
                      <m:t>𝑥</m:t>
                    </m:r>
                  </m:oMath>
                </a14:m>
                <a:r>
                  <a:rPr lang="pt-BR" sz="2400" dirty="0"/>
                  <a:t>.</a:t>
                </a:r>
                <a:endParaRPr lang="pt-BR" sz="2400" dirty="0" smtClean="0"/>
              </a:p>
              <a:p>
                <a:pPr>
                  <a:buNone/>
                </a:pPr>
                <a:endParaRPr lang="pt-BR" sz="2400" dirty="0"/>
              </a:p>
              <a:p>
                <a:pPr>
                  <a:buNone/>
                </a:pPr>
                <a:endParaRPr lang="pt-BR" altLang="pt-BR" sz="2400" dirty="0"/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657764"/>
                <a:ext cx="9144000" cy="1593321"/>
              </a:xfrm>
              <a:prstGeom prst="rect">
                <a:avLst/>
              </a:prstGeom>
              <a:blipFill rotWithShape="1">
                <a:blip r:embed="rId3"/>
                <a:stretch>
                  <a:fillRect l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6871"/>
            <a:ext cx="11318755" cy="565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72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5657764"/>
                <a:ext cx="9144000" cy="10743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buNone/>
                </a:pPr>
                <a:r>
                  <a:rPr lang="pt-BR" sz="2400" dirty="0" smtClean="0"/>
                  <a:t>Quando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/>
                      </a:rPr>
                      <m:t>∆</m:t>
                    </m:r>
                    <m:r>
                      <a:rPr lang="pt-BR" sz="2400" i="1">
                        <a:latin typeface="Cambria Math"/>
                      </a:rPr>
                      <m:t>𝑥</m:t>
                    </m:r>
                    <m:box>
                      <m:boxPr>
                        <m:ctrlPr>
                          <a:rPr lang="pt-BR" sz="2400" i="1">
                            <a:latin typeface="Cambria Math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pos m:val="top"/>
                            <m:ctrlPr>
                              <a:rPr lang="pt-BR" sz="2400" i="1">
                                <a:latin typeface="Cambria Math"/>
                              </a:rPr>
                            </m:ctrlPr>
                          </m:groupChrPr>
                          <m:e/>
                        </m:groupChr>
                      </m:e>
                    </m:box>
                    <m:r>
                      <a:rPr lang="pt-BR" sz="2400" i="1">
                        <a:latin typeface="Cambria Math"/>
                      </a:rPr>
                      <m:t>0 </m:t>
                    </m:r>
                  </m:oMath>
                </a14:m>
                <a:r>
                  <a:rPr lang="pt-BR" sz="2400" dirty="0" smtClean="0"/>
                  <a:t>temos a derivada </a:t>
                </a:r>
                <a:r>
                  <a:rPr lang="pt-BR" sz="2400" dirty="0"/>
                  <a:t>de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/>
                      </a:rPr>
                      <m:t>𝑦</m:t>
                    </m:r>
                    <m:r>
                      <a:rPr lang="pt-BR" sz="24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24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sz="24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BR" sz="2400" dirty="0" smtClean="0"/>
                  <a:t> que é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/>
                          </a:rPr>
                          <m:t>𝑑𝑦</m:t>
                        </m:r>
                      </m:num>
                      <m:den>
                        <m:r>
                          <a:rPr lang="pt-BR" sz="2400" i="1">
                            <a:latin typeface="Cambria Math"/>
                          </a:rPr>
                          <m:t>𝑑𝑥</m:t>
                        </m:r>
                      </m:den>
                    </m:f>
                    <m:r>
                      <a:rPr lang="pt-BR" sz="2400" i="1">
                        <a:latin typeface="Cambria Math"/>
                      </a:rPr>
                      <m:t>=2</m:t>
                    </m:r>
                    <m:r>
                      <a:rPr lang="pt-BR" sz="2400" i="1">
                        <a:latin typeface="Cambria Math"/>
                      </a:rPr>
                      <m:t>𝑥</m:t>
                    </m:r>
                    <m:r>
                      <a:rPr lang="pt-BR" sz="2400" b="0" i="1" smtClean="0">
                        <a:latin typeface="Cambria Math"/>
                      </a:rPr>
                      <m:t>.</m:t>
                    </m:r>
                  </m:oMath>
                </a14:m>
                <a:endParaRPr lang="pt-BR" sz="2400" dirty="0"/>
              </a:p>
              <a:p>
                <a:pPr>
                  <a:buNone/>
                </a:pPr>
                <a:endParaRPr lang="pt-BR" altLang="pt-BR" sz="2400" dirty="0"/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657764"/>
                <a:ext cx="9144000" cy="1074397"/>
              </a:xfrm>
              <a:prstGeom prst="rect">
                <a:avLst/>
              </a:prstGeom>
              <a:blipFill rotWithShape="1">
                <a:blip r:embed="rId3"/>
                <a:stretch>
                  <a:fillRect l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446" y="-28780"/>
            <a:ext cx="11390166" cy="568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0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5657764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O Teorema de </a:t>
            </a:r>
            <a:r>
              <a:rPr lang="pt-BR" sz="2400" dirty="0" err="1" smtClean="0"/>
              <a:t>Fermat</a:t>
            </a:r>
            <a:r>
              <a:rPr lang="pt-BR" sz="2400" dirty="0" smtClean="0"/>
              <a:t> afirma que se </a:t>
            </a:r>
            <a:r>
              <a:rPr lang="pt-BR" sz="2400" dirty="0"/>
              <a:t>uma função </a:t>
            </a:r>
            <a:r>
              <a:rPr lang="pt-BR" sz="2400" i="1" dirty="0" smtClean="0"/>
              <a:t>y</a:t>
            </a:r>
            <a:r>
              <a:rPr lang="pt-BR" sz="2400" dirty="0" smtClean="0"/>
              <a:t>=</a:t>
            </a:r>
            <a:r>
              <a:rPr lang="pt-BR" sz="2400" i="1" dirty="0" smtClean="0"/>
              <a:t>f</a:t>
            </a:r>
            <a:r>
              <a:rPr lang="pt-BR" sz="2400" dirty="0" smtClean="0"/>
              <a:t>(</a:t>
            </a:r>
            <a:r>
              <a:rPr lang="pt-BR" sz="2400" i="1" dirty="0" smtClean="0"/>
              <a:t>x</a:t>
            </a:r>
            <a:r>
              <a:rPr lang="pt-BR" sz="2400" dirty="0" smtClean="0"/>
              <a:t>) </a:t>
            </a:r>
            <a:r>
              <a:rPr lang="pt-BR" sz="2400" dirty="0"/>
              <a:t>possui um ponto de </a:t>
            </a:r>
            <a:r>
              <a:rPr lang="pt-BR" sz="2400" dirty="0" smtClean="0"/>
              <a:t>máximo </a:t>
            </a:r>
            <a:r>
              <a:rPr lang="pt-BR" sz="2400" dirty="0"/>
              <a:t>ou </a:t>
            </a:r>
            <a:r>
              <a:rPr lang="pt-BR" sz="2400" dirty="0" smtClean="0"/>
              <a:t>mínimo </a:t>
            </a:r>
            <a:r>
              <a:rPr lang="pt-BR" sz="2400" dirty="0"/>
              <a:t>local em </a:t>
            </a:r>
            <a:r>
              <a:rPr lang="pt-BR" sz="2400" dirty="0" smtClean="0"/>
              <a:t>algum x=c, então a derivada da função nesse ponto </a:t>
            </a:r>
            <a:r>
              <a:rPr lang="pt-BR" sz="2400" dirty="0"/>
              <a:t>e </a:t>
            </a:r>
            <a:r>
              <a:rPr lang="pt-BR" sz="2400" dirty="0" smtClean="0"/>
              <a:t>zero. </a:t>
            </a:r>
            <a:endParaRPr lang="pt-BR" alt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38" y="620688"/>
            <a:ext cx="8037524" cy="484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0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5657764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De fato é o que podemos ver na </a:t>
            </a:r>
            <a:r>
              <a:rPr lang="pt-BR" sz="2400" smtClean="0"/>
              <a:t>nossa dobradura.</a:t>
            </a:r>
            <a:endParaRPr lang="pt-BR" alt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112" y="404664"/>
            <a:ext cx="5743776" cy="502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0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5657764"/>
                <a:ext cx="9144000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buNone/>
                </a:pPr>
                <a:r>
                  <a:rPr lang="pt-BR" sz="2400" dirty="0" smtClean="0"/>
                  <a:t>A função afim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/>
                      </a:rPr>
                      <m:t>𝑦</m:t>
                    </m:r>
                    <m:r>
                      <a:rPr lang="pt-BR" sz="2400" b="0" i="1" smtClean="0">
                        <a:latin typeface="Cambria Math"/>
                      </a:rPr>
                      <m:t>′</m:t>
                    </m:r>
                    <m:r>
                      <a:rPr lang="pt-BR" sz="2400" i="1">
                        <a:latin typeface="Cambria Math"/>
                      </a:rPr>
                      <m:t>=</m:t>
                    </m:r>
                    <m:r>
                      <a:rPr lang="pt-BR" sz="2400" i="1" smtClean="0">
                        <a:latin typeface="Cambria Math"/>
                      </a:rPr>
                      <m:t>2</m:t>
                    </m:r>
                    <m:r>
                      <a:rPr lang="pt-BR" sz="2400" b="0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pt-BR" sz="2400" dirty="0" smtClean="0"/>
                  <a:t>, derivada da função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/>
                      </a:rPr>
                      <m:t>𝑦</m:t>
                    </m:r>
                    <m:r>
                      <a:rPr lang="pt-BR" sz="24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24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sz="24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BR" sz="2400" dirty="0" smtClean="0"/>
                  <a:t>, tem zero no próprio zero.</a:t>
                </a:r>
                <a:endParaRPr lang="pt-BR" altLang="pt-BR" sz="2400" dirty="0"/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657764"/>
                <a:ext cx="9144000" cy="830997"/>
              </a:xfrm>
              <a:prstGeom prst="rect">
                <a:avLst/>
              </a:prstGeom>
              <a:blipFill rotWithShape="1">
                <a:blip r:embed="rId3"/>
                <a:stretch>
                  <a:fillRect l="-1000" t="-5882" r="-133" b="-1617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4030688" cy="414908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44" y="620688"/>
            <a:ext cx="4181452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2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5657764"/>
                <a:ext cx="9144000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buNone/>
                </a:pPr>
                <a:r>
                  <a:rPr lang="pt-BR" sz="2400" dirty="0" smtClean="0"/>
                  <a:t>Em uma função quadrática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/>
                      </a:rPr>
                      <m:t>𝑦</m:t>
                    </m:r>
                    <m:r>
                      <a:rPr lang="pt-BR" sz="24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2400" b="0" i="1" smtClean="0">
                            <a:latin typeface="Cambria Math"/>
                          </a:rPr>
                          <m:t>𝑎</m:t>
                        </m:r>
                        <m:r>
                          <a:rPr lang="pt-BR" sz="24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sz="24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pt-BR" sz="2400" b="0" i="1" smtClean="0">
                        <a:latin typeface="Cambria Math"/>
                      </a:rPr>
                      <m:t>+</m:t>
                    </m:r>
                    <m:r>
                      <a:rPr lang="pt-BR" sz="2400" b="0" i="1" smtClean="0">
                        <a:latin typeface="Cambria Math"/>
                      </a:rPr>
                      <m:t>𝑏𝑥</m:t>
                    </m:r>
                    <m:r>
                      <a:rPr lang="pt-BR" sz="2400" b="0" i="1" smtClean="0">
                        <a:latin typeface="Cambria Math"/>
                      </a:rPr>
                      <m:t>+</m:t>
                    </m:r>
                    <m:r>
                      <a:rPr lang="pt-BR" sz="2400" b="0" i="1" smtClean="0">
                        <a:latin typeface="Cambria Math"/>
                      </a:rPr>
                      <m:t>𝑐</m:t>
                    </m:r>
                  </m:oMath>
                </a14:m>
                <a:r>
                  <a:rPr lang="pt-BR" sz="2400" dirty="0" smtClean="0"/>
                  <a:t>, com </a:t>
                </a:r>
                <a:r>
                  <a:rPr lang="pt-BR" sz="2400" i="1" dirty="0" smtClean="0"/>
                  <a:t>a </a:t>
                </a:r>
                <a:r>
                  <a:rPr lang="pt-BR" sz="2400" dirty="0" smtClean="0"/>
                  <a:t>≠ 0, </a:t>
                </a:r>
                <a:endParaRPr lang="pt-BR" altLang="pt-BR" sz="2400" dirty="0"/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657764"/>
                <a:ext cx="9144000" cy="461665"/>
              </a:xfrm>
              <a:prstGeom prst="rect">
                <a:avLst/>
              </a:prstGeom>
              <a:blipFill rotWithShape="1">
                <a:blip r:embed="rId3"/>
                <a:stretch>
                  <a:fillRect l="-1000" t="-10526" b="-2894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32656"/>
            <a:ext cx="5049733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0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0038" y="0"/>
            <a:ext cx="9144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Em Geometria Analítica, vimos:</a:t>
            </a:r>
          </a:p>
          <a:p>
            <a:pPr>
              <a:buNone/>
            </a:pPr>
            <a:r>
              <a:rPr lang="pt-BR" sz="2400" dirty="0" smtClean="0"/>
              <a:t>Século </a:t>
            </a:r>
            <a:r>
              <a:rPr lang="pt-BR" sz="2400" dirty="0" smtClean="0"/>
              <a:t>XVII na Europa: a </a:t>
            </a:r>
            <a:r>
              <a:rPr lang="pt-BR" sz="2400" dirty="0"/>
              <a:t>Idade da </a:t>
            </a:r>
            <a:r>
              <a:rPr lang="pt-BR" sz="2400" dirty="0" smtClean="0"/>
              <a:t>Razão</a:t>
            </a:r>
            <a:r>
              <a:rPr lang="pt-BR" sz="2400" dirty="0"/>
              <a:t>. </a:t>
            </a:r>
            <a:endParaRPr lang="pt-BR" sz="2400" dirty="0" smtClean="0"/>
          </a:p>
          <a:p>
            <a:pPr>
              <a:buNone/>
            </a:pPr>
            <a:r>
              <a:rPr lang="pt-BR" sz="2400" dirty="0" smtClean="0"/>
              <a:t>Geometria grega: lugar geométrico, construções com régua </a:t>
            </a:r>
            <a:r>
              <a:rPr lang="pt-BR" sz="2400" dirty="0"/>
              <a:t>e compasso </a:t>
            </a:r>
            <a:r>
              <a:rPr lang="pt-BR" sz="2400" dirty="0" smtClean="0"/>
              <a:t>de curvas </a:t>
            </a:r>
            <a:r>
              <a:rPr lang="pt-BR" sz="2400" dirty="0"/>
              <a:t>e </a:t>
            </a:r>
            <a:r>
              <a:rPr lang="pt-BR" sz="2400" dirty="0" smtClean="0"/>
              <a:t>formas.</a:t>
            </a:r>
            <a:endParaRPr lang="pt-BR" sz="2400" dirty="0"/>
          </a:p>
          <a:p>
            <a:pPr>
              <a:buNone/>
            </a:pPr>
            <a:r>
              <a:rPr lang="pt-BR" sz="2400" dirty="0" smtClean="0"/>
              <a:t>Álgebra árabe: relação entre equações e geometria.</a:t>
            </a:r>
          </a:p>
          <a:p>
            <a:pPr>
              <a:buNone/>
            </a:pPr>
            <a:r>
              <a:rPr lang="pt-BR" sz="2400" dirty="0" err="1" smtClean="0"/>
              <a:t>Fermat</a:t>
            </a:r>
            <a:r>
              <a:rPr lang="pt-BR" sz="2400" dirty="0" smtClean="0"/>
              <a:t> e Descartes: Geometria analítica: </a:t>
            </a:r>
          </a:p>
          <a:p>
            <a:pPr>
              <a:buNone/>
            </a:pPr>
            <a:r>
              <a:rPr lang="pt-BR" sz="2400" dirty="0" smtClean="0"/>
              <a:t>Ponte entre os dois </a:t>
            </a:r>
            <a:r>
              <a:rPr lang="pt-BR" sz="2400" dirty="0"/>
              <a:t>“mundos</a:t>
            </a:r>
            <a:r>
              <a:rPr lang="pt-BR" sz="2400" dirty="0" smtClean="0"/>
              <a:t>”: </a:t>
            </a:r>
            <a:r>
              <a:rPr lang="pt-BR" sz="2400" dirty="0"/>
              <a:t>a </a:t>
            </a:r>
            <a:r>
              <a:rPr lang="pt-BR" sz="2400" dirty="0" smtClean="0"/>
              <a:t>geometria grega </a:t>
            </a:r>
            <a:r>
              <a:rPr lang="pt-BR" sz="2400" dirty="0"/>
              <a:t>e a </a:t>
            </a:r>
            <a:r>
              <a:rPr lang="pt-BR" sz="2400" dirty="0" smtClean="0"/>
              <a:t>álgebra árabe</a:t>
            </a:r>
            <a:r>
              <a:rPr lang="pt-BR" sz="2400" dirty="0"/>
              <a:t>.</a:t>
            </a:r>
            <a:endParaRPr lang="pt-BR" altLang="pt-BR" sz="2400" dirty="0"/>
          </a:p>
        </p:txBody>
      </p:sp>
      <p:pic>
        <p:nvPicPr>
          <p:cNvPr id="5122" name="Picture 2" descr="https://upload.wikimedia.org/wikipedia/commons/thumb/9/9e/Parabola.svg/2000px-Parabola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25" y="3933056"/>
            <a:ext cx="1968827" cy="238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893606"/>
            <a:ext cx="1961905" cy="3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5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5657764"/>
                <a:ext cx="9144000" cy="12741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buNone/>
                </a:pPr>
                <a:r>
                  <a:rPr lang="pt-BR" sz="2400" dirty="0" smtClean="0"/>
                  <a:t>Em uma função quadrática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/>
                      </a:rPr>
                      <m:t>𝑦</m:t>
                    </m:r>
                    <m:r>
                      <a:rPr lang="pt-BR" sz="24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2400" b="0" i="1" smtClean="0">
                            <a:latin typeface="Cambria Math"/>
                          </a:rPr>
                          <m:t>𝑎</m:t>
                        </m:r>
                        <m:r>
                          <a:rPr lang="pt-BR" sz="24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sz="24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pt-BR" sz="2400" b="0" i="1" smtClean="0">
                        <a:latin typeface="Cambria Math"/>
                      </a:rPr>
                      <m:t>+</m:t>
                    </m:r>
                    <m:r>
                      <a:rPr lang="pt-BR" sz="2400" b="0" i="1" smtClean="0">
                        <a:latin typeface="Cambria Math"/>
                      </a:rPr>
                      <m:t>𝑏𝑥</m:t>
                    </m:r>
                    <m:r>
                      <a:rPr lang="pt-BR" sz="2400" b="0" i="1" smtClean="0">
                        <a:latin typeface="Cambria Math"/>
                      </a:rPr>
                      <m:t>+</m:t>
                    </m:r>
                    <m:r>
                      <a:rPr lang="pt-BR" sz="2400" b="0" i="1" smtClean="0">
                        <a:latin typeface="Cambria Math"/>
                      </a:rPr>
                      <m:t>𝑐</m:t>
                    </m:r>
                  </m:oMath>
                </a14:m>
                <a:r>
                  <a:rPr lang="pt-BR" sz="2400" dirty="0" smtClean="0"/>
                  <a:t>, com </a:t>
                </a:r>
                <a:r>
                  <a:rPr lang="pt-BR" sz="2400" i="1" dirty="0" smtClean="0"/>
                  <a:t>a </a:t>
                </a:r>
                <a:r>
                  <a:rPr lang="pt-BR" sz="2400" dirty="0" smtClean="0"/>
                  <a:t>≠ 0, a derivada é a função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2400" i="1">
                            <a:latin typeface="Cambria Math"/>
                          </a:rPr>
                          <m:t>𝑦</m:t>
                        </m:r>
                      </m:e>
                      <m:sup>
                        <m:r>
                          <a:rPr lang="pt-BR" sz="24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pt-BR" sz="2400" i="1">
                        <a:latin typeface="Cambria Math"/>
                      </a:rPr>
                      <m:t>=2</m:t>
                    </m:r>
                    <m:r>
                      <a:rPr lang="pt-BR" sz="2400" b="0" i="1" smtClean="0">
                        <a:latin typeface="Cambria Math"/>
                      </a:rPr>
                      <m:t>𝑎</m:t>
                    </m:r>
                    <m:r>
                      <a:rPr lang="pt-BR" sz="2400" i="1">
                        <a:latin typeface="Cambria Math"/>
                      </a:rPr>
                      <m:t>𝑥</m:t>
                    </m:r>
                    <m:r>
                      <a:rPr lang="pt-BR" sz="2400" b="0" i="1" smtClean="0">
                        <a:latin typeface="Cambria Math"/>
                      </a:rPr>
                      <m:t>+</m:t>
                    </m:r>
                    <m:r>
                      <a:rPr lang="pt-BR" sz="2400" b="0" i="1" smtClean="0">
                        <a:latin typeface="Cambria Math"/>
                      </a:rPr>
                      <m:t>𝑏</m:t>
                    </m:r>
                  </m:oMath>
                </a14:m>
                <a:r>
                  <a:rPr lang="pt-BR" sz="2400" dirty="0" smtClean="0"/>
                  <a:t>.  </a:t>
                </a:r>
              </a:p>
              <a:p>
                <a:pPr>
                  <a:buNone/>
                </a:pPr>
                <a:r>
                  <a:rPr lang="pt-BR" sz="2400" dirty="0" smtClean="0"/>
                  <a:t> </a:t>
                </a:r>
                <a:endParaRPr lang="pt-BR" altLang="pt-BR" sz="2400" dirty="0"/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657764"/>
                <a:ext cx="9144000" cy="1274195"/>
              </a:xfrm>
              <a:prstGeom prst="rect">
                <a:avLst/>
              </a:prstGeom>
              <a:blipFill rotWithShape="1">
                <a:blip r:embed="rId3"/>
                <a:stretch>
                  <a:fillRect l="-1000" t="-3828" r="-4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0648"/>
            <a:ext cx="5968094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6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5657764"/>
                <a:ext cx="9144000" cy="1472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buNone/>
                </a:pPr>
                <a:r>
                  <a:rPr lang="pt-BR" sz="2400" dirty="0" smtClean="0"/>
                  <a:t>F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400" b="0" i="0" smtClean="0">
                        <a:latin typeface="Cambria Math"/>
                      </a:rPr>
                      <m:t>azendo</m:t>
                    </m:r>
                    <m:r>
                      <a:rPr lang="pt-BR" sz="2400" b="0" i="0" smtClean="0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pt-BR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2400" i="1">
                            <a:latin typeface="Cambria Math"/>
                          </a:rPr>
                          <m:t>𝑦</m:t>
                        </m:r>
                      </m:e>
                      <m:sup>
                        <m:r>
                          <a:rPr lang="pt-BR" sz="24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pt-BR" sz="2400" i="1">
                        <a:latin typeface="Cambria Math"/>
                      </a:rPr>
                      <m:t>=</m:t>
                    </m:r>
                    <m:r>
                      <a:rPr lang="pt-BR" sz="2400" b="0" i="1" smtClean="0">
                        <a:latin typeface="Cambria Math"/>
                      </a:rPr>
                      <m:t>0, </m:t>
                    </m:r>
                  </m:oMath>
                </a14:m>
                <a:r>
                  <a:rPr lang="pt-BR" sz="2400" dirty="0" smtClean="0"/>
                  <a:t>t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400" b="0" i="0" smtClean="0">
                        <a:latin typeface="Cambria Math"/>
                      </a:rPr>
                      <m:t>emos</m:t>
                    </m:r>
                    <m:r>
                      <a:rPr lang="pt-BR" sz="2400" b="0" i="1" smtClean="0">
                        <a:latin typeface="Cambria Math"/>
                      </a:rPr>
                      <m:t> </m:t>
                    </m:r>
                    <m:r>
                      <a:rPr lang="pt-BR" sz="2400" i="1">
                        <a:latin typeface="Cambria Math"/>
                      </a:rPr>
                      <m:t>2</m:t>
                    </m:r>
                    <m:r>
                      <a:rPr lang="pt-BR" sz="2400" i="1">
                        <a:latin typeface="Cambria Math"/>
                      </a:rPr>
                      <m:t>𝑎𝑥</m:t>
                    </m:r>
                    <m:r>
                      <a:rPr lang="pt-BR" sz="2400" i="1">
                        <a:latin typeface="Cambria Math"/>
                      </a:rPr>
                      <m:t>+</m:t>
                    </m:r>
                    <m:r>
                      <a:rPr lang="pt-BR" sz="2400" i="1">
                        <a:latin typeface="Cambria Math"/>
                      </a:rPr>
                      <m:t>𝑏</m:t>
                    </m:r>
                    <m:r>
                      <a:rPr lang="pt-BR" sz="2400" i="1">
                        <a:latin typeface="Cambria Math"/>
                      </a:rPr>
                      <m:t>=0</m:t>
                    </m:r>
                    <m:box>
                      <m:boxPr>
                        <m:ctrlPr>
                          <a:rPr lang="pt-BR" sz="2400" i="1">
                            <a:latin typeface="Cambria Math"/>
                          </a:rPr>
                        </m:ctrlPr>
                      </m:boxPr>
                      <m:e>
                        <m:groupChr>
                          <m:groupChrPr>
                            <m:chr m:val="⇒"/>
                            <m:pos m:val="top"/>
                            <m:ctrlPr>
                              <a:rPr lang="pt-BR" sz="2400" i="1">
                                <a:latin typeface="Cambria Math"/>
                              </a:rPr>
                            </m:ctrlPr>
                          </m:groupChrPr>
                          <m:e/>
                        </m:groupChr>
                      </m:e>
                    </m:box>
                    <m:r>
                      <a:rPr lang="pt-BR" sz="2400" i="1">
                        <a:latin typeface="Cambria Math"/>
                      </a:rPr>
                      <m:t>𝑥</m:t>
                    </m:r>
                    <m:r>
                      <a:rPr lang="pt-BR" sz="2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/>
                          </a:rPr>
                          <m:t>−</m:t>
                        </m:r>
                        <m:r>
                          <a:rPr lang="pt-BR" sz="2400" i="1">
                            <a:latin typeface="Cambria Math"/>
                          </a:rPr>
                          <m:t>𝑏</m:t>
                        </m:r>
                      </m:num>
                      <m:den>
                        <m:r>
                          <a:rPr lang="pt-BR" sz="2400" i="1">
                            <a:latin typeface="Cambria Math"/>
                          </a:rPr>
                          <m:t>2</m:t>
                        </m:r>
                        <m:r>
                          <a:rPr lang="pt-BR" sz="2400" i="1">
                            <a:latin typeface="Cambria Math"/>
                          </a:rPr>
                          <m:t>𝑎</m:t>
                        </m:r>
                      </m:den>
                    </m:f>
                  </m:oMath>
                </a14:m>
                <a:r>
                  <a:rPr lang="pt-BR" sz="2400" dirty="0" smtClean="0"/>
                  <a:t>, que é a expressão do </a:t>
                </a:r>
                <a:r>
                  <a:rPr lang="pt-BR" sz="2400" i="1" dirty="0" smtClean="0"/>
                  <a:t>x</a:t>
                </a:r>
                <a:r>
                  <a:rPr lang="pt-BR" sz="2400" dirty="0" smtClean="0"/>
                  <a:t> do vértice.  </a:t>
                </a:r>
                <a:endParaRPr lang="pt-BR" sz="2400" dirty="0"/>
              </a:p>
              <a:p>
                <a:pPr>
                  <a:buNone/>
                </a:pPr>
                <a:r>
                  <a:rPr lang="pt-BR" sz="2400" dirty="0" smtClean="0"/>
                  <a:t> </a:t>
                </a:r>
                <a:endParaRPr lang="pt-BR" altLang="pt-BR" sz="2400" dirty="0"/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657764"/>
                <a:ext cx="9144000" cy="1472519"/>
              </a:xfrm>
              <a:prstGeom prst="rect">
                <a:avLst/>
              </a:prstGeom>
              <a:blipFill rotWithShape="1">
                <a:blip r:embed="rId3"/>
                <a:stretch>
                  <a:fillRect l="-1000" r="-18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0648"/>
            <a:ext cx="5968094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7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 matemática grega considerava o efeito do movimento e das transformações nas formas geométricas.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740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Como aumenta a área de um quadrado quando seu lado aumenta?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6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O aumento instantâneo da área do quadrado corresponde a duas vezes o lado.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97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 taxa de variação instantânea da área é 2</a:t>
            </a:r>
            <a:r>
              <a:rPr lang="pt-BR" altLang="pt-BR" sz="3600" i="1" dirty="0" smtClean="0">
                <a:latin typeface="Arial" charset="0"/>
              </a:rPr>
              <a:t>x. </a:t>
            </a:r>
            <a:endParaRPr lang="pt-BR" altLang="pt-BR" sz="3600" dirty="0"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6156176" y="2959000"/>
                <a:ext cx="1585627" cy="470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>
                          <a:latin typeface="Cambria Math"/>
                        </a:rPr>
                        <m:t>𝐴</m:t>
                      </m:r>
                      <m:d>
                        <m:dPr>
                          <m:ctrlPr>
                            <a:rPr lang="pt-BR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BR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pt-BR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pt-BR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pt-BR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959000"/>
                <a:ext cx="1585627" cy="4700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5802945" y="3933056"/>
                <a:ext cx="2461891" cy="793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i="1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pt-BR" i="1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pt-BR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BR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pt-BR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/>
                            </a:rPr>
                            <m:t>𝑑𝐴</m:t>
                          </m:r>
                        </m:num>
                        <m:den>
                          <m:r>
                            <a:rPr lang="pt-BR" i="1">
                              <a:latin typeface="Cambria Math"/>
                            </a:rPr>
                            <m:t>𝑑𝑥</m:t>
                          </m:r>
                        </m:den>
                      </m:f>
                      <m:r>
                        <a:rPr lang="pt-BR" i="1">
                          <a:latin typeface="Cambria Math"/>
                        </a:rPr>
                        <m:t>=2</m:t>
                      </m:r>
                      <m:r>
                        <a:rPr lang="pt-BR" i="1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945" y="3933056"/>
                <a:ext cx="2461891" cy="79361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8496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8" y="2249210"/>
            <a:ext cx="9103048" cy="460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O aumento da área é a área da figura em forma de “L”.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076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8" y="2249210"/>
            <a:ext cx="9103048" cy="460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O aumento da área é a área da figura em forma de “L”.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263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6" y="2265418"/>
            <a:ext cx="9125124" cy="4619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Essa área, </a:t>
                </a:r>
                <a14:m>
                  <m:oMath xmlns:m="http://schemas.openxmlformats.org/officeDocument/2006/math">
                    <m:r>
                      <a:rPr lang="pt-BR" altLang="pt-BR" sz="360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pt-BR" altLang="pt-BR" sz="3600" b="0" i="1" smtClean="0">
                        <a:latin typeface="Cambria Math"/>
                        <a:ea typeface="Cambria Math"/>
                      </a:rPr>
                      <m:t>𝐴</m:t>
                    </m:r>
                  </m:oMath>
                </a14:m>
                <a:r>
                  <a:rPr lang="pt-BR" altLang="pt-BR" sz="3600" dirty="0" smtClean="0">
                    <a:latin typeface="Arial" charset="0"/>
                  </a:rPr>
                  <a:t>, é dada por </a:t>
                </a:r>
              </a:p>
            </p:txBody>
          </p:sp>
        </mc:Choice>
        <mc:Fallback xmlns="">
          <p:sp>
            <p:nvSpPr>
              <p:cNvPr id="4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646331"/>
              </a:xfrm>
              <a:prstGeom prst="rect">
                <a:avLst/>
              </a:prstGeom>
              <a:blipFill rotWithShape="1">
                <a:blip r:embed="rId3"/>
                <a:stretch>
                  <a:fillRect t="-14151" b="-3490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4752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6156176" y="2959000"/>
                <a:ext cx="1585627" cy="470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>
                          <a:latin typeface="Cambria Math"/>
                        </a:rPr>
                        <m:t>𝐴</m:t>
                      </m:r>
                      <m:d>
                        <m:dPr>
                          <m:ctrlPr>
                            <a:rPr lang="pt-BR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BR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pt-BR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pt-BR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pt-BR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959000"/>
                <a:ext cx="1585627" cy="4700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5045"/>
            <a:ext cx="9144000" cy="462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124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Essa área, </a:t>
                </a:r>
                <a14:m>
                  <m:oMath xmlns:m="http://schemas.openxmlformats.org/officeDocument/2006/math">
                    <m:r>
                      <a:rPr lang="pt-BR" altLang="pt-BR" sz="360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pt-BR" altLang="pt-BR" sz="3600" b="0" i="1" smtClean="0">
                        <a:latin typeface="Cambria Math"/>
                        <a:ea typeface="Cambria Math"/>
                      </a:rPr>
                      <m:t>𝐴</m:t>
                    </m:r>
                  </m:oMath>
                </a14:m>
                <a:r>
                  <a:rPr lang="pt-BR" altLang="pt-BR" sz="3600" dirty="0" smtClean="0">
                    <a:latin typeface="Arial" charset="0"/>
                  </a:rPr>
                  <a:t>, é dada por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altLang="pt-BR" sz="360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𝐴</m:t>
                      </m:r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=2</m:t>
                      </m:r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(∆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sup>
                          <m: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1247777"/>
              </a:xfrm>
              <a:prstGeom prst="rect">
                <a:avLst/>
              </a:prstGeom>
              <a:blipFill rotWithShape="1">
                <a:blip r:embed="rId5"/>
                <a:stretch>
                  <a:fillRect t="-735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40014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5170"/>
            <a:ext cx="9144000" cy="4627659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0038" y="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Uma curva pode ser definida a partir de suas tangentes. </a:t>
            </a:r>
            <a:endParaRPr lang="pt-BR" altLang="pt-BR" sz="24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594928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err="1" smtClean="0"/>
              <a:t>Fermat</a:t>
            </a:r>
            <a:r>
              <a:rPr lang="pt-BR" sz="2400" dirty="0" smtClean="0"/>
              <a:t> percebeu que quando a curva tem um máximo ou um mínimo, sua tangente é horizontal (Teorema de </a:t>
            </a:r>
            <a:r>
              <a:rPr lang="pt-BR" sz="2400" dirty="0" err="1" smtClean="0"/>
              <a:t>Fermat</a:t>
            </a:r>
            <a:r>
              <a:rPr lang="pt-BR" sz="2400" dirty="0" smtClean="0"/>
              <a:t>).</a:t>
            </a:r>
            <a:endParaRPr lang="pt-BR" altLang="pt-BR" sz="2400" dirty="0"/>
          </a:p>
        </p:txBody>
      </p:sp>
    </p:spTree>
    <p:extLst>
      <p:ext uri="{BB962C8B-B14F-4D97-AF65-F5344CB8AC3E}">
        <p14:creationId xmlns:p14="http://schemas.microsoft.com/office/powerpoint/2010/main" val="75174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5045"/>
            <a:ext cx="9144000" cy="462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17579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A taxa de aumento da área é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num>
                        <m:den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  <m:r>
                        <a:rPr lang="pt-BR" altLang="pt-BR" sz="36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(∆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1757917"/>
              </a:xfrm>
              <a:prstGeom prst="rect">
                <a:avLst/>
              </a:prstGeom>
              <a:blipFill rotWithShape="1">
                <a:blip r:embed="rId3"/>
                <a:stretch>
                  <a:fillRect t="-52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53724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5045"/>
            <a:ext cx="9144000" cy="462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17579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A taxa de aumento da área é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num>
                        <m:den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  <m:r>
                        <a:rPr lang="pt-BR" altLang="pt-BR" sz="36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(∆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=2</m:t>
                      </m:r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+∆</m:t>
                      </m:r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.</m:t>
                      </m:r>
                    </m:oMath>
                  </m:oMathPara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1757917"/>
              </a:xfrm>
              <a:prstGeom prst="rect">
                <a:avLst/>
              </a:prstGeom>
              <a:blipFill rotWithShape="1">
                <a:blip r:embed="rId3"/>
                <a:stretch>
                  <a:fillRect t="-52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6156176" y="2959000"/>
                <a:ext cx="2484463" cy="5621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 smtClean="0"/>
                  <a:t>Fazendo </a:t>
                </a:r>
                <a14:m>
                  <m:oMath xmlns:m="http://schemas.openxmlformats.org/officeDocument/2006/math">
                    <m:r>
                      <a:rPr lang="pt-BR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𝑥</m:t>
                    </m:r>
                    <m:groupChr>
                      <m:groupChrPr>
                        <m:chr m:val="→"/>
                        <m:pos m:val="top"/>
                        <m:ctrlPr>
                          <a:rPr lang="pt-BR" b="0" i="1" smtClean="0">
                            <a:latin typeface="Cambria Math"/>
                            <a:ea typeface="Cambria Math"/>
                          </a:rPr>
                        </m:ctrlPr>
                      </m:groupChrPr>
                      <m:e/>
                    </m:groupChr>
                    <m:r>
                      <a:rPr lang="pt-BR" b="0" i="1" smtClean="0">
                        <a:latin typeface="Cambria Math"/>
                        <a:ea typeface="Cambria Math"/>
                      </a:rPr>
                      <m:t>0, 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959000"/>
                <a:ext cx="2484463" cy="562142"/>
              </a:xfrm>
              <a:prstGeom prst="rect">
                <a:avLst/>
              </a:prstGeom>
              <a:blipFill rotWithShape="1">
                <a:blip r:embed="rId4"/>
                <a:stretch>
                  <a:fillRect l="-3931" t="-17204" r="-16953" b="-2688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6156176" y="3898241"/>
                <a:ext cx="2158027" cy="646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 smtClean="0"/>
                  <a:t>temos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altLang="pt-BR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𝐴</m:t>
                        </m:r>
                      </m:num>
                      <m:den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den>
                    </m:f>
                    <m:groupChr>
                      <m:groupChrPr>
                        <m:chr m:val="→"/>
                        <m:pos m:val="top"/>
                        <m:ctrlPr>
                          <a:rPr lang="pt-BR" b="0" i="1" smtClean="0">
                            <a:latin typeface="Cambria Math"/>
                            <a:ea typeface="Cambria Math"/>
                          </a:rPr>
                        </m:ctrlPr>
                      </m:groupChrPr>
                      <m:e/>
                    </m:groupChr>
                    <m:r>
                      <a:rPr lang="pt-BR" b="0" i="1" smtClean="0">
                        <a:latin typeface="Cambria Math"/>
                        <a:ea typeface="Cambria Math"/>
                      </a:rPr>
                      <m:t>2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𝑥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3898241"/>
                <a:ext cx="2158027" cy="646652"/>
              </a:xfrm>
              <a:prstGeom prst="rect">
                <a:avLst/>
              </a:prstGeom>
              <a:blipFill rotWithShape="1">
                <a:blip r:embed="rId5"/>
                <a:stretch>
                  <a:fillRect l="-4520" b="-373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5070173" y="5013175"/>
                <a:ext cx="2111732" cy="15322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altLang="pt-BR" dirty="0" smtClean="0">
                    <a:ea typeface="Cambria Math"/>
                  </a:rPr>
                  <a:t>Portanto,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altLang="pt-BR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pt-BR" altLang="pt-BR" i="1">
                              <a:latin typeface="Cambria Math"/>
                              <a:ea typeface="Cambria Math"/>
                            </a:rPr>
                            <m:t>𝐴</m:t>
                          </m:r>
                        </m:num>
                        <m:den>
                          <m:r>
                            <a:rPr lang="pt-BR" altLang="pt-BR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den>
                      </m:f>
                      <m:r>
                        <a:rPr lang="pt-BR" i="1">
                          <a:latin typeface="Cambria Math"/>
                          <a:ea typeface="Cambria Math"/>
                        </a:rPr>
                        <m:t>=2</m:t>
                      </m:r>
                      <m:r>
                        <a:rPr lang="pt-BR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pt-BR" i="1">
                          <a:latin typeface="Cambria Math"/>
                          <a:ea typeface="Cambria Math"/>
                        </a:rPr>
                        <m:t>.</m:t>
                      </m:r>
                    </m:oMath>
                  </m:oMathPara>
                </a14:m>
                <a:endParaRPr lang="pt-BR" dirty="0" smtClean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173" y="5013175"/>
                <a:ext cx="2111732" cy="1532279"/>
              </a:xfrm>
              <a:prstGeom prst="rect">
                <a:avLst/>
              </a:prstGeom>
              <a:blipFill rotWithShape="1">
                <a:blip r:embed="rId6"/>
                <a:stretch>
                  <a:fillRect l="-4624" t="-27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28567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1754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No caso do volume do cubo de aresta x, cujo volume é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𝑉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pt-BR" altLang="pt-BR" sz="3600" b="0" i="1" smtClean="0">
                        <a:latin typeface="Cambria Math"/>
                      </a:rPr>
                      <m:t>, </m:t>
                    </m:r>
                  </m:oMath>
                </a14:m>
                <a:r>
                  <a:rPr lang="pt-BR" altLang="pt-BR" sz="3600" dirty="0" smtClean="0">
                    <a:latin typeface="Arial" charset="0"/>
                  </a:rPr>
                  <a:t>a taxa de variação instantânea é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3</m:t>
                    </m:r>
                    <m:sSup>
                      <m:sSup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pt-BR" altLang="pt-BR" sz="3600" b="0" i="1" smtClean="0">
                        <a:latin typeface="Cambria Math"/>
                      </a:rPr>
                      <m:t>.</m:t>
                    </m:r>
                  </m:oMath>
                </a14:m>
                <a:r>
                  <a:rPr lang="pt-BR" altLang="pt-BR" sz="3600" dirty="0" smtClean="0">
                    <a:latin typeface="Arial" charset="0"/>
                  </a:rPr>
                  <a:t> 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1754326"/>
              </a:xfrm>
              <a:prstGeom prst="rect">
                <a:avLst/>
              </a:prstGeom>
              <a:blipFill rotWithShape="1">
                <a:blip r:embed="rId2"/>
                <a:stretch>
                  <a:fillRect t="-5208" r="-966" b="-1215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890" name="Picture 2" descr="http://3.bp.blogspot.com/_GgWEdSJ_MV4/TQJ9TI62prI/AAAAAAAAAes/SCwxjYEqbYo/s320/ident3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92896"/>
            <a:ext cx="3899468" cy="341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4811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6156176" y="2959000"/>
                <a:ext cx="2484463" cy="5621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 smtClean="0"/>
                  <a:t>Fazendo </a:t>
                </a:r>
                <a14:m>
                  <m:oMath xmlns:m="http://schemas.openxmlformats.org/officeDocument/2006/math">
                    <m:r>
                      <a:rPr lang="pt-BR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𝑥</m:t>
                    </m:r>
                    <m:groupChr>
                      <m:groupChrPr>
                        <m:chr m:val="→"/>
                        <m:pos m:val="top"/>
                        <m:ctrlPr>
                          <a:rPr lang="pt-BR" b="0" i="1" smtClean="0">
                            <a:latin typeface="Cambria Math"/>
                            <a:ea typeface="Cambria Math"/>
                          </a:rPr>
                        </m:ctrlPr>
                      </m:groupChrPr>
                      <m:e/>
                    </m:groupChr>
                    <m:r>
                      <a:rPr lang="pt-BR" b="0" i="1" smtClean="0">
                        <a:latin typeface="Cambria Math"/>
                        <a:ea typeface="Cambria Math"/>
                      </a:rPr>
                      <m:t>0, 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959000"/>
                <a:ext cx="2484463" cy="562142"/>
              </a:xfrm>
              <a:prstGeom prst="rect">
                <a:avLst/>
              </a:prstGeom>
              <a:blipFill rotWithShape="1">
                <a:blip r:embed="rId2"/>
                <a:stretch>
                  <a:fillRect l="-3931" t="-17204" r="-16953" b="-2688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6156176" y="3898241"/>
                <a:ext cx="2309543" cy="646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 smtClean="0"/>
                  <a:t>temos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altLang="pt-BR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b="0" i="1" smtClean="0">
                            <a:latin typeface="Cambria Math"/>
                            <a:ea typeface="Cambria Math"/>
                          </a:rPr>
                          <m:t>𝑉</m:t>
                        </m:r>
                      </m:num>
                      <m:den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den>
                    </m:f>
                    <m:groupChr>
                      <m:groupChrPr>
                        <m:chr m:val="→"/>
                        <m:pos m:val="top"/>
                        <m:ctrlPr>
                          <a:rPr lang="pt-BR" b="0" i="1" smtClean="0">
                            <a:latin typeface="Cambria Math"/>
                            <a:ea typeface="Cambria Math"/>
                          </a:rPr>
                        </m:ctrlPr>
                      </m:groupChrPr>
                      <m:e/>
                    </m:groupChr>
                    <m:r>
                      <a:rPr lang="pt-BR" b="0" i="1" smtClean="0">
                        <a:latin typeface="Cambria Math"/>
                        <a:ea typeface="Cambria Math"/>
                      </a:rPr>
                      <m:t>3</m:t>
                    </m:r>
                    <m:sSup>
                      <m:sSupPr>
                        <m:ctrlPr>
                          <a:rPr lang="pt-BR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pt-BR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  <m:sup>
                        <m:r>
                          <a:rPr lang="pt-BR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pt-BR" b="0" i="1" smtClean="0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3898241"/>
                <a:ext cx="2309543" cy="646652"/>
              </a:xfrm>
              <a:prstGeom prst="rect">
                <a:avLst/>
              </a:prstGeom>
              <a:blipFill rotWithShape="1">
                <a:blip r:embed="rId3"/>
                <a:stretch>
                  <a:fillRect l="-4222" b="-373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5070173" y="5013175"/>
                <a:ext cx="1850122" cy="15322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altLang="pt-BR" dirty="0" smtClean="0">
                    <a:ea typeface="Cambria Math"/>
                  </a:rPr>
                  <a:t>Portanto,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altLang="pt-BR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pt-BR" altLang="pt-BR" i="1">
                              <a:latin typeface="Cambria Math"/>
                              <a:ea typeface="Cambria Math"/>
                            </a:rPr>
                            <m:t>𝐴</m:t>
                          </m:r>
                        </m:num>
                        <m:den>
                          <m:r>
                            <a:rPr lang="pt-BR" altLang="pt-BR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den>
                      </m:f>
                      <m:r>
                        <a:rPr lang="pt-BR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pt-BR" b="0" i="1" smtClean="0">
                          <a:latin typeface="Cambria Math"/>
                          <a:ea typeface="Cambria Math"/>
                        </a:rPr>
                        <m:t>3</m:t>
                      </m:r>
                      <m:sSup>
                        <m:sSupPr>
                          <m:ctrlPr>
                            <a:rPr lang="pt-BR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pt-BR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pt-BR" i="1">
                          <a:latin typeface="Cambria Math"/>
                          <a:ea typeface="Cambria Math"/>
                        </a:rPr>
                        <m:t>.</m:t>
                      </m:r>
                    </m:oMath>
                  </m:oMathPara>
                </a14:m>
                <a:endParaRPr lang="pt-BR" dirty="0" smtClean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173" y="5013175"/>
                <a:ext cx="1850122" cy="1532279"/>
              </a:xfrm>
              <a:prstGeom prst="rect">
                <a:avLst/>
              </a:prstGeom>
              <a:blipFill rotWithShape="1">
                <a:blip r:embed="rId4"/>
                <a:stretch>
                  <a:fillRect l="-5281" t="-27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2"/>
              <p:cNvSpPr txBox="1">
                <a:spLocks noChangeArrowheads="1"/>
              </p:cNvSpPr>
              <p:nvPr/>
            </p:nvSpPr>
            <p:spPr bwMode="auto">
              <a:xfrm>
                <a:off x="0" y="121360"/>
                <a:ext cx="8839200" cy="1510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A taxa de variação do volume do cubo é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altLang="pt-BR" sz="360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pt-BR" altLang="pt-BR" sz="3600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𝑉</m:t>
                        </m:r>
                      </m:num>
                      <m:den>
                        <m:r>
                          <a:rPr lang="pt-BR" altLang="pt-BR" sz="3600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den>
                    </m:f>
                    <m:r>
                      <a:rPr lang="pt-BR" altLang="pt-BR" sz="3600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altLang="pt-BR" sz="360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+∆</m:t>
                            </m:r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p>
                        </m:sSup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pt-BR" altLang="pt-BR" sz="3600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den>
                    </m:f>
                    <m:r>
                      <a:rPr lang="pt-BR" altLang="pt-BR" sz="3600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 3</m:t>
                        </m:r>
                        <m:sSup>
                          <m:sSupPr>
                            <m:ctrlP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  <m:r>
                          <a:rPr lang="pt-BR" altLang="pt-BR" sz="3600" i="1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  <m:sSup>
                          <m:sSupPr>
                            <m:ctrlP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pt-BR" altLang="pt-BR" sz="3600" i="1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pt-BR" altLang="pt-BR" sz="3600" i="1">
                                    <a:latin typeface="Cambria Math"/>
                                    <a:ea typeface="Cambria Math"/>
                                  </a:rPr>
                                  <m:t>∆</m:t>
                                </m:r>
                                <m:r>
                                  <a:rPr lang="pt-BR" altLang="pt-BR" sz="3600" b="0" i="1" smtClean="0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(∆</m:t>
                            </m:r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p>
                        </m:sSup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)</m:t>
                        </m:r>
                      </m:num>
                      <m:den>
                        <m:r>
                          <a:rPr lang="pt-BR" altLang="pt-BR" sz="3600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den>
                    </m:f>
                  </m:oMath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8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21360"/>
                <a:ext cx="8839200" cy="1510350"/>
              </a:xfrm>
              <a:prstGeom prst="rect">
                <a:avLst/>
              </a:prstGeom>
              <a:blipFill rotWithShape="1">
                <a:blip r:embed="rId5"/>
                <a:stretch>
                  <a:fillRect t="-6048" r="-2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2" descr="http://3.bp.blogspot.com/_GgWEdSJ_MV4/TQJ9TI62prI/AAAAAAAAAes/SCwxjYEqbYo/s320/ident3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20"/>
            <a:ext cx="3899468" cy="341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777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Como aumenta a área de um círculo quando seu raio </a:t>
            </a:r>
            <a:r>
              <a:rPr lang="pt-BR" altLang="pt-BR" sz="3600" i="1" dirty="0" smtClean="0">
                <a:latin typeface="Arial" charset="0"/>
              </a:rPr>
              <a:t>r </a:t>
            </a:r>
            <a:r>
              <a:rPr lang="pt-BR" altLang="pt-BR" sz="3600" dirty="0" smtClean="0">
                <a:latin typeface="Arial" charset="0"/>
              </a:rPr>
              <a:t>aumenta?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475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6156176" y="2959000"/>
                <a:ext cx="2484463" cy="5621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 smtClean="0"/>
                  <a:t>Fazendo </a:t>
                </a:r>
                <a14:m>
                  <m:oMath xmlns:m="http://schemas.openxmlformats.org/officeDocument/2006/math">
                    <m:r>
                      <a:rPr lang="pt-BR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𝑟</m:t>
                    </m:r>
                    <m:groupChr>
                      <m:groupChrPr>
                        <m:chr m:val="→"/>
                        <m:pos m:val="top"/>
                        <m:ctrlPr>
                          <a:rPr lang="pt-BR" b="0" i="1" smtClean="0">
                            <a:latin typeface="Cambria Math"/>
                            <a:ea typeface="Cambria Math"/>
                          </a:rPr>
                        </m:ctrlPr>
                      </m:groupChrPr>
                      <m:e/>
                    </m:groupChr>
                    <m:r>
                      <a:rPr lang="pt-BR" b="0" i="1" smtClean="0">
                        <a:latin typeface="Cambria Math"/>
                        <a:ea typeface="Cambria Math"/>
                      </a:rPr>
                      <m:t>0, 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959000"/>
                <a:ext cx="2484463" cy="562142"/>
              </a:xfrm>
              <a:prstGeom prst="rect">
                <a:avLst/>
              </a:prstGeom>
              <a:blipFill rotWithShape="1">
                <a:blip r:embed="rId3"/>
                <a:stretch>
                  <a:fillRect l="-3931" t="-17204" r="-15971" b="-2688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1754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A taxa de aumento da área do círculo é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num>
                        <m:den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den>
                      </m:f>
                      <m:r>
                        <a:rPr lang="pt-BR" altLang="pt-BR" sz="36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pt-BR" altLang="pt-BR" sz="360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+∆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pt-BR" altLang="pt-BR" sz="36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pt-BR" altLang="pt-BR" sz="3600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den>
                      </m:f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𝑟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𝑟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(∆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1754326"/>
              </a:xfrm>
              <a:prstGeom prst="rect">
                <a:avLst/>
              </a:prstGeom>
              <a:blipFill rotWithShape="1">
                <a:blip r:embed="rId4"/>
                <a:stretch>
                  <a:fillRect t="-52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6156176" y="3898241"/>
                <a:ext cx="2320572" cy="646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 smtClean="0"/>
                  <a:t>temos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altLang="pt-BR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𝐴</m:t>
                        </m:r>
                      </m:num>
                      <m:den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</m:den>
                    </m:f>
                    <m:groupChr>
                      <m:groupChrPr>
                        <m:chr m:val="→"/>
                        <m:pos m:val="top"/>
                        <m:ctrlPr>
                          <a:rPr lang="pt-BR" b="0" i="1" smtClean="0">
                            <a:latin typeface="Cambria Math"/>
                            <a:ea typeface="Cambria Math"/>
                          </a:rPr>
                        </m:ctrlPr>
                      </m:groupChrPr>
                      <m:e/>
                    </m:groupChr>
                    <m:r>
                      <a:rPr lang="pt-BR" b="0" i="1" smtClean="0">
                        <a:latin typeface="Cambria Math"/>
                        <a:ea typeface="Cambria Math"/>
                      </a:rPr>
                      <m:t>2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𝜋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𝑟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3898241"/>
                <a:ext cx="2320572" cy="646652"/>
              </a:xfrm>
              <a:prstGeom prst="rect">
                <a:avLst/>
              </a:prstGeom>
              <a:blipFill rotWithShape="1">
                <a:blip r:embed="rId5"/>
                <a:stretch>
                  <a:fillRect l="-4199" b="-373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5070173" y="5013175"/>
                <a:ext cx="3588418" cy="15322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altLang="pt-BR" dirty="0" smtClean="0">
                    <a:ea typeface="Cambria Math"/>
                  </a:rPr>
                  <a:t>Portanto,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altLang="pt-BR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pt-BR" altLang="pt-BR" i="1">
                              <a:latin typeface="Cambria Math"/>
                              <a:ea typeface="Cambria Math"/>
                            </a:rPr>
                            <m:t>𝐴</m:t>
                          </m:r>
                        </m:num>
                        <m:den>
                          <m:r>
                            <a:rPr lang="pt-BR" altLang="pt-BR" b="0" i="1" smtClean="0">
                              <a:latin typeface="Cambria Math"/>
                              <a:ea typeface="Cambria Math"/>
                            </a:rPr>
                            <m:t>𝑑𝑟</m:t>
                          </m:r>
                        </m:den>
                      </m:f>
                      <m:r>
                        <a:rPr lang="pt-BR" i="1">
                          <a:latin typeface="Cambria Math"/>
                          <a:ea typeface="Cambria Math"/>
                        </a:rPr>
                        <m:t>=2</m:t>
                      </m:r>
                      <m:r>
                        <a:rPr lang="pt-BR" i="1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pt-BR" i="1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pt-BR" i="1">
                          <a:latin typeface="Cambria Math"/>
                          <a:ea typeface="Cambria Math"/>
                        </a:rPr>
                        <m:t>.</m:t>
                      </m:r>
                    </m:oMath>
                  </m:oMathPara>
                </a14:m>
                <a:endParaRPr lang="pt-BR" dirty="0" smtClean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173" y="5013175"/>
                <a:ext cx="3588418" cy="1532214"/>
              </a:xfrm>
              <a:prstGeom prst="rect">
                <a:avLst/>
              </a:prstGeom>
              <a:blipFill rotWithShape="1">
                <a:blip r:embed="rId6"/>
                <a:stretch>
                  <a:fillRect l="-2721" t="-27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80654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939"/>
            <a:ext cx="9180615" cy="464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6156176" y="2959000"/>
                <a:ext cx="2484463" cy="5621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 smtClean="0"/>
                  <a:t>Fazendo </a:t>
                </a:r>
                <a14:m>
                  <m:oMath xmlns:m="http://schemas.openxmlformats.org/officeDocument/2006/math">
                    <m:r>
                      <a:rPr lang="pt-BR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𝑟</m:t>
                    </m:r>
                    <m:groupChr>
                      <m:groupChrPr>
                        <m:chr m:val="→"/>
                        <m:pos m:val="top"/>
                        <m:ctrlPr>
                          <a:rPr lang="pt-BR" b="0" i="1" smtClean="0">
                            <a:latin typeface="Cambria Math"/>
                            <a:ea typeface="Cambria Math"/>
                          </a:rPr>
                        </m:ctrlPr>
                      </m:groupChrPr>
                      <m:e/>
                    </m:groupChr>
                    <m:r>
                      <a:rPr lang="pt-BR" b="0" i="1" smtClean="0">
                        <a:latin typeface="Cambria Math"/>
                        <a:ea typeface="Cambria Math"/>
                      </a:rPr>
                      <m:t>0, 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2959000"/>
                <a:ext cx="2484463" cy="562142"/>
              </a:xfrm>
              <a:prstGeom prst="rect">
                <a:avLst/>
              </a:prstGeom>
              <a:blipFill rotWithShape="1">
                <a:blip r:embed="rId3"/>
                <a:stretch>
                  <a:fillRect l="-3931" t="-17204" r="-15971" b="-2688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1754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A taxa de aumento da área do círculo é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num>
                        <m:den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den>
                      </m:f>
                      <m:r>
                        <a:rPr lang="pt-BR" altLang="pt-BR" sz="36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pt-BR" altLang="pt-BR" sz="360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+∆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pt-BR" altLang="pt-BR" sz="36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pt-BR" altLang="pt-BR" sz="3600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altLang="pt-BR" sz="360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den>
                      </m:f>
                      <m:r>
                        <a:rPr lang="pt-BR" altLang="pt-BR" sz="36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pt-BR" altLang="pt-BR" sz="36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𝑟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𝑟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pt-BR" altLang="pt-BR" sz="3600" i="1" smtClean="0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(∆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pt-BR" altLang="pt-BR" sz="36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pt-BR" altLang="pt-BR" sz="3600" i="1">
                              <a:latin typeface="Cambria Math"/>
                              <a:ea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1754326"/>
              </a:xfrm>
              <a:prstGeom prst="rect">
                <a:avLst/>
              </a:prstGeom>
              <a:blipFill rotWithShape="1">
                <a:blip r:embed="rId4"/>
                <a:stretch>
                  <a:fillRect t="-52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6156176" y="3898241"/>
                <a:ext cx="2320572" cy="646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 smtClean="0"/>
                  <a:t>temos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altLang="pt-BR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𝐴</m:t>
                        </m:r>
                      </m:num>
                      <m:den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</m:den>
                    </m:f>
                    <m:groupChr>
                      <m:groupChrPr>
                        <m:chr m:val="→"/>
                        <m:pos m:val="top"/>
                        <m:ctrlPr>
                          <a:rPr lang="pt-BR" b="0" i="1" smtClean="0">
                            <a:latin typeface="Cambria Math"/>
                            <a:ea typeface="Cambria Math"/>
                          </a:rPr>
                        </m:ctrlPr>
                      </m:groupChrPr>
                      <m:e/>
                    </m:groupChr>
                    <m:r>
                      <a:rPr lang="pt-BR" b="0" i="1" smtClean="0">
                        <a:latin typeface="Cambria Math"/>
                        <a:ea typeface="Cambria Math"/>
                      </a:rPr>
                      <m:t>2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𝜋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𝑟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3898241"/>
                <a:ext cx="2320572" cy="646652"/>
              </a:xfrm>
              <a:prstGeom prst="rect">
                <a:avLst/>
              </a:prstGeom>
              <a:blipFill rotWithShape="1">
                <a:blip r:embed="rId5"/>
                <a:stretch>
                  <a:fillRect l="-4199" b="-373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5070173" y="5013175"/>
                <a:ext cx="3588418" cy="15322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altLang="pt-BR" dirty="0" smtClean="0">
                    <a:ea typeface="Cambria Math"/>
                  </a:rPr>
                  <a:t>Portanto,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altLang="pt-BR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altLang="pt-BR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pt-BR" altLang="pt-BR" i="1">
                              <a:latin typeface="Cambria Math"/>
                              <a:ea typeface="Cambria Math"/>
                            </a:rPr>
                            <m:t>𝐴</m:t>
                          </m:r>
                        </m:num>
                        <m:den>
                          <m:r>
                            <a:rPr lang="pt-BR" altLang="pt-BR" b="0" i="1" smtClean="0">
                              <a:latin typeface="Cambria Math"/>
                              <a:ea typeface="Cambria Math"/>
                            </a:rPr>
                            <m:t>𝑑𝑟</m:t>
                          </m:r>
                        </m:den>
                      </m:f>
                      <m:r>
                        <a:rPr lang="pt-BR" i="1">
                          <a:latin typeface="Cambria Math"/>
                          <a:ea typeface="Cambria Math"/>
                        </a:rPr>
                        <m:t>=2</m:t>
                      </m:r>
                      <m:r>
                        <a:rPr lang="pt-BR" i="1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pt-BR" i="1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pt-BR" i="1">
                          <a:latin typeface="Cambria Math"/>
                          <a:ea typeface="Cambria Math"/>
                        </a:rPr>
                        <m:t>.</m:t>
                      </m:r>
                    </m:oMath>
                  </m:oMathPara>
                </a14:m>
                <a:endParaRPr lang="pt-BR" dirty="0" smtClean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173" y="5013175"/>
                <a:ext cx="3588418" cy="1532214"/>
              </a:xfrm>
              <a:prstGeom prst="rect">
                <a:avLst/>
              </a:prstGeom>
              <a:blipFill rotWithShape="1">
                <a:blip r:embed="rId6"/>
                <a:stretch>
                  <a:fillRect l="-2721" t="-27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1082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4961675" y="4004587"/>
                <a:ext cx="2484463" cy="5621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 smtClean="0"/>
                  <a:t>Fazendo </a:t>
                </a:r>
                <a14:m>
                  <m:oMath xmlns:m="http://schemas.openxmlformats.org/officeDocument/2006/math">
                    <m:r>
                      <a:rPr lang="pt-BR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𝑟</m:t>
                    </m:r>
                    <m:groupChr>
                      <m:groupChrPr>
                        <m:chr m:val="→"/>
                        <m:pos m:val="top"/>
                        <m:ctrlPr>
                          <a:rPr lang="pt-BR" b="0" i="1" smtClean="0">
                            <a:latin typeface="Cambria Math"/>
                            <a:ea typeface="Cambria Math"/>
                          </a:rPr>
                        </m:ctrlPr>
                      </m:groupChrPr>
                      <m:e/>
                    </m:groupChr>
                    <m:r>
                      <a:rPr lang="pt-BR" b="0" i="1" smtClean="0">
                        <a:latin typeface="Cambria Math"/>
                        <a:ea typeface="Cambria Math"/>
                      </a:rPr>
                      <m:t>0, 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675" y="4004587"/>
                <a:ext cx="2484463" cy="562142"/>
              </a:xfrm>
              <a:prstGeom prst="rect">
                <a:avLst/>
              </a:prstGeom>
              <a:blipFill rotWithShape="1">
                <a:blip r:embed="rId2"/>
                <a:stretch>
                  <a:fillRect l="-3931" t="-17391" r="-15971" b="-2826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44624"/>
                <a:ext cx="8839200" cy="29963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Para uma esfera de raio r, cujo volume é dado por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𝑉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𝑟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altLang="pt-BR" sz="3600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pt-BR" altLang="pt-BR" sz="3600" b="0" i="1" smtClean="0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pt-BR" altLang="pt-BR" sz="3600" b="0" i="1" smtClean="0">
                        <a:latin typeface="Cambria Math"/>
                        <a:ea typeface="Cambria Math"/>
                      </a:rPr>
                      <m:t>𝜋</m:t>
                    </m:r>
                    <m:sSup>
                      <m:sSupPr>
                        <m:ctrlP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</m:e>
                      <m:sup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  <m:r>
                      <a:rPr lang="pt-BR" altLang="pt-BR" sz="3600" b="0" i="1" smtClean="0">
                        <a:latin typeface="Cambria Math"/>
                        <a:ea typeface="Cambria Math"/>
                      </a:rPr>
                      <m:t>, </m:t>
                    </m:r>
                  </m:oMath>
                </a14:m>
                <a:r>
                  <a:rPr lang="pt-BR" altLang="pt-BR" sz="3600" dirty="0" smtClean="0">
                    <a:latin typeface="Arial" charset="0"/>
                  </a:rPr>
                  <a:t>a taxa de variação é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altLang="pt-BR" sz="360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pt-BR" altLang="pt-BR" sz="3600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𝑉</m:t>
                        </m:r>
                      </m:num>
                      <m:den>
                        <m:r>
                          <a:rPr lang="pt-BR" altLang="pt-BR" sz="3600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</m:den>
                    </m:f>
                    <m:r>
                      <a:rPr lang="pt-BR" altLang="pt-BR" sz="3600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pt-BR" altLang="pt-BR" sz="360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4</m:t>
                            </m:r>
                          </m:num>
                          <m:den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den>
                        </m:f>
                        <m:r>
                          <a:rPr lang="pt-BR" altLang="pt-BR" sz="3600" i="1" smtClean="0">
                            <a:latin typeface="Cambria Math"/>
                            <a:ea typeface="Cambria Math"/>
                          </a:rPr>
                          <m:t>𝜋</m:t>
                        </m:r>
                        <m:sSup>
                          <m:sSupPr>
                            <m:ctrlPr>
                              <a:rPr lang="pt-BR" altLang="pt-BR" sz="360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+∆</m:t>
                            </m:r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p>
                        </m:sSup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4</m:t>
                            </m:r>
                          </m:num>
                          <m:den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den>
                        </m:f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𝜋</m:t>
                        </m:r>
                        <m:sSup>
                          <m:sSupPr>
                            <m:ctrlP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pt-BR" altLang="pt-BR" sz="3600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</m:den>
                    </m:f>
                    <m:r>
                      <a:rPr lang="pt-BR" altLang="pt-BR" sz="3600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4</m:t>
                        </m:r>
                        <m:r>
                          <a:rPr lang="pt-BR" altLang="pt-BR" sz="3600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(</m:t>
                        </m:r>
                        <m:sSup>
                          <m:sSupPr>
                            <m:ctrlP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</m:e>
                          <m:sup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pt-BR" altLang="pt-BR" sz="3600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sz="3600" i="1">
                            <a:latin typeface="Cambria Math"/>
                            <a:ea typeface="Cambria Math"/>
                          </a:rPr>
                          <m:t>𝑟</m:t>
                        </m:r>
                        <m:r>
                          <a:rPr lang="pt-BR" altLang="pt-BR" sz="3600" i="1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  <m:sSup>
                          <m:sSupPr>
                            <m:ctrlP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pt-BR" altLang="pt-BR" sz="3600" i="1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pt-BR" altLang="pt-BR" sz="3600" i="1">
                                    <a:latin typeface="Cambria Math"/>
                                    <a:ea typeface="Cambria Math"/>
                                  </a:rPr>
                                  <m:t>∆</m:t>
                                </m:r>
                                <m:r>
                                  <a:rPr lang="pt-BR" altLang="pt-BR" sz="3600" i="1">
                                    <a:latin typeface="Cambria Math"/>
                                    <a:ea typeface="Cambria Math"/>
                                  </a:rPr>
                                  <m:t>𝑟</m:t>
                                </m:r>
                              </m:e>
                            </m:d>
                          </m:e>
                          <m:sup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+</m:t>
                        </m:r>
                        <m:f>
                          <m:fPr>
                            <m:ctrlP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(∆</m:t>
                            </m:r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  <m:r>
                              <a:rPr lang="pt-BR" altLang="pt-BR" sz="3600" i="1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pt-BR" altLang="pt-BR" sz="3600" b="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p>
                        </m:sSup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)</m:t>
                        </m:r>
                      </m:num>
                      <m:den>
                        <m:r>
                          <a:rPr lang="pt-BR" altLang="pt-BR" sz="3600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sz="3600" i="1">
                            <a:latin typeface="Cambria Math"/>
                            <a:ea typeface="Cambria Math"/>
                          </a:rPr>
                          <m:t>𝑟</m:t>
                        </m:r>
                      </m:den>
                    </m:f>
                  </m:oMath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4624"/>
                <a:ext cx="8839200" cy="2996333"/>
              </a:xfrm>
              <a:prstGeom prst="rect">
                <a:avLst/>
              </a:prstGeom>
              <a:blipFill rotWithShape="1">
                <a:blip r:embed="rId3"/>
                <a:stretch>
                  <a:fillRect l="-483" t="-3049" r="-186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5624651" y="4544893"/>
                <a:ext cx="2479461" cy="646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dirty="0" smtClean="0"/>
                  <a:t>temos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altLang="pt-BR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b="0" i="1" smtClean="0">
                            <a:latin typeface="Cambria Math"/>
                            <a:ea typeface="Cambria Math"/>
                          </a:rPr>
                          <m:t>𝑉</m:t>
                        </m:r>
                      </m:num>
                      <m:den>
                        <m:r>
                          <a:rPr lang="pt-BR" altLang="pt-BR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pt-BR" altLang="pt-BR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</m:den>
                    </m:f>
                    <m:groupChr>
                      <m:groupChrPr>
                        <m:chr m:val="→"/>
                        <m:pos m:val="top"/>
                        <m:ctrlPr>
                          <a:rPr lang="pt-BR" b="0" i="1" smtClean="0">
                            <a:latin typeface="Cambria Math"/>
                            <a:ea typeface="Cambria Math"/>
                          </a:rPr>
                        </m:ctrlPr>
                      </m:groupChrPr>
                      <m:e/>
                    </m:groupChr>
                    <m:r>
                      <a:rPr lang="pt-BR" b="0" i="1" smtClean="0">
                        <a:latin typeface="Cambria Math"/>
                        <a:ea typeface="Cambria Math"/>
                      </a:rPr>
                      <m:t>4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𝜋</m:t>
                    </m:r>
                    <m:sSup>
                      <m:sSupPr>
                        <m:ctrlPr>
                          <a:rPr lang="pt-BR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pt-BR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</m:e>
                      <m:sup>
                        <m:r>
                          <a:rPr lang="pt-BR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pt-BR" b="0" i="1" smtClean="0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4651" y="4544893"/>
                <a:ext cx="2479461" cy="646652"/>
              </a:xfrm>
              <a:prstGeom prst="rect">
                <a:avLst/>
              </a:prstGeom>
              <a:blipFill rotWithShape="1">
                <a:blip r:embed="rId4"/>
                <a:stretch>
                  <a:fillRect l="-3941" b="-471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4979868" y="5535516"/>
                <a:ext cx="3769027" cy="9936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altLang="pt-BR" dirty="0" smtClean="0">
                    <a:ea typeface="Cambria Math"/>
                  </a:rPr>
                  <a:t>Portanto,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altLang="pt-BR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pt-BR" altLang="pt-BR" b="0" i="1" smtClean="0">
                            <a:latin typeface="Cambria Math"/>
                            <a:ea typeface="Cambria Math"/>
                          </a:rPr>
                          <m:t>𝑑𝑉</m:t>
                        </m:r>
                      </m:num>
                      <m:den>
                        <m:r>
                          <a:rPr lang="pt-BR" altLang="pt-BR" b="0" i="1" smtClean="0">
                            <a:latin typeface="Cambria Math"/>
                            <a:ea typeface="Cambria Math"/>
                          </a:rPr>
                          <m:t>𝑑𝑟</m:t>
                        </m:r>
                      </m:den>
                    </m:f>
                    <m:r>
                      <a:rPr lang="pt-BR" i="1">
                        <a:latin typeface="Cambria Math"/>
                        <a:ea typeface="Cambria Math"/>
                      </a:rPr>
                      <m:t>=4</m:t>
                    </m:r>
                    <m:r>
                      <a:rPr lang="pt-BR" i="1">
                        <a:latin typeface="Cambria Math"/>
                        <a:ea typeface="Cambria Math"/>
                      </a:rPr>
                      <m:t>𝜋</m:t>
                    </m:r>
                    <m:sSup>
                      <m:sSupPr>
                        <m:ctrlPr>
                          <a:rPr lang="pt-BR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pt-BR" i="1">
                            <a:latin typeface="Cambria Math"/>
                            <a:ea typeface="Cambria Math"/>
                          </a:rPr>
                          <m:t>𝑟</m:t>
                        </m:r>
                      </m:e>
                      <m:sup>
                        <m:r>
                          <a:rPr lang="pt-BR" i="1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pt-BR" i="1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endParaRPr lang="pt-BR" dirty="0" smtClean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9868" y="5535516"/>
                <a:ext cx="3769027" cy="993605"/>
              </a:xfrm>
              <a:prstGeom prst="rect">
                <a:avLst/>
              </a:prstGeom>
              <a:blipFill rotWithShape="1">
                <a:blip r:embed="rId5"/>
                <a:stretch>
                  <a:fillRect l="-258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938" name="Picture 2" descr="http://imagesmtv-a.akamaihd.net/uri/mgid:file:http:shared:mtv.com/news/wp-content/uploads/2015/07/Charlie-and-the-Chocolate-Factory-Violet-Gum-143689483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6811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0971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Como varia a área definida sob o gráfico de uma função?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7" y="2254566"/>
            <a:ext cx="9146557" cy="4630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3777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Como varia a área de definida sob o gráfico de uma função?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2006"/>
            <a:ext cx="9191118" cy="4653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1332656" y="4437252"/>
            <a:ext cx="8839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A(x)=?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940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0038" y="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Uma curva pode ser definida a partir de suas tangentes. </a:t>
            </a:r>
            <a:endParaRPr lang="pt-BR" altLang="pt-BR" sz="24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594928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err="1" smtClean="0"/>
              <a:t>Fermat</a:t>
            </a:r>
            <a:r>
              <a:rPr lang="pt-BR" sz="2400" dirty="0" smtClean="0"/>
              <a:t> percebeu que quando a curva tem um máximo ou um mínimo, sua tangente é horizontal (Teorema de </a:t>
            </a:r>
            <a:r>
              <a:rPr lang="pt-BR" sz="2400" dirty="0" err="1" smtClean="0"/>
              <a:t>Fermat</a:t>
            </a:r>
            <a:r>
              <a:rPr lang="pt-BR" sz="2400" smtClean="0"/>
              <a:t>).</a:t>
            </a:r>
            <a:endParaRPr lang="pt-BR" altLang="pt-BR" sz="2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38" y="620688"/>
            <a:ext cx="8037524" cy="484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1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 variação instantânea da área A(x) é A’(x)=f(x).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63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Como varia a área de definida sob o gráfico de uma função?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64"/>
            <a:ext cx="9129005" cy="4621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64889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Como varia a área de definida sob o gráfico de uma função?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199928" y="3879046"/>
            <a:ext cx="595888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Na função constante f(x)=4, a área entre 0 e x é dada por A(x)=4x. A taxa de variação instantânea da área é A’(x)=4.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4823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5861"/>
            <a:ext cx="9144000" cy="4629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15554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Na função linear f(x)=x, a área entre 0 e x é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𝐴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num>
                      <m:den>
                        <m:r>
                          <a:rPr lang="pt-BR" altLang="pt-BR" sz="3600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altLang="pt-BR" sz="3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altLang="pt-BR" sz="3600" b="0" i="1" smtClean="0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altLang="pt-BR" sz="36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BR" altLang="pt-BR" sz="36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altLang="pt-BR" sz="3600" dirty="0" smtClean="0">
                    <a:latin typeface="Arial" charset="0"/>
                  </a:rPr>
                  <a:t>.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3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1555426"/>
              </a:xfrm>
              <a:prstGeom prst="rect">
                <a:avLst/>
              </a:prstGeom>
              <a:blipFill rotWithShape="1">
                <a:blip r:embed="rId3"/>
                <a:stretch>
                  <a:fillRect l="-828" t="-5882" r="-2414" b="-274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56608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47" y="2239785"/>
            <a:ext cx="9175754" cy="464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15554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Na função linear f(x)=x, a área entre 0 e x é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𝐴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num>
                      <m:den>
                        <m:r>
                          <a:rPr lang="pt-BR" altLang="pt-BR" sz="3600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altLang="pt-BR" sz="3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altLang="pt-BR" sz="3600" b="0" i="1" smtClean="0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altLang="pt-BR" sz="36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BR" altLang="pt-BR" sz="36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altLang="pt-BR" sz="3600" dirty="0" smtClean="0">
                    <a:latin typeface="Arial" charset="0"/>
                  </a:rPr>
                  <a:t>.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5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1555426"/>
              </a:xfrm>
              <a:prstGeom prst="rect">
                <a:avLst/>
              </a:prstGeom>
              <a:blipFill rotWithShape="1">
                <a:blip r:embed="rId3"/>
                <a:stretch>
                  <a:fillRect l="-828" t="-5882" r="-2414" b="-274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00990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0341"/>
            <a:ext cx="9144000" cy="46276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15554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Na função linear f(x)=x, a área entre 0 e x é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𝐴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num>
                      <m:den>
                        <m:r>
                          <a:rPr lang="pt-BR" altLang="pt-BR" sz="3600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altLang="pt-BR" sz="3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altLang="pt-BR" sz="3600" b="0" i="1" smtClean="0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pt-BR" altLang="pt-BR" sz="36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BR" altLang="pt-BR" sz="36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altLang="pt-BR" sz="3600" dirty="0" smtClean="0">
                    <a:latin typeface="Arial" charset="0"/>
                  </a:rPr>
                  <a:t>.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1555426"/>
              </a:xfrm>
              <a:prstGeom prst="rect">
                <a:avLst/>
              </a:prstGeom>
              <a:blipFill rotWithShape="1">
                <a:blip r:embed="rId3"/>
                <a:stretch>
                  <a:fillRect l="-828" t="-5882" r="-2414" b="-274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509664" y="4482986"/>
            <a:ext cx="595888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 taxa de variação instantânea da área é A’(x)=x.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8660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14788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Na função f(x)=2x, a área entre 0 e x é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𝐴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∙2</m:t>
                        </m:r>
                        <m:r>
                          <a:rPr lang="pt-BR" altLang="pt-BR" sz="36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num>
                      <m:den>
                        <m:r>
                          <a:rPr lang="pt-BR" altLang="pt-BR" sz="3600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altLang="pt-BR" sz="36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altLang="pt-BR" sz="36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BR" altLang="pt-BR" sz="3600" dirty="0" smtClean="0">
                    <a:latin typeface="Arial" charset="0"/>
                  </a:rPr>
                  <a:t>.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1478803"/>
              </a:xfrm>
              <a:prstGeom prst="rect">
                <a:avLst/>
              </a:prstGeom>
              <a:blipFill rotWithShape="1">
                <a:blip r:embed="rId3"/>
                <a:stretch>
                  <a:fillRect t="-6198" b="-330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509664" y="4482986"/>
            <a:ext cx="595888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 taxa de variação instantânea da área é A’(x)=2x.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055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Na função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altLang="pt-BR" sz="36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altLang="pt-BR" sz="36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pt-BR" altLang="pt-BR" sz="3600" b="0" i="0" smtClean="0">
                        <a:latin typeface="Cambria Math"/>
                      </a:rPr>
                      <m:t>,</m:t>
                    </m:r>
                  </m:oMath>
                </a14:m>
                <a:r>
                  <a:rPr lang="pt-BR" altLang="pt-BR" sz="3600" dirty="0" smtClean="0">
                    <a:latin typeface="Arial" charset="0"/>
                  </a:rPr>
                  <a:t> não conhecemos a área entre 0 e x.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1200329"/>
              </a:xfrm>
              <a:prstGeom prst="rect">
                <a:avLst/>
              </a:prstGeom>
              <a:blipFill rotWithShape="1">
                <a:blip r:embed="rId2"/>
                <a:stretch>
                  <a:fillRect t="-7614" r="-1379" b="-1827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0" y="2169156"/>
            <a:ext cx="9144000" cy="46276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2"/>
              <p:cNvSpPr txBox="1">
                <a:spLocks noChangeArrowheads="1"/>
              </p:cNvSpPr>
              <p:nvPr/>
            </p:nvSpPr>
            <p:spPr bwMode="auto">
              <a:xfrm>
                <a:off x="3509664" y="4482986"/>
                <a:ext cx="5958880" cy="2308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Mas conhecemos a taxa de variação instantânea dessa área: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BR" altLang="pt-BR" sz="3600" dirty="0" smtClean="0">
                    <a:latin typeface="Arial" charset="0"/>
                  </a:rPr>
                  <a:t>.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7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9664" y="4482986"/>
                <a:ext cx="5958880" cy="2308324"/>
              </a:xfrm>
              <a:prstGeom prst="rect">
                <a:avLst/>
              </a:prstGeom>
              <a:blipFill rotWithShape="1">
                <a:blip r:embed="rId4"/>
                <a:stretch>
                  <a:fillRect l="-1638" t="-3958" r="-3582" b="-897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55675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b="1" dirty="0" smtClean="0">
                <a:latin typeface="Arial" charset="0"/>
              </a:rPr>
              <a:t>Descobrir a função área a partir da sua taxa de variação instantânea é integrar a função.</a:t>
            </a:r>
            <a:endParaRPr lang="pt-BR" altLang="pt-BR" sz="3600" b="1" dirty="0">
              <a:latin typeface="Arial" charset="0"/>
            </a:endParaRPr>
          </a:p>
        </p:txBody>
      </p:sp>
      <p:pic>
        <p:nvPicPr>
          <p:cNvPr id="697347" name="Picture 3" descr="Archime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673350"/>
            <a:ext cx="34036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4268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7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7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98370" name="Text Box 2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4067175" cy="52120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pt-BR" altLang="pt-BR" sz="3600" b="1" dirty="0" smtClean="0">
                    <a:latin typeface="Arial" charset="0"/>
                  </a:rPr>
                  <a:t>Arquimedes aplicou a ideia </a:t>
                </a:r>
                <a:r>
                  <a:rPr lang="pt-BR" altLang="pt-BR" sz="3600" b="1" dirty="0">
                    <a:latin typeface="Arial" charset="0"/>
                  </a:rPr>
                  <a:t>da decomposição e composição de figuras </a:t>
                </a:r>
                <a:r>
                  <a:rPr lang="pt-BR" altLang="pt-BR" sz="3600" b="1" dirty="0" smtClean="0">
                    <a:latin typeface="Arial" charset="0"/>
                  </a:rPr>
                  <a:t>e </a:t>
                </a:r>
                <a:r>
                  <a:rPr lang="pt-BR" altLang="pt-BR" sz="3600" b="1" dirty="0">
                    <a:latin typeface="Arial" charset="0"/>
                  </a:rPr>
                  <a:t>calculou </a:t>
                </a:r>
                <a:r>
                  <a:rPr lang="pt-BR" altLang="pt-BR" sz="3600" b="1" dirty="0" smtClean="0">
                    <a:latin typeface="Arial" charset="0"/>
                  </a:rPr>
                  <a:t>a primeira integral, da função </a:t>
                </a:r>
                <a14:m>
                  <m:oMath xmlns:m="http://schemas.openxmlformats.org/officeDocument/2006/math">
                    <m:r>
                      <a:rPr lang="pt-BR" altLang="pt-BR" sz="3600" b="1" i="1" smtClean="0">
                        <a:latin typeface="Cambria Math"/>
                      </a:rPr>
                      <m:t>𝒇</m:t>
                    </m:r>
                    <m:d>
                      <m:dPr>
                        <m:ctrlPr>
                          <a:rPr lang="pt-BR" altLang="pt-BR" sz="3600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1" i="1" smtClean="0">
                            <a:latin typeface="Cambria Math"/>
                          </a:rPr>
                          <m:t>𝒙</m:t>
                        </m:r>
                      </m:e>
                    </m:d>
                    <m:r>
                      <a:rPr lang="pt-BR" altLang="pt-BR" sz="3600" b="1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altLang="pt-BR" sz="3600" b="1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b="1" i="1" smtClean="0"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pt-BR" altLang="pt-BR" sz="3600" b="1" i="1" smtClean="0"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pt-BR" altLang="pt-BR" sz="3600" b="1" dirty="0" smtClean="0">
                    <a:latin typeface="Arial" charset="0"/>
                  </a:rPr>
                  <a:t>.</a:t>
                </a:r>
                <a:endParaRPr lang="pt-BR" altLang="pt-BR" sz="3600" b="1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698370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4067175" cy="5212068"/>
              </a:xfrm>
              <a:prstGeom prst="rect">
                <a:avLst/>
              </a:prstGeom>
              <a:blipFill rotWithShape="1">
                <a:blip r:embed="rId2"/>
                <a:stretch>
                  <a:fillRect l="-4498" t="-1754" r="-5847" b="-117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9" name="Picture 3" descr="Archimedes_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609600"/>
            <a:ext cx="4572000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68313" y="5872163"/>
            <a:ext cx="8337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3600" b="1">
                <a:latin typeface="Arial" charset="0"/>
              </a:rPr>
              <a:t>Arquimedes de Siracusa (287-212 aC)</a:t>
            </a:r>
          </a:p>
        </p:txBody>
      </p:sp>
    </p:spTree>
    <p:extLst>
      <p:ext uri="{BB962C8B-B14F-4D97-AF65-F5344CB8AC3E}">
        <p14:creationId xmlns:p14="http://schemas.microsoft.com/office/powerpoint/2010/main" val="4286160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8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8370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0038" y="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Como encontrar a equação da reta tangente à uma curva em um ponto dado? </a:t>
            </a:r>
            <a:endParaRPr lang="pt-BR" altLang="pt-BR" sz="24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594928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Aproximando o ponto vermelho do ponto preto, a reta secante tende à reta tangente.</a:t>
            </a:r>
            <a:endParaRPr lang="pt-BR" altLang="pt-BR" sz="2400" dirty="0"/>
          </a:p>
        </p:txBody>
      </p:sp>
      <p:pic>
        <p:nvPicPr>
          <p:cNvPr id="7170" name="Picture 2" descr="http://i.stack.imgur.com/3snPJ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6912768" cy="485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13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7370"/>
            <a:ext cx="9125694" cy="455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2"/>
              <p:cNvSpPr txBox="1">
                <a:spLocks noChangeArrowheads="1"/>
              </p:cNvSpPr>
              <p:nvPr/>
            </p:nvSpPr>
            <p:spPr bwMode="auto">
              <a:xfrm>
                <a:off x="0" y="-27384"/>
                <a:ext cx="8839200" cy="2308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O problema resolvido por Arquimedes pode ser entendido como: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Sob o gráfico da função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altLang="pt-BR" sz="36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altLang="pt-BR" sz="36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pt-BR" altLang="pt-BR" sz="3600" b="0" i="0" smtClean="0">
                        <a:latin typeface="Cambria Math"/>
                      </a:rPr>
                      <m:t>,</m:t>
                    </m:r>
                  </m:oMath>
                </a14:m>
                <a:r>
                  <a:rPr lang="pt-BR" altLang="pt-BR" sz="3600" dirty="0" smtClean="0">
                    <a:latin typeface="Arial" charset="0"/>
                  </a:rPr>
                  <a:t> qual a área entre 0 e 1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?</m:t>
                    </m:r>
                  </m:oMath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3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27384"/>
                <a:ext cx="8839200" cy="2308324"/>
              </a:xfrm>
              <a:prstGeom prst="rect">
                <a:avLst/>
              </a:prstGeom>
              <a:blipFill rotWithShape="1">
                <a:blip r:embed="rId3"/>
                <a:stretch>
                  <a:fillRect l="-621" t="-3968" r="-2069" b="-925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4193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92246"/>
            <a:ext cx="9144000" cy="4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215377" y="4902259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 smtClean="0">
                <a:solidFill>
                  <a:srgbClr val="FF0000"/>
                </a:solidFill>
              </a:rPr>
              <a:t>?</a:t>
            </a:r>
            <a:endParaRPr lang="pt-BR" sz="4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2"/>
              <p:cNvSpPr txBox="1">
                <a:spLocks noChangeArrowheads="1"/>
              </p:cNvSpPr>
              <p:nvPr/>
            </p:nvSpPr>
            <p:spPr bwMode="auto">
              <a:xfrm>
                <a:off x="1" y="-27384"/>
                <a:ext cx="8839200" cy="2308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O problema resolvido por Arquimedes pode ser entendido como: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Sob o gráfico da função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altLang="pt-BR" sz="36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altLang="pt-BR" sz="36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pt-BR" altLang="pt-BR" sz="3600" b="0" i="0" smtClean="0">
                        <a:latin typeface="Cambria Math"/>
                      </a:rPr>
                      <m:t>,</m:t>
                    </m:r>
                  </m:oMath>
                </a14:m>
                <a:r>
                  <a:rPr lang="pt-BR" altLang="pt-BR" sz="3600" dirty="0" smtClean="0">
                    <a:latin typeface="Arial" charset="0"/>
                  </a:rPr>
                  <a:t> qual a área entre 0 e 1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?</m:t>
                    </m:r>
                  </m:oMath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5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-27384"/>
                <a:ext cx="8839200" cy="2308324"/>
              </a:xfrm>
              <a:prstGeom prst="rect">
                <a:avLst/>
              </a:prstGeom>
              <a:blipFill rotWithShape="1">
                <a:blip r:embed="rId3"/>
                <a:stretch>
                  <a:fillRect l="-621" t="-3968" r="-2069" b="-925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91273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302009"/>
            <a:ext cx="9180512" cy="458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Por simetria, sabemos que a área entre 0 e 1 é igual à área entre -1 e 0.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7460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2854"/>
            <a:ext cx="9144000" cy="4565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O retângulo abaixo tem área 2.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8580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276873"/>
            <a:ext cx="9176012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Para encontrar a área sob o gráfico basta encontrar a área da forma abaixo, chamada de segmento parabólico.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9945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92854"/>
            <a:ext cx="9144000" cy="4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Como Arquimedes resolveu isso? Inserindo um triângulo no segmento parabólico.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1088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0238"/>
            <a:ext cx="9144000" cy="4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Esse triângulo tem área 1, pois é metade do retângulo de área 2.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913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290647"/>
            <a:ext cx="9203271" cy="459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Falta ainda um pedaço da área do segmento. Arquimedes inseriu mais dois triângulos ali.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874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0253"/>
            <a:ext cx="9144000" cy="4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 soma das áreas desses triângulos é ¼ (pode-se mostrar isso).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1174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20238"/>
            <a:ext cx="9144000" cy="456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Ainda falta um pedaço da borda. Arquimedes inseriu outros 4 triângulos.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747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0038" y="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Como encontrar a equação da reta tangente à uma curva em um ponto dado? </a:t>
            </a:r>
            <a:endParaRPr lang="pt-BR" altLang="pt-BR" sz="24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594928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Aproximando o ponto vermelho do ponto preto, a reta secante tende à reta tangente.</a:t>
            </a:r>
            <a:endParaRPr lang="pt-BR" altLang="pt-BR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424936" cy="4206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43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02465"/>
            <a:ext cx="9117779" cy="455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Pode-se mostrar que a soma das áreas dos triângulos vermelhos é 1/16.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1040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02465"/>
            <a:ext cx="9117779" cy="455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Arquimedes viu que que a área do segmento é dada pela soma de uma PG infinita.</a:t>
            </a: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1204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6048"/>
            <a:ext cx="9135504" cy="4429336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99392"/>
            <a:ext cx="88392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Arquimedes viu que que a área do segmento é dada pela soma de uma PG infinita: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3600" dirty="0"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/>
              <p:cNvSpPr txBox="1"/>
              <p:nvPr/>
            </p:nvSpPr>
            <p:spPr>
              <a:xfrm>
                <a:off x="1907704" y="1556792"/>
                <a:ext cx="4336636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/>
                        </a:rPr>
                        <m:t>1+</m:t>
                      </m:r>
                      <m:f>
                        <m:fPr>
                          <m:ctrlPr>
                            <a:rPr lang="pt-BR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pt-BR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pt-BR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pt-BR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pt-BR" b="0" i="1" smtClean="0">
                              <a:latin typeface="Cambria Math"/>
                            </a:rPr>
                            <m:t>16</m:t>
                          </m:r>
                        </m:den>
                      </m:f>
                      <m:r>
                        <a:rPr lang="pt-BR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pt-BR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pt-BR" b="0" i="1" smtClean="0">
                              <a:latin typeface="Cambria Math"/>
                            </a:rPr>
                            <m:t>64</m:t>
                          </m:r>
                        </m:den>
                      </m:f>
                      <m:r>
                        <a:rPr lang="pt-BR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pt-BR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pt-BR" b="0" i="1" smtClean="0">
                              <a:latin typeface="Cambria Math"/>
                            </a:rPr>
                            <m:t>256</m:t>
                          </m:r>
                        </m:den>
                      </m:f>
                      <m:r>
                        <a:rPr lang="pt-BR" b="0" i="1" smtClean="0">
                          <a:latin typeface="Cambria Math"/>
                        </a:rPr>
                        <m:t>+…=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" name="CaixaDe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1556792"/>
                <a:ext cx="4336636" cy="78617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12412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6048"/>
            <a:ext cx="9135504" cy="4429336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99392"/>
            <a:ext cx="88392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Arquimedes viu que que a área do segmento é dada pela soma de uma PG infinita: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3600" dirty="0"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/>
              <p:cNvSpPr txBox="1"/>
              <p:nvPr/>
            </p:nvSpPr>
            <p:spPr>
              <a:xfrm>
                <a:off x="1907704" y="1556792"/>
                <a:ext cx="4178452" cy="616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b="0" i="1" smtClean="0">
                        <a:latin typeface="Cambria Math"/>
                      </a:rPr>
                      <m:t>1+</m:t>
                    </m:r>
                    <m:f>
                      <m:fPr>
                        <m:ctrlPr>
                          <a:rPr lang="pt-BR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b="0" i="1" smtClean="0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pt-BR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pt-BR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b="0" i="1" smtClean="0">
                            <a:latin typeface="Cambria Math"/>
                          </a:rPr>
                          <m:t>16</m:t>
                        </m:r>
                      </m:den>
                    </m:f>
                    <m:r>
                      <a:rPr lang="pt-BR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pt-BR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b="0" i="1" smtClean="0">
                            <a:latin typeface="Cambria Math"/>
                          </a:rPr>
                          <m:t>64</m:t>
                        </m:r>
                      </m:den>
                    </m:f>
                    <m:r>
                      <a:rPr lang="pt-BR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pt-BR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pt-BR" b="0" i="1" smtClean="0">
                            <a:latin typeface="Cambria Math"/>
                          </a:rPr>
                          <m:t>256</m:t>
                        </m:r>
                      </m:den>
                    </m:f>
                    <m:r>
                      <a:rPr lang="pt-BR" b="0" i="1" smtClean="0">
                        <a:latin typeface="Cambria Math"/>
                      </a:rPr>
                      <m:t>+…=</m:t>
                    </m:r>
                    <m:f>
                      <m:fPr>
                        <m:ctrlPr>
                          <a:rPr lang="pt-BR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pt-BR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dirty="0" smtClean="0"/>
                  <a:t> </a:t>
                </a:r>
                <a:endParaRPr lang="pt-BR" dirty="0"/>
              </a:p>
            </p:txBody>
          </p:sp>
        </mc:Choice>
        <mc:Fallback xmlns="">
          <p:sp>
            <p:nvSpPr>
              <p:cNvPr id="3" name="CaixaDe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1556792"/>
                <a:ext cx="4178452" cy="61619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3855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9230863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0556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Logo, a área do segmento parabólico é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2536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92855"/>
            <a:ext cx="9144000" cy="4565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0556"/>
            <a:ext cx="8839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Podemos deduzir que as áreas sob o gráfico são iguais a 1/3.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455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2"/>
              <p:cNvSpPr txBox="1">
                <a:spLocks noChangeArrowheads="1"/>
              </p:cNvSpPr>
              <p:nvPr/>
            </p:nvSpPr>
            <p:spPr bwMode="auto">
              <a:xfrm>
                <a:off x="0" y="40556"/>
                <a:ext cx="9144000" cy="2308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A área entre 0 e x sob a parábola de equação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𝑦</m:t>
                    </m:r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BR" altLang="pt-BR" sz="3600" dirty="0" smtClean="0">
                    <a:latin typeface="Arial" charset="0"/>
                  </a:rPr>
                  <a:t> é iguais a 1/3 do triângulo inscrito no segmento parabólico.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5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0556"/>
                <a:ext cx="9144000" cy="2308324"/>
              </a:xfrm>
              <a:prstGeom prst="rect">
                <a:avLst/>
              </a:prstGeom>
              <a:blipFill rotWithShape="1">
                <a:blip r:embed="rId3"/>
                <a:stretch>
                  <a:fillRect t="-3968" r="-12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34038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2"/>
              <p:cNvSpPr txBox="1">
                <a:spLocks noChangeArrowheads="1"/>
              </p:cNvSpPr>
              <p:nvPr/>
            </p:nvSpPr>
            <p:spPr bwMode="auto">
              <a:xfrm>
                <a:off x="0" y="40556"/>
                <a:ext cx="9144000" cy="2308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A área entre 0 e x sob a parábola de equação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𝑦</m:t>
                    </m:r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BR" altLang="pt-BR" sz="3600" dirty="0" smtClean="0">
                    <a:latin typeface="Arial" charset="0"/>
                  </a:rPr>
                  <a:t> é iguais a 1/3 do triângulo inscrito no segmento parabólico.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5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0556"/>
                <a:ext cx="9144000" cy="2308324"/>
              </a:xfrm>
              <a:prstGeom prst="rect">
                <a:avLst/>
              </a:prstGeom>
              <a:blipFill rotWithShape="1">
                <a:blip r:embed="rId2"/>
                <a:stretch>
                  <a:fillRect t="-3968" r="-12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" y="2204864"/>
            <a:ext cx="9143836" cy="462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2"/>
              <p:cNvSpPr txBox="1">
                <a:spLocks noChangeArrowheads="1"/>
              </p:cNvSpPr>
              <p:nvPr/>
            </p:nvSpPr>
            <p:spPr bwMode="auto">
              <a:xfrm>
                <a:off x="5868336" y="4268811"/>
                <a:ext cx="3284240" cy="12039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altLang="pt-BR" sz="3600" b="0" i="1" smtClean="0">
                          <a:latin typeface="Cambria Math"/>
                        </a:rPr>
                        <m:t>𝐴</m:t>
                      </m:r>
                      <m:d>
                        <m:dPr>
                          <m:ctrlPr>
                            <a:rPr lang="pt-BR" altLang="pt-BR" sz="36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BR" altLang="pt-BR" sz="36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pt-BR" altLang="pt-BR" sz="3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BR" altLang="pt-BR" sz="36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altLang="pt-BR" sz="36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pt-BR" altLang="pt-BR" sz="36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pt-BR" altLang="pt-BR" sz="36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pt-BR" altLang="pt-BR" sz="36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8336" y="4268811"/>
                <a:ext cx="3284240" cy="120391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63589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0341"/>
            <a:ext cx="9144000" cy="46276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5868336" y="4268811"/>
                <a:ext cx="3284240" cy="12039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altLang="pt-BR" sz="3600" b="0" i="1" smtClean="0">
                          <a:latin typeface="Cambria Math"/>
                        </a:rPr>
                        <m:t>𝐴</m:t>
                      </m:r>
                      <m:d>
                        <m:dPr>
                          <m:ctrlPr>
                            <a:rPr lang="pt-BR" altLang="pt-BR" sz="36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BR" altLang="pt-BR" sz="36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pt-BR" altLang="pt-BR" sz="3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BR" altLang="pt-BR" sz="36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altLang="pt-BR" sz="36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pt-BR" altLang="pt-BR" sz="36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pt-BR" altLang="pt-BR" sz="36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pt-BR" altLang="pt-BR" sz="36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4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8336" y="4268811"/>
                <a:ext cx="3284240" cy="120391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40556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Essa é a primeira integral da história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602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 variação instantânea da área A(x) é A’(x)=f(x).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12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0038" y="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Como encontrar a equação da reta tangente à uma curva em um ponto dado? </a:t>
            </a:r>
            <a:endParaRPr lang="pt-BR" altLang="pt-BR" sz="24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594928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Aproximando o ponto vermelho do ponto preto, a reta secante tende à reta tangente.</a:t>
            </a:r>
            <a:endParaRPr lang="pt-BR" altLang="pt-BR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4" y="1375048"/>
            <a:ext cx="8356271" cy="4171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39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 derivada da função área A(x) é a própria função f(x):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A’(x)=f(x).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2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Newton 1643-1727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1358900"/>
            <a:ext cx="34036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2247011" y="5752022"/>
            <a:ext cx="44975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algn="ctr"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pt-BR" altLang="pt-BR" sz="2400" b="1" dirty="0"/>
              <a:t>Sir Isaac Newton </a:t>
            </a:r>
            <a:r>
              <a:rPr lang="pt-BR" altLang="pt-BR" sz="2400" b="1" dirty="0" smtClean="0"/>
              <a:t>(1642-1727)</a:t>
            </a:r>
            <a:endParaRPr lang="pt-BR" altLang="pt-BR" sz="2400" b="1" dirty="0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228600" y="152400"/>
            <a:ext cx="853440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pt-BR" altLang="pt-BR" sz="2400"/>
              <a:t>Newton teria criado o Cálculo Diferencial e Integral entre 1665 e 1666, quando o Trinity College foi fechado por causa da peste.</a:t>
            </a:r>
          </a:p>
          <a:p>
            <a:pPr algn="ctr">
              <a:spcBef>
                <a:spcPts val="500"/>
              </a:spcBef>
              <a:spcAft>
                <a:spcPts val="500"/>
              </a:spcAft>
              <a:buFontTx/>
              <a:buNone/>
            </a:pPr>
            <a:endParaRPr lang="pt-BR" altLang="pt-BR" sz="2400"/>
          </a:p>
        </p:txBody>
      </p:sp>
    </p:spTree>
    <p:extLst>
      <p:ext uri="{BB962C8B-B14F-4D97-AF65-F5344CB8AC3E}">
        <p14:creationId xmlns:p14="http://schemas.microsoft.com/office/powerpoint/2010/main" val="136489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Newton 1643-1727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887413"/>
            <a:ext cx="3429000" cy="508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228600" y="152400"/>
            <a:ext cx="8534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pt-BR" altLang="pt-BR" sz="2400"/>
              <a:t>Newton deixou cerca de 5000 páginas de manuscritos sem publicação.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247011" y="6135687"/>
            <a:ext cx="44975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algn="ctr"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pt-BR" altLang="pt-BR" sz="2400" b="1" dirty="0"/>
              <a:t>Sir Isaac Newton </a:t>
            </a:r>
            <a:r>
              <a:rPr lang="pt-BR" altLang="pt-BR" sz="2400" b="1" dirty="0" smtClean="0"/>
              <a:t>(1642-1727)</a:t>
            </a:r>
            <a:endParaRPr lang="pt-BR" alt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4216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Leibniz 1646-1716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1358900"/>
            <a:ext cx="34036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971600" y="5855777"/>
            <a:ext cx="63082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pt-BR" altLang="pt-BR" sz="2400" b="1" dirty="0" err="1"/>
              <a:t>Gottfried</a:t>
            </a:r>
            <a:r>
              <a:rPr lang="pt-BR" altLang="pt-BR" sz="2400" b="1" dirty="0"/>
              <a:t> Wilhelm von Leibniz </a:t>
            </a:r>
            <a:r>
              <a:rPr lang="pt-BR" altLang="pt-BR" sz="2400" b="1" dirty="0" smtClean="0"/>
              <a:t>(1646-1716)</a:t>
            </a:r>
            <a:endParaRPr lang="pt-BR" altLang="pt-BR" sz="2400" b="1" dirty="0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228600" y="152400"/>
            <a:ext cx="8534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pt-BR" altLang="pt-BR" sz="2400" dirty="0"/>
              <a:t>Em 1673 Leibniz viajou a Londres, onde </a:t>
            </a:r>
            <a:r>
              <a:rPr lang="pt-BR" altLang="pt-BR" sz="2400" dirty="0" smtClean="0"/>
              <a:t>comprou um livro de </a:t>
            </a:r>
            <a:r>
              <a:rPr lang="pt-BR" altLang="pt-BR" sz="2400" dirty="0" err="1" smtClean="0"/>
              <a:t>Barrow</a:t>
            </a:r>
            <a:r>
              <a:rPr lang="pt-BR" altLang="pt-BR" sz="2400" dirty="0" smtClean="0"/>
              <a:t> e tornou-se </a:t>
            </a:r>
            <a:r>
              <a:rPr lang="pt-BR" altLang="pt-BR" sz="2400" dirty="0"/>
              <a:t>membro da Royal </a:t>
            </a:r>
            <a:r>
              <a:rPr lang="pt-BR" altLang="pt-BR" sz="2400" dirty="0" err="1"/>
              <a:t>Society</a:t>
            </a:r>
            <a:r>
              <a:rPr lang="pt-BR" altLang="pt-BR" sz="2400" dirty="0"/>
              <a:t>. </a:t>
            </a:r>
            <a:r>
              <a:rPr lang="pt-BR" altLang="pt-BR" sz="2400" dirty="0" smtClean="0"/>
              <a:t>É possível que tenha </a:t>
            </a:r>
            <a:r>
              <a:rPr lang="pt-BR" altLang="pt-BR" sz="2400" dirty="0"/>
              <a:t>lido manuscritos de Newton.</a:t>
            </a:r>
          </a:p>
        </p:txBody>
      </p:sp>
    </p:spTree>
    <p:extLst>
      <p:ext uri="{BB962C8B-B14F-4D97-AF65-F5344CB8AC3E}">
        <p14:creationId xmlns:p14="http://schemas.microsoft.com/office/powerpoint/2010/main" val="324781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Leibniz 1646-1716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887413"/>
            <a:ext cx="4152900" cy="508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228600" y="152400"/>
            <a:ext cx="853440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pt-BR" altLang="pt-BR" sz="2400"/>
              <a:t>Em 1676 Leibniz cria o Cálculo com uma notação bem diferente de Newton. Sua notação prevaleceu até hoje.</a:t>
            </a:r>
          </a:p>
          <a:p>
            <a:pPr algn="ctr">
              <a:spcBef>
                <a:spcPts val="500"/>
              </a:spcBef>
              <a:spcAft>
                <a:spcPts val="500"/>
              </a:spcAft>
              <a:buFontTx/>
              <a:buNone/>
            </a:pPr>
            <a:endParaRPr lang="pt-BR" altLang="pt-BR" sz="240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971600" y="6063679"/>
            <a:ext cx="63082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pt-BR" altLang="pt-BR" sz="2400" b="1" dirty="0" err="1"/>
              <a:t>Gottfried</a:t>
            </a:r>
            <a:r>
              <a:rPr lang="pt-BR" altLang="pt-BR" sz="2400" b="1" dirty="0"/>
              <a:t> Wilhelm von Leibniz </a:t>
            </a:r>
            <a:r>
              <a:rPr lang="pt-BR" altLang="pt-BR" sz="2400" b="1" dirty="0" smtClean="0"/>
              <a:t>(1646-1716)</a:t>
            </a:r>
            <a:endParaRPr lang="pt-BR" alt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70758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 variação instantânea da área A(x) é A’(x)=f(x).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733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455613"/>
            <a:ext cx="8839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 derivada da função área A(x) é a própria função f(x):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3600" dirty="0" smtClean="0">
                <a:latin typeface="Arial" charset="0"/>
              </a:rPr>
              <a:t>A’(x)=f(x).</a:t>
            </a:r>
            <a:endParaRPr lang="pt-BR" altLang="pt-BR" sz="3600" dirty="0">
              <a:latin typeface="Arial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97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2"/>
              <p:cNvSpPr txBox="1">
                <a:spLocks noChangeArrowheads="1"/>
              </p:cNvSpPr>
              <p:nvPr/>
            </p:nvSpPr>
            <p:spPr bwMode="auto">
              <a:xfrm>
                <a:off x="0" y="455613"/>
                <a:ext cx="8839200" cy="18400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r>
                      <a:rPr lang="pt-BR" altLang="pt-BR" sz="3600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, </m:t>
                    </m:r>
                  </m:oMath>
                </a14:m>
                <a:r>
                  <a:rPr lang="pt-BR" altLang="pt-BR" sz="3600" dirty="0" smtClean="0">
                    <a:latin typeface="Arial" charset="0"/>
                  </a:rPr>
                  <a:t>(f é derivada de A)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então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𝐴</m:t>
                    </m:r>
                    <m:d>
                      <m:dPr>
                        <m:ctrlPr>
                          <a:rPr lang="pt-BR" altLang="pt-BR" sz="3600" i="1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i="1">
                        <a:latin typeface="Cambria Math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pt-BR" altLang="pt-BR" sz="3600" i="1" smtClean="0"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r>
                          <a:rPr lang="pt-BR" altLang="pt-BR" sz="3600" i="1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pt-BR" altLang="pt-BR" sz="36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altLang="pt-BR" sz="3600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r>
                          <a:rPr lang="pt-BR" altLang="pt-BR" sz="3600" b="0" i="1" smtClean="0">
                            <a:latin typeface="Cambria Math"/>
                          </a:rPr>
                          <m:t>𝑑𝑥</m:t>
                        </m:r>
                      </m:e>
                    </m:nary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r>
                      <a:rPr lang="pt-BR" altLang="pt-BR" sz="3600" b="0" i="1" smtClean="0"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pt-BR" altLang="pt-BR" sz="3600" dirty="0" smtClean="0">
                    <a:latin typeface="Arial" charset="0"/>
                  </a:rPr>
                  <a:t>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(F é primitiva de f).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3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5613"/>
                <a:ext cx="8839200" cy="1840056"/>
              </a:xfrm>
              <a:prstGeom prst="rect">
                <a:avLst/>
              </a:prstGeom>
              <a:blipFill rotWithShape="1">
                <a:blip r:embed="rId2"/>
                <a:stretch>
                  <a:fillRect t="-4967" b="-1158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25"/>
            <a:ext cx="9144000" cy="462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18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0" y="2330599"/>
            <a:ext cx="9123249" cy="4554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2"/>
              <p:cNvSpPr txBox="1">
                <a:spLocks noChangeArrowheads="1"/>
              </p:cNvSpPr>
              <p:nvPr/>
            </p:nvSpPr>
            <p:spPr bwMode="auto">
              <a:xfrm>
                <a:off x="0" y="-27384"/>
                <a:ext cx="8839200" cy="1907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Dada uma função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𝑦</m:t>
                    </m:r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r>
                      <a:rPr lang="pt-BR" altLang="pt-BR" sz="3600" b="0" i="1" smtClean="0">
                        <a:latin typeface="Cambria Math"/>
                      </a:rPr>
                      <m:t>𝑓</m:t>
                    </m:r>
                    <m:r>
                      <a:rPr lang="pt-BR" altLang="pt-BR" sz="3600" b="0" i="1" smtClean="0">
                        <a:latin typeface="Cambria Math"/>
                      </a:rPr>
                      <m:t>(</m:t>
                    </m:r>
                    <m:r>
                      <a:rPr lang="pt-BR" altLang="pt-BR" sz="3600" b="0" i="1" smtClean="0">
                        <a:latin typeface="Cambria Math"/>
                      </a:rPr>
                      <m:t>𝑡</m:t>
                    </m:r>
                    <m:r>
                      <a:rPr lang="pt-BR" altLang="pt-BR" sz="3600" b="0" i="1" smtClean="0">
                        <a:latin typeface="Cambria Math"/>
                      </a:rPr>
                      <m:t>)</m:t>
                    </m:r>
                  </m:oMath>
                </a14:m>
                <a:endParaRPr lang="pt-BR" altLang="pt-BR" sz="3600" b="0" i="1" dirty="0" smtClean="0">
                  <a:latin typeface="Cambria Math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>
                    <a:latin typeface="Arial" charset="0"/>
                  </a:rPr>
                  <a:t>continua em [</a:t>
                </a:r>
                <a:r>
                  <a:rPr lang="pt-BR" altLang="pt-BR" sz="3600" dirty="0" err="1">
                    <a:latin typeface="Arial" charset="0"/>
                  </a:rPr>
                  <a:t>a,b</a:t>
                </a:r>
                <a:r>
                  <a:rPr lang="pt-BR" altLang="pt-BR" sz="3600" dirty="0" smtClean="0">
                    <a:latin typeface="Arial" charset="0"/>
                  </a:rPr>
                  <a:t>], definimos a função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altLang="pt-BR" sz="3600" b="0" i="0" smtClean="0">
                        <a:latin typeface="Cambria Math"/>
                      </a:rPr>
                      <m:t>g</m:t>
                    </m:r>
                    <m:d>
                      <m:dPr>
                        <m:ctrlPr>
                          <a:rPr lang="pt-BR" altLang="pt-BR" sz="3600" i="1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i="1">
                        <a:latin typeface="Cambria Math"/>
                      </a:rPr>
                      <m:t>=</m:t>
                    </m:r>
                    <m:nary>
                      <m:naryPr>
                        <m:ctrlPr>
                          <a:rPr lang="pt-BR" altLang="pt-BR" sz="3600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pt-BR" altLang="pt-BR" sz="3600" b="0" i="1" smtClean="0">
                            <a:latin typeface="Cambria Math"/>
                          </a:rPr>
                          <m:t>𝑎</m:t>
                        </m:r>
                      </m:sub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sup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pt-BR" altLang="pt-BR" sz="36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altLang="pt-BR" sz="3600" b="0" i="1" smtClean="0"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pt-BR" altLang="pt-BR" sz="3600" b="0" i="1" smtClean="0">
                            <a:latin typeface="Cambria Math"/>
                          </a:rPr>
                          <m:t>𝑑𝑡</m:t>
                        </m:r>
                      </m:e>
                    </m:nary>
                  </m:oMath>
                </a14:m>
                <a:r>
                  <a:rPr lang="pt-BR" altLang="pt-BR" sz="3600" dirty="0" smtClean="0">
                    <a:latin typeface="Arial" charset="0"/>
                  </a:rPr>
                  <a:t>, tal que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𝑔</m:t>
                        </m:r>
                      </m:e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r>
                      <a:rPr lang="pt-BR" altLang="pt-BR" sz="3600" b="0" i="1" smtClean="0">
                        <a:latin typeface="Cambria Math"/>
                      </a:rPr>
                      <m:t>𝑓</m:t>
                    </m:r>
                    <m:r>
                      <a:rPr lang="pt-BR" altLang="pt-BR" sz="3600" b="0" i="1" smtClean="0">
                        <a:latin typeface="Cambria Math"/>
                      </a:rPr>
                      <m:t>(</m:t>
                    </m:r>
                    <m:r>
                      <a:rPr lang="pt-BR" altLang="pt-BR" sz="3600" b="0" i="1" smtClean="0">
                        <a:latin typeface="Cambria Math"/>
                      </a:rPr>
                      <m:t>𝑥</m:t>
                    </m:r>
                    <m:r>
                      <a:rPr lang="pt-BR" altLang="pt-BR" sz="36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pt-BR" altLang="pt-BR" sz="3600" dirty="0" smtClean="0">
                    <a:latin typeface="Arial" charset="0"/>
                  </a:rPr>
                  <a:t>.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5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27384"/>
                <a:ext cx="8839200" cy="1907125"/>
              </a:xfrm>
              <a:prstGeom prst="rect">
                <a:avLst/>
              </a:prstGeom>
              <a:blipFill rotWithShape="1">
                <a:blip r:embed="rId3"/>
                <a:stretch>
                  <a:fillRect t="-4808" b="-673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02724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2"/>
              <p:cNvSpPr txBox="1">
                <a:spLocks noChangeArrowheads="1"/>
              </p:cNvSpPr>
              <p:nvPr/>
            </p:nvSpPr>
            <p:spPr bwMode="auto">
              <a:xfrm>
                <a:off x="0" y="-27384"/>
                <a:ext cx="8839200" cy="1907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Dada uma função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𝑦</m:t>
                    </m:r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r>
                      <a:rPr lang="pt-BR" altLang="pt-BR" sz="3600" b="0" i="1" smtClean="0">
                        <a:latin typeface="Cambria Math"/>
                      </a:rPr>
                      <m:t>𝑓</m:t>
                    </m:r>
                    <m:r>
                      <a:rPr lang="pt-BR" altLang="pt-BR" sz="3600" b="0" i="1" smtClean="0">
                        <a:latin typeface="Cambria Math"/>
                      </a:rPr>
                      <m:t>(</m:t>
                    </m:r>
                    <m:r>
                      <a:rPr lang="pt-BR" altLang="pt-BR" sz="3600" b="0" i="1" smtClean="0">
                        <a:latin typeface="Cambria Math"/>
                      </a:rPr>
                      <m:t>𝑡</m:t>
                    </m:r>
                    <m:r>
                      <a:rPr lang="pt-BR" altLang="pt-BR" sz="3600" b="0" i="1" smtClean="0">
                        <a:latin typeface="Cambria Math"/>
                      </a:rPr>
                      <m:t>)</m:t>
                    </m:r>
                  </m:oMath>
                </a14:m>
                <a:endParaRPr lang="pt-BR" altLang="pt-BR" sz="3600" b="0" i="1" dirty="0" smtClean="0">
                  <a:latin typeface="Cambria Math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>
                    <a:latin typeface="Arial" charset="0"/>
                  </a:rPr>
                  <a:t>continua em [</a:t>
                </a:r>
                <a:r>
                  <a:rPr lang="pt-BR" altLang="pt-BR" sz="3600" dirty="0" err="1">
                    <a:latin typeface="Arial" charset="0"/>
                  </a:rPr>
                  <a:t>a,b</a:t>
                </a:r>
                <a:r>
                  <a:rPr lang="pt-BR" altLang="pt-BR" sz="3600" dirty="0" smtClean="0">
                    <a:latin typeface="Arial" charset="0"/>
                  </a:rPr>
                  <a:t>], definimos a função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altLang="pt-BR" sz="3600" b="0" i="0" smtClean="0">
                        <a:latin typeface="Cambria Math"/>
                      </a:rPr>
                      <m:t>g</m:t>
                    </m:r>
                    <m:d>
                      <m:dPr>
                        <m:ctrlPr>
                          <a:rPr lang="pt-BR" altLang="pt-BR" sz="3600" i="1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i="1">
                        <a:latin typeface="Cambria Math"/>
                      </a:rPr>
                      <m:t>=</m:t>
                    </m:r>
                    <m:nary>
                      <m:naryPr>
                        <m:ctrlPr>
                          <a:rPr lang="pt-BR" altLang="pt-BR" sz="3600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pt-BR" altLang="pt-BR" sz="3600" b="0" i="1" smtClean="0">
                            <a:latin typeface="Cambria Math"/>
                          </a:rPr>
                          <m:t>𝑎</m:t>
                        </m:r>
                      </m:sub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sup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pt-BR" altLang="pt-BR" sz="36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altLang="pt-BR" sz="3600" b="0" i="1" smtClean="0"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pt-BR" altLang="pt-BR" sz="3600" b="0" i="1" smtClean="0">
                            <a:latin typeface="Cambria Math"/>
                          </a:rPr>
                          <m:t>𝑑𝑡</m:t>
                        </m:r>
                      </m:e>
                    </m:nary>
                  </m:oMath>
                </a14:m>
                <a:r>
                  <a:rPr lang="pt-BR" altLang="pt-BR" sz="3600" dirty="0" smtClean="0">
                    <a:latin typeface="Arial" charset="0"/>
                  </a:rPr>
                  <a:t>, tal que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𝑔</m:t>
                        </m:r>
                      </m:e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r>
                      <a:rPr lang="pt-BR" altLang="pt-BR" sz="3600" b="0" i="1" smtClean="0">
                        <a:latin typeface="Cambria Math"/>
                      </a:rPr>
                      <m:t>𝑓</m:t>
                    </m:r>
                    <m:r>
                      <a:rPr lang="pt-BR" altLang="pt-BR" sz="3600" b="0" i="1" smtClean="0">
                        <a:latin typeface="Cambria Math"/>
                      </a:rPr>
                      <m:t>(</m:t>
                    </m:r>
                    <m:r>
                      <a:rPr lang="pt-BR" altLang="pt-BR" sz="3600" b="0" i="1" smtClean="0">
                        <a:latin typeface="Cambria Math"/>
                      </a:rPr>
                      <m:t>𝑥</m:t>
                    </m:r>
                    <m:r>
                      <a:rPr lang="pt-BR" altLang="pt-BR" sz="36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pt-BR" altLang="pt-BR" sz="3600" dirty="0" smtClean="0">
                    <a:latin typeface="Arial" charset="0"/>
                  </a:rPr>
                  <a:t>.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3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27384"/>
                <a:ext cx="8839200" cy="1907125"/>
              </a:xfrm>
              <a:prstGeom prst="rect">
                <a:avLst/>
              </a:prstGeom>
              <a:blipFill rotWithShape="1">
                <a:blip r:embed="rId2"/>
                <a:stretch>
                  <a:fillRect t="-4808" b="-673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1447"/>
            <a:ext cx="9144000" cy="456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313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0038" y="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Como encontrar a equação da reta tangente à uma curva em um ponto dado? </a:t>
            </a:r>
            <a:endParaRPr lang="pt-BR" altLang="pt-BR" sz="24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594928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Aproximando o ponto vermelho do ponto preto, a reta secante tende à reta tangente.</a:t>
            </a:r>
            <a:endParaRPr lang="pt-BR" altLang="pt-BR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37" y="1412776"/>
            <a:ext cx="8258326" cy="412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258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2"/>
              <p:cNvSpPr txBox="1">
                <a:spLocks noChangeArrowheads="1"/>
              </p:cNvSpPr>
              <p:nvPr/>
            </p:nvSpPr>
            <p:spPr bwMode="auto">
              <a:xfrm>
                <a:off x="0" y="-27384"/>
                <a:ext cx="8839200" cy="5231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Teorema Fundamental do Cálculo (Parte I)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pt-BR" altLang="pt-BR" sz="3600" dirty="0" smtClean="0">
                  <a:latin typeface="Arial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pt-BR" altLang="pt-BR" sz="3600" dirty="0">
                  <a:latin typeface="Arial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Dada uma função </a:t>
                </a:r>
                <a14:m>
                  <m:oMath xmlns:m="http://schemas.openxmlformats.org/officeDocument/2006/math">
                    <m:r>
                      <a:rPr lang="pt-BR" altLang="pt-BR" sz="3600" b="0" i="1" smtClean="0">
                        <a:latin typeface="Cambria Math"/>
                      </a:rPr>
                      <m:t>𝑦</m:t>
                    </m:r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r>
                      <a:rPr lang="pt-BR" altLang="pt-BR" sz="3600" b="0" i="1" smtClean="0">
                        <a:latin typeface="Cambria Math"/>
                      </a:rPr>
                      <m:t>𝑓</m:t>
                    </m:r>
                    <m:r>
                      <a:rPr lang="pt-BR" altLang="pt-BR" sz="3600" b="0" i="1" smtClean="0">
                        <a:latin typeface="Cambria Math"/>
                      </a:rPr>
                      <m:t>(</m:t>
                    </m:r>
                    <m:r>
                      <a:rPr lang="pt-BR" altLang="pt-BR" sz="3600" b="0" i="1" smtClean="0">
                        <a:latin typeface="Cambria Math"/>
                      </a:rPr>
                      <m:t>𝑡</m:t>
                    </m:r>
                    <m:r>
                      <a:rPr lang="pt-BR" altLang="pt-BR" sz="3600" b="0" i="1" smtClean="0">
                        <a:latin typeface="Cambria Math"/>
                      </a:rPr>
                      <m:t>)</m:t>
                    </m:r>
                  </m:oMath>
                </a14:m>
                <a:endParaRPr lang="pt-BR" altLang="pt-BR" sz="3600" b="0" i="1" dirty="0" smtClean="0">
                  <a:latin typeface="Cambria Math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>
                    <a:latin typeface="Arial" charset="0"/>
                  </a:rPr>
                  <a:t>continua em [</a:t>
                </a:r>
                <a:r>
                  <a:rPr lang="pt-BR" altLang="pt-BR" sz="3600" dirty="0" err="1">
                    <a:latin typeface="Arial" charset="0"/>
                  </a:rPr>
                  <a:t>a,b</a:t>
                </a:r>
                <a:r>
                  <a:rPr lang="pt-BR" altLang="pt-BR" sz="3600" dirty="0" smtClean="0">
                    <a:latin typeface="Arial" charset="0"/>
                  </a:rPr>
                  <a:t>], então a função g definida por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altLang="pt-BR" sz="3600" b="0" i="0" smtClean="0">
                        <a:latin typeface="Cambria Math"/>
                      </a:rPr>
                      <m:t>g</m:t>
                    </m:r>
                    <m:d>
                      <m:dPr>
                        <m:ctrlPr>
                          <a:rPr lang="pt-BR" altLang="pt-BR" sz="3600" i="1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i="1">
                        <a:latin typeface="Cambria Math"/>
                      </a:rPr>
                      <m:t>=</m:t>
                    </m:r>
                    <m:nary>
                      <m:naryPr>
                        <m:ctrlPr>
                          <a:rPr lang="pt-BR" altLang="pt-BR" sz="3600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pt-BR" altLang="pt-BR" sz="3600" b="0" i="1" smtClean="0">
                            <a:latin typeface="Cambria Math"/>
                          </a:rPr>
                          <m:t>𝑎</m:t>
                        </m:r>
                      </m:sub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sup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pt-BR" altLang="pt-BR" sz="36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altLang="pt-BR" sz="3600" b="0" i="1" smtClean="0"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pt-BR" altLang="pt-BR" sz="3600" b="0" i="1" smtClean="0">
                            <a:latin typeface="Cambria Math"/>
                          </a:rPr>
                          <m:t>𝑑𝑡</m:t>
                        </m:r>
                      </m:e>
                    </m:nary>
                  </m:oMath>
                </a14:m>
                <a:r>
                  <a:rPr lang="pt-BR" altLang="pt-BR" sz="3600" dirty="0" smtClean="0">
                    <a:latin typeface="Arial" charset="0"/>
                  </a:rPr>
                  <a:t>,</a:t>
                </a:r>
                <a14:m>
                  <m:oMath xmlns:m="http://schemas.openxmlformats.org/officeDocument/2006/math">
                    <m:r>
                      <a:rPr lang="pt-BR" altLang="pt-BR" sz="3600" b="0" i="0" smtClean="0">
                        <a:latin typeface="Cambria Math"/>
                      </a:rPr>
                      <m:t>  </m:t>
                    </m:r>
                    <m:r>
                      <a:rPr lang="pt-BR" altLang="pt-BR" sz="3600" b="0" i="1" smtClean="0">
                        <a:latin typeface="Cambria Math"/>
                      </a:rPr>
                      <m:t>𝑎</m:t>
                    </m:r>
                    <m:r>
                      <a:rPr lang="pt-BR" altLang="pt-BR" sz="3600" b="0" i="1" smtClean="0">
                        <a:latin typeface="Cambria Math"/>
                        <a:ea typeface="Cambria Math"/>
                      </a:rPr>
                      <m:t>≤</m:t>
                    </m:r>
                    <m:r>
                      <a:rPr lang="pt-BR" altLang="pt-BR" sz="3600" b="0" i="1" smtClean="0">
                        <a:latin typeface="Cambria Math"/>
                        <a:ea typeface="Cambria Math"/>
                      </a:rPr>
                      <m:t>𝑥</m:t>
                    </m:r>
                    <m:r>
                      <a:rPr lang="pt-BR" altLang="pt-BR" sz="3600" b="0" i="1" smtClean="0">
                        <a:latin typeface="Cambria Math"/>
                        <a:ea typeface="Cambria Math"/>
                      </a:rPr>
                      <m:t>≤</m:t>
                    </m:r>
                    <m:r>
                      <a:rPr lang="pt-BR" altLang="pt-BR" sz="3600" b="0" i="1" smtClean="0">
                        <a:latin typeface="Cambria Math"/>
                        <a:ea typeface="Cambria Math"/>
                      </a:rPr>
                      <m:t>𝑏</m:t>
                    </m:r>
                    <m:r>
                      <a:rPr lang="pt-BR" altLang="pt-BR" sz="3600" b="0" i="1" smtClean="0">
                        <a:latin typeface="Cambria Math"/>
                        <a:ea typeface="Cambria Math"/>
                      </a:rPr>
                      <m:t>,</m:t>
                    </m:r>
                  </m:oMath>
                </a14:m>
                <a:endParaRPr lang="pt-BR" altLang="pt-BR" sz="3600" b="0" dirty="0" smtClean="0">
                  <a:latin typeface="Arial" charset="0"/>
                  <a:ea typeface="Cambria Math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é contínua em [</a:t>
                </a:r>
                <a:r>
                  <a:rPr lang="pt-BR" altLang="pt-BR" sz="3600" dirty="0" err="1" smtClean="0">
                    <a:latin typeface="Arial" charset="0"/>
                  </a:rPr>
                  <a:t>a,b</a:t>
                </a:r>
                <a:r>
                  <a:rPr lang="pt-BR" altLang="pt-BR" sz="3600" dirty="0" smtClean="0">
                    <a:latin typeface="Arial" charset="0"/>
                  </a:rPr>
                  <a:t>] e derivável em (</a:t>
                </a:r>
                <a:r>
                  <a:rPr lang="pt-BR" altLang="pt-BR" sz="3600" dirty="0" err="1" smtClean="0">
                    <a:latin typeface="Arial" charset="0"/>
                  </a:rPr>
                  <a:t>a,b</a:t>
                </a:r>
                <a:r>
                  <a:rPr lang="pt-BR" altLang="pt-BR" sz="3600" dirty="0" smtClean="0">
                    <a:latin typeface="Arial" charset="0"/>
                  </a:rPr>
                  <a:t>) e</a:t>
                </a:r>
                <a14:m>
                  <m:oMath xmlns:m="http://schemas.openxmlformats.org/officeDocument/2006/math">
                    <m:r>
                      <a:rPr lang="pt-BR" altLang="pt-BR" sz="3600" b="0" i="0" smtClean="0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𝑔</m:t>
                        </m:r>
                      </m:e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r>
                      <a:rPr lang="pt-BR" altLang="pt-BR" sz="3600" b="0" i="1" smtClean="0">
                        <a:latin typeface="Cambria Math"/>
                      </a:rPr>
                      <m:t>𝑓</m:t>
                    </m:r>
                    <m:r>
                      <a:rPr lang="pt-BR" altLang="pt-BR" sz="3600" b="0" i="1" smtClean="0">
                        <a:latin typeface="Cambria Math"/>
                      </a:rPr>
                      <m:t>(</m:t>
                    </m:r>
                    <m:r>
                      <a:rPr lang="pt-BR" altLang="pt-BR" sz="3600" b="0" i="1" smtClean="0">
                        <a:latin typeface="Cambria Math"/>
                      </a:rPr>
                      <m:t>𝑥</m:t>
                    </m:r>
                    <m:r>
                      <a:rPr lang="pt-BR" altLang="pt-BR" sz="36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pt-BR" altLang="pt-BR" sz="3600" dirty="0" smtClean="0">
                    <a:latin typeface="Arial" charset="0"/>
                  </a:rPr>
                  <a:t>.</a:t>
                </a:r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5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27384"/>
                <a:ext cx="8839200" cy="5231112"/>
              </a:xfrm>
              <a:prstGeom prst="rect">
                <a:avLst/>
              </a:prstGeom>
              <a:blipFill rotWithShape="1">
                <a:blip r:embed="rId2"/>
                <a:stretch>
                  <a:fillRect l="-2000" t="-1748" r="-2000" b="-349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1659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2"/>
              <p:cNvSpPr txBox="1">
                <a:spLocks noChangeArrowheads="1"/>
              </p:cNvSpPr>
              <p:nvPr/>
            </p:nvSpPr>
            <p:spPr bwMode="auto">
              <a:xfrm>
                <a:off x="0" y="-27384"/>
                <a:ext cx="8839200" cy="20557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altLang="pt-BR" sz="3600" b="0" i="0" smtClean="0">
                          <a:latin typeface="Cambria Math"/>
                        </a:rPr>
                        <m:t>g</m:t>
                      </m:r>
                      <m:d>
                        <m:dPr>
                          <m:ctrlPr>
                            <a:rPr lang="pt-BR" altLang="pt-BR" sz="3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BR" altLang="pt-BR" sz="3600" b="0" i="1" smtClean="0">
                              <a:latin typeface="Cambria Math"/>
                            </a:rPr>
                            <m:t>𝑎</m:t>
                          </m:r>
                        </m:e>
                      </m:d>
                      <m:r>
                        <a:rPr lang="pt-BR" altLang="pt-BR" sz="3600" i="1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pt-BR" altLang="pt-BR" sz="36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altLang="pt-BR" sz="3600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pt-BR" altLang="pt-BR" sz="3600" b="0" i="1" smtClean="0">
                              <a:latin typeface="Cambria Math"/>
                            </a:rPr>
                            <m:t>𝑎</m:t>
                          </m:r>
                        </m:sup>
                        <m:e>
                          <m:r>
                            <a:rPr lang="pt-BR" altLang="pt-BR" sz="3600" b="0" i="1" smtClean="0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pt-BR" altLang="pt-BR" sz="3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pt-BR" altLang="pt-BR" sz="36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pt-BR" altLang="pt-BR" sz="3600" b="0" i="1" smtClean="0">
                              <a:latin typeface="Cambria Math"/>
                            </a:rPr>
                            <m:t>𝑑𝑡</m:t>
                          </m:r>
                          <m:r>
                            <a:rPr lang="pt-BR" altLang="pt-BR" sz="3600" b="0" i="1" smtClean="0">
                              <a:latin typeface="Cambria Math"/>
                            </a:rPr>
                            <m:t>=</m:t>
                          </m:r>
                          <m:r>
                            <a:rPr lang="pt-BR" altLang="pt-BR" sz="3600" b="0" i="1" smtClean="0">
                              <a:latin typeface="Cambria Math"/>
                            </a:rPr>
                            <m:t>𝐹</m:t>
                          </m:r>
                          <m:r>
                            <a:rPr lang="pt-BR" altLang="pt-BR" sz="3600" b="0" i="1" smtClean="0">
                              <a:latin typeface="Cambria Math"/>
                            </a:rPr>
                            <m:t>(</m:t>
                          </m:r>
                          <m:r>
                            <a:rPr lang="pt-BR" altLang="pt-BR" sz="3600" b="0" i="1" smtClean="0">
                              <a:latin typeface="Cambria Math"/>
                            </a:rPr>
                            <m:t>𝑎</m:t>
                          </m:r>
                          <m:r>
                            <a:rPr lang="pt-BR" altLang="pt-BR" sz="3600" b="0" i="1" smtClean="0"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pt-BR" altLang="pt-BR" sz="3600" dirty="0" smtClean="0">
                  <a:latin typeface="Arial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altLang="pt-BR" sz="3600">
                        <a:latin typeface="Cambria Math"/>
                      </a:rPr>
                      <m:t>g</m:t>
                    </m:r>
                    <m:d>
                      <m:dPr>
                        <m:ctrlPr>
                          <a:rPr lang="pt-BR" altLang="pt-BR" sz="3600" i="1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𝑏</m:t>
                        </m:r>
                      </m:e>
                    </m:d>
                    <m:r>
                      <a:rPr lang="pt-BR" altLang="pt-BR" sz="3600" i="1">
                        <a:latin typeface="Cambria Math"/>
                      </a:rPr>
                      <m:t>=</m:t>
                    </m:r>
                    <m:nary>
                      <m:naryPr>
                        <m:ctrlPr>
                          <a:rPr lang="pt-BR" altLang="pt-BR" sz="3600" i="1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pt-BR" altLang="pt-BR" sz="3600" i="1">
                            <a:latin typeface="Cambria Math"/>
                          </a:rPr>
                          <m:t>𝑎</m:t>
                        </m:r>
                      </m:sub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𝑏</m:t>
                        </m:r>
                      </m:sup>
                      <m:e>
                        <m:r>
                          <a:rPr lang="pt-BR" altLang="pt-BR" sz="3600" i="1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pt-BR" altLang="pt-BR" sz="36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altLang="pt-BR" sz="3600" i="1"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pt-BR" altLang="pt-BR" sz="3600" i="1">
                            <a:latin typeface="Cambria Math"/>
                          </a:rPr>
                          <m:t>𝑑𝑡</m:t>
                        </m:r>
                        <m:r>
                          <a:rPr lang="pt-BR" altLang="pt-BR" sz="3600" i="1">
                            <a:latin typeface="Cambria Math"/>
                          </a:rPr>
                          <m:t>=</m:t>
                        </m:r>
                        <m:r>
                          <a:rPr lang="pt-BR" altLang="pt-BR" sz="3600" b="0" i="1" smtClean="0">
                            <a:latin typeface="Cambria Math"/>
                          </a:rPr>
                          <m:t>𝐹</m:t>
                        </m:r>
                        <m:r>
                          <a:rPr lang="pt-BR" altLang="pt-BR" sz="3600" b="0" i="1" smtClean="0">
                            <a:latin typeface="Cambria Math"/>
                          </a:rPr>
                          <m:t>(</m:t>
                        </m:r>
                        <m:r>
                          <a:rPr lang="pt-BR" altLang="pt-BR" sz="3600" b="0" i="1" smtClean="0">
                            <a:latin typeface="Cambria Math"/>
                          </a:rPr>
                          <m:t>𝑏</m:t>
                        </m:r>
                        <m:r>
                          <a:rPr lang="pt-BR" altLang="pt-BR" sz="3600" b="0" i="1" smtClean="0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3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27384"/>
                <a:ext cx="8839200" cy="2055756"/>
              </a:xfrm>
              <a:prstGeom prst="rect">
                <a:avLst/>
              </a:prstGeom>
              <a:blipFill rotWithShape="1">
                <a:blip r:embed="rId2"/>
                <a:stretch>
                  <a:fillRect b="-623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1447"/>
            <a:ext cx="9144000" cy="456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52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2"/>
              <p:cNvSpPr txBox="1">
                <a:spLocks noChangeArrowheads="1"/>
              </p:cNvSpPr>
              <p:nvPr/>
            </p:nvSpPr>
            <p:spPr bwMode="auto">
              <a:xfrm>
                <a:off x="0" y="-27384"/>
                <a:ext cx="8839200" cy="19029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pt-BR" altLang="pt-BR" sz="36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altLang="pt-BR" sz="3600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pt-BR" altLang="pt-BR" sz="3600" b="0" i="1" smtClean="0">
                              <a:latin typeface="Cambria Math"/>
                            </a:rPr>
                            <m:t>𝑏</m:t>
                          </m:r>
                        </m:sup>
                        <m:e>
                          <m:r>
                            <a:rPr lang="pt-BR" altLang="pt-BR" sz="3600" b="0" i="1" smtClean="0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pt-BR" altLang="pt-BR" sz="3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pt-BR" altLang="pt-BR" sz="36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pt-BR" altLang="pt-BR" sz="3600" b="0" i="1" smtClean="0">
                              <a:latin typeface="Cambria Math"/>
                            </a:rPr>
                            <m:t>𝑑𝑡</m:t>
                          </m:r>
                          <m:r>
                            <a:rPr lang="pt-BR" altLang="pt-BR" sz="3600" b="0" i="1" smtClean="0">
                              <a:latin typeface="Cambria Math"/>
                            </a:rPr>
                            <m:t>=</m:t>
                          </m:r>
                          <m:r>
                            <a:rPr lang="pt-BR" altLang="pt-BR" sz="3600" b="0" i="1" smtClean="0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pt-BR" altLang="pt-BR" sz="3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pt-BR" altLang="pt-BR" sz="3600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d>
                          <m:r>
                            <a:rPr lang="pt-BR" altLang="pt-BR" sz="36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pt-BR" altLang="pt-BR" sz="3600" b="0" i="1" smtClean="0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pt-BR" altLang="pt-BR" sz="3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pt-BR" altLang="pt-BR" sz="3600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d>
                          <m:r>
                            <a:rPr lang="pt-BR" altLang="pt-BR" sz="3600" b="0" i="1" smtClean="0">
                              <a:latin typeface="Cambria Math"/>
                            </a:rPr>
                            <m:t>, </m:t>
                          </m:r>
                        </m:e>
                      </m:nary>
                    </m:oMath>
                  </m:oMathPara>
                </a14:m>
                <a:endParaRPr lang="pt-BR" altLang="pt-BR" sz="3600" dirty="0" smtClean="0">
                  <a:latin typeface="Arial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onde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𝐹</m:t>
                        </m:r>
                      </m:e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r>
                      <a:rPr lang="pt-BR" altLang="pt-BR" sz="3600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.</m:t>
                    </m:r>
                  </m:oMath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5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27384"/>
                <a:ext cx="8839200" cy="1902957"/>
              </a:xfrm>
              <a:prstGeom prst="rect">
                <a:avLst/>
              </a:prstGeom>
              <a:blipFill rotWithShape="1">
                <a:blip r:embed="rId2"/>
                <a:stretch>
                  <a:fillRect b="-1121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1447"/>
            <a:ext cx="9144000" cy="456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59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2"/>
              <p:cNvSpPr txBox="1">
                <a:spLocks noChangeArrowheads="1"/>
              </p:cNvSpPr>
              <p:nvPr/>
            </p:nvSpPr>
            <p:spPr bwMode="auto">
              <a:xfrm>
                <a:off x="0" y="-27384"/>
                <a:ext cx="8839200" cy="41797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Teorema Fundamental do Cálculo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(Parte II):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pt-BR" altLang="pt-BR" sz="3600" dirty="0" smtClean="0"/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pt-BR" altLang="pt-BR" sz="3600" dirty="0"/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/>
                  <a:t>Se </a:t>
                </a:r>
                <a:r>
                  <a:rPr lang="pt-BR" altLang="pt-BR" sz="3600" i="1" dirty="0" smtClean="0"/>
                  <a:t>f</a:t>
                </a:r>
                <a:r>
                  <a:rPr lang="pt-BR" altLang="pt-BR" sz="3600" dirty="0" smtClean="0"/>
                  <a:t> for contínua em [</a:t>
                </a:r>
                <a:r>
                  <a:rPr lang="pt-BR" altLang="pt-BR" sz="3600" dirty="0" err="1" smtClean="0"/>
                  <a:t>a,b</a:t>
                </a:r>
                <a:r>
                  <a:rPr lang="pt-BR" altLang="pt-BR" sz="3600" dirty="0" smtClean="0"/>
                  <a:t>], então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pt-BR" altLang="pt-BR" sz="3600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pt-BR" altLang="pt-BR" sz="3600" b="0" i="1" smtClean="0">
                            <a:latin typeface="Cambria Math"/>
                          </a:rPr>
                          <m:t>𝑎</m:t>
                        </m:r>
                      </m:sub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𝑏</m:t>
                        </m:r>
                      </m:sup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pt-BR" altLang="pt-BR" sz="36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altLang="pt-BR" sz="3600" b="0" i="1" smtClean="0"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pt-BR" altLang="pt-BR" sz="3600" b="0" i="1" smtClean="0">
                            <a:latin typeface="Cambria Math"/>
                          </a:rPr>
                          <m:t>𝑑𝑡</m:t>
                        </m:r>
                        <m:r>
                          <a:rPr lang="pt-BR" altLang="pt-BR" sz="3600" b="0" i="1" smtClean="0">
                            <a:latin typeface="Cambria Math"/>
                          </a:rPr>
                          <m:t>=</m:t>
                        </m:r>
                        <m:r>
                          <a:rPr lang="pt-BR" altLang="pt-BR" sz="3600" b="0" i="1" smtClean="0">
                            <a:latin typeface="Cambria Math"/>
                          </a:rPr>
                          <m:t>𝐹</m:t>
                        </m:r>
                        <m:d>
                          <m:dPr>
                            <m:ctrlPr>
                              <a:rPr lang="pt-BR" altLang="pt-BR" sz="36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altLang="pt-BR" sz="3600" b="0" i="1" smtClean="0">
                                <a:latin typeface="Cambria Math"/>
                              </a:rPr>
                              <m:t>𝑏</m:t>
                            </m:r>
                          </m:e>
                        </m:d>
                        <m:r>
                          <a:rPr lang="pt-BR" altLang="pt-BR" sz="3600" b="0" i="1" smtClean="0">
                            <a:latin typeface="Cambria Math"/>
                          </a:rPr>
                          <m:t>−</m:t>
                        </m:r>
                        <m:r>
                          <a:rPr lang="pt-BR" altLang="pt-BR" sz="3600" b="0" i="1" smtClean="0">
                            <a:latin typeface="Cambria Math"/>
                          </a:rPr>
                          <m:t>𝐹</m:t>
                        </m:r>
                        <m:d>
                          <m:dPr>
                            <m:ctrlPr>
                              <a:rPr lang="pt-BR" altLang="pt-BR" sz="36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altLang="pt-BR" sz="3600" b="0" i="1" smtClean="0">
                                <a:latin typeface="Cambria Math"/>
                              </a:rPr>
                              <m:t>𝑎</m:t>
                            </m:r>
                          </m:e>
                        </m:d>
                        <m:r>
                          <a:rPr lang="pt-BR" altLang="pt-BR" sz="3600" b="0" i="1" smtClean="0">
                            <a:latin typeface="Cambria Math"/>
                          </a:rPr>
                          <m:t>, </m:t>
                        </m:r>
                      </m:e>
                    </m:nary>
                  </m:oMath>
                </a14:m>
                <a:endParaRPr lang="pt-BR" altLang="pt-BR" sz="3600" dirty="0" smtClean="0">
                  <a:latin typeface="Arial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onde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𝐹</m:t>
                        </m:r>
                      </m:e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r>
                      <a:rPr lang="pt-BR" altLang="pt-BR" sz="3600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.</m:t>
                    </m:r>
                  </m:oMath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5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27384"/>
                <a:ext cx="8839200" cy="4179734"/>
              </a:xfrm>
              <a:prstGeom prst="rect">
                <a:avLst/>
              </a:prstGeom>
              <a:blipFill rotWithShape="1">
                <a:blip r:embed="rId2"/>
                <a:stretch>
                  <a:fillRect t="-2190" b="-467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5529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2"/>
              <p:cNvSpPr txBox="1">
                <a:spLocks noChangeArrowheads="1"/>
              </p:cNvSpPr>
              <p:nvPr/>
            </p:nvSpPr>
            <p:spPr bwMode="auto">
              <a:xfrm>
                <a:off x="0" y="-27384"/>
                <a:ext cx="8839200" cy="19029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pt-BR" altLang="pt-BR" sz="36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altLang="pt-BR" sz="3600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pt-BR" altLang="pt-BR" sz="3600" b="0" i="1" smtClean="0">
                              <a:latin typeface="Cambria Math"/>
                            </a:rPr>
                            <m:t>𝑏</m:t>
                          </m:r>
                        </m:sup>
                        <m:e>
                          <m:r>
                            <a:rPr lang="pt-BR" altLang="pt-BR" sz="3600" b="0" i="1" smtClean="0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pt-BR" altLang="pt-BR" sz="3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pt-BR" altLang="pt-BR" sz="36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pt-BR" altLang="pt-BR" sz="3600" b="0" i="1" smtClean="0">
                              <a:latin typeface="Cambria Math"/>
                            </a:rPr>
                            <m:t>𝑑𝑡</m:t>
                          </m:r>
                          <m:r>
                            <a:rPr lang="pt-BR" altLang="pt-BR" sz="3600" b="0" i="1" smtClean="0">
                              <a:latin typeface="Cambria Math"/>
                            </a:rPr>
                            <m:t>=</m:t>
                          </m:r>
                          <m:r>
                            <a:rPr lang="pt-BR" altLang="pt-BR" sz="3600" b="0" i="1" smtClean="0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pt-BR" altLang="pt-BR" sz="3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pt-BR" altLang="pt-BR" sz="3600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d>
                          <m:r>
                            <a:rPr lang="pt-BR" altLang="pt-BR" sz="36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pt-BR" altLang="pt-BR" sz="3600" b="0" i="1" smtClean="0">
                              <a:latin typeface="Cambria Math"/>
                            </a:rPr>
                            <m:t>𝐹</m:t>
                          </m:r>
                          <m:d>
                            <m:dPr>
                              <m:ctrlPr>
                                <a:rPr lang="pt-BR" altLang="pt-BR" sz="3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pt-BR" altLang="pt-BR" sz="3600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d>
                          <m:r>
                            <a:rPr lang="pt-BR" altLang="pt-BR" sz="3600" b="0" i="1" smtClean="0">
                              <a:latin typeface="Cambria Math"/>
                            </a:rPr>
                            <m:t>, </m:t>
                          </m:r>
                        </m:e>
                      </m:nary>
                    </m:oMath>
                  </m:oMathPara>
                </a14:m>
                <a:endParaRPr lang="pt-BR" altLang="pt-BR" sz="3600" dirty="0" smtClean="0">
                  <a:latin typeface="Arial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pt-BR" altLang="pt-BR" sz="3600" dirty="0" smtClean="0">
                    <a:latin typeface="Arial" charset="0"/>
                  </a:rPr>
                  <a:t>onde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𝐹</m:t>
                        </m:r>
                      </m:e>
                      <m:sup>
                        <m:r>
                          <a:rPr lang="pt-BR" altLang="pt-BR" sz="3600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=</m:t>
                    </m:r>
                    <m:r>
                      <a:rPr lang="pt-BR" altLang="pt-BR" sz="3600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pt-BR" altLang="pt-BR" sz="3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altLang="pt-BR" sz="36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pt-BR" altLang="pt-BR" sz="3600" b="0" i="1" smtClean="0">
                        <a:latin typeface="Cambria Math"/>
                      </a:rPr>
                      <m:t>.</m:t>
                    </m:r>
                  </m:oMath>
                </a14:m>
                <a:endParaRPr lang="pt-BR" altLang="pt-BR" sz="3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5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27384"/>
                <a:ext cx="8839200" cy="1902957"/>
              </a:xfrm>
              <a:prstGeom prst="rect">
                <a:avLst/>
              </a:prstGeom>
              <a:blipFill rotWithShape="1">
                <a:blip r:embed="rId2"/>
                <a:stretch>
                  <a:fillRect b="-1121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077"/>
            <a:ext cx="9194430" cy="459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662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0038" y="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Como encontrar a equação da reta tangente à uma curva em um ponto dado? </a:t>
            </a:r>
            <a:endParaRPr lang="pt-BR" altLang="pt-BR" sz="24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594928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pt-BR" sz="2400" dirty="0" smtClean="0"/>
              <a:t>Aproximando o ponto vermelho do ponto preto, a reta secante tende à reta tangente.</a:t>
            </a:r>
            <a:endParaRPr lang="pt-BR" altLang="pt-BR" sz="2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15955"/>
            <a:ext cx="8136904" cy="4062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16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2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Design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33CC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ADE2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0000"/>
        </a:dk1>
        <a:lt1>
          <a:srgbClr val="E4D882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EFE9C1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4483</TotalTime>
  <Words>2548</Words>
  <Application>Microsoft Office PowerPoint</Application>
  <PresentationFormat>Apresentação na tela (4:3)</PresentationFormat>
  <Paragraphs>209</Paragraphs>
  <Slides>84</Slides>
  <Notes>15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84</vt:i4>
      </vt:variant>
    </vt:vector>
  </HeadingPairs>
  <TitlesOfParts>
    <vt:vector size="85" baseType="lpstr"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xx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Palestra Tone genérica</dc:title>
  <dc:creator>x</dc:creator>
  <cp:lastModifiedBy>Brolezzi</cp:lastModifiedBy>
  <cp:revision>188</cp:revision>
  <dcterms:created xsi:type="dcterms:W3CDTF">2000-10-30T21:16:10Z</dcterms:created>
  <dcterms:modified xsi:type="dcterms:W3CDTF">2018-10-19T10:32:59Z</dcterms:modified>
</cp:coreProperties>
</file>