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16"/>
  </p:notesMasterIdLst>
  <p:sldIdLst>
    <p:sldId id="256" r:id="rId3"/>
    <p:sldId id="267" r:id="rId4"/>
    <p:sldId id="258" r:id="rId5"/>
    <p:sldId id="268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57" r:id="rId14"/>
    <p:sldId id="266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2E04AE-1EDA-4943-8374-2F123DC44EB7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51F08B-5FB2-4640-8C2F-BF36B47B0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86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2CA703-666F-4E48-8F88-1FB08971B46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9E219-72E6-4EE3-89F1-E7247A1D5FA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F9357D-3C67-464E-A00D-A71E40BBB92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C55C9-1996-4674-A0E3-7F7866AEAAA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1B0CE-A0F5-4228-8E32-9711CB37FC7F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C8FE3-0432-4B75-BDC1-A41A2A17313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F8A7-A215-470F-94CC-2DF2FE01BFF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C0729-01C0-47D1-A27F-9CD883644B8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42C93-80A6-4462-8CA1-CC5218175270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D9F420-14C2-4954-8804-5D09AB75651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276A-CE69-4F5F-98F7-64EE8AAF29DF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9ADB-68A3-4BDE-BDB1-63E9EDFEDC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FC03-D1F7-45B7-86BE-0DF834782B74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CD42-5838-4D8B-A954-3BC4707BB1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0A4C-C12D-483F-9592-5F5D4C7063DC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6B35-E0AB-4DA6-94F3-560EEFC102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ector reto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ector reto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e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e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e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7CA8-3E5B-42CE-86E8-C2045468AD09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C7E7-C4ED-4E51-8AA1-C0FCD4057C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CFB5DD-EE34-4F57-9F7D-0B33FD12B6C1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2ACBB6-9CC1-41F6-94C7-FB3631FEA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ector reto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ctor reto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ector reto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C7C4-069E-4B73-B14F-FDAB12B6359D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B906-96AA-43BB-965C-07FCA332E1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8D6F-DE43-4CE8-8C7E-BB7974DEAFF7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ACEE-764D-4DCE-BD34-753E9579D2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4944-EF5C-4A1E-81E0-DB53AB89EC6E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393A-A34C-483B-BF55-5005CC956F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C8A04B-775C-480C-9106-F8AE28FD125D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B4AC63-6BA9-47C6-AA63-9B01DA707B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6F02-6F9D-46E6-9A8A-C21855742D98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48CE-FDDD-498C-A075-1E9EDEB7E4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ector reto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E400A4-05CD-4DF5-9A5B-BF2EEF9B8EC2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766D6D-A155-4894-BB53-05043FCFA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C565-0D4B-49C7-BB7B-5A959F796B93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7DF5-60FC-4C7A-96F4-AC4AAF283D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ector reto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F2117-9241-495D-8E30-9FECDF1E46EA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2003A0-0144-4320-BA71-6B69AF1AA0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C434-5D45-48F2-A6DC-A97A07FBF394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7661-AC88-4F9E-92A2-CE9AD28EDA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74FE-419E-45EF-8689-E0B2856DC67A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E42A-C981-467B-BFF5-CF03AB4837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7782-24F5-4EAF-A362-055CF7AB35FB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866E-8DC7-442C-BFB5-509ACB2CB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94B6-6571-49EE-9954-9877399D6A45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AF6E-79D3-480B-843F-C55924D370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FD52-6588-4367-A42F-516ACE693842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312C-2FAE-46B6-880A-544CEA5FCB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E2DC-DBDD-4D3A-9825-C92D33B0C775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BD8F-D47B-43B7-BA28-A52AF63550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EAD3-D74E-4F9B-8C49-31996403D684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BC4A-B1B4-4EE5-BB37-9FF25D199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D63A-B012-40B4-88C3-953925A60493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2BAB-2704-4FB3-A240-5533458302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C1E1-EF6A-4079-8860-07D7D69C93AC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DC6F-F83F-4525-8125-3066E335E7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76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EDB6C-E335-42E8-AD84-5FC55650DCFB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DF94F-24FC-4C7F-A0DD-D7B1719CCF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316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4C053-A92D-40CD-9C5D-1C26936C5951}" type="datetimeFigureOut">
              <a:rPr lang="pt-BR"/>
              <a:pPr>
                <a:defRPr/>
              </a:pPr>
              <a:t>18/11/2013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85FD6-29B8-4310-AFC8-0E679B6155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2" r:id="rId4"/>
    <p:sldLayoutId id="2147483741" r:id="rId5"/>
    <p:sldLayoutId id="2147483746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818E8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8CEC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3C6B8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26064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5400" i="1" dirty="0" smtClean="0"/>
              <a:t>e</a:t>
            </a:r>
            <a:r>
              <a:rPr lang="pt-BR" altLang="pt-BR" dirty="0" smtClean="0"/>
              <a:t>: </a:t>
            </a:r>
            <a:r>
              <a:rPr lang="pt-BR" altLang="pt-BR" i="1" dirty="0" smtClean="0"/>
              <a:t>A História de um Número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3600" dirty="0" smtClean="0"/>
              <a:t>Eli </a:t>
            </a:r>
            <a:r>
              <a:rPr lang="pt-BR" altLang="pt-BR" sz="3600" dirty="0" err="1" smtClean="0"/>
              <a:t>Maor</a:t>
            </a:r>
            <a:r>
              <a:rPr lang="pt-BR" altLang="pt-BR" sz="3600" dirty="0" smtClean="0"/>
              <a:t> – Ed. Record 3ª Ed. (2006)</a:t>
            </a:r>
            <a:endParaRPr lang="pt-BR" altLang="pt-BR" dirty="0" smtClean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987675" y="1916113"/>
          <a:ext cx="3059113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to do Photo Editor" r:id="rId4" imgW="5638095" imgH="8228571" progId="MSPhotoEd.3">
                  <p:embed/>
                </p:oleObj>
              </mc:Choice>
              <mc:Fallback>
                <p:oleObj name="Foto do Photo Editor" r:id="rId4" imgW="5638095" imgH="82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16113"/>
                        <a:ext cx="3059113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188" y="69215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Segundo o autor, Euler começou a “brincar” com as relações matemáticas, fazendo alguns procedimentos não muito corretos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Primeiramente substitui </a:t>
            </a:r>
            <a:r>
              <a:rPr lang="pt-BR" i="1" dirty="0" smtClean="0">
                <a:latin typeface="Times New Roman" pitchFamily="18" charset="0"/>
              </a:rPr>
              <a:t>x</a:t>
            </a:r>
            <a:r>
              <a:rPr lang="pt-BR" i="1" dirty="0" smtClean="0"/>
              <a:t> </a:t>
            </a:r>
            <a:r>
              <a:rPr lang="pt-BR" dirty="0" smtClean="0"/>
              <a:t>na função exponencial por </a:t>
            </a:r>
            <a:r>
              <a:rPr lang="pt-BR" i="1" dirty="0" err="1" smtClean="0">
                <a:latin typeface="Times New Roman" pitchFamily="18" charset="0"/>
              </a:rPr>
              <a:t>ix</a:t>
            </a:r>
            <a:r>
              <a:rPr lang="pt-BR" dirty="0" smtClean="0"/>
              <a:t>, obtendo uma função exponencial imaginária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Escrevendo-a em séries de potências e rearranjando os termos, chegou à relação</a:t>
            </a:r>
            <a:r>
              <a:rPr lang="pt-BR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A demonstração formal desta relação só ocorreu tempos depois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39378"/>
              </p:ext>
            </p:extLst>
          </p:nvPr>
        </p:nvGraphicFramePr>
        <p:xfrm>
          <a:off x="2915816" y="3933056"/>
          <a:ext cx="25923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ção" r:id="rId4" imgW="1130040" imgH="203040" progId="Equation.3">
                  <p:embed/>
                </p:oleObj>
              </mc:Choice>
              <mc:Fallback>
                <p:oleObj name="Equação" r:id="rId4" imgW="11300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933056"/>
                        <a:ext cx="259238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No campo dos números complexos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O autor faz um breve histórico referente aos problemas que envolviam raiz quadrada de um número negativo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A partir de então ele apresenta vários estudos que envolvem o número </a:t>
            </a:r>
            <a:r>
              <a:rPr lang="pt-BR" i="1" dirty="0" smtClean="0">
                <a:latin typeface="Times New Roman" pitchFamily="18" charset="0"/>
              </a:rPr>
              <a:t>i</a:t>
            </a:r>
            <a:r>
              <a:rPr lang="pt-BR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i="1" dirty="0" smtClean="0">
              <a:latin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representações polares;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logaritmo de números negativos [</a:t>
            </a:r>
            <a:r>
              <a:rPr lang="pt-BR" i="1" dirty="0" err="1" smtClean="0">
                <a:latin typeface="Times New Roman" pitchFamily="18" charset="0"/>
              </a:rPr>
              <a:t>ln</a:t>
            </a:r>
            <a:r>
              <a:rPr lang="pt-BR" i="1" dirty="0" smtClean="0"/>
              <a:t>(</a:t>
            </a:r>
            <a:r>
              <a:rPr lang="pt-BR" dirty="0" smtClean="0"/>
              <a:t>-1</a:t>
            </a:r>
            <a:r>
              <a:rPr lang="pt-BR" i="1" dirty="0" smtClean="0"/>
              <a:t>)</a:t>
            </a:r>
            <a:r>
              <a:rPr lang="pt-BR" dirty="0" smtClean="0"/>
              <a:t>] e de números imaginários [</a:t>
            </a:r>
            <a:r>
              <a:rPr lang="pt-BR" i="1" dirty="0" err="1" smtClean="0">
                <a:latin typeface="Times New Roman" pitchFamily="18" charset="0"/>
              </a:rPr>
              <a:t>ln</a:t>
            </a:r>
            <a:r>
              <a:rPr lang="pt-BR" i="1" dirty="0" smtClean="0">
                <a:latin typeface="Times New Roman" pitchFamily="18" charset="0"/>
              </a:rPr>
              <a:t>(i)</a:t>
            </a:r>
            <a:r>
              <a:rPr lang="pt-BR" dirty="0" smtClean="0"/>
              <a:t>]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potências imaginárias de números imaginários [</a:t>
            </a:r>
            <a:r>
              <a:rPr lang="pt-BR" i="1" dirty="0" err="1" smtClean="0">
                <a:latin typeface="Times New Roman" pitchFamily="18" charset="0"/>
              </a:rPr>
              <a:t>i</a:t>
            </a:r>
            <a:r>
              <a:rPr lang="pt-BR" i="1" baseline="30000" dirty="0" err="1" smtClean="0">
                <a:latin typeface="Times New Roman" pitchFamily="18" charset="0"/>
              </a:rPr>
              <a:t>i</a:t>
            </a:r>
            <a:r>
              <a:rPr lang="pt-BR" dirty="0" smtClean="0"/>
              <a:t>]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/>
              <a:t>funções complexas</a:t>
            </a:r>
            <a:endParaRPr lang="pt-BR" i="1" baseline="30000" dirty="0" smtClean="0">
              <a:latin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Um pouco do Livro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Linguagem Utilizada no Livro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Público Alvo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Série Escolar Recomendável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Como Aplicar o Conteúdo Visto no Livro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/>
              <a:t>Obrigada a todos!</a:t>
            </a:r>
            <a:endParaRPr lang="pt-B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706438"/>
            <a:ext cx="62468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Quem é Eli </a:t>
            </a:r>
            <a:r>
              <a:rPr lang="pt-BR" dirty="0" err="1" smtClean="0"/>
              <a:t>Maor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Historiador da Matemática nascido em Israel no dia 04/10/1937.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Escreve livros sobre o mundo dos números nos quais examina o impacto cultural destes nas artes e nas ciências. É também astrônomo amador.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Critica o modo “esotérico e seco” como a Matemática é tradicionalmente ensinada.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Atualmente trabalha como Professor de História da Matemática na Loyola </a:t>
            </a:r>
            <a:r>
              <a:rPr lang="pt-BR" dirty="0" err="1" smtClean="0"/>
              <a:t>University</a:t>
            </a:r>
            <a:r>
              <a:rPr lang="pt-BR" dirty="0" smtClean="0"/>
              <a:t>, em Chicago.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16013" y="1484313"/>
            <a:ext cx="6913562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i="1"/>
              <a:t>“Temos a propensão de sobrecarregar nossos estudantes com fórmulas, definições, teoremas e demonstrações, mas raramente mencionamos a evolução histórica desses fatos, deixando a impressão de que eles foram entregues à humanidade como os Dez Mandamentos, por alguma autoridade divina. A história da matemática é uma boa maneira de corrigir essa impressão.”  </a:t>
            </a:r>
          </a:p>
          <a:p>
            <a:pPr>
              <a:spcBef>
                <a:spcPct val="50000"/>
              </a:spcBef>
            </a:pPr>
            <a:r>
              <a:rPr lang="pt-BR" sz="2500"/>
              <a:t>                                                            </a:t>
            </a:r>
            <a:r>
              <a:rPr lang="pt-BR" sz="2500" b="1"/>
              <a:t>Eli Maor</a:t>
            </a:r>
          </a:p>
          <a:p>
            <a:pPr>
              <a:spcBef>
                <a:spcPct val="50000"/>
              </a:spcBef>
            </a:pPr>
            <a:endParaRPr lang="pt-BR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O que motivou o Autor?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200" smtClean="0"/>
              <a:t>Ao contrário do número </a:t>
            </a:r>
            <a:r>
              <a:rPr lang="pt-BR" sz="2200" smtClean="0">
                <a:latin typeface="Symbol" pitchFamily="18" charset="2"/>
              </a:rPr>
              <a:t>p</a:t>
            </a:r>
            <a:r>
              <a:rPr lang="pt-BR" sz="2200" smtClean="0"/>
              <a:t>, não existiam livros dedicados exclusivamente à história do número de Euler.</a:t>
            </a:r>
          </a:p>
          <a:p>
            <a:pPr>
              <a:lnSpc>
                <a:spcPct val="90000"/>
              </a:lnSpc>
            </a:pPr>
            <a:endParaRPr lang="pt-BR" sz="220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2200" smtClean="0"/>
              <a:t>A função exponencial </a:t>
            </a:r>
            <a:r>
              <a:rPr lang="pt-BR" sz="2200" b="1" smtClean="0"/>
              <a:t>f(x) =</a:t>
            </a:r>
            <a:r>
              <a:rPr lang="pt-BR" sz="2200" smtClean="0"/>
              <a:t> </a:t>
            </a:r>
            <a:r>
              <a:rPr lang="pt-BR" sz="3300" b="1" i="1" smtClean="0"/>
              <a:t>e</a:t>
            </a:r>
            <a:r>
              <a:rPr lang="pt-BR" sz="3300" b="1" i="1" baseline="30000" smtClean="0"/>
              <a:t>x</a:t>
            </a:r>
            <a:r>
              <a:rPr lang="pt-BR" sz="2200" i="1" baseline="30000" smtClean="0"/>
              <a:t>  </a:t>
            </a:r>
            <a:r>
              <a:rPr lang="pt-BR" sz="2200" smtClean="0"/>
              <a:t>está presente em uma grande variedade de fenômenos naturais e atividades humanas que vão muito além da matemática.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pt-BR" sz="220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2200" smtClean="0"/>
              <a:t>Contar a história do número </a:t>
            </a:r>
            <a:r>
              <a:rPr lang="pt-BR" sz="3300" b="1" i="1" smtClean="0"/>
              <a:t>e</a:t>
            </a:r>
            <a:r>
              <a:rPr lang="pt-BR" sz="2200" smtClean="0"/>
              <a:t> em linguagem acessível para um público pouco versado em matemática  explorando, ao mesmo tempo, algumas questões paralelas de interesse histórico.</a:t>
            </a:r>
          </a:p>
          <a:p>
            <a:endParaRPr lang="pt-B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Alguns temas abordados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Conceito Inicial de Logaritmo (conhecido como Logaritmo Natural) – John Napier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err="1" smtClean="0"/>
              <a:t>Briggs</a:t>
            </a:r>
            <a:r>
              <a:rPr lang="pt-BR" dirty="0" smtClean="0"/>
              <a:t> propõe algumas mudanças na ideia dos logaritmos, como o uso da base 10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História do Cálculo, os avanços que aconteceram na época onde, o número “e”, aparece com destaque para o cálculo de um limite muito conhecido no cálculo de Juros Composto.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O problema da quadratura da hipérbole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As cônicas e as representações após o desenvolvimento da Geometria Analítica.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549275"/>
            <a:ext cx="8229600" cy="5543550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6400" dirty="0"/>
              <a:t>Em 1647, </a:t>
            </a:r>
            <a:r>
              <a:rPr lang="pt-BR" sz="6400" dirty="0" err="1"/>
              <a:t>Grégoire</a:t>
            </a:r>
            <a:r>
              <a:rPr lang="pt-BR" sz="6400" dirty="0"/>
              <a:t> percebeu que a área sob uma hipérbole (y = x-1) tem uma relação com a função logarítmica (sendo esta, talvez, o seu primeiro uso)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6400" dirty="0"/>
              <a:t>Newton x </a:t>
            </a:r>
            <a:r>
              <a:rPr lang="pt-BR" sz="6400" dirty="0" smtClean="0"/>
              <a:t>Leibniz – disputa do Cálculo</a:t>
            </a:r>
            <a:endParaRPr lang="pt-BR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6400" dirty="0"/>
              <a:t>P</a:t>
            </a:r>
            <a:r>
              <a:rPr lang="pt-BR" sz="6400" dirty="0" smtClean="0"/>
              <a:t>roblema </a:t>
            </a:r>
            <a:r>
              <a:rPr lang="pt-BR" sz="6400" dirty="0"/>
              <a:t>de </a:t>
            </a:r>
            <a:r>
              <a:rPr lang="pt-BR" sz="6400" dirty="0" err="1"/>
              <a:t>ciclóides</a:t>
            </a:r>
            <a:r>
              <a:rPr lang="pt-BR" sz="6400" dirty="0"/>
              <a:t>: “encontrar a curva ao longo da qual uma partícula deslizará sob a força gravitacional no menor tempo possível” (braquistócrona)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6400" dirty="0" err="1" smtClean="0"/>
              <a:t>Spiral</a:t>
            </a:r>
            <a:r>
              <a:rPr lang="pt-BR" sz="6400" dirty="0" smtClean="0"/>
              <a:t> </a:t>
            </a:r>
            <a:r>
              <a:rPr lang="pt-BR" sz="6400" dirty="0" err="1" smtClean="0"/>
              <a:t>Mirabilis</a:t>
            </a:r>
            <a:r>
              <a:rPr lang="pt-BR" sz="6400" dirty="0"/>
              <a:t>: O autor apresenta vários detalhes desta curva: suas propriedades, particularidades, matemáticos que a estudaram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7000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620713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/>
              <a:t>Jakob Bernoulli propõe em 1690, um problema cuja solução é uma catenária: “encontrar a curva formada por um fio pendente, livremente suspenso a partir de dois pontos fixos”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/>
              <a:t>Apenas em 1757, </a:t>
            </a:r>
            <a:r>
              <a:rPr lang="pt-BR" dirty="0" err="1"/>
              <a:t>Riccati</a:t>
            </a:r>
            <a:r>
              <a:rPr lang="pt-BR" dirty="0"/>
              <a:t> apresenta uma notação para a catenária, assim como para uma função semelhante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/>
              <a:t>As ideias de Arquimedes – conhecido posteriormente como Método da </a:t>
            </a:r>
            <a:r>
              <a:rPr lang="pt-BR" dirty="0" smtClean="0"/>
              <a:t>exaustão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Primeiros conceitos do Cálculo – Derivada e Integral</a:t>
            </a:r>
            <a:endParaRPr lang="pt-BR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Alguns trabalhos de Euler</a:t>
            </a:r>
            <a:endParaRPr lang="pt-BR" dirty="0"/>
          </a:p>
        </p:txBody>
      </p:sp>
      <p:sp>
        <p:nvSpPr>
          <p:cNvPr id="4403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Euler desenvolveu estudos sobre a teoria dos números (matemática pura) e sobre a mecânica analítica (matemática aplicada)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r>
              <a:rPr lang="pt-BR" smtClean="0"/>
              <a:t>Fez um trabalho sobre funções, no qual introduziu sua definição e sua notação, usada atualmente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r>
              <a:rPr lang="pt-BR" smtClean="0"/>
              <a:t>Possivelmente foi o primeiro a usar a letra “</a:t>
            </a:r>
            <a:r>
              <a:rPr lang="pt-BR" i="1" smtClean="0"/>
              <a:t>e</a:t>
            </a:r>
            <a:r>
              <a:rPr lang="pt-BR" smtClean="0"/>
              <a:t>” para se referir ao número 2,71828...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r>
              <a:rPr lang="pt-BR" smtClean="0"/>
              <a:t>Representou a função exponencial como uma série de potências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cão Envidraçad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ilh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684</Words>
  <Application>Microsoft Office PowerPoint</Application>
  <PresentationFormat>Apresentação na tela (4:3)</PresentationFormat>
  <Paragraphs>88</Paragraphs>
  <Slides>13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Tema do Office</vt:lpstr>
      <vt:lpstr>Balcão Envidraçado</vt:lpstr>
      <vt:lpstr>Foto do Microsoft Photo Editor 3.0</vt:lpstr>
      <vt:lpstr>Microsoft Equation 3.0</vt:lpstr>
      <vt:lpstr>Apresentação do PowerPoint</vt:lpstr>
      <vt:lpstr>Apresentação do PowerPoint</vt:lpstr>
      <vt:lpstr>Quem é Eli Maor</vt:lpstr>
      <vt:lpstr>Apresentação do PowerPoint</vt:lpstr>
      <vt:lpstr>O que motivou o Autor?</vt:lpstr>
      <vt:lpstr>Alguns temas abordados</vt:lpstr>
      <vt:lpstr>Apresentação do PowerPoint</vt:lpstr>
      <vt:lpstr>Apresentação do PowerPoint</vt:lpstr>
      <vt:lpstr>Alguns trabalhos de Euler</vt:lpstr>
      <vt:lpstr>Apresentação do PowerPoint</vt:lpstr>
      <vt:lpstr>No campo dos números complexos </vt:lpstr>
      <vt:lpstr>Um pouco do Livro</vt:lpstr>
      <vt:lpstr>Obrigada a todos!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</dc:creator>
  <cp:lastModifiedBy>RCSIME2</cp:lastModifiedBy>
  <cp:revision>13</cp:revision>
  <dcterms:created xsi:type="dcterms:W3CDTF">2013-11-13T22:35:22Z</dcterms:created>
  <dcterms:modified xsi:type="dcterms:W3CDTF">2013-11-18T22:59:54Z</dcterms:modified>
</cp:coreProperties>
</file>