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2" r:id="rId4"/>
    <p:sldId id="263" r:id="rId5"/>
    <p:sldId id="268" r:id="rId6"/>
    <p:sldId id="271" r:id="rId7"/>
    <p:sldId id="257" r:id="rId8"/>
    <p:sldId id="259" r:id="rId9"/>
    <p:sldId id="258" r:id="rId10"/>
    <p:sldId id="264" r:id="rId11"/>
    <p:sldId id="272" r:id="rId12"/>
    <p:sldId id="274" r:id="rId13"/>
    <p:sldId id="265" r:id="rId14"/>
    <p:sldId id="267" r:id="rId1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A9D7C-D232-46DB-BEEF-44E0D5886162}" type="datetimeFigureOut">
              <a:rPr lang="pt-BR"/>
              <a:pPr>
                <a:defRPr/>
              </a:pPr>
              <a:t>21/11/2013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E801E-8401-48E6-B417-6EE3A7168D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720E5-7325-4344-AB0C-0E501E833D2D}" type="datetimeFigureOut">
              <a:rPr lang="pt-BR"/>
              <a:pPr>
                <a:defRPr/>
              </a:pPr>
              <a:t>21/11/2013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2921B-13A1-474F-8A6C-B52CDE3BF62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9780A-14C8-463E-99C9-C88C93D5543F}" type="datetimeFigureOut">
              <a:rPr lang="pt-BR"/>
              <a:pPr>
                <a:defRPr/>
              </a:pPr>
              <a:t>21/11/2013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C28D2-2CD5-42DC-BD94-CBBF8122592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0820B-CCD0-4C77-8862-F8AABDB0EA34}" type="datetimeFigureOut">
              <a:rPr lang="pt-BR"/>
              <a:pPr>
                <a:defRPr/>
              </a:pPr>
              <a:t>21/11/2013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85354-9847-4D0F-96BB-C14874D026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5AFC7-A163-4992-8CC2-2530CEDAE26F}" type="datetimeFigureOut">
              <a:rPr lang="pt-BR"/>
              <a:pPr>
                <a:defRPr/>
              </a:pPr>
              <a:t>21/11/2013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82E0D-A55D-409D-BC39-7542C857D7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605B3-0D39-4568-A091-C57C597D3E58}" type="datetimeFigureOut">
              <a:rPr lang="pt-BR"/>
              <a:pPr>
                <a:defRPr/>
              </a:pPr>
              <a:t>21/11/2013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7D630-8D82-49F2-9B81-7CE9768B7C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17B81-CB04-42F5-A078-D1863E81F197}" type="datetimeFigureOut">
              <a:rPr lang="pt-BR"/>
              <a:pPr>
                <a:defRPr/>
              </a:pPr>
              <a:t>21/11/2013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EEAE0-E32A-4E85-B532-0F95A0D33E7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4AA9A-9609-421B-AB0E-5CF90549AB02}" type="datetimeFigureOut">
              <a:rPr lang="pt-BR"/>
              <a:pPr>
                <a:defRPr/>
              </a:pPr>
              <a:t>21/11/2013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6C1CB-BB70-4740-AA96-237CB6A4A5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E363F-F37E-4FD5-8C5F-F9D473752D5B}" type="datetimeFigureOut">
              <a:rPr lang="pt-BR"/>
              <a:pPr>
                <a:defRPr/>
              </a:pPr>
              <a:t>21/11/2013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60E81-CEA2-4CF3-8E3E-314F7F832D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A72C7-8872-43E0-8338-16E3FE0F844C}" type="datetimeFigureOut">
              <a:rPr lang="pt-BR"/>
              <a:pPr>
                <a:defRPr/>
              </a:pPr>
              <a:t>21/11/2013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27EBA-9468-43BC-8346-B2D0F4774B0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B900C-B225-44A6-8F4F-3D685C0C3781}" type="datetimeFigureOut">
              <a:rPr lang="pt-BR"/>
              <a:pPr>
                <a:defRPr/>
              </a:pPr>
              <a:t>21/11/2013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B3B03-A23C-4FAC-B759-C0000D4A0A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FA4B1-9623-4555-9CFF-77AB3C5240ED}" type="datetimeFigureOut">
              <a:rPr lang="pt-BR"/>
              <a:pPr>
                <a:defRPr/>
              </a:pPr>
              <a:t>21/11/2013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2F4E1-DB0E-4643-A5C0-658DF4E05C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C4E1F-B9D6-4404-B3F0-1756E725464D}" type="datetimeFigureOut">
              <a:rPr lang="pt-BR"/>
              <a:pPr>
                <a:defRPr/>
              </a:pPr>
              <a:t>21/11/2013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1C4E3-214F-42A5-962F-B350FC07A2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56C72-21DE-4C14-9478-D315EB78A8F2}" type="datetimeFigureOut">
              <a:rPr lang="pt-BR"/>
              <a:pPr>
                <a:defRPr/>
              </a:pPr>
              <a:t>21/11/2013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AF997-F98A-482C-905F-13833401E9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8F0F3-B736-4F96-895A-4F7238950581}" type="datetimeFigureOut">
              <a:rPr lang="pt-BR"/>
              <a:pPr>
                <a:defRPr/>
              </a:pPr>
              <a:t>21/11/2013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BFAC4-EE87-4743-8D38-C5EC33E2FD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4EEFA-3134-4F0B-8DD9-A6711D186FBE}" type="datetimeFigureOut">
              <a:rPr lang="pt-BR"/>
              <a:pPr>
                <a:defRPr/>
              </a:pPr>
              <a:t>21/11/2013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C6E25-7130-4660-B2B0-08736A9D7DF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5FA29-015D-472D-A690-506CA5BC4F5D}" type="datetimeFigureOut">
              <a:rPr lang="pt-BR"/>
              <a:pPr>
                <a:defRPr/>
              </a:pPr>
              <a:t>21/11/2013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73E18-7148-4141-BF8D-1E82CCD6FC9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E7C29-F0D2-45C6-94C1-F2A79E645409}" type="datetimeFigureOut">
              <a:rPr lang="pt-BR"/>
              <a:pPr>
                <a:defRPr/>
              </a:pPr>
              <a:t>21/11/2013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9A547-3FB6-418B-A4C0-3AAFB7B7656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86AAE-867A-4597-A909-746447E9869B}" type="datetimeFigureOut">
              <a:rPr lang="pt-BR"/>
              <a:pPr>
                <a:defRPr/>
              </a:pPr>
              <a:t>21/11/2013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2DFB8-B189-4816-BE1E-0AC12B5F33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26489-5706-45B3-846A-7801C4ABF86F}" type="datetimeFigureOut">
              <a:rPr lang="pt-BR"/>
              <a:pPr>
                <a:defRPr/>
              </a:pPr>
              <a:t>21/11/2013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F310C-278D-4064-8939-0753EB13BD0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6484C-793E-4694-AACE-E0A37DB9AAAA}" type="datetimeFigureOut">
              <a:rPr lang="pt-BR"/>
              <a:pPr>
                <a:defRPr/>
              </a:pPr>
              <a:t>21/11/2013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E644E-70E5-4401-8D33-57320EB4F8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B1C26-AA79-4282-B838-54B3E902CC84}" type="datetimeFigureOut">
              <a:rPr lang="pt-BR"/>
              <a:pPr>
                <a:defRPr/>
              </a:pPr>
              <a:t>21/11/2013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5BD1F-6109-46D9-98D4-B4E36D182A7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6CF2E4-D952-4E81-BD56-3AA0298B8CD6}" type="datetimeFigureOut">
              <a:rPr lang="pt-BR"/>
              <a:pPr>
                <a:defRPr/>
              </a:pPr>
              <a:t>21/11/2013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A69B37-A780-40B8-91AE-FC1E72DC8C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 spd="med">
    <p:push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331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565CC7D-8FC6-463E-94C4-9EA088CC52F1}" type="datetimeFigureOut">
              <a:rPr lang="pt-BR"/>
              <a:pPr>
                <a:defRPr/>
              </a:pPr>
              <a:t>21/11/2013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E3F17AC-BC16-43BB-9A24-433CC309851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transition spd="med">
    <p:push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wm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wm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wm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ctrTitle"/>
          </p:nvPr>
        </p:nvSpPr>
        <p:spPr>
          <a:xfrm>
            <a:off x="684213" y="333375"/>
            <a:ext cx="7772400" cy="1470025"/>
          </a:xfrm>
        </p:spPr>
        <p:txBody>
          <a:bodyPr/>
          <a:lstStyle/>
          <a:p>
            <a:r>
              <a:rPr lang="pt-BR" sz="4000" smtClean="0">
                <a:latin typeface="Cooper Black"/>
              </a:rPr>
              <a:t>O HOMEM QUE CALCULAVA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913" y="5949950"/>
            <a:ext cx="6400800" cy="6477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Cooper Black" pitchFamily="18" charset="0"/>
              </a:rPr>
              <a:t>MALBA TAHAN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>
              <a:latin typeface="Cooper Black" pitchFamily="18" charset="0"/>
            </a:endParaRPr>
          </a:p>
        </p:txBody>
      </p:sp>
      <p:pic>
        <p:nvPicPr>
          <p:cNvPr id="25604" name="Picture 2" descr="C:\Arquivos de programas\Microsoft Office\MEDIA\OFFICE12\Lines\BD21322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 descr="C:\Arquivos de programas\Microsoft Office\MEDIA\OFFICE12\Lines\BD21322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81788"/>
            <a:ext cx="9144000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" descr="C:\Arquivos de programas\Microsoft Office\MEDIA\OFFICE12\Lines\BD21322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913"/>
            <a:ext cx="179388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2" descr="C:\Arquivos de programas\Microsoft Office\MEDIA\OFFICE12\Lines\BD21322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4613" y="188913"/>
            <a:ext cx="179387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2" descr="http://4.bp.blogspot.com/-pIvpE_C3K9w/TvO3Nfz3BJI/AAAAAAAAAHA/79ct1nlxbWk/s1600/85010619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1557338"/>
            <a:ext cx="2808287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ctrTitle"/>
          </p:nvPr>
        </p:nvSpPr>
        <p:spPr>
          <a:xfrm>
            <a:off x="684213" y="260350"/>
            <a:ext cx="7772400" cy="865188"/>
          </a:xfrm>
        </p:spPr>
        <p:txBody>
          <a:bodyPr/>
          <a:lstStyle/>
          <a:p>
            <a:r>
              <a:rPr lang="pt-BR" sz="4000" smtClean="0">
                <a:latin typeface="Cooper Black"/>
              </a:rPr>
              <a:t>Algumas histórias</a:t>
            </a:r>
          </a:p>
        </p:txBody>
      </p:sp>
      <p:pic>
        <p:nvPicPr>
          <p:cNvPr id="34820" name="Picture 2" descr="C:\Arquivos de programas\Microsoft Office\MEDIA\OFFICE12\Lines\BD21322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2" descr="C:\Arquivos de programas\Microsoft Office\MEDIA\OFFICE12\Lines\BD21322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81788"/>
            <a:ext cx="9144000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2" descr="C:\Arquivos de programas\Microsoft Office\MEDIA\OFFICE12\Lines\BD21322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913"/>
            <a:ext cx="179388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2" descr="C:\Arquivos de programas\Microsoft Office\MEDIA\OFFICE12\Lines\BD21322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4613" y="188913"/>
            <a:ext cx="179387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1125538"/>
            <a:ext cx="35877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ítulo 11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4104456" cy="4824536"/>
          </a:xfrm>
        </p:spPr>
        <p:txBody>
          <a:bodyPr/>
          <a:lstStyle/>
          <a:p>
            <a:pPr algn="l"/>
            <a:r>
              <a:rPr lang="pt-BR" sz="1600" b="1" i="1" dirty="0" smtClean="0">
                <a:solidFill>
                  <a:schemeClr val="tx1"/>
                </a:solidFill>
              </a:rPr>
              <a:t>S =2</a:t>
            </a:r>
            <a:r>
              <a:rPr lang="pt-BR" sz="1600" b="1" i="1" baseline="30000" dirty="0" smtClean="0">
                <a:solidFill>
                  <a:schemeClr val="tx1"/>
                </a:solidFill>
              </a:rPr>
              <a:t>64</a:t>
            </a:r>
            <a:r>
              <a:rPr lang="pt-BR" sz="1600" b="1" i="1" dirty="0" smtClean="0">
                <a:solidFill>
                  <a:schemeClr val="tx1"/>
                </a:solidFill>
              </a:rPr>
              <a:t> −1=</a:t>
            </a:r>
            <a:r>
              <a:rPr lang="pt-BR" sz="1600" b="1" dirty="0" smtClean="0">
                <a:solidFill>
                  <a:schemeClr val="tx1"/>
                </a:solidFill>
              </a:rPr>
              <a:t> 18 446 744 073 709 551 615</a:t>
            </a:r>
          </a:p>
          <a:p>
            <a:pPr algn="l"/>
            <a:endParaRPr lang="pt-BR" sz="1600" dirty="0" smtClean="0">
              <a:solidFill>
                <a:schemeClr val="tx1"/>
              </a:solidFill>
            </a:endParaRPr>
          </a:p>
          <a:p>
            <a:pPr algn="l"/>
            <a:r>
              <a:rPr lang="pt-BR" sz="1600" b="1" dirty="0" smtClean="0">
                <a:solidFill>
                  <a:schemeClr val="tx1"/>
                </a:solidFill>
              </a:rPr>
              <a:t>A Terra inteira, sendo semeada de norte a sul, com uma colheita, por ano, só poderia produzir a quantidade de trigo que exprimia a dívida do rei no fim de 450 séculos!</a:t>
            </a:r>
          </a:p>
          <a:p>
            <a:pPr algn="l"/>
            <a:endParaRPr lang="pt-BR" sz="1600" dirty="0" smtClean="0">
              <a:solidFill>
                <a:schemeClr val="tx1"/>
              </a:solidFill>
            </a:endParaRPr>
          </a:p>
          <a:p>
            <a:pPr algn="just"/>
            <a:r>
              <a:rPr lang="pt-BR" sz="1600" b="1" dirty="0" smtClean="0">
                <a:solidFill>
                  <a:schemeClr val="tx1"/>
                </a:solidFill>
              </a:rPr>
              <a:t>De acordo com </a:t>
            </a:r>
            <a:r>
              <a:rPr lang="pt-BR" sz="1600" b="1" dirty="0" err="1" smtClean="0">
                <a:solidFill>
                  <a:schemeClr val="tx1"/>
                </a:solidFill>
              </a:rPr>
              <a:t>Wallis</a:t>
            </a:r>
            <a:r>
              <a:rPr lang="pt-BR" sz="1600" b="1" dirty="0" smtClean="0">
                <a:solidFill>
                  <a:schemeClr val="tx1"/>
                </a:solidFill>
              </a:rPr>
              <a:t>, o trigo poderia encher um cubo que tivesse 9400 metros de aresta. Essa respeitável massa de trigo deveria custar, naquele tempo, 855.056.260.444.220 de libras ao monarca indiano.</a:t>
            </a:r>
          </a:p>
          <a:p>
            <a:pPr algn="just"/>
            <a:endParaRPr lang="pt-BR" sz="1600" dirty="0" smtClean="0">
              <a:solidFill>
                <a:schemeClr val="tx1"/>
              </a:solidFill>
            </a:endParaRPr>
          </a:p>
          <a:p>
            <a:pPr algn="just"/>
            <a:r>
              <a:rPr lang="pt-BR" sz="1600" b="1" dirty="0" smtClean="0">
                <a:solidFill>
                  <a:schemeClr val="tx1"/>
                </a:solidFill>
              </a:rPr>
              <a:t>Se fôssemos contar os grãos de trigo do monte S, à razão de 5 por segundo, dia e noite sem parar, gastaríamos, levaríamos 1170 milhões de séculos! 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ctrTitle"/>
          </p:nvPr>
        </p:nvSpPr>
        <p:spPr>
          <a:xfrm>
            <a:off x="684213" y="260350"/>
            <a:ext cx="7772400" cy="865188"/>
          </a:xfrm>
        </p:spPr>
        <p:txBody>
          <a:bodyPr/>
          <a:lstStyle/>
          <a:p>
            <a:r>
              <a:rPr lang="pt-BR" sz="4000" smtClean="0">
                <a:latin typeface="Cooper Black"/>
              </a:rPr>
              <a:t>Algumas histórias</a:t>
            </a:r>
          </a:p>
        </p:txBody>
      </p:sp>
      <p:pic>
        <p:nvPicPr>
          <p:cNvPr id="34820" name="Picture 2" descr="C:\Arquivos de programas\Microsoft Office\MEDIA\OFFICE12\Lines\BD21322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2" descr="C:\Arquivos de programas\Microsoft Office\MEDIA\OFFICE12\Lines\BD21322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81788"/>
            <a:ext cx="9144000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2" descr="C:\Arquivos de programas\Microsoft Office\MEDIA\OFFICE12\Lines\BD21322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913"/>
            <a:ext cx="179388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2" descr="C:\Arquivos de programas\Microsoft Office\MEDIA\OFFICE12\Lines\BD21322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4613" y="188913"/>
            <a:ext cx="179387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ítulo 11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4104456" cy="48245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1800" b="1" dirty="0" err="1" smtClean="0">
                <a:solidFill>
                  <a:schemeClr val="tx1"/>
                </a:solidFill>
              </a:rPr>
              <a:t>Beremiz</a:t>
            </a:r>
            <a:r>
              <a:rPr lang="pt-BR" sz="1800" b="1" dirty="0" smtClean="0">
                <a:solidFill>
                  <a:schemeClr val="tx1"/>
                </a:solidFill>
              </a:rPr>
              <a:t> chega na hospedaria que chama Sete penas.</a:t>
            </a:r>
            <a:endParaRPr lang="pt-BR" sz="18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1800" b="1" dirty="0">
                <a:solidFill>
                  <a:schemeClr val="tx1"/>
                </a:solidFill>
              </a:rPr>
              <a:t>Lá se encontra o </a:t>
            </a:r>
            <a:r>
              <a:rPr lang="pt-BR" sz="1800" b="1" dirty="0" err="1">
                <a:solidFill>
                  <a:schemeClr val="tx1"/>
                </a:solidFill>
              </a:rPr>
              <a:t>cheique</a:t>
            </a:r>
            <a:r>
              <a:rPr lang="pt-BR" sz="1800" b="1" dirty="0">
                <a:solidFill>
                  <a:schemeClr val="tx1"/>
                </a:solidFill>
              </a:rPr>
              <a:t> Salim </a:t>
            </a:r>
            <a:r>
              <a:rPr lang="pt-BR" sz="1800" b="1" dirty="0" err="1">
                <a:solidFill>
                  <a:schemeClr val="tx1"/>
                </a:solidFill>
              </a:rPr>
              <a:t>Nasair</a:t>
            </a:r>
            <a:r>
              <a:rPr lang="pt-BR" sz="1800" b="1" dirty="0">
                <a:solidFill>
                  <a:schemeClr val="tx1"/>
                </a:solidFill>
              </a:rPr>
              <a:t>, que tinha um problema que era dividir 3 amigos um pagamento de um lote de carneiros em uma partida de vinho composta de 21 vasos sendo 7 cheias, 7 meio-cheios e 7 </a:t>
            </a:r>
            <a:r>
              <a:rPr lang="pt-BR" sz="1800" b="1" dirty="0" smtClean="0">
                <a:solidFill>
                  <a:schemeClr val="tx1"/>
                </a:solidFill>
              </a:rPr>
              <a:t>vazia. Como </a:t>
            </a:r>
            <a:r>
              <a:rPr lang="pt-BR" sz="1800" b="1" dirty="0">
                <a:solidFill>
                  <a:schemeClr val="tx1"/>
                </a:solidFill>
              </a:rPr>
              <a:t>dividir igualmente os vasos e o vinho? Dado que deve-se repartir o vinho sem abrir os vasos para </a:t>
            </a:r>
            <a:r>
              <a:rPr lang="pt-BR" sz="1800" b="1" dirty="0" smtClean="0">
                <a:solidFill>
                  <a:schemeClr val="tx1"/>
                </a:solidFill>
              </a:rPr>
              <a:t>conservá-los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8760"/>
            <a:ext cx="3618690" cy="4890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972873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ctrTitle"/>
          </p:nvPr>
        </p:nvSpPr>
        <p:spPr>
          <a:xfrm>
            <a:off x="684213" y="260350"/>
            <a:ext cx="7772400" cy="865188"/>
          </a:xfrm>
        </p:spPr>
        <p:txBody>
          <a:bodyPr/>
          <a:lstStyle/>
          <a:p>
            <a:r>
              <a:rPr lang="pt-BR" sz="4000" smtClean="0">
                <a:latin typeface="Cooper Black"/>
              </a:rPr>
              <a:t>Algumas histórias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8313" y="1628775"/>
            <a:ext cx="3959225" cy="4537075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8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chemeClr val="tx1"/>
                </a:solidFill>
              </a:rPr>
              <a:t>Onde é narrada a singular aventura dos 35 camelos que deviam ser repartidos por três árabes. Beremiz Samir efetua uma divisão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chemeClr val="tx1"/>
                </a:solidFill>
              </a:rPr>
              <a:t>que parecia impossível, contentando plenamente os três querelantes. O lucro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chemeClr val="tx1"/>
                </a:solidFill>
              </a:rPr>
              <a:t>inesperado que obtivemos com a transação.</a:t>
            </a:r>
            <a:endParaRPr lang="pt-BR" sz="1400" b="1" dirty="0">
              <a:solidFill>
                <a:schemeClr val="tx1"/>
              </a:solidFill>
              <a:latin typeface="Cooper Black" pitchFamily="18" charset="0"/>
            </a:endParaRPr>
          </a:p>
        </p:txBody>
      </p:sp>
      <p:pic>
        <p:nvPicPr>
          <p:cNvPr id="35844" name="Picture 2" descr="C:\Arquivos de programas\Microsoft Office\MEDIA\OFFICE12\Lines\BD21322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2" descr="C:\Arquivos de programas\Microsoft Office\MEDIA\OFFICE12\Lines\BD21322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81788"/>
            <a:ext cx="9144000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2" descr="C:\Arquivos de programas\Microsoft Office\MEDIA\OFFICE12\Lines\BD21322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913"/>
            <a:ext cx="179388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2" descr="C:\Arquivos de programas\Microsoft Office\MEDIA\OFFICE12\Lines\BD21322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4613" y="188913"/>
            <a:ext cx="179387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1125538"/>
            <a:ext cx="38290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ctrTitle"/>
          </p:nvPr>
        </p:nvSpPr>
        <p:spPr>
          <a:xfrm>
            <a:off x="684213" y="260350"/>
            <a:ext cx="7772400" cy="865188"/>
          </a:xfrm>
        </p:spPr>
        <p:txBody>
          <a:bodyPr/>
          <a:lstStyle/>
          <a:p>
            <a:r>
              <a:rPr lang="pt-BR" sz="4000" smtClean="0">
                <a:latin typeface="Cooper Black"/>
              </a:rPr>
              <a:t>Aplicação no ensino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8313" y="1628775"/>
            <a:ext cx="7848600" cy="4537075"/>
          </a:xfrm>
        </p:spPr>
        <p:txBody>
          <a:bodyPr>
            <a:normAutofit/>
          </a:bodyPr>
          <a:lstStyle/>
          <a:p>
            <a:pPr lvl="1" algn="just">
              <a:buFont typeface="Arial" charset="0"/>
              <a:buChar char="•"/>
            </a:pPr>
            <a:endParaRPr lang="pt-BR" sz="3600" smtClean="0">
              <a:solidFill>
                <a:srgbClr val="898989"/>
              </a:solidFill>
            </a:endParaRPr>
          </a:p>
          <a:p>
            <a:pPr lvl="1" algn="just">
              <a:buFont typeface="Arial" charset="0"/>
              <a:buChar char="•"/>
            </a:pPr>
            <a:r>
              <a:rPr lang="pt-BR" sz="3600" smtClean="0">
                <a:solidFill>
                  <a:schemeClr val="tx1"/>
                </a:solidFill>
              </a:rPr>
              <a:t> 	A Arte de Contar Estórias;</a:t>
            </a:r>
          </a:p>
          <a:p>
            <a:pPr lvl="1" algn="just">
              <a:buFont typeface="Arial" charset="0"/>
              <a:buChar char="•"/>
            </a:pPr>
            <a:r>
              <a:rPr lang="pt-BR" sz="3600" smtClean="0">
                <a:solidFill>
                  <a:schemeClr val="tx1"/>
                </a:solidFill>
              </a:rPr>
              <a:t> 	Valorização da Cultura Árabe;</a:t>
            </a:r>
          </a:p>
          <a:p>
            <a:pPr lvl="1" algn="just">
              <a:buFont typeface="Arial" charset="0"/>
              <a:buChar char="•"/>
            </a:pPr>
            <a:r>
              <a:rPr lang="pt-BR" sz="3600" smtClean="0">
                <a:solidFill>
                  <a:schemeClr val="tx1"/>
                </a:solidFill>
              </a:rPr>
              <a:t> 	Ética e Moral;</a:t>
            </a:r>
          </a:p>
          <a:p>
            <a:pPr lvl="1" algn="just">
              <a:buFont typeface="Arial" charset="0"/>
              <a:buChar char="•"/>
            </a:pPr>
            <a:r>
              <a:rPr lang="pt-BR" sz="3600" smtClean="0">
                <a:solidFill>
                  <a:schemeClr val="tx1"/>
                </a:solidFill>
              </a:rPr>
              <a:t> 	Resolução de Desafios;</a:t>
            </a:r>
          </a:p>
          <a:p>
            <a:pPr lvl="1" algn="just">
              <a:buFont typeface="Arial" charset="0"/>
              <a:buChar char="•"/>
            </a:pPr>
            <a:r>
              <a:rPr lang="pt-BR" sz="3600" smtClean="0">
                <a:solidFill>
                  <a:schemeClr val="tx1"/>
                </a:solidFill>
              </a:rPr>
              <a:t> 	O Livro e os PCNs.</a:t>
            </a:r>
          </a:p>
        </p:txBody>
      </p:sp>
      <p:pic>
        <p:nvPicPr>
          <p:cNvPr id="36868" name="Picture 2" descr="C:\Arquivos de programas\Microsoft Office\MEDIA\OFFICE12\Lines\BD21322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2" descr="C:\Arquivos de programas\Microsoft Office\MEDIA\OFFICE12\Lines\BD21322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81788"/>
            <a:ext cx="9144000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2" descr="C:\Arquivos de programas\Microsoft Office\MEDIA\OFFICE12\Lines\BD21322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913"/>
            <a:ext cx="179388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2" descr="C:\Arquivos de programas\Microsoft Office\MEDIA\OFFICE12\Lines\BD21322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4613" y="188913"/>
            <a:ext cx="179387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Arquivos de programas\Microsoft Office\MEDIA\OFFICE12\Lines\BD21322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C:\Arquivos de programas\Microsoft Office\MEDIA\OFFICE12\Lines\BD21322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81788"/>
            <a:ext cx="9144000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C:\Arquivos de programas\Microsoft Office\MEDIA\OFFICE12\Lines\BD21322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913"/>
            <a:ext cx="179388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 descr="C:\Arquivos de programas\Microsoft Office\MEDIA\OFFICE12\Lines\BD21322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4613" y="188913"/>
            <a:ext cx="179387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ítulo 9"/>
          <p:cNvSpPr>
            <a:spLocks noGrp="1"/>
          </p:cNvSpPr>
          <p:nvPr>
            <p:ph type="ctrTitle"/>
          </p:nvPr>
        </p:nvSpPr>
        <p:spPr>
          <a:xfrm>
            <a:off x="611188" y="188913"/>
            <a:ext cx="7772400" cy="576262"/>
          </a:xfrm>
        </p:spPr>
        <p:txBody>
          <a:bodyPr/>
          <a:lstStyle/>
          <a:p>
            <a:r>
              <a:rPr lang="pt-BR" sz="3600" b="1" smtClean="0">
                <a:latin typeface="Cooper Black"/>
              </a:rPr>
              <a:t>Sobre o Autor</a:t>
            </a:r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179388" y="765175"/>
            <a:ext cx="8569325" cy="5762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200" b="1">
                <a:latin typeface="+mn-lt"/>
              </a:rPr>
              <a:t>Malba Tahan: </a:t>
            </a:r>
            <a:r>
              <a:rPr lang="pt-BR" sz="3200">
                <a:latin typeface="+mn-lt"/>
              </a:rPr>
              <a:t>heterônimo.</a:t>
            </a:r>
            <a:endParaRPr lang="pt-BR" sz="3200" b="1">
              <a:latin typeface="+mn-lt"/>
            </a:endParaRP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3200" dirty="0">
              <a:latin typeface="+mn-lt"/>
            </a:endParaRPr>
          </a:p>
        </p:txBody>
      </p:sp>
      <p:sp>
        <p:nvSpPr>
          <p:cNvPr id="26632" name="CaixaDeTexto 12"/>
          <p:cNvSpPr txBox="1">
            <a:spLocks noChangeArrowheads="1"/>
          </p:cNvSpPr>
          <p:nvPr/>
        </p:nvSpPr>
        <p:spPr bwMode="auto">
          <a:xfrm>
            <a:off x="179388" y="1196975"/>
            <a:ext cx="8856662" cy="544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 u="sng">
                <a:latin typeface="Calibri" pitchFamily="34" charset="0"/>
              </a:rPr>
              <a:t>Júlio César de Melo e Sousa </a:t>
            </a:r>
            <a:r>
              <a:rPr lang="pt-BR" sz="2400" b="1">
                <a:latin typeface="Calibri" pitchFamily="34" charset="0"/>
              </a:rPr>
              <a:t>(1895-1974) - RJ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pt-BR" sz="2400">
                <a:latin typeface="Calibri" pitchFamily="34" charset="0"/>
              </a:rPr>
              <a:t>    Cursou o Colégio Militar e Pedro II , formou-se </a:t>
            </a:r>
          </a:p>
          <a:p>
            <a:pPr algn="just">
              <a:lnSpc>
                <a:spcPct val="150000"/>
              </a:lnSpc>
            </a:pPr>
            <a:r>
              <a:rPr lang="pt-BR" sz="2400">
                <a:latin typeface="Calibri" pitchFamily="34" charset="0"/>
              </a:rPr>
              <a:t>Professor depois Engenheiro pela Escola Nacional </a:t>
            </a:r>
          </a:p>
          <a:p>
            <a:pPr algn="just">
              <a:lnSpc>
                <a:spcPct val="150000"/>
              </a:lnSpc>
            </a:pPr>
            <a:r>
              <a:rPr lang="pt-BR" sz="2400">
                <a:latin typeface="Calibri" pitchFamily="34" charset="0"/>
              </a:rPr>
              <a:t>de Engenharia (UFRJ).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pt-BR" sz="2400" i="1">
                <a:latin typeface="Calibri" pitchFamily="34" charset="0"/>
              </a:rPr>
              <a:t>    </a:t>
            </a:r>
            <a:r>
              <a:rPr lang="pt-BR" sz="2400">
                <a:latin typeface="Calibri" pitchFamily="34" charset="0"/>
              </a:rPr>
              <a:t>Estudou a cultura Árabe e Oriental.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pt-BR" sz="2400">
                <a:latin typeface="Calibri" pitchFamily="34" charset="0"/>
              </a:rPr>
              <a:t>    Casou-se e teve 3 filhos.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pt-BR" sz="2400" i="1">
                <a:latin typeface="Calibri" pitchFamily="34" charset="0"/>
              </a:rPr>
              <a:t>    </a:t>
            </a:r>
            <a:r>
              <a:rPr lang="pt-BR" sz="2400">
                <a:latin typeface="Calibri" pitchFamily="34" charset="0"/>
              </a:rPr>
              <a:t>Publicou livros de ficção, fábulas, recreação e curiosidades matemáticas, livros didáticos e sobre educação.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pt-BR" sz="2400" i="1">
                <a:latin typeface="Calibri" pitchFamily="34" charset="0"/>
              </a:rPr>
              <a:t>    </a:t>
            </a:r>
            <a:r>
              <a:rPr lang="pt-BR" sz="2400">
                <a:latin typeface="Calibri" pitchFamily="34" charset="0"/>
              </a:rPr>
              <a:t>Lecionou História, Geografia e Física até fixar-se em Matemática.</a:t>
            </a:r>
            <a:endParaRPr lang="pt-BR" sz="2400" i="1">
              <a:latin typeface="Calibri" pitchFamily="34" charset="0"/>
            </a:endParaRP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pt-BR" sz="2400">
                <a:latin typeface="Calibri" pitchFamily="34" charset="0"/>
              </a:rPr>
              <a:t>    Faleceu em Recife vítima de um ataque cardíaco.</a:t>
            </a:r>
          </a:p>
        </p:txBody>
      </p:sp>
      <p:pic>
        <p:nvPicPr>
          <p:cNvPr id="26633" name="Picture 2" descr="http://www.aletria.com.br/userfiles/image/Malb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1196975"/>
            <a:ext cx="245745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Arquivos de programas\Microsoft Office\MEDIA\OFFICE12\Lines\BD21322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 descr="C:\Arquivos de programas\Microsoft Office\MEDIA\OFFICE12\Lines\BD21322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81788"/>
            <a:ext cx="9144000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" descr="C:\Arquivos de programas\Microsoft Office\MEDIA\OFFICE12\Lines\BD21322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913"/>
            <a:ext cx="179388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 descr="C:\Arquivos de programas\Microsoft Office\MEDIA\OFFICE12\Lines\BD21322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4613" y="188913"/>
            <a:ext cx="179387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ítulo 9"/>
          <p:cNvSpPr>
            <a:spLocks noGrp="1"/>
          </p:cNvSpPr>
          <p:nvPr>
            <p:ph type="ctrTitle"/>
          </p:nvPr>
        </p:nvSpPr>
        <p:spPr>
          <a:xfrm>
            <a:off x="611188" y="188913"/>
            <a:ext cx="7772400" cy="576262"/>
          </a:xfrm>
        </p:spPr>
        <p:txBody>
          <a:bodyPr/>
          <a:lstStyle/>
          <a:p>
            <a:r>
              <a:rPr lang="pt-BR" sz="3600" b="1" smtClean="0">
                <a:latin typeface="Cooper Black"/>
              </a:rPr>
              <a:t>Malba Tahan (1885-1921)</a:t>
            </a: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179388" y="1196975"/>
            <a:ext cx="8785225" cy="54721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dirty="0">
                <a:latin typeface="+mn-lt"/>
              </a:rPr>
              <a:t>Escritor de nome Ali </a:t>
            </a:r>
            <a:r>
              <a:rPr lang="pt-BR" sz="2400" dirty="0" err="1">
                <a:latin typeface="+mn-lt"/>
              </a:rPr>
              <a:t>Yezid</a:t>
            </a:r>
            <a:r>
              <a:rPr lang="pt-BR" sz="2400" dirty="0">
                <a:latin typeface="+mn-lt"/>
              </a:rPr>
              <a:t> </a:t>
            </a:r>
            <a:r>
              <a:rPr lang="pt-BR" sz="2400" dirty="0" err="1">
                <a:latin typeface="+mn-lt"/>
              </a:rPr>
              <a:t>Izz-Eddin</a:t>
            </a:r>
            <a:r>
              <a:rPr lang="pt-BR" sz="2400" dirty="0">
                <a:latin typeface="+mn-lt"/>
              </a:rPr>
              <a:t> </a:t>
            </a:r>
            <a:r>
              <a:rPr lang="pt-BR" sz="2400" dirty="0" err="1">
                <a:latin typeface="+mn-lt"/>
              </a:rPr>
              <a:t>Ibn</a:t>
            </a:r>
            <a:r>
              <a:rPr lang="pt-BR" sz="2400" dirty="0">
                <a:latin typeface="+mn-lt"/>
              </a:rPr>
              <a:t> Salim </a:t>
            </a:r>
            <a:r>
              <a:rPr lang="pt-BR" sz="2400" dirty="0" err="1">
                <a:latin typeface="+mn-lt"/>
              </a:rPr>
              <a:t>Hank</a:t>
            </a:r>
            <a:r>
              <a:rPr lang="pt-BR" sz="2400" dirty="0">
                <a:latin typeface="+mn-lt"/>
              </a:rPr>
              <a:t> Malba Tahan</a:t>
            </a:r>
          </a:p>
          <a:p>
            <a:pPr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dirty="0">
                <a:latin typeface="+mn-lt"/>
              </a:rPr>
              <a:t>Nascido na </a:t>
            </a:r>
            <a:r>
              <a:rPr lang="pt-BR" sz="2400" i="1" dirty="0">
                <a:latin typeface="+mn-lt"/>
              </a:rPr>
              <a:t>aldeia de </a:t>
            </a:r>
            <a:r>
              <a:rPr lang="pt-BR" sz="2400" i="1" dirty="0" err="1">
                <a:latin typeface="+mn-lt"/>
              </a:rPr>
              <a:t>Muzalit</a:t>
            </a:r>
            <a:r>
              <a:rPr lang="pt-BR" sz="2400" dirty="0">
                <a:latin typeface="+mn-lt"/>
              </a:rPr>
              <a:t>, próximo a </a:t>
            </a:r>
            <a:r>
              <a:rPr lang="pt-BR" sz="2400" i="1" dirty="0">
                <a:latin typeface="+mn-lt"/>
              </a:rPr>
              <a:t>Meca </a:t>
            </a:r>
          </a:p>
          <a:p>
            <a:pPr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dirty="0">
                <a:latin typeface="+mn-lt"/>
              </a:rPr>
              <a:t>Estudou no Cairo (Egito) e Istambul (Turquia).</a:t>
            </a:r>
          </a:p>
          <a:p>
            <a:pPr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dirty="0">
                <a:latin typeface="+mn-lt"/>
              </a:rPr>
              <a:t>Viajou pela China, Japão, Rússia e Índia.</a:t>
            </a:r>
          </a:p>
          <a:p>
            <a:pPr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dirty="0">
                <a:latin typeface="+mn-lt"/>
              </a:rPr>
              <a:t>Viveu um tempo no Brasil.</a:t>
            </a:r>
          </a:p>
          <a:p>
            <a:pPr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dirty="0">
                <a:latin typeface="+mn-lt"/>
              </a:rPr>
              <a:t>Morreu em batalha na Arábia Central lutando pela liberdade de uma minoria local.</a:t>
            </a:r>
          </a:p>
          <a:p>
            <a:pPr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dirty="0">
                <a:latin typeface="+mn-lt"/>
              </a:rPr>
              <a:t>Seus livros teriam sido escritos em Árabe e traduzidos pelo também heterônimo Professor  Breno Alencar </a:t>
            </a:r>
            <a:r>
              <a:rPr lang="pt-BR" sz="2400" dirty="0" err="1">
                <a:latin typeface="+mn-lt"/>
              </a:rPr>
              <a:t>Bianco</a:t>
            </a:r>
            <a:r>
              <a:rPr lang="pt-BR" sz="2400" dirty="0">
                <a:latin typeface="+mn-lt"/>
              </a:rPr>
              <a:t>.</a:t>
            </a:r>
          </a:p>
          <a:p>
            <a:pPr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i="1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765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1916113"/>
            <a:ext cx="2232025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Arquivos de programas\Microsoft Office\MEDIA\OFFICE12\Lines\BD21322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" descr="C:\Arquivos de programas\Microsoft Office\MEDIA\OFFICE12\Lines\BD21322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81788"/>
            <a:ext cx="9144000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" descr="C:\Arquivos de programas\Microsoft Office\MEDIA\OFFICE12\Lines\BD21322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913"/>
            <a:ext cx="179388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2" descr="C:\Arquivos de programas\Microsoft Office\MEDIA\OFFICE12\Lines\BD21322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4613" y="188913"/>
            <a:ext cx="179387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ítulo 9"/>
          <p:cNvSpPr>
            <a:spLocks noGrp="1"/>
          </p:cNvSpPr>
          <p:nvPr>
            <p:ph type="ctrTitle"/>
          </p:nvPr>
        </p:nvSpPr>
        <p:spPr>
          <a:xfrm>
            <a:off x="611188" y="188913"/>
            <a:ext cx="7772400" cy="576262"/>
          </a:xfrm>
        </p:spPr>
        <p:txBody>
          <a:bodyPr/>
          <a:lstStyle/>
          <a:p>
            <a:r>
              <a:rPr lang="pt-BR" sz="3600" b="1" smtClean="0">
                <a:latin typeface="Cooper Black"/>
              </a:rPr>
              <a:t>Contexto histórico</a:t>
            </a:r>
          </a:p>
        </p:txBody>
      </p:sp>
      <p:sp>
        <p:nvSpPr>
          <p:cNvPr id="28679" name="Espaço Reservado para Conteúdo 2"/>
          <p:cNvSpPr txBox="1">
            <a:spLocks/>
          </p:cNvSpPr>
          <p:nvPr/>
        </p:nvSpPr>
        <p:spPr bwMode="auto">
          <a:xfrm>
            <a:off x="179388" y="1196975"/>
            <a:ext cx="8785225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pt-BR" sz="2400" dirty="0">
                <a:latin typeface="Calibri" pitchFamily="34" charset="0"/>
              </a:rPr>
              <a:t>A obra foi publicada pela 1ª vez em 1938</a:t>
            </a:r>
          </a:p>
          <a:p>
            <a:pPr marL="800100" lvl="1" indent="-342900" algn="just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pt-BR" sz="2400">
                <a:latin typeface="Calibri" pitchFamily="34" charset="0"/>
              </a:rPr>
              <a:t>Já chegou a sua </a:t>
            </a:r>
            <a:r>
              <a:rPr lang="pt-BR" sz="2400" smtClean="0">
                <a:latin typeface="Calibri" pitchFamily="34" charset="0"/>
              </a:rPr>
              <a:t>84</a:t>
            </a:r>
            <a:r>
              <a:rPr lang="pt-BR" sz="2400" smtClean="0">
                <a:latin typeface="Calibri" pitchFamily="34" charset="0"/>
              </a:rPr>
              <a:t>ª </a:t>
            </a:r>
            <a:r>
              <a:rPr lang="pt-BR" sz="2400">
                <a:latin typeface="Calibri" pitchFamily="34" charset="0"/>
              </a:rPr>
              <a:t>edição</a:t>
            </a:r>
          </a:p>
          <a:p>
            <a:pPr marL="800100" lvl="1" indent="-342900" algn="just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pt-BR" sz="2400" dirty="0">
                <a:latin typeface="Calibri" pitchFamily="34" charset="0"/>
              </a:rPr>
              <a:t>O livro foi lançado após a morte de </a:t>
            </a:r>
            <a:r>
              <a:rPr lang="pt-BR" sz="2400" dirty="0" err="1">
                <a:latin typeface="Calibri" pitchFamily="34" charset="0"/>
              </a:rPr>
              <a:t>Malba</a:t>
            </a:r>
            <a:r>
              <a:rPr lang="pt-BR" sz="2400" dirty="0">
                <a:latin typeface="Calibri" pitchFamily="34" charset="0"/>
              </a:rPr>
              <a:t> Tahan (1885 - 1921)</a:t>
            </a:r>
          </a:p>
          <a:p>
            <a:pPr marL="800100" lvl="1" indent="-342900" algn="just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pt-BR" sz="2400" dirty="0">
                <a:latin typeface="Calibri" pitchFamily="34" charset="0"/>
              </a:rPr>
              <a:t>Primeiramente teria sido escrito em árabe e teria sido traduzido para o português por Breno Alencar Bianca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pt-BR" sz="2400" dirty="0">
                <a:latin typeface="Calibri" pitchFamily="34" charset="0"/>
              </a:rPr>
              <a:t>Em homenagem a </a:t>
            </a:r>
            <a:r>
              <a:rPr lang="pt-BR" sz="2400" dirty="0" err="1">
                <a:latin typeface="Calibri" pitchFamily="34" charset="0"/>
              </a:rPr>
              <a:t>Malba</a:t>
            </a:r>
            <a:r>
              <a:rPr lang="pt-BR" sz="2400" dirty="0">
                <a:latin typeface="Calibri" pitchFamily="34" charset="0"/>
              </a:rPr>
              <a:t> Tahan, o dia de seu nascimento (6 de maio) foi decretado como o Dia do Matemático pela Assembleia Legislativa do Rio de Janeiro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endParaRPr lang="pt-BR" sz="2400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Arquivos de programas\Microsoft Office\MEDIA\OFFICE12\Lines\BD21322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2" descr="C:\Arquivos de programas\Microsoft Office\MEDIA\OFFICE12\Lines\BD21322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81788"/>
            <a:ext cx="9144000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" descr="C:\Arquivos de programas\Microsoft Office\MEDIA\OFFICE12\Lines\BD21322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913"/>
            <a:ext cx="179388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2" descr="C:\Arquivos de programas\Microsoft Office\MEDIA\OFFICE12\Lines\BD21322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4613" y="188913"/>
            <a:ext cx="179387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ítulo 9"/>
          <p:cNvSpPr>
            <a:spLocks noGrp="1"/>
          </p:cNvSpPr>
          <p:nvPr>
            <p:ph type="ctrTitle"/>
          </p:nvPr>
        </p:nvSpPr>
        <p:spPr>
          <a:xfrm>
            <a:off x="611188" y="188913"/>
            <a:ext cx="7772400" cy="576262"/>
          </a:xfrm>
        </p:spPr>
        <p:txBody>
          <a:bodyPr/>
          <a:lstStyle/>
          <a:p>
            <a:r>
              <a:rPr lang="pt-BR" sz="3600" b="1" smtClean="0">
                <a:latin typeface="Cooper Black"/>
              </a:rPr>
              <a:t>Contexto histórico</a:t>
            </a:r>
          </a:p>
        </p:txBody>
      </p:sp>
      <p:sp>
        <p:nvSpPr>
          <p:cNvPr id="29703" name="Espaço Reservado para Conteúdo 2"/>
          <p:cNvSpPr txBox="1">
            <a:spLocks/>
          </p:cNvSpPr>
          <p:nvPr/>
        </p:nvSpPr>
        <p:spPr bwMode="auto">
          <a:xfrm>
            <a:off x="179388" y="1196975"/>
            <a:ext cx="8785225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pt-BR" sz="2400">
                <a:latin typeface="Calibri" pitchFamily="34" charset="0"/>
              </a:rPr>
              <a:t>No início da década de 1930 houve grandes polêmicas de Malba Tahan contra Jacomo Stávale e Algacyr Munhoz Maede</a:t>
            </a:r>
            <a:endParaRPr lang="pt-BR" sz="2400">
              <a:solidFill>
                <a:srgbClr val="000000"/>
              </a:solidFill>
              <a:latin typeface="Calibri" pitchFamily="34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pt-BR" sz="2400">
                <a:latin typeface="Calibri" pitchFamily="34" charset="0"/>
              </a:rPr>
              <a:t>Muito provavelmente uma disputa editorial, das publicações didáticas em matemática</a:t>
            </a:r>
          </a:p>
          <a:p>
            <a:pPr marL="800100" lvl="1" indent="-342900" algn="just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endParaRPr lang="pt-BR" sz="2400">
              <a:latin typeface="Calibri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pt-BR" sz="2400">
                <a:latin typeface="Calibri" pitchFamily="34" charset="0"/>
              </a:rPr>
              <a:t>“...ficará a salvo das vassouradas do Tempo como a melhor expressão do binômio ‘ciência-imaginação’.” – Monteiro Lobato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endParaRPr lang="pt-BR" sz="2400">
              <a:latin typeface="Calibri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endParaRPr lang="pt-BR" sz="2400">
              <a:latin typeface="Calibri" pitchFamily="34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4213" y="765175"/>
            <a:ext cx="7772400" cy="35274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200" b="1" i="1" dirty="0" smtClean="0"/>
              <a:t>Dedicatória do Livro</a:t>
            </a:r>
            <a:r>
              <a:rPr lang="pt-BR" sz="1400" i="1" dirty="0" smtClean="0"/>
              <a:t/>
            </a:r>
            <a:br>
              <a:rPr lang="pt-BR" sz="1400" i="1" dirty="0" smtClean="0"/>
            </a:br>
            <a:r>
              <a:rPr lang="pt-BR" sz="1400" i="1" dirty="0" smtClean="0"/>
              <a:t/>
            </a:r>
            <a:br>
              <a:rPr lang="pt-BR" sz="1400" i="1" dirty="0" smtClean="0"/>
            </a:br>
            <a:r>
              <a:rPr lang="pt-BR" sz="1400" i="1" dirty="0" smtClean="0"/>
              <a:t>À </a:t>
            </a:r>
            <a:r>
              <a:rPr lang="pt-BR" sz="1400" i="1" dirty="0"/>
              <a:t>memória dos sete grandes geômetras cristãos ou</a:t>
            </a:r>
            <a:br>
              <a:rPr lang="pt-BR" sz="1400" i="1" dirty="0"/>
            </a:br>
            <a:r>
              <a:rPr lang="pt-BR" sz="1400" i="1" dirty="0"/>
              <a:t>agnósticos: Descartes, Pascal, Newton, </a:t>
            </a:r>
            <a:r>
              <a:rPr lang="pt-BR" sz="1400" i="1" dirty="0" err="1"/>
              <a:t>Leibnitz</a:t>
            </a:r>
            <a:r>
              <a:rPr lang="pt-BR" sz="1400" i="1" dirty="0"/>
              <a:t>, </a:t>
            </a:r>
            <a:r>
              <a:rPr lang="pt-BR" sz="1400" i="1" dirty="0" err="1"/>
              <a:t>Euler</a:t>
            </a:r>
            <a:r>
              <a:rPr lang="pt-BR" sz="1400" i="1" dirty="0"/>
              <a:t>,</a:t>
            </a:r>
            <a:br>
              <a:rPr lang="pt-BR" sz="1400" i="1" dirty="0"/>
            </a:br>
            <a:r>
              <a:rPr lang="pt-BR" sz="1400" i="1" dirty="0" err="1"/>
              <a:t>Lagrange</a:t>
            </a:r>
            <a:r>
              <a:rPr lang="pt-BR" sz="1400" i="1" dirty="0"/>
              <a:t>, Comte, (</a:t>
            </a:r>
            <a:r>
              <a:rPr lang="pt-BR" sz="1400" i="1" dirty="0" err="1"/>
              <a:t>Allah</a:t>
            </a:r>
            <a:r>
              <a:rPr lang="pt-BR" sz="1400" i="1" dirty="0"/>
              <a:t> se compadeça desses infiéis), e à</a:t>
            </a:r>
            <a:br>
              <a:rPr lang="pt-BR" sz="1400" i="1" dirty="0"/>
            </a:br>
            <a:r>
              <a:rPr lang="pt-BR" sz="1400" i="1" dirty="0"/>
              <a:t>memória do inesquecível matemático, astrônomo e filósofo</a:t>
            </a:r>
            <a:br>
              <a:rPr lang="pt-BR" sz="1400" i="1" dirty="0"/>
            </a:br>
            <a:r>
              <a:rPr lang="pt-BR" sz="1400" i="1" dirty="0"/>
              <a:t>muçulmano, </a:t>
            </a:r>
            <a:r>
              <a:rPr lang="pt-BR" sz="1400" i="1" dirty="0" err="1"/>
              <a:t>Buchafar</a:t>
            </a:r>
            <a:r>
              <a:rPr lang="pt-BR" sz="1400" i="1" dirty="0"/>
              <a:t> Mohamed </a:t>
            </a:r>
            <a:r>
              <a:rPr lang="pt-BR" sz="1400" i="1" dirty="0" err="1"/>
              <a:t>Abenmusa</a:t>
            </a:r>
            <a:r>
              <a:rPr lang="pt-BR" sz="1400" i="1" dirty="0"/>
              <a:t> Al </a:t>
            </a:r>
            <a:r>
              <a:rPr lang="pt-BR" sz="1400" i="1" dirty="0" err="1"/>
              <a:t>Kharismi</a:t>
            </a:r>
            <a:r>
              <a:rPr lang="pt-BR" sz="1400" i="1" dirty="0"/>
              <a:t>,</a:t>
            </a:r>
            <a:br>
              <a:rPr lang="pt-BR" sz="1400" i="1" dirty="0"/>
            </a:br>
            <a:r>
              <a:rPr lang="pt-BR" sz="1400" i="1" dirty="0"/>
              <a:t>(</a:t>
            </a:r>
            <a:r>
              <a:rPr lang="pt-BR" sz="1400" i="1" dirty="0" err="1"/>
              <a:t>Allah</a:t>
            </a:r>
            <a:r>
              <a:rPr lang="pt-BR" sz="1400" i="1" dirty="0"/>
              <a:t> o tenha em sua glória!), e também a todos os que</a:t>
            </a:r>
            <a:br>
              <a:rPr lang="pt-BR" sz="1400" i="1" dirty="0"/>
            </a:br>
            <a:r>
              <a:rPr lang="pt-BR" sz="1400" i="1" dirty="0"/>
              <a:t>estudam, ensinam ou admiram a prodigiosa ciência das</a:t>
            </a:r>
            <a:br>
              <a:rPr lang="pt-BR" sz="1400" i="1" dirty="0"/>
            </a:br>
            <a:r>
              <a:rPr lang="pt-BR" sz="1400" i="1" dirty="0"/>
              <a:t>grandezas, das formas, dos números, das medidas, das</a:t>
            </a:r>
            <a:br>
              <a:rPr lang="pt-BR" sz="1400" i="1" dirty="0"/>
            </a:br>
            <a:r>
              <a:rPr lang="pt-BR" sz="1400" i="1" dirty="0"/>
              <a:t>funções, dos movimentos e das forças, eu, </a:t>
            </a:r>
            <a:r>
              <a:rPr lang="pt-BR" sz="1400" b="1" i="1" dirty="0" err="1"/>
              <a:t>el-hadj</a:t>
            </a:r>
            <a:r>
              <a:rPr lang="pt-BR" sz="1400" b="1" i="1" dirty="0"/>
              <a:t> xerife Ali</a:t>
            </a:r>
            <a:br>
              <a:rPr lang="pt-BR" sz="1400" b="1" i="1" dirty="0"/>
            </a:br>
            <a:r>
              <a:rPr lang="es-ES" sz="1400" b="1" i="1" dirty="0" err="1"/>
              <a:t>Iezid</a:t>
            </a:r>
            <a:r>
              <a:rPr lang="es-ES" sz="1400" b="1" i="1" dirty="0"/>
              <a:t> </a:t>
            </a:r>
            <a:r>
              <a:rPr lang="es-ES" sz="1400" b="1" i="1" dirty="0" err="1"/>
              <a:t>Izz-Edim</a:t>
            </a:r>
            <a:r>
              <a:rPr lang="es-ES" sz="1400" b="1" i="1" dirty="0"/>
              <a:t> ibn </a:t>
            </a:r>
            <a:r>
              <a:rPr lang="es-ES" sz="1400" b="1" i="1" dirty="0" err="1"/>
              <a:t>Salim</a:t>
            </a:r>
            <a:r>
              <a:rPr lang="es-ES" sz="1400" b="1" i="1" dirty="0"/>
              <a:t> </a:t>
            </a:r>
            <a:r>
              <a:rPr lang="es-ES" sz="1400" b="1" i="1" dirty="0" err="1"/>
              <a:t>Hank</a:t>
            </a:r>
            <a:r>
              <a:rPr lang="es-ES" sz="1400" b="1" i="1" dirty="0"/>
              <a:t> Malba Tahan </a:t>
            </a:r>
            <a:r>
              <a:rPr lang="es-ES" sz="1400" i="1" dirty="0"/>
              <a:t>(</a:t>
            </a:r>
            <a:r>
              <a:rPr lang="es-ES" sz="1400" i="1" dirty="0" err="1"/>
              <a:t>crente</a:t>
            </a:r>
            <a:r>
              <a:rPr lang="es-ES" sz="1400" i="1" dirty="0"/>
              <a:t> de</a:t>
            </a:r>
            <a:r>
              <a:rPr lang="es-ES" sz="1400" b="1" i="1" dirty="0"/>
              <a:t/>
            </a:r>
            <a:br>
              <a:rPr lang="es-ES" sz="1400" b="1" i="1" dirty="0"/>
            </a:br>
            <a:r>
              <a:rPr lang="pt-BR" sz="1400" i="1" dirty="0" err="1"/>
              <a:t>Allah</a:t>
            </a:r>
            <a:r>
              <a:rPr lang="pt-BR" sz="1400" i="1" dirty="0"/>
              <a:t> e de seu santo profeta Maomé), dedico esta</a:t>
            </a:r>
            <a:br>
              <a:rPr lang="pt-BR" sz="1400" i="1" dirty="0"/>
            </a:br>
            <a:r>
              <a:rPr lang="pt-BR" sz="1400" i="1" dirty="0" err="1"/>
              <a:t>desvaliosa</a:t>
            </a:r>
            <a:r>
              <a:rPr lang="pt-BR" sz="1400" i="1" dirty="0"/>
              <a:t> página de lenda e fantasia.</a:t>
            </a:r>
            <a:br>
              <a:rPr lang="pt-BR" sz="1400" i="1" dirty="0"/>
            </a:br>
            <a:r>
              <a:rPr lang="pt-BR" sz="1400" i="1" dirty="0"/>
              <a:t>De Bagdá, 19 da Lua de Ramadã de 1321.</a:t>
            </a:r>
            <a:r>
              <a:rPr lang="pt-BR" sz="1600" dirty="0"/>
              <a:t/>
            </a:r>
            <a:br>
              <a:rPr lang="pt-BR" sz="1600" dirty="0"/>
            </a:br>
            <a:endParaRPr lang="pt-BR" sz="1600" dirty="0">
              <a:latin typeface="Cooper Black" pitchFamily="18" charset="0"/>
            </a:endParaRPr>
          </a:p>
        </p:txBody>
      </p:sp>
      <p:pic>
        <p:nvPicPr>
          <p:cNvPr id="30723" name="Picture 2" descr="C:\Arquivos de programas\Microsoft Office\MEDIA\OFFICE12\Lines\BD21322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 descr="C:\Arquivos de programas\Microsoft Office\MEDIA\OFFICE12\Lines\BD21322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81788"/>
            <a:ext cx="9144000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2" descr="C:\Arquivos de programas\Microsoft Office\MEDIA\OFFICE12\Lines\BD21322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913"/>
            <a:ext cx="179388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2" descr="C:\Arquivos de programas\Microsoft Office\MEDIA\OFFICE12\Lines\BD21322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4613" y="188913"/>
            <a:ext cx="179387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3" descr="C:\Arquivos de programas\Microsoft Office\MEDIA\CAGCAT10\j0301050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581525"/>
            <a:ext cx="25908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4213" y="549275"/>
            <a:ext cx="7772400" cy="3959225"/>
          </a:xfrm>
        </p:spPr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pt-BR" sz="1600" b="1" dirty="0" smtClean="0"/>
              <a:t>Beremiz Samir</a:t>
            </a:r>
            <a:r>
              <a:rPr lang="pt-BR" sz="1600" dirty="0" smtClean="0"/>
              <a:t>, que era apenas um </a:t>
            </a:r>
            <a:r>
              <a:rPr lang="pt-BR" sz="1600" dirty="0"/>
              <a:t>pastor de </a:t>
            </a:r>
            <a:r>
              <a:rPr lang="pt-BR" sz="1600" dirty="0" smtClean="0"/>
              <a:t>ovelhas, se transforma no herói desse romance recebendo o apelido de </a:t>
            </a:r>
            <a:r>
              <a:rPr lang="pt-BR" sz="1600" b="1" dirty="0" smtClean="0"/>
              <a:t>O Homem que Calculava</a:t>
            </a:r>
            <a:r>
              <a:rPr lang="pt-BR" sz="1600" dirty="0" smtClean="0"/>
              <a:t>.  Dotado de uma impressionante habilidade matemática e filosófica, Beremiz apresenta a matemática de uma forma divertida e presente no cotidiano das pessoas, resolvendo vários enigmas matemáticos de simples cálculos a operações de pura lógica. O </a:t>
            </a:r>
            <a:r>
              <a:rPr lang="pt-BR" sz="1600" dirty="0"/>
              <a:t>livro é uma narrativa de </a:t>
            </a:r>
            <a:r>
              <a:rPr lang="pt-BR" sz="1600" b="1" dirty="0" err="1"/>
              <a:t>Hank</a:t>
            </a:r>
            <a:r>
              <a:rPr lang="pt-BR" sz="1600" b="1" dirty="0"/>
              <a:t> </a:t>
            </a:r>
            <a:r>
              <a:rPr lang="pt-BR" sz="1600" b="1" dirty="0" err="1"/>
              <a:t>Tade-Maiá</a:t>
            </a:r>
            <a:r>
              <a:rPr lang="pt-BR" sz="1600" dirty="0"/>
              <a:t>, </a:t>
            </a:r>
            <a:r>
              <a:rPr lang="pt-BR" sz="1600" dirty="0" smtClean="0"/>
              <a:t>personagem </a:t>
            </a:r>
            <a:r>
              <a:rPr lang="pt-BR" sz="1600" dirty="0"/>
              <a:t>que encontra </a:t>
            </a:r>
            <a:r>
              <a:rPr lang="pt-BR" sz="1600" dirty="0" smtClean="0"/>
              <a:t>Beremiz </a:t>
            </a:r>
            <a:r>
              <a:rPr lang="pt-BR" sz="1600" dirty="0"/>
              <a:t>no deserto, o </a:t>
            </a:r>
            <a:r>
              <a:rPr lang="pt-BR" sz="1600" dirty="0" smtClean="0"/>
              <a:t>convida </a:t>
            </a:r>
            <a:r>
              <a:rPr lang="pt-BR" sz="1600" dirty="0"/>
              <a:t>à Bagdá e o acompanha em sua estada por lá, relatando neste livro as aventuras de seu amigo. A </a:t>
            </a:r>
            <a:r>
              <a:rPr lang="pt-BR" sz="1600" dirty="0" smtClean="0"/>
              <a:t>história </a:t>
            </a:r>
            <a:r>
              <a:rPr lang="pt-BR" sz="1600" dirty="0"/>
              <a:t>gira basicamente em torno das proezas matemáticas do </a:t>
            </a:r>
            <a:r>
              <a:rPr lang="pt-BR" sz="1600" b="1" dirty="0"/>
              <a:t>Homem que Calculava </a:t>
            </a:r>
            <a:r>
              <a:rPr lang="pt-BR" sz="1600" dirty="0"/>
              <a:t>que resolve </a:t>
            </a:r>
            <a:r>
              <a:rPr lang="pt-BR" sz="1600" dirty="0" smtClean="0"/>
              <a:t>enigmas </a:t>
            </a:r>
            <a:r>
              <a:rPr lang="pt-BR" sz="1600" dirty="0"/>
              <a:t>matemáticos e histórias, como, por exemplo, o surgimento do xadrez, o “x” da vida, as pérolas do rajá etc. Tem por base os costumes e as tradições árabes, os quais marcam o enredo do </a:t>
            </a:r>
            <a:r>
              <a:rPr lang="pt-BR" sz="1600" dirty="0" smtClean="0"/>
              <a:t>romance.</a:t>
            </a:r>
            <a:br>
              <a:rPr lang="pt-BR" sz="1600" dirty="0" smtClean="0"/>
            </a:br>
            <a:r>
              <a:rPr lang="pt-BR" sz="1600" dirty="0" smtClean="0"/>
              <a:t> Ao longo da história nosso herói passa a ser professor e ensinar matemática à </a:t>
            </a:r>
            <a:r>
              <a:rPr lang="pt-BR" sz="1600" b="1" dirty="0" err="1" smtClean="0"/>
              <a:t>Telassim</a:t>
            </a:r>
            <a:r>
              <a:rPr lang="pt-BR" sz="1600" dirty="0" smtClean="0"/>
              <a:t>, filha de </a:t>
            </a:r>
            <a:r>
              <a:rPr lang="pt-BR" sz="1600" b="1" dirty="0" err="1" smtClean="0"/>
              <a:t>Iezid-Abul-Hamid</a:t>
            </a:r>
            <a:r>
              <a:rPr lang="pt-BR" sz="1600" dirty="0" smtClean="0"/>
              <a:t>. Ao </a:t>
            </a:r>
            <a:r>
              <a:rPr lang="pt-BR" sz="1600" dirty="0"/>
              <a:t>final, Beremiz </a:t>
            </a:r>
            <a:r>
              <a:rPr lang="pt-BR" sz="1600" dirty="0" smtClean="0"/>
              <a:t>tem que enfrentar um torneio de enigmas elaborados por 7 sábios do oriente e caso consiga responder corretamente a todos poderá escolher uma maravilhosa recompensa, será que ele conseguira vencer o torneio? E se conseguir qual recompensa pedirá?</a:t>
            </a: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>O livro está </a:t>
            </a:r>
            <a:r>
              <a:rPr lang="pt-BR" sz="1600" dirty="0"/>
              <a:t>dividido em trinta e quatro </a:t>
            </a:r>
            <a:r>
              <a:rPr lang="pt-BR" sz="1600" dirty="0" smtClean="0"/>
              <a:t>capítulos, os apêndices onde comenta os problemas resolvidos no livro e um pequeno glossário explicativo.                                                              </a:t>
            </a:r>
            <a:r>
              <a:rPr lang="pt-BR" sz="1600" dirty="0" smtClean="0">
                <a:solidFill>
                  <a:schemeClr val="bg1"/>
                </a:solidFill>
              </a:rPr>
              <a:t>.</a:t>
            </a:r>
            <a:r>
              <a:rPr lang="pt-BR" sz="1600" dirty="0">
                <a:solidFill>
                  <a:schemeClr val="bg1"/>
                </a:solidFill>
              </a:rPr>
              <a:t/>
            </a:r>
            <a:br>
              <a:rPr lang="pt-BR" sz="1600" dirty="0">
                <a:solidFill>
                  <a:schemeClr val="bg1"/>
                </a:solidFill>
              </a:rPr>
            </a:br>
            <a:endParaRPr lang="pt-BR" sz="16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31747" name="Picture 2" descr="C:\Arquivos de programas\Microsoft Office\MEDIA\OFFICE12\Lines\BD21322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2" descr="C:\Arquivos de programas\Microsoft Office\MEDIA\OFFICE12\Lines\BD21322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81788"/>
            <a:ext cx="9144000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2" descr="C:\Arquivos de programas\Microsoft Office\MEDIA\OFFICE12\Lines\BD21322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913"/>
            <a:ext cx="179388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2" descr="C:\Arquivos de programas\Microsoft Office\MEDIA\OFFICE12\Lines\BD21322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4613" y="188913"/>
            <a:ext cx="179387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3" descr="C:\Arquivos de programas\Microsoft Office\MEDIA\CAGCAT10\j0301050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581525"/>
            <a:ext cx="25908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>
            <a:spLocks noGrp="1"/>
          </p:cNvSpPr>
          <p:nvPr>
            <p:ph type="ctrTitle"/>
          </p:nvPr>
        </p:nvSpPr>
        <p:spPr>
          <a:xfrm>
            <a:off x="684213" y="765175"/>
            <a:ext cx="7772400" cy="1470025"/>
          </a:xfrm>
        </p:spPr>
        <p:txBody>
          <a:bodyPr/>
          <a:lstStyle/>
          <a:p>
            <a:r>
              <a:rPr lang="pt-BR" sz="4000" smtClean="0">
                <a:latin typeface="Cooper Black"/>
              </a:rPr>
              <a:t>Principais Personagens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913" y="1989138"/>
            <a:ext cx="6400800" cy="2255837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800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Beremiz Samir 	– O homem que calculava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400" b="1" dirty="0" err="1">
                <a:solidFill>
                  <a:schemeClr val="tx1"/>
                </a:solidFill>
              </a:rPr>
              <a:t>Hank</a:t>
            </a:r>
            <a:r>
              <a:rPr lang="pt-BR" sz="1400" b="1" dirty="0">
                <a:solidFill>
                  <a:schemeClr val="tx1"/>
                </a:solidFill>
              </a:rPr>
              <a:t> </a:t>
            </a:r>
            <a:r>
              <a:rPr lang="pt-BR" sz="1400" b="1" dirty="0" err="1" smtClean="0">
                <a:solidFill>
                  <a:schemeClr val="tx1"/>
                </a:solidFill>
              </a:rPr>
              <a:t>Tade-Maiá</a:t>
            </a:r>
            <a:r>
              <a:rPr lang="pt-BR" sz="1400" b="1" dirty="0" smtClean="0">
                <a:solidFill>
                  <a:schemeClr val="tx1"/>
                </a:solidFill>
              </a:rPr>
              <a:t> 	– Narrador e companheiro de Beremiz</a:t>
            </a:r>
            <a:endParaRPr lang="pt-BR" sz="1400" b="1" dirty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400" b="1" dirty="0" err="1" smtClean="0">
                <a:solidFill>
                  <a:schemeClr val="tx1"/>
                </a:solidFill>
              </a:rPr>
              <a:t>Salém</a:t>
            </a:r>
            <a:r>
              <a:rPr lang="pt-BR" sz="1400" b="1" dirty="0" smtClean="0">
                <a:solidFill>
                  <a:schemeClr val="tx1"/>
                </a:solidFill>
              </a:rPr>
              <a:t> </a:t>
            </a:r>
            <a:r>
              <a:rPr lang="pt-BR" sz="1400" b="1" dirty="0" err="1" smtClean="0">
                <a:solidFill>
                  <a:schemeClr val="tx1"/>
                </a:solidFill>
              </a:rPr>
              <a:t>Nasair</a:t>
            </a:r>
            <a:r>
              <a:rPr lang="pt-BR" sz="1400" b="1" dirty="0" smtClean="0">
                <a:solidFill>
                  <a:schemeClr val="tx1"/>
                </a:solidFill>
              </a:rPr>
              <a:t>		– Rico mercador de Bagdá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400" b="1" dirty="0">
                <a:solidFill>
                  <a:schemeClr val="tx1"/>
                </a:solidFill>
              </a:rPr>
              <a:t>Ibrahim Maluf</a:t>
            </a:r>
            <a:r>
              <a:rPr lang="pt-BR" sz="1400" b="1" dirty="0" smtClean="0">
                <a:solidFill>
                  <a:schemeClr val="tx1"/>
                </a:solidFill>
              </a:rPr>
              <a:t>	– Poderoso Vizir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400" b="1" dirty="0" err="1">
                <a:solidFill>
                  <a:schemeClr val="tx1"/>
                </a:solidFill>
              </a:rPr>
              <a:t>Al-Motacém</a:t>
            </a:r>
            <a:r>
              <a:rPr lang="pt-BR" sz="1400" b="1" dirty="0">
                <a:solidFill>
                  <a:schemeClr val="tx1"/>
                </a:solidFill>
              </a:rPr>
              <a:t>	</a:t>
            </a:r>
            <a:r>
              <a:rPr lang="pt-BR" sz="1400" b="1" dirty="0" smtClean="0">
                <a:solidFill>
                  <a:schemeClr val="tx1"/>
                </a:solidFill>
              </a:rPr>
              <a:t>	– Califa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400" b="1" dirty="0" smtClean="0">
                <a:solidFill>
                  <a:schemeClr val="tx1"/>
                </a:solidFill>
              </a:rPr>
              <a:t>Iezid </a:t>
            </a:r>
            <a:r>
              <a:rPr lang="pt-BR" sz="1400" b="1" dirty="0" err="1">
                <a:solidFill>
                  <a:schemeClr val="tx1"/>
                </a:solidFill>
              </a:rPr>
              <a:t>Abdul-Hamid</a:t>
            </a:r>
            <a:r>
              <a:rPr lang="pt-BR" sz="1400" b="1" dirty="0" smtClean="0">
                <a:solidFill>
                  <a:schemeClr val="tx1"/>
                </a:solidFill>
              </a:rPr>
              <a:t>	– Xeique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400" b="1" dirty="0" err="1" smtClean="0">
                <a:solidFill>
                  <a:schemeClr val="tx1"/>
                </a:solidFill>
              </a:rPr>
              <a:t>Telassim</a:t>
            </a:r>
            <a:r>
              <a:rPr lang="pt-BR" sz="1400" b="1" dirty="0" smtClean="0">
                <a:solidFill>
                  <a:schemeClr val="tx1"/>
                </a:solidFill>
              </a:rPr>
              <a:t>		– Filha de Iezid e aluna de Beremiz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400" b="1" dirty="0" err="1" smtClean="0">
                <a:solidFill>
                  <a:schemeClr val="tx1"/>
                </a:solidFill>
              </a:rPr>
              <a:t>Tara-Tir</a:t>
            </a:r>
            <a:r>
              <a:rPr lang="pt-BR" sz="1400" b="1" dirty="0" smtClean="0">
                <a:solidFill>
                  <a:schemeClr val="tx1"/>
                </a:solidFill>
              </a:rPr>
              <a:t>		– Inimigo de Beremiz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400" b="1" dirty="0" err="1">
                <a:solidFill>
                  <a:schemeClr val="tx1"/>
                </a:solidFill>
              </a:rPr>
              <a:t>Cluzir</a:t>
            </a:r>
            <a:r>
              <a:rPr lang="pt-BR" sz="1400" b="1" dirty="0">
                <a:solidFill>
                  <a:schemeClr val="tx1"/>
                </a:solidFill>
              </a:rPr>
              <a:t> </a:t>
            </a:r>
            <a:r>
              <a:rPr lang="pt-BR" sz="1400" b="1" dirty="0" err="1" smtClean="0">
                <a:solidFill>
                  <a:schemeClr val="tx1"/>
                </a:solidFill>
              </a:rPr>
              <a:t>Schá</a:t>
            </a:r>
            <a:r>
              <a:rPr lang="pt-BR" sz="1400" b="1" dirty="0" smtClean="0">
                <a:solidFill>
                  <a:schemeClr val="tx1"/>
                </a:solidFill>
              </a:rPr>
              <a:t>		– Príncipe indiano</a:t>
            </a:r>
            <a:endParaRPr lang="pt-BR" sz="1400" b="1" dirty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1400" b="1" dirty="0">
              <a:solidFill>
                <a:schemeClr val="tx1"/>
              </a:solidFill>
              <a:latin typeface="Cooper Black" pitchFamily="18" charset="0"/>
            </a:endParaRPr>
          </a:p>
        </p:txBody>
      </p:sp>
      <p:pic>
        <p:nvPicPr>
          <p:cNvPr id="32772" name="Picture 2" descr="C:\Arquivos de programas\Microsoft Office\MEDIA\OFFICE12\Lines\BD21322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" descr="C:\Arquivos de programas\Microsoft Office\MEDIA\OFFICE12\Lines\BD21322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81788"/>
            <a:ext cx="9144000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2" descr="C:\Arquivos de programas\Microsoft Office\MEDIA\OFFICE12\Lines\BD21322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913"/>
            <a:ext cx="179388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2" descr="C:\Arquivos de programas\Microsoft Office\MEDIA\OFFICE12\Lines\BD21322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4613" y="188913"/>
            <a:ext cx="179387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3" descr="C:\Arquivos de programas\Microsoft Office\MEDIA\CAGCAT10\j0301050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581525"/>
            <a:ext cx="25908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ctrTitle"/>
          </p:nvPr>
        </p:nvSpPr>
        <p:spPr>
          <a:xfrm>
            <a:off x="684213" y="260350"/>
            <a:ext cx="7772400" cy="865188"/>
          </a:xfrm>
        </p:spPr>
        <p:txBody>
          <a:bodyPr/>
          <a:lstStyle/>
          <a:p>
            <a:r>
              <a:rPr lang="pt-BR" sz="4000" smtClean="0">
                <a:latin typeface="Cooper Black"/>
              </a:rPr>
              <a:t>Algumas histórias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8313" y="1628775"/>
            <a:ext cx="3959225" cy="453707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8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dirty="0" smtClean="0">
                <a:solidFill>
                  <a:schemeClr val="tx1"/>
                </a:solidFill>
              </a:rPr>
              <a:t>Do nosso encontro com um rico </a:t>
            </a:r>
            <a:r>
              <a:rPr lang="pt-BR" sz="2800" dirty="0" err="1" smtClean="0">
                <a:solidFill>
                  <a:schemeClr val="tx1"/>
                </a:solidFill>
              </a:rPr>
              <a:t>cheique</a:t>
            </a:r>
            <a:r>
              <a:rPr lang="pt-BR" sz="2800" dirty="0" smtClean="0">
                <a:solidFill>
                  <a:schemeClr val="tx1"/>
                </a:solidFill>
              </a:rPr>
              <a:t>. O </a:t>
            </a:r>
            <a:r>
              <a:rPr lang="pt-BR" sz="2800" dirty="0" err="1" smtClean="0">
                <a:solidFill>
                  <a:schemeClr val="tx1"/>
                </a:solidFill>
              </a:rPr>
              <a:t>cheique</a:t>
            </a:r>
            <a:r>
              <a:rPr lang="pt-BR" sz="2800" dirty="0" smtClean="0">
                <a:solidFill>
                  <a:schemeClr val="tx1"/>
                </a:solidFill>
              </a:rPr>
              <a:t> estava a morrer de fome no deserto. A proposta que nos fez sobre os 8 pães que trazíamos, e como se resolveu, de modo imprevisto o pagamento com 8 moedas. As três divisões de Beremiz: a divisão simples, a divisão certa e a divisão perfeita. </a:t>
            </a:r>
            <a:endParaRPr lang="pt-BR" sz="1400" b="1" dirty="0">
              <a:solidFill>
                <a:schemeClr val="tx1"/>
              </a:solidFill>
              <a:latin typeface="Cooper Black" pitchFamily="18" charset="0"/>
            </a:endParaRPr>
          </a:p>
        </p:txBody>
      </p:sp>
      <p:pic>
        <p:nvPicPr>
          <p:cNvPr id="33796" name="Picture 2" descr="C:\Arquivos de programas\Microsoft Office\MEDIA\OFFICE12\Lines\BD21322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2" descr="C:\Arquivos de programas\Microsoft Office\MEDIA\OFFICE12\Lines\BD21322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81788"/>
            <a:ext cx="9144000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2" descr="C:\Arquivos de programas\Microsoft Office\MEDIA\OFFICE12\Lines\BD21322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913"/>
            <a:ext cx="179388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2" descr="C:\Arquivos de programas\Microsoft Office\MEDIA\OFFICE12\Lines\BD21322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4613" y="188913"/>
            <a:ext cx="179387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5038" y="1196975"/>
            <a:ext cx="3805237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223</TotalTime>
  <Words>740</Words>
  <Application>Microsoft Office PowerPoint</Application>
  <PresentationFormat>Apresentação na tela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15" baseType="lpstr">
      <vt:lpstr>Tema do Office</vt:lpstr>
      <vt:lpstr>1_Tema do Office</vt:lpstr>
      <vt:lpstr>O HOMEM QUE CALCULAVA</vt:lpstr>
      <vt:lpstr>Sobre o Autor</vt:lpstr>
      <vt:lpstr>Malba Tahan (1885-1921)</vt:lpstr>
      <vt:lpstr>Contexto histórico</vt:lpstr>
      <vt:lpstr>Contexto histórico</vt:lpstr>
      <vt:lpstr>Dedicatória do Livro  À memória dos sete grandes geômetras cristãos ou agnósticos: Descartes, Pascal, Newton, Leibnitz, Euler, Lagrange, Comte, (Allah se compadeça desses infiéis), e à memória do inesquecível matemático, astrônomo e filósofo muçulmano, Buchafar Mohamed Abenmusa Al Kharismi, (Allah o tenha em sua glória!), e também a todos os que estudam, ensinam ou admiram a prodigiosa ciência das grandezas, das formas, dos números, das medidas, das funções, dos movimentos e das forças, eu, el-hadj xerife Ali Iezid Izz-Edim ibn Salim Hank Malba Tahan (crente de Allah e de seu santo profeta Maomé), dedico esta desvaliosa página de lenda e fantasia. De Bagdá, 19 da Lua de Ramadã de 1321. </vt:lpstr>
      <vt:lpstr>Beremiz Samir, que era apenas um pastor de ovelhas, se transforma no herói desse romance recebendo o apelido de O Homem que Calculava.  Dotado de uma impressionante habilidade matemática e filosófica, Beremiz apresenta a matemática de uma forma divertida e presente no cotidiano das pessoas, resolvendo vários enigmas matemáticos de simples cálculos a operações de pura lógica. O livro é uma narrativa de Hank Tade-Maiá, personagem que encontra Beremiz no deserto, o convida à Bagdá e o acompanha em sua estada por lá, relatando neste livro as aventuras de seu amigo. A história gira basicamente em torno das proezas matemáticas do Homem que Calculava que resolve enigmas matemáticos e histórias, como, por exemplo, o surgimento do xadrez, o “x” da vida, as pérolas do rajá etc. Tem por base os costumes e as tradições árabes, os quais marcam o enredo do romance.  Ao longo da história nosso herói passa a ser professor e ensinar matemática à Telassim, filha de Iezid-Abul-Hamid. Ao final, Beremiz tem que enfrentar um torneio de enigmas elaborados por 7 sábios do oriente e caso consiga responder corretamente a todos poderá escolher uma maravilhosa recompensa, será que ele conseguira vencer o torneio? E se conseguir qual recompensa pedirá?  O livro está dividido em trinta e quatro capítulos, os apêndices onde comenta os problemas resolvidos no livro e um pequeno glossário explicativo.                                                              . </vt:lpstr>
      <vt:lpstr>Principais Personagens</vt:lpstr>
      <vt:lpstr>Algumas histórias</vt:lpstr>
      <vt:lpstr>Algumas histórias</vt:lpstr>
      <vt:lpstr>Algumas histórias</vt:lpstr>
      <vt:lpstr>Algumas histórias</vt:lpstr>
      <vt:lpstr>Aplicação no ensino</vt:lpstr>
    </vt:vector>
  </TitlesOfParts>
  <Company>MWM International Motores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B00PJC</dc:creator>
  <cp:lastModifiedBy>Thiago</cp:lastModifiedBy>
  <cp:revision>32</cp:revision>
  <dcterms:created xsi:type="dcterms:W3CDTF">2013-11-11T13:56:34Z</dcterms:created>
  <dcterms:modified xsi:type="dcterms:W3CDTF">2013-11-21T21:43:51Z</dcterms:modified>
</cp:coreProperties>
</file>