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5"/>
  </p:notesMasterIdLst>
  <p:sldIdLst>
    <p:sldId id="257" r:id="rId2"/>
    <p:sldId id="269" r:id="rId3"/>
    <p:sldId id="294" r:id="rId4"/>
    <p:sldId id="296" r:id="rId5"/>
    <p:sldId id="297" r:id="rId6"/>
    <p:sldId id="301" r:id="rId7"/>
    <p:sldId id="299" r:id="rId8"/>
    <p:sldId id="303" r:id="rId9"/>
    <p:sldId id="302" r:id="rId10"/>
    <p:sldId id="306" r:id="rId11"/>
    <p:sldId id="307" r:id="rId12"/>
    <p:sldId id="295" r:id="rId13"/>
    <p:sldId id="309" r:id="rId14"/>
    <p:sldId id="310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20" r:id="rId23"/>
    <p:sldId id="321" r:id="rId24"/>
    <p:sldId id="322" r:id="rId25"/>
    <p:sldId id="323" r:id="rId26"/>
    <p:sldId id="325" r:id="rId27"/>
    <p:sldId id="324" r:id="rId28"/>
    <p:sldId id="326" r:id="rId29"/>
    <p:sldId id="327" r:id="rId30"/>
    <p:sldId id="328" r:id="rId31"/>
    <p:sldId id="329" r:id="rId32"/>
    <p:sldId id="330" r:id="rId33"/>
    <p:sldId id="33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0033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89161" autoAdjust="0"/>
  </p:normalViewPr>
  <p:slideViewPr>
    <p:cSldViewPr snapToGrid="0">
      <p:cViewPr varScale="1">
        <p:scale>
          <a:sx n="79" d="100"/>
          <a:sy n="79" d="100"/>
        </p:scale>
        <p:origin x="56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5F864-048C-47AE-A475-6CDF9CAFA7F8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3CC16-CE74-4659-BBB8-3A912515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3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3CC16-CE74-4659-BBB8-3A91251538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1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applications:</a:t>
            </a:r>
            <a:r>
              <a:rPr lang="en-US" baseline="0" dirty="0" smtClean="0"/>
              <a:t> interviewing job candidates, acquiring start-ups.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3CC16-CE74-4659-BBB8-3A91251538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7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haven’t left myself</a:t>
            </a:r>
            <a:r>
              <a:rPr lang="en-US" baseline="0" dirty="0" smtClean="0"/>
              <a:t> time to say anything substantial about the proof.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3CC16-CE74-4659-BBB8-3A91251538B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9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082675"/>
          </a:xfrm>
        </p:spPr>
        <p:txBody>
          <a:bodyPr anchor="ctr">
            <a:noAutofit/>
          </a:bodyPr>
          <a:lstStyle>
            <a:lvl1pPr algn="ctr">
              <a:defRPr sz="4800" b="0" i="0">
                <a:solidFill>
                  <a:srgbClr val="262626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graphi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15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92" y="4819005"/>
            <a:ext cx="4871816" cy="13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5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582400" y="6253354"/>
            <a:ext cx="609600" cy="604647"/>
          </a:xfrm>
          <a:prstGeom prst="rect">
            <a:avLst/>
          </a:prstGeom>
          <a:solidFill>
            <a:srgbClr val="3AB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0484233" cy="4525963"/>
          </a:xfrm>
        </p:spPr>
        <p:txBody>
          <a:bodyPr/>
          <a:lstStyle>
            <a:lvl1pPr>
              <a:defRPr sz="3733" b="0" i="0" cap="none">
                <a:solidFill>
                  <a:srgbClr val="262626"/>
                </a:solidFill>
              </a:defRPr>
            </a:lvl1pPr>
            <a:lvl2pPr>
              <a:defRPr lang="en-US" dirty="0" smtClean="0"/>
            </a:lvl2pPr>
            <a:lvl3pPr>
              <a:defRPr>
                <a:solidFill>
                  <a:srgbClr val="262626"/>
                </a:solidFill>
              </a:defRPr>
            </a:lvl3pPr>
            <a:lvl4pPr>
              <a:defRPr>
                <a:solidFill>
                  <a:srgbClr val="262626"/>
                </a:solidFill>
              </a:defRPr>
            </a:lvl4pPr>
            <a:lvl5pPr>
              <a:defRPr>
                <a:solidFill>
                  <a:srgbClr val="26262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 descr="graphic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936" y="1"/>
            <a:ext cx="617065" cy="6253353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FC380-1B3D-44C9-AAF1-0616CC00EBA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12" y="6181765"/>
            <a:ext cx="1631517" cy="7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82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301"/>
            <a:ext cx="12192000" cy="115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02" y="2311498"/>
            <a:ext cx="5358997" cy="149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5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602579" y="1179484"/>
            <a:ext cx="5314575" cy="3422669"/>
          </a:xfrm>
        </p:spPr>
        <p:txBody>
          <a:bodyPr anchor="ctr">
            <a:noAutofit/>
          </a:bodyPr>
          <a:lstStyle>
            <a:lvl1pPr algn="ctr">
              <a:defRPr sz="4800" cap="none">
                <a:solidFill>
                  <a:srgbClr val="262626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graphic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91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957" y="4819005"/>
            <a:ext cx="4871816" cy="13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5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582400" y="6253354"/>
            <a:ext cx="609600" cy="604647"/>
          </a:xfrm>
          <a:prstGeom prst="rect">
            <a:avLst/>
          </a:prstGeom>
          <a:solidFill>
            <a:srgbClr val="3ABC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Source Sans Pr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FC380-1B3D-44C9-AAF1-0616CC00EBA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799" cy="4525963"/>
          </a:xfrm>
        </p:spPr>
        <p:txBody>
          <a:bodyPr/>
          <a:lstStyle>
            <a:lvl1pPr>
              <a:defRPr sz="3733" b="0" i="0" cap="none">
                <a:solidFill>
                  <a:srgbClr val="262626"/>
                </a:solidFill>
                <a:latin typeface="Trebuchet MS" panose="020B0603020202020204" pitchFamily="34" charset="0"/>
              </a:defRPr>
            </a:lvl1pPr>
            <a:lvl2pPr>
              <a:defRPr lang="en-US" dirty="0" smtClean="0">
                <a:latin typeface="Trebuchet MS" panose="020B0603020202020204" pitchFamily="34" charset="0"/>
              </a:defRPr>
            </a:lvl2pPr>
            <a:lvl3pPr>
              <a:defRPr>
                <a:solidFill>
                  <a:srgbClr val="262626"/>
                </a:solidFill>
                <a:latin typeface="Trebuchet MS" panose="020B0603020202020204" pitchFamily="34" charset="0"/>
              </a:defRPr>
            </a:lvl3pPr>
            <a:lvl4pPr>
              <a:defRPr>
                <a:solidFill>
                  <a:srgbClr val="262626"/>
                </a:solidFill>
                <a:latin typeface="Trebuchet MS" panose="020B0603020202020204" pitchFamily="34" charset="0"/>
              </a:defRPr>
            </a:lvl4pPr>
            <a:lvl5pPr>
              <a:defRPr>
                <a:solidFill>
                  <a:srgbClr val="262626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graphic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53354"/>
            <a:ext cx="9675444" cy="606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12" y="6181765"/>
            <a:ext cx="1631517" cy="7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35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4191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89" y="2680538"/>
            <a:ext cx="5358997" cy="149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06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582400" y="6253354"/>
            <a:ext cx="609600" cy="604647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ctr">
              <a:defRPr sz="1600" b="0" i="0" cap="small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fld id="{734FC380-1B3D-44C9-AAF1-0616CC00E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2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timing>
    <p:tnLst>
      <p:par>
        <p:cTn id="1" dur="indefinite" restart="never" nodeType="tmRoot"/>
      </p:par>
    </p:tnLst>
  </p:timing>
  <p:txStyles>
    <p:titleStyle>
      <a:lvl1pPr algn="l" defTabSz="609585" rtl="0" eaLnBrk="1" latinLnBrk="0" hangingPunct="1">
        <a:spcBef>
          <a:spcPct val="0"/>
        </a:spcBef>
        <a:buNone/>
        <a:defRPr sz="4800" b="0" i="0" kern="1200" cap="none">
          <a:solidFill>
            <a:srgbClr val="262626"/>
          </a:solidFill>
          <a:latin typeface="Source Sans Pro"/>
          <a:ea typeface="+mj-ea"/>
          <a:cs typeface="Source Sans Pro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spcAft>
          <a:spcPts val="896"/>
        </a:spcAft>
        <a:buFont typeface="Arial"/>
        <a:buNone/>
        <a:tabLst/>
        <a:defRPr sz="3733" b="0" i="0" strike="noStrike" kern="1200" cap="none" normalizeH="0">
          <a:solidFill>
            <a:srgbClr val="262626"/>
          </a:solidFill>
          <a:latin typeface="Source Sans Pro"/>
          <a:ea typeface="+mn-ea"/>
          <a:cs typeface="Source Sans Pro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62626"/>
          </a:solidFill>
          <a:latin typeface="Source Sans Pro"/>
          <a:ea typeface="+mn-ea"/>
          <a:cs typeface="Source Sans Pro"/>
        </a:defRPr>
      </a:lvl2pPr>
      <a:lvl3pPr marL="1523962" indent="-304792" algn="l" defTabSz="609585" rtl="0" eaLnBrk="1" latinLnBrk="0" hangingPunct="1">
        <a:spcBef>
          <a:spcPct val="20000"/>
        </a:spcBef>
        <a:buFont typeface="Lucida Grande"/>
        <a:buChar char="-"/>
        <a:defRPr sz="2667" kern="1200">
          <a:solidFill>
            <a:srgbClr val="262626"/>
          </a:solidFill>
          <a:latin typeface="Source Sans Pro"/>
          <a:ea typeface="+mn-ea"/>
          <a:cs typeface="Source Sans Pro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262626"/>
          </a:solidFill>
          <a:latin typeface="Source Sans Pro"/>
          <a:ea typeface="+mn-ea"/>
          <a:cs typeface="Source Sans Pro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rgbClr val="262626"/>
          </a:solidFill>
          <a:latin typeface="Source Sans Pro"/>
          <a:ea typeface="+mn-ea"/>
          <a:cs typeface="Source Sans Pro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8.png"/><Relationship Id="rId2" Type="http://schemas.microsoft.com/office/2007/relationships/media" Target="../media/media20.m4a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25.m4a"/><Relationship Id="rId7" Type="http://schemas.openxmlformats.org/officeDocument/2006/relationships/image" Target="../media/image41.png"/><Relationship Id="rId2" Type="http://schemas.microsoft.com/office/2007/relationships/media" Target="../media/media25.m4a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0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8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8.png"/><Relationship Id="rId2" Type="http://schemas.microsoft.com/office/2007/relationships/media" Target="../media/media32.m4a"/><Relationship Id="rId1" Type="http://schemas.openxmlformats.org/officeDocument/2006/relationships/tags" Target="../tags/tag10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00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2065" y="630196"/>
            <a:ext cx="6956854" cy="4324864"/>
          </a:xfrm>
        </p:spPr>
        <p:txBody>
          <a:bodyPr/>
          <a:lstStyle/>
          <a:p>
            <a:pPr>
              <a:spcBef>
                <a:spcPts val="12000"/>
              </a:spcBef>
              <a:spcAft>
                <a:spcPts val="12000"/>
              </a:spcAft>
            </a:pPr>
            <a:r>
              <a:rPr lang="en-US" sz="3600" dirty="0" smtClean="0">
                <a:latin typeface="Arial Black" panose="020B0A04020102020204" pitchFamily="34" charset="0"/>
              </a:rPr>
              <a:t>Combinatorial Stochastic Search and Selection</a:t>
            </a:r>
            <a:br>
              <a:rPr lang="en-US" sz="3600" dirty="0" smtClean="0">
                <a:latin typeface="Arial Black" panose="020B0A04020102020204" pitchFamily="34" charset="0"/>
              </a:rPr>
            </a:br>
            <a:r>
              <a:rPr lang="en-US" sz="3600" dirty="0" smtClean="0">
                <a:latin typeface="Arial Black" panose="020B0A04020102020204" pitchFamily="34" charset="0"/>
              </a:rPr>
              <a:t>(Part 2)</a:t>
            </a:r>
            <a:br>
              <a:rPr lang="en-US" sz="3600" dirty="0" smtClean="0">
                <a:latin typeface="Arial Black" panose="020B0A04020102020204" pitchFamily="34" charset="0"/>
              </a:rPr>
            </a:br>
            <a:r>
              <a:rPr lang="en-US" sz="3600" dirty="0" smtClean="0">
                <a:latin typeface="Arial Black" panose="020B0A04020102020204" pitchFamily="34" charset="0"/>
              </a:rPr>
              <a:t/>
            </a:r>
            <a:br>
              <a:rPr lang="en-US" sz="3600" dirty="0" smtClean="0">
                <a:latin typeface="Arial Black" panose="020B0A04020102020204" pitchFamily="34" charset="0"/>
              </a:rPr>
            </a:br>
            <a:r>
              <a:rPr lang="en-US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Bobby Kleinberg</a:t>
            </a:r>
            <a:br>
              <a:rPr lang="en-US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>
                <a:solidFill>
                  <a:schemeClr val="accent2"/>
                </a:solidFill>
              </a:rPr>
              <a:t>São Paulo School of Advanced Science on ACO July 2016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9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7"/>
    </mc:Choice>
    <mc:Fallback>
      <p:transition spd="slow" advTm="1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Proof: Beat Half the Expectation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To prove: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G</m:t>
                            </m:r>
                          </m:e>
                          <m:sup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blue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p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dark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blue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778" t="-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9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9"/>
    </mc:Choice>
    <mc:Fallback>
      <p:transition spd="slow" advTm="9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Proof: Beat Half the Expectation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blue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box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dark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blue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box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sz="2900" dirty="0" smtClean="0"/>
                  <a:t>Proof by coupling: swap G’s and P’s </a:t>
                </a:r>
                <a:r>
                  <a:rPr lang="en-US" sz="2900" dirty="0" err="1" smtClean="0"/>
                  <a:t>t</a:t>
                </a:r>
                <a:r>
                  <a:rPr lang="en-US" sz="2900" baseline="30000" dirty="0" err="1" smtClean="0"/>
                  <a:t>th</a:t>
                </a:r>
                <a:r>
                  <a:rPr lang="en-US" sz="2900" dirty="0" smtClean="0"/>
                  <a:t> boxes. If </a:t>
                </a:r>
                <a:r>
                  <a:rPr lang="en-US" sz="2900" dirty="0"/>
                  <a:t>P</a:t>
                </a:r>
                <a:r>
                  <a:rPr lang="en-US" sz="2900" dirty="0" smtClean="0"/>
                  <a:t> </a:t>
                </a:r>
                <a:r>
                  <a:rPr lang="en-US" sz="2900" dirty="0" smtClean="0"/>
                  <a:t>has dark blue in box t on </a:t>
                </a:r>
                <a:r>
                  <a:rPr lang="en-US" sz="2900" dirty="0" smtClean="0"/>
                  <a:t>left</a:t>
                </a:r>
                <a:r>
                  <a:rPr lang="en-US" sz="2900" dirty="0" smtClean="0"/>
                  <a:t>, </a:t>
                </a:r>
                <a:r>
                  <a:rPr lang="en-US" sz="2900" dirty="0" smtClean="0"/>
                  <a:t>G </a:t>
                </a:r>
                <a:r>
                  <a:rPr lang="en-US" sz="2900" dirty="0" smtClean="0"/>
                  <a:t>has same amount of blue in box t on </a:t>
                </a:r>
                <a:r>
                  <a:rPr lang="en-US" sz="2900" dirty="0" smtClean="0"/>
                  <a:t>right</a:t>
                </a:r>
                <a:r>
                  <a:rPr lang="en-US" sz="2900" dirty="0" smtClean="0"/>
                  <a:t>.</a:t>
                </a:r>
                <a:endParaRPr lang="en-US" sz="29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849" y="3432400"/>
            <a:ext cx="2948280" cy="2806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26" y="3431500"/>
            <a:ext cx="2949225" cy="280720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1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16"/>
    </mc:Choice>
    <mc:Fallback>
      <p:transition spd="slow" advTm="14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 ½ is Optimal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Suppose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 smtClean="0"/>
                  <a:t> and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with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probability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 b="0" dirty="0" smtClean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box>
                                  <m:boxPr>
                                    <m:ctrlPr>
                                      <a:rPr lang="en-US" sz="32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f>
                                      <m:fPr>
                                        <m:ctrlPr>
                                          <a:rPr lang="en-US" sz="3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sz="32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den>
                                    </m:f>
                                  </m:e>
                                </m:box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with</m:t>
                                </m:r>
                                <m:r>
                                  <a:rPr lang="en-US" sz="32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probability</m:t>
                                </m:r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 smtClean="0"/>
              </a:p>
              <a:p>
                <a:r>
                  <a:rPr lang="en-US" dirty="0" smtClean="0"/>
                  <a:t>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func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=2−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 smtClean="0"/>
                  <a:t>but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778" t="-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1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70"/>
    </mc:Choice>
    <mc:Fallback>
      <p:transition spd="slow" advTm="7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Combinatorial Prophet Inequalities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sz="3200" dirty="0" smtClean="0"/>
                  <a:t>In a combinatorial prophet inequality one has: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a finite set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3200" dirty="0" smtClean="0"/>
                  <a:t> with a collection of feasible subsets,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p>
                    </m:sSup>
                  </m:oMath>
                </a14:m>
                <a:endParaRPr lang="en-US" sz="3200" dirty="0" smtClean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C00000"/>
                    </a:solidFill>
                  </a:rPr>
                  <a:t>i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ndependent random</a:t>
                </a:r>
                <a:r>
                  <a:rPr lang="en-US" sz="3200" dirty="0" smtClean="0"/>
                  <a:t> weights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0,∞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 smtClean="0"/>
              </a:p>
              <a:p>
                <a:r>
                  <a:rPr lang="en-US" sz="3200" dirty="0" smtClean="0"/>
                  <a:t>Elements arrive in 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predetermined order</a:t>
                </a:r>
                <a:r>
                  <a:rPr lang="en-US" sz="3200" dirty="0" smtClean="0"/>
                  <a:t>, reveal their weights.</a:t>
                </a:r>
              </a:p>
              <a:p>
                <a:r>
                  <a:rPr lang="en-US" sz="3200" dirty="0" smtClean="0"/>
                  <a:t>Algorithm chooses elements, at their arrival time, subject to the constraint that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chosen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elements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}∈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 smtClean="0"/>
              </a:p>
              <a:p>
                <a:r>
                  <a:rPr lang="en-US" sz="3200" dirty="0" smtClean="0"/>
                  <a:t>Goal: Design algorithms such that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𝐴𝐿𝐺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𝑂𝑃𝑇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3200" dirty="0" smtClean="0"/>
                  <a:t>.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278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2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05"/>
    </mc:Choice>
    <mc:Fallback>
      <p:transition spd="slow" advTm="13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Matroid</a:t>
            </a:r>
            <a:r>
              <a:rPr lang="en-US" dirty="0" smtClean="0"/>
              <a:t> Prophet Inequality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 smtClean="0">
                    <a:solidFill>
                      <a:schemeClr val="accent2"/>
                    </a:solidFill>
                  </a:rPr>
                  <a:t>Theorem (K. &amp; Weinberg, 2012)</a:t>
                </a:r>
                <a:r>
                  <a:rPr lang="en-US" dirty="0" smtClean="0"/>
                  <a:t>: For every </a:t>
                </a:r>
                <a:r>
                  <a:rPr lang="en-US" dirty="0" err="1" smtClean="0"/>
                  <a:t>matroid</a:t>
                </a:r>
                <a:r>
                  <a:rPr lang="en-US" dirty="0" smtClean="0"/>
                  <a:t> there exists an algorithm satisfying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𝐴𝐿𝐺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 </m:t>
                      </m:r>
                      <m:box>
                        <m:box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𝑂𝑃𝑇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b="1" dirty="0" smtClean="0">
                    <a:solidFill>
                      <a:schemeClr val="accent2"/>
                    </a:solidFill>
                  </a:rPr>
                  <a:t>Remark</a:t>
                </a:r>
                <a:r>
                  <a:rPr lang="en-US" dirty="0" smtClean="0"/>
                  <a:t>: Chawla et al. (2010) obtained the same prophet inequality in the free order model. Improved to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1−</m:t>
                    </m:r>
                    <m:box>
                      <m:box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dirty="0" smtClean="0"/>
                  <a:t> by Yan (2011).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778" t="-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84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89"/>
    </mc:Choice>
    <mc:Fallback>
      <p:transition spd="slow" advTm="51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Superstitious Gambler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90288" y="1543929"/>
                <a:ext cx="6995160" cy="4525963"/>
              </a:xfrm>
            </p:spPr>
            <p:txBody>
              <a:bodyPr>
                <a:noAutofit/>
              </a:bodyPr>
              <a:lstStyle/>
              <a:p>
                <a:r>
                  <a:rPr lang="en-US" sz="2700" dirty="0" smtClean="0"/>
                  <a:t>Gambler pretends he’ll select a set </a:t>
                </a:r>
                <a14:m>
                  <m:oMath xmlns:m="http://schemas.openxmlformats.org/officeDocument/2006/math"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700" dirty="0" smtClean="0"/>
                  <a:t>, then die and go to heaven, where he becomes a prophet.</a:t>
                </a:r>
              </a:p>
              <a:p>
                <a:r>
                  <a:rPr lang="en-US" sz="2700" dirty="0" smtClean="0"/>
                  <a:t>In heaven an independent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700" dirty="0" smtClean="0"/>
                  <a:t>-tuple of weights are sampled.</a:t>
                </a:r>
              </a:p>
              <a:p>
                <a:r>
                  <a:rPr lang="en-US" sz="2700" dirty="0" smtClean="0"/>
                  <a:t>Gambler can observe these weights and choose any set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700" dirty="0" smtClean="0"/>
                  <a:t> such that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700" dirty="0" smtClean="0"/>
              </a:p>
              <a:p>
                <a:r>
                  <a:rPr lang="en-US" sz="2700" dirty="0" smtClean="0"/>
                  <a:t>But rewards are discounted by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70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7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7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7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700" dirty="0" smtClean="0"/>
                  <a:t> in heaven!</a:t>
                </a:r>
                <a:endParaRPr lang="en-US" sz="27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0288" y="1543929"/>
                <a:ext cx="6995160" cy="4525963"/>
              </a:xfrm>
              <a:blipFill rotWithShape="0">
                <a:blip r:embed="rId4"/>
                <a:stretch>
                  <a:fillRect l="-1655" t="-1211" r="-1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58319"/>
            <a:ext cx="3974548" cy="45259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0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85"/>
    </mc:Choice>
    <mc:Fallback>
      <p:transition spd="slow" advTm="62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Superstitious Gambler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97082" y="1543929"/>
                <a:ext cx="6788365" cy="4525963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 smtClean="0"/>
                  <a:t>When inspecting element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000" dirty="0" smtClean="0"/>
                  <a:t> consider: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000" dirty="0" smtClean="0"/>
                  <a:t>Adding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000" dirty="0" smtClean="0"/>
                  <a:t> to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000" dirty="0" smtClean="0"/>
                  <a:t> and then dying.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000" dirty="0" smtClean="0"/>
                  <a:t>Dying now without picking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000" dirty="0" smtClean="0"/>
                  <a:t>.</a:t>
                </a:r>
              </a:p>
              <a:p>
                <a:r>
                  <a:rPr lang="en-US" sz="3000" dirty="0" smtClean="0"/>
                  <a:t>Select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000" dirty="0" smtClean="0"/>
                  <a:t> if and only if the first alternative is </a:t>
                </a:r>
                <a:r>
                  <a:rPr lang="en-US" sz="3000" dirty="0"/>
                  <a:t>	</a:t>
                </a:r>
                <a:r>
                  <a:rPr lang="en-US" sz="3000" dirty="0" smtClean="0"/>
                  <a:t>better than the second.</a:t>
                </a:r>
                <a:endParaRPr lang="en-US" sz="3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7082" y="1543929"/>
                <a:ext cx="6788365" cy="4525963"/>
              </a:xfrm>
              <a:blipFill rotWithShape="0">
                <a:blip r:embed="rId4"/>
                <a:stretch>
                  <a:fillRect l="-2156" t="-1615" r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58319"/>
            <a:ext cx="3974548" cy="45259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4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944"/>
    </mc:Choice>
    <mc:Fallback>
      <p:transition spd="slow" advTm="15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 for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100" dirty="0" smtClean="0"/>
                  <a:t>If gambler goes straight to heaven on day 1, he gets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10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1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1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100" dirty="0" smtClean="0"/>
              </a:p>
              <a:p>
                <a:r>
                  <a:rPr lang="en-US" sz="3100" dirty="0" smtClean="0"/>
                  <a:t>Instead: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dirty="0" smtClean="0"/>
                  <a:t>He picks elements on earth that preclude heavenly rewards. Let </a:t>
                </a:r>
                <a14:m>
                  <m:oMath xmlns:m="http://schemas.openxmlformats.org/officeDocument/2006/math">
                    <m:r>
                      <a:rPr lang="en-US" sz="31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100" dirty="0" smtClean="0">
                    <a:solidFill>
                      <a:srgbClr val="00B050"/>
                    </a:solidFill>
                  </a:rPr>
                  <a:t>=“cost set”={precluded elements}.</a:t>
                </a:r>
                <a:endParaRPr lang="en-US" sz="3100" dirty="0" smtClean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dirty="0" smtClean="0"/>
                  <a:t>He abstains from picking elements in anticipation of heavenly rewards, but then dies and there is no afterlife. Let </a:t>
                </a:r>
                <a14:m>
                  <m:oMath xmlns:m="http://schemas.openxmlformats.org/officeDocument/2006/math">
                    <m:r>
                      <a:rPr lang="en-US" sz="31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3100" dirty="0" smtClean="0">
                    <a:solidFill>
                      <a:srgbClr val="0033CC"/>
                    </a:solidFill>
                  </a:rPr>
                  <a:t>=“remainder set”={hallucinated rewards}.</a:t>
                </a:r>
                <a:endParaRPr lang="en-US" sz="31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333" t="-1887" r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8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97"/>
    </mc:Choice>
    <mc:Fallback>
      <p:transition spd="slow" advTm="135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 for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100" dirty="0" smtClean="0"/>
                  <a:t>If gambler goes straight to heaven on day 1, he gets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10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1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1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100" dirty="0" smtClean="0"/>
              </a:p>
              <a:p>
                <a:r>
                  <a:rPr lang="en-US" sz="3100" dirty="0" smtClean="0"/>
                  <a:t>Instead: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dirty="0" smtClean="0"/>
                  <a:t>He picks elements on earth that preclude heavenly rewards. Let </a:t>
                </a:r>
                <a14:m>
                  <m:oMath xmlns:m="http://schemas.openxmlformats.org/officeDocument/2006/math">
                    <m:r>
                      <a:rPr lang="en-US" sz="31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100" dirty="0" smtClean="0">
                    <a:solidFill>
                      <a:srgbClr val="00B050"/>
                    </a:solidFill>
                  </a:rPr>
                  <a:t>=“cost set”={precluded elements}.</a:t>
                </a:r>
                <a:endParaRPr lang="en-US" sz="3100" dirty="0" smtClean="0"/>
              </a:p>
              <a:p>
                <a:r>
                  <a:rPr lang="en-US" sz="3100" dirty="0" smtClean="0">
                    <a:solidFill>
                      <a:srgbClr val="C00000"/>
                    </a:solidFill>
                  </a:rPr>
                  <a:t>He only picks an element on earth when its value exceeds the expected cost.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333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4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08"/>
    </mc:Choice>
    <mc:Fallback>
      <p:transition spd="slow" advTm="4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Intuition for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3100" dirty="0" smtClean="0"/>
                  <a:t>If gambler goes straight to heaven on day 1, he gets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10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1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1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31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100" dirty="0" smtClean="0"/>
              </a:p>
              <a:p>
                <a:r>
                  <a:rPr lang="en-US" sz="3100" dirty="0" smtClean="0"/>
                  <a:t>Instead: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100" dirty="0" smtClean="0"/>
                  <a:t>He abstains from picking elements in anticipation of heavenly rewards, but then dies and there is no afterlife. Let </a:t>
                </a:r>
                <a14:m>
                  <m:oMath xmlns:m="http://schemas.openxmlformats.org/officeDocument/2006/math">
                    <m:r>
                      <a:rPr lang="en-US" sz="31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3100" dirty="0" smtClean="0">
                    <a:solidFill>
                      <a:srgbClr val="0033CC"/>
                    </a:solidFill>
                  </a:rPr>
                  <a:t>=“remainder set”={hallucinated rewards}.</a:t>
                </a:r>
              </a:p>
              <a:p>
                <a:r>
                  <a:rPr lang="en-US" sz="3100" dirty="0" smtClean="0">
                    <a:solidFill>
                      <a:srgbClr val="C00000"/>
                    </a:solidFill>
                  </a:rPr>
                  <a:t>Threshold for selecting each </a:t>
                </a:r>
                <a14:m>
                  <m:oMath xmlns:m="http://schemas.openxmlformats.org/officeDocument/2006/math">
                    <m:r>
                      <a:rPr lang="en-US" sz="31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100" dirty="0" smtClean="0">
                    <a:solidFill>
                      <a:srgbClr val="C00000"/>
                    </a:solidFill>
                  </a:rPr>
                  <a:t> is low enough that the expected excess above threshold accounts for half its value. This excess is as likely to show up on earth as in heaven.</a:t>
                </a:r>
                <a:endParaRPr lang="en-US" sz="31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333" t="-1887" r="-1444" b="-4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3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83"/>
    </mc:Choice>
    <mc:Fallback>
      <p:transition spd="slow" advTm="71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0812" y="2011680"/>
            <a:ext cx="10363200" cy="2138289"/>
          </a:xfrm>
        </p:spPr>
        <p:txBody>
          <a:bodyPr/>
          <a:lstStyle/>
          <a:p>
            <a:r>
              <a:rPr lang="en-US" sz="6600" dirty="0" smtClean="0"/>
              <a:t>Part II: Prophet Inequalities</a:t>
            </a:r>
            <a:br>
              <a:rPr lang="en-US" sz="6600" dirty="0" smtClean="0"/>
            </a:br>
            <a:r>
              <a:rPr lang="en-US" sz="3730" dirty="0" smtClean="0"/>
              <a:t>(Joint work with S. Matthew Weinberg.)</a:t>
            </a:r>
            <a:endParaRPr lang="en-US" sz="6600" dirty="0"/>
          </a:p>
        </p:txBody>
      </p:sp>
      <p:sp>
        <p:nvSpPr>
          <p:cNvPr id="3" name="Rectangle 2"/>
          <p:cNvSpPr/>
          <p:nvPr/>
        </p:nvSpPr>
        <p:spPr>
          <a:xfrm>
            <a:off x="3038622" y="4149969"/>
            <a:ext cx="6147581" cy="24196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3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1"/>
    </mc:Choice>
    <mc:Fallback>
      <p:transition spd="slow" advTm="9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Sketch in One Slide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64532" y="1600201"/>
                <a:ext cx="6217869" cy="4525963"/>
              </a:xfrm>
            </p:spPr>
            <p:txBody>
              <a:bodyPr>
                <a:normAutofit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green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box>
                        <m:box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green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 smtClean="0">
                  <a:solidFill>
                    <a:srgbClr val="C00000"/>
                  </a:solidFill>
                </a:endParaRPr>
              </a:p>
              <a:p>
                <a:r>
                  <a:rPr lang="en-US" sz="3200" dirty="0" smtClean="0"/>
                  <a:t>…by definition of G’s thresholds.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blue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dark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blue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b="0" i="1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3200" dirty="0"/>
                  <a:t>…by coupling argument</a:t>
                </a:r>
                <a:r>
                  <a:rPr lang="en-US" sz="3200" dirty="0" smtClean="0"/>
                  <a:t>.</a:t>
                </a:r>
                <a:endParaRPr lang="en-US" sz="32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dark</m:t>
                          </m:r>
                          <m: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blue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box>
                        <m:box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blue</m:t>
                      </m:r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 smtClean="0">
                  <a:solidFill>
                    <a:srgbClr val="C00000"/>
                  </a:solidFill>
                </a:endParaRPr>
              </a:p>
              <a:p>
                <a:r>
                  <a:rPr lang="en-US" sz="3200" dirty="0" smtClean="0"/>
                  <a:t>…by combinatorial argument using </a:t>
                </a:r>
                <a:r>
                  <a:rPr lang="en-US" sz="3200" dirty="0" err="1" smtClean="0"/>
                  <a:t>matroid</a:t>
                </a:r>
                <a:r>
                  <a:rPr lang="en-US" sz="3200" dirty="0" smtClean="0"/>
                  <a:t> axioms.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64532" y="1600201"/>
                <a:ext cx="6217869" cy="4525963"/>
              </a:xfrm>
              <a:blipFill rotWithShape="0">
                <a:blip r:embed="rId5"/>
                <a:stretch>
                  <a:fillRect l="-2451" r="-1373" b="-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1"/>
            <a:ext cx="4754932" cy="45259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14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352"/>
    </mc:Choice>
    <mc:Fallback>
      <p:transition spd="slow" advTm="31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Selected Open Problems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742950" indent="-742950">
                  <a:buFont typeface="+mj-lt"/>
                  <a:buAutoNum type="arabicPeriod"/>
                </a:pPr>
                <a:r>
                  <a:rPr lang="en-US" dirty="0" smtClean="0"/>
                  <a:t>Free order prophet inequality: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optimal?</a:t>
                </a:r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dirty="0" smtClean="0"/>
                  <a:t>Combinatorial prophet inequality: can gambler always obtain at least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𝑂𝑃𝑇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dirty="0" smtClean="0"/>
                  <a:t>?</a:t>
                </a:r>
                <a:br>
                  <a:rPr lang="en-US" dirty="0" smtClean="0"/>
                </a:br>
                <a:r>
                  <a:rPr lang="en-US" dirty="0" smtClean="0"/>
                  <a:t>Rubinstein [2016] proved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 smtClean="0"/>
                  <a:t>.</a:t>
                </a:r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dirty="0" smtClean="0"/>
                  <a:t>Poly-time </a:t>
                </a:r>
                <a:r>
                  <a:rPr lang="en-US" dirty="0" err="1" smtClean="0"/>
                  <a:t>approximability</a:t>
                </a:r>
                <a:r>
                  <a:rPr lang="en-US" dirty="0" smtClean="0"/>
                  <a:t> of gambler’s optimal policy?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667" r="-2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867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138"/>
    </mc:Choice>
    <mc:Fallback>
      <p:transition spd="slow" advTm="180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0812" y="1885072"/>
            <a:ext cx="10363200" cy="2264898"/>
          </a:xfrm>
        </p:spPr>
        <p:txBody>
          <a:bodyPr/>
          <a:lstStyle/>
          <a:p>
            <a:r>
              <a:rPr lang="en-US" sz="6600" dirty="0" smtClean="0"/>
              <a:t>Part III: Pandora’s Problem</a:t>
            </a:r>
            <a:br>
              <a:rPr lang="en-US" sz="6600" dirty="0" smtClean="0"/>
            </a:br>
            <a:r>
              <a:rPr lang="en-US" sz="3600" dirty="0" smtClean="0"/>
              <a:t>(Joint work with Bo Waggoner and E. Glen Weyl.)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3038622" y="4149969"/>
            <a:ext cx="6147581" cy="24196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5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92"/>
    </mc:Choice>
    <mc:Fallback>
      <p:transition spd="slow" advTm="30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400" dirty="0" smtClean="0"/>
                  <a:t> set of sealed boxes. </a:t>
                </a:r>
                <a:endParaRPr lang="en-US" sz="34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400" dirty="0" smtClean="0"/>
                  <a:t> = cost to open box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400" dirty="0" smtClean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400" dirty="0" smtClean="0"/>
                  <a:t> = random prize in box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400" dirty="0" smtClean="0"/>
                  <a:t>. (</a:t>
                </a:r>
                <a:r>
                  <a:rPr lang="en-US" sz="3400" dirty="0" err="1"/>
                  <a:t>i</a:t>
                </a:r>
                <a:r>
                  <a:rPr lang="en-US" sz="3400" dirty="0" err="1" smtClean="0"/>
                  <a:t>ndep</a:t>
                </a:r>
                <a:r>
                  <a:rPr lang="en-US" sz="3400" dirty="0"/>
                  <a:t>.</a:t>
                </a:r>
                <a:r>
                  <a:rPr lang="en-US" sz="3400" dirty="0" smtClean="0"/>
                  <a:t>, known distribution)</a:t>
                </a:r>
              </a:p>
              <a:p>
                <a:r>
                  <a:rPr lang="en-US" sz="3400" dirty="0" smtClean="0"/>
                  <a:t>Once opened, the prize in a box can be claimed now or any time in the future. Only claim one prize.</a:t>
                </a:r>
              </a:p>
              <a:p>
                <a:r>
                  <a:rPr lang="en-US" sz="3400" dirty="0" smtClean="0"/>
                  <a:t>Goal: Maximize expected prize minus cost.</a:t>
                </a:r>
              </a:p>
              <a:p>
                <a:endParaRPr lang="en-US" sz="3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556" t="-2022" r="-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3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24"/>
    </mc:Choice>
    <mc:Fallback>
      <p:transition spd="slow" advTm="5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Weitzman’s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615397"/>
            <a:ext cx="10972799" cy="2194560"/>
          </a:xfrm>
        </p:spPr>
        <p:txBody>
          <a:bodyPr/>
          <a:lstStyle/>
          <a:p>
            <a:r>
              <a:rPr lang="en-US" dirty="0" smtClean="0"/>
              <a:t>Red is better in expectation, better in worst case, lower variance, and less costly to open.</a:t>
            </a:r>
          </a:p>
          <a:p>
            <a:r>
              <a:rPr lang="en-US" dirty="0" smtClean="0"/>
              <a:t>Nevertheless, optimal policy opens blue first!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747" y="1883702"/>
            <a:ext cx="1611255" cy="1391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61532" y="1955724"/>
                <a:ext cx="4151810" cy="1119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dirty="0" smtClean="0"/>
                  <a:t>Cost = 15</a:t>
                </a:r>
              </a:p>
              <a:p>
                <a:r>
                  <a:rPr lang="en-US" sz="2300" dirty="0" smtClean="0"/>
                  <a:t>Prize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3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prob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1/2</m:t>
                              </m:r>
                            </m:e>
                          </m:mr>
                          <m:m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55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prob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. 1/2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3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532" y="1955724"/>
                <a:ext cx="4151810" cy="1119602"/>
              </a:xfrm>
              <a:prstGeom prst="rect">
                <a:avLst/>
              </a:prstGeom>
              <a:blipFill rotWithShape="0">
                <a:blip r:embed="rId5"/>
                <a:stretch>
                  <a:fillRect l="-2056" t="-4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8010002" y="1955726"/>
                <a:ext cx="4151810" cy="1119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dirty="0" smtClean="0"/>
                  <a:t>Cost = 20</a:t>
                </a:r>
              </a:p>
              <a:p>
                <a:r>
                  <a:rPr lang="en-US" sz="2300" dirty="0" smtClean="0"/>
                  <a:t>Prize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3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prob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1/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prob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4/5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3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002" y="1955726"/>
                <a:ext cx="4151810" cy="1119602"/>
              </a:xfrm>
              <a:prstGeom prst="rect">
                <a:avLst/>
              </a:prstGeom>
              <a:blipFill rotWithShape="0">
                <a:blip r:embed="rId6"/>
                <a:stretch>
                  <a:fillRect l="-2203" t="-4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9" y="1683421"/>
            <a:ext cx="1727008" cy="166420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9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19"/>
    </mc:Choice>
    <mc:Fallback>
      <p:transition spd="slow" advTm="65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Policy: “Pandora’s Rule”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609601" y="1473589"/>
                <a:ext cx="10972799" cy="45259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 smtClean="0"/>
                  <a:t>For each box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200" dirty="0" smtClean="0"/>
                  <a:t>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 smtClean="0"/>
                  <a:t> be the (unique,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 smtClean="0"/>
                  <a:t>) solution to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3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dirty="0" smtClean="0"/>
              </a:p>
              <a:p>
                <a:r>
                  <a:rPr lang="en-US" sz="3200" dirty="0"/>
                  <a:t>w</a:t>
                </a:r>
                <a:r>
                  <a:rPr lang="en-US" sz="3200" dirty="0" smtClean="0"/>
                  <a:t>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200" dirty="0" smtClean="0"/>
                  <a:t> denotes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⋅,0</m:t>
                            </m:r>
                          </m:e>
                        </m:d>
                      </m:e>
                    </m:fun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 smtClean="0"/>
              </a:p>
              <a:p>
                <a:r>
                  <a:rPr lang="en-US" sz="3200" b="1" dirty="0" smtClean="0">
                    <a:solidFill>
                      <a:schemeClr val="accent2"/>
                    </a:solidFill>
                  </a:rPr>
                  <a:t>Optimal policy: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open boxes in decreasing order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b="1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until largest revealed prize exceeds largest remaining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1473589"/>
                <a:ext cx="10972799" cy="4525963"/>
              </a:xfrm>
              <a:blipFill rotWithShape="0">
                <a:blip r:embed="rId5"/>
                <a:stretch>
                  <a:fillRect l="-1389" t="-1752" r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747" y="4612838"/>
            <a:ext cx="1611255" cy="1391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61532" y="4684860"/>
                <a:ext cx="4151810" cy="1581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dirty="0" smtClean="0"/>
                  <a:t>Cost = 15</a:t>
                </a:r>
              </a:p>
              <a:p>
                <a:r>
                  <a:rPr lang="en-US" sz="2300" dirty="0" smtClean="0"/>
                  <a:t>Prize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3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prob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1/2</m:t>
                              </m:r>
                            </m:e>
                          </m:mr>
                          <m:m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55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prob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. 1/2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3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𝒓𝒆𝒅</m:t>
                        </m:r>
                      </m:sub>
                    </m:sSub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𝟕𝟎</m:t>
                    </m:r>
                  </m:oMath>
                </a14:m>
                <a:r>
                  <a:rPr lang="en-US" sz="3000" b="1" dirty="0" smtClean="0">
                    <a:solidFill>
                      <a:srgbClr val="FF0000"/>
                    </a:solidFill>
                  </a:rPr>
                  <a:t> </a:t>
                </a:r>
                <a:endParaRPr lang="en-US" sz="30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532" y="4684860"/>
                <a:ext cx="4151810" cy="1581267"/>
              </a:xfrm>
              <a:prstGeom prst="rect">
                <a:avLst/>
              </a:prstGeom>
              <a:blipFill rotWithShape="0">
                <a:blip r:embed="rId7"/>
                <a:stretch>
                  <a:fillRect l="-2056" t="-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10002" y="4684862"/>
                <a:ext cx="4151810" cy="1581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dirty="0" smtClean="0"/>
                  <a:t>Cost = 20</a:t>
                </a:r>
              </a:p>
              <a:p>
                <a:r>
                  <a:rPr lang="en-US" sz="2300" dirty="0" smtClean="0"/>
                  <a:t>Prize =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3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prob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1/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m:rPr>
                                  <m:sty m:val="p"/>
                                </m:rPr>
                                <a:rPr lang="en-US" sz="2300" b="0" i="0" smtClean="0">
                                  <a:latin typeface="Cambria Math" panose="02040503050406030204" pitchFamily="18" charset="0"/>
                                </a:rPr>
                                <m:t>prob</m:t>
                              </m:r>
                              <m:r>
                                <a:rPr lang="en-US" sz="2300" b="0" i="1" smtClean="0">
                                  <a:latin typeface="Cambria Math" panose="02040503050406030204" pitchFamily="18" charset="0"/>
                                </a:rPr>
                                <m:t>. 1/2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3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30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𝒃𝒍𝒖𝒆</m:t>
                        </m:r>
                      </m:sub>
                    </m:sSub>
                    <m:r>
                      <a:rPr lang="en-US" sz="30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1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𝟏𝟒𝟎</m:t>
                    </m:r>
                  </m:oMath>
                </a14:m>
                <a:r>
                  <a:rPr lang="en-US" sz="3000" b="1" dirty="0" smtClean="0">
                    <a:solidFill>
                      <a:srgbClr val="0033CC"/>
                    </a:solidFill>
                  </a:rPr>
                  <a:t> </a:t>
                </a:r>
                <a:endParaRPr lang="en-US" sz="30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002" y="4684862"/>
                <a:ext cx="4151810" cy="1581267"/>
              </a:xfrm>
              <a:prstGeom prst="rect">
                <a:avLst/>
              </a:prstGeom>
              <a:blipFill rotWithShape="0">
                <a:blip r:embed="rId8"/>
                <a:stretch>
                  <a:fillRect l="-2203" t="-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9" y="4412557"/>
            <a:ext cx="1727008" cy="16642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73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43"/>
    </mc:Choice>
    <mc:Fallback>
      <p:transition spd="slow" advTm="110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Optimal Policy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400" dirty="0" smtClean="0"/>
                  <a:t>Suppose you could buy insurance on any box that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400" dirty="0"/>
                  <a:t>c</a:t>
                </a:r>
                <a:r>
                  <a:rPr lang="en-US" sz="3400" dirty="0" smtClean="0"/>
                  <a:t>overs the cost if you open the box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400" dirty="0"/>
                  <a:t>c</a:t>
                </a:r>
                <a:r>
                  <a:rPr lang="en-US" sz="3400" dirty="0" smtClean="0"/>
                  <a:t>ollects any excess prize above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400" dirty="0" smtClean="0"/>
                  <a:t> if you claim the prize inside the box.</a:t>
                </a:r>
              </a:p>
              <a:p>
                <a:r>
                  <a:rPr lang="en-US" sz="3400" dirty="0" smtClean="0"/>
                  <a:t>Insurance has </a:t>
                </a:r>
                <a:r>
                  <a:rPr lang="en-US" sz="3400" i="1" dirty="0" smtClean="0">
                    <a:solidFill>
                      <a:srgbClr val="C00000"/>
                    </a:solidFill>
                  </a:rPr>
                  <a:t>zero net value for non-exposed policies</a:t>
                </a:r>
                <a:r>
                  <a:rPr lang="en-US" sz="3400" dirty="0" smtClean="0"/>
                  <a:t> (those that claim the prize in box</a:t>
                </a:r>
                <a14:m>
                  <m:oMath xmlns:m="http://schemas.openxmlformats.org/officeDocument/2006/math">
                    <m:r>
                      <a:rPr lang="en-US" sz="3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4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3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400" dirty="0" smtClean="0"/>
                  <a:t>whenever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400" dirty="0" smtClean="0"/>
                  <a:t>), </a:t>
                </a:r>
                <a:r>
                  <a:rPr lang="en-US" sz="3400" i="1" dirty="0" smtClean="0">
                    <a:solidFill>
                      <a:srgbClr val="C00000"/>
                    </a:solidFill>
                  </a:rPr>
                  <a:t>positive net value otherwise</a:t>
                </a:r>
                <a:r>
                  <a:rPr lang="en-US" sz="3400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556" t="-2022" b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28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69"/>
    </mc:Choice>
    <mc:Fallback>
      <p:transition spd="slow" advTm="102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Amortization Lemma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b="1" dirty="0" smtClean="0">
                    <a:solidFill>
                      <a:schemeClr val="accent2"/>
                    </a:solidFill>
                  </a:rPr>
                  <a:t>Definition</a:t>
                </a:r>
                <a:r>
                  <a:rPr lang="en-US" sz="3200" dirty="0" smtClean="0"/>
                  <a:t>: 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covered call value </a:t>
                </a:r>
                <a:r>
                  <a:rPr lang="en-US" sz="3200" dirty="0" smtClean="0"/>
                  <a:t>of box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200" dirty="0" smtClean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 smtClean="0"/>
              </a:p>
              <a:p>
                <a:r>
                  <a:rPr lang="en-US" sz="3200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 smtClean="0"/>
                  <a:t> be the indicator random variables of the events {open box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200" dirty="0" smtClean="0"/>
                  <a:t>} and {claim prize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200" dirty="0" smtClean="0"/>
                  <a:t>}.</a:t>
                </a:r>
              </a:p>
              <a:p>
                <a:r>
                  <a:rPr lang="en-US" sz="3200" b="1" dirty="0" smtClean="0">
                    <a:solidFill>
                      <a:schemeClr val="accent2"/>
                    </a:solidFill>
                  </a:rPr>
                  <a:t>Lemma</a:t>
                </a:r>
                <a:r>
                  <a:rPr lang="en-US" sz="3200" dirty="0" smtClean="0"/>
                  <a:t>: For any policy and any box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200" dirty="0" smtClean="0"/>
                  <a:t>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b="0" dirty="0" smtClean="0"/>
              </a:p>
              <a:p>
                <a:r>
                  <a:rPr lang="en-US" sz="3200" dirty="0"/>
                  <a:t>w</a:t>
                </a:r>
                <a:r>
                  <a:rPr lang="en-US" sz="3200" dirty="0" smtClean="0"/>
                  <a:t>ith equality if and only if the policy is non-exposed.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LHS=value without insurance, RHS=value with insurance.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389" t="-1752" b="-2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2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489"/>
    </mc:Choice>
    <mc:Fallback>
      <p:transition spd="slow" advTm="151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Pandora’s Rule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2" y="1600201"/>
                <a:ext cx="9111172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500" dirty="0" smtClean="0"/>
                  <a:t>Pandora’s Rule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500" dirty="0"/>
                  <a:t>a</a:t>
                </a:r>
                <a:r>
                  <a:rPr lang="en-US" sz="3500" dirty="0" smtClean="0"/>
                  <a:t>lways gets the maximum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3500" dirty="0" smtClean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500" dirty="0" smtClean="0"/>
                  <a:t>is non-exposed</a:t>
                </a:r>
                <a:r>
                  <a:rPr lang="en-US" sz="3200" dirty="0" smtClean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Pandora</m:t>
                          </m:r>
                        </m:e>
                      </m:d>
                      <m:r>
                        <a:rPr lang="en-US" sz="32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a:rPr lang="en-US" sz="32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limLow>
                        <m:limLow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lim>
                      </m:limLow>
                      <m:sSub>
                        <m:sSub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500" dirty="0" smtClean="0">
                  <a:solidFill>
                    <a:srgbClr val="C00000"/>
                  </a:solidFill>
                </a:endParaRPr>
              </a:p>
              <a:p>
                <a:r>
                  <a:rPr lang="en-US" sz="3500" dirty="0" smtClean="0"/>
                  <a:t>For any other policy,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net</m:t>
                          </m:r>
                          <m: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value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2" y="1600201"/>
                <a:ext cx="9111172" cy="4525963"/>
              </a:xfrm>
              <a:blipFill rotWithShape="0">
                <a:blip r:embed="rId5"/>
                <a:stretch>
                  <a:fillRect l="-1940" t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9720775" y="1659988"/>
            <a:ext cx="1861625" cy="675249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14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20774" y="2517799"/>
            <a:ext cx="1861625" cy="675249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11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20774" y="3464170"/>
            <a:ext cx="1861625" cy="675249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9720773" y="4401272"/>
            <a:ext cx="1861625" cy="675249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Rectangle 7"/>
          <p:cNvSpPr/>
          <p:nvPr/>
        </p:nvSpPr>
        <p:spPr>
          <a:xfrm>
            <a:off x="9720773" y="5318870"/>
            <a:ext cx="1861625" cy="675249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37937" y="1645920"/>
            <a:ext cx="1861625" cy="6752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3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5" name="12-Point Star 14"/>
          <p:cNvSpPr/>
          <p:nvPr/>
        </p:nvSpPr>
        <p:spPr>
          <a:xfrm>
            <a:off x="6697014" y="1184856"/>
            <a:ext cx="3464417" cy="1571223"/>
          </a:xfrm>
          <a:prstGeom prst="star1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37937" y="1654361"/>
            <a:ext cx="1861625" cy="6752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</a:rPr>
              <a:t>15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65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86"/>
    </mc:Choice>
    <mc:Fallback>
      <p:transition spd="slow" advTm="18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17669 -0.0020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3.75E-6 -0.12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636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3.125E-6 -0.13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682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4.79167E-6 -0.136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7904 0.4018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1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125 L -0.17904 -0.1270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6" grpId="0" animBg="1"/>
      <p:bldP spid="7" grpId="0" animBg="1"/>
      <p:bldP spid="10" grpId="0" animBg="1"/>
      <p:bldP spid="10" grpId="1" animBg="1"/>
      <p:bldP spid="15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Combinatorial Pandora’s 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sz="3500" dirty="0" smtClean="0"/>
                  <a:t>Given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500" b="0" i="0" smtClean="0">
                            <a:latin typeface="Cambria Math" panose="02040503050406030204" pitchFamily="18" charset="0"/>
                          </a:rPr>
                          <m:t>boxes</m:t>
                        </m:r>
                      </m:e>
                    </m:d>
                    <m:r>
                      <a:rPr lang="en-US" sz="35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35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p>
                    </m:sSup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500" b="0" i="0" smtClean="0">
                            <a:latin typeface="Cambria Math" panose="02040503050406030204" pitchFamily="18" charset="0"/>
                          </a:rPr>
                          <m:t>feasible</m:t>
                        </m:r>
                        <m:r>
                          <a:rPr lang="en-US" sz="35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500" b="0" i="0" smtClean="0">
                            <a:latin typeface="Cambria Math" panose="02040503050406030204" pitchFamily="18" charset="0"/>
                          </a:rPr>
                          <m:t>subsets</m:t>
                        </m:r>
                      </m:e>
                    </m:d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500" dirty="0" smtClean="0"/>
                  <a:t> open some boxes and claim any feasible subset of prizes.</a:t>
                </a:r>
              </a:p>
              <a:p>
                <a:r>
                  <a:rPr lang="en-US" sz="3500" b="1" dirty="0" smtClean="0">
                    <a:solidFill>
                      <a:schemeClr val="accent2"/>
                    </a:solidFill>
                  </a:rPr>
                  <a:t>Generalized Pandora’s Rule</a:t>
                </a:r>
                <a:r>
                  <a:rPr lang="en-US" sz="3500" dirty="0" smtClean="0"/>
                  <a:t>: Place boxes in a queue initially sorted by 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500" dirty="0" smtClean="0"/>
                  <a:t>. Repeatedly take box from head of queue.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500" dirty="0" smtClean="0"/>
                  <a:t>If precluded due to previous selections, remove it.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500" dirty="0"/>
                  <a:t>I</a:t>
                </a:r>
                <a:r>
                  <a:rPr lang="en-US" sz="3500" dirty="0" smtClean="0"/>
                  <a:t>f closed, open and reinsert into queue with priority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5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500" dirty="0"/>
                  <a:t>I</a:t>
                </a:r>
                <a:r>
                  <a:rPr lang="en-US" sz="3500" dirty="0" smtClean="0"/>
                  <a:t>f open, claim its prize.</a:t>
                </a:r>
                <a:endParaRPr lang="en-US" sz="3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389" t="-2830" r="-2056" b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978"/>
    </mc:Choice>
    <mc:Fallback>
      <p:transition spd="slow" advTm="17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Prophet Inequality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 smtClean="0">
                    <a:solidFill>
                      <a:schemeClr val="accent2"/>
                    </a:solidFill>
                  </a:rPr>
                  <a:t>Theorem</a:t>
                </a:r>
                <a:r>
                  <a:rPr lang="en-US" dirty="0" smtClean="0"/>
                  <a:t>: (</a:t>
                </a:r>
                <a:r>
                  <a:rPr lang="en-US" dirty="0" err="1" smtClean="0"/>
                  <a:t>Krengel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Sucheston</a:t>
                </a:r>
                <a:r>
                  <a:rPr lang="en-US" dirty="0"/>
                  <a:t>,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Garling</a:t>
                </a:r>
                <a:r>
                  <a:rPr lang="en-US" dirty="0" smtClean="0"/>
                  <a:t> 1978)     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 smtClean="0"/>
                  <a:t> are independent random variables, then there exists a stopping rule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 smtClean="0"/>
                  <a:t> such that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0" dirty="0" smtClean="0">
                  <a:solidFill>
                    <a:srgbClr val="C00000"/>
                  </a:solidFill>
                </a:endParaRPr>
              </a:p>
              <a:p>
                <a:r>
                  <a:rPr lang="en-US" dirty="0" smtClean="0"/>
                  <a:t>I will present two proofs: one by Samuel-Cahn (1984) and one by K. &amp; Weinberg (2012).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778" t="-2426" r="-2833" b="-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09394"/>
            <a:ext cx="2218006" cy="2397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43" y="3609394"/>
            <a:ext cx="1913222" cy="239572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60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21"/>
    </mc:Choice>
    <mc:Fallback>
      <p:transition spd="slow" advTm="102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Combinatorial Pandora’s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 smtClean="0"/>
                  <a:t>Generalized Pandora’s Rule (GPR) simulates the greedy algorithm for selecting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3200" dirty="0" smtClean="0"/>
                  <a:t> to maximize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200" dirty="0" smtClean="0"/>
                  <a:t>. </a:t>
                </a:r>
              </a:p>
              <a:p>
                <a:r>
                  <a:rPr lang="en-US" sz="3200" dirty="0" smtClean="0"/>
                  <a:t>If that algorithm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 smtClean="0"/>
                  <a:t>-approximates the max-weight set, then GPR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 smtClean="0"/>
                  <a:t>-approximates the optimal policy.</a:t>
                </a:r>
              </a:p>
              <a:p>
                <a:r>
                  <a:rPr lang="en-US" sz="3200" dirty="0" smtClean="0"/>
                  <a:t>Examples: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 smtClean="0"/>
                  <a:t>GPR is precisely optimal for </a:t>
                </a:r>
                <a:r>
                  <a:rPr lang="en-US" sz="3200" dirty="0" err="1" smtClean="0"/>
                  <a:t>matroids</a:t>
                </a:r>
                <a:r>
                  <a:rPr lang="en-US" sz="32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 smtClean="0"/>
                  <a:t>GPR is 2-approximate for weighted bipartite matching.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389" t="-1752" r="-2333" b="-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6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05"/>
    </mc:Choice>
    <mc:Fallback>
      <p:transition spd="slow" advTm="97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Inspection Order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400" dirty="0" smtClean="0"/>
                  <a:t>Rather than letting the algorithm choose the sequence of boxes, suppose it is set by an adversary.</a:t>
                </a:r>
              </a:p>
              <a:p>
                <a:r>
                  <a:rPr lang="en-US" sz="3400" b="1" dirty="0" smtClean="0">
                    <a:solidFill>
                      <a:schemeClr val="accent2"/>
                    </a:solidFill>
                  </a:rPr>
                  <a:t>Algorithm</a:t>
                </a:r>
                <a:r>
                  <a:rPr lang="en-US" sz="3400" dirty="0" smtClean="0"/>
                  <a:t>: Calculate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limLow>
                          <m:limLowPr>
                            <m:ctrlP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4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400" dirty="0" smtClean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400" dirty="0" smtClean="0"/>
                  <a:t> leave box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400" dirty="0" smtClean="0"/>
                  <a:t> closed. Else, open it and claim its prize </a:t>
                </a:r>
                <a:r>
                  <a:rPr lang="en-US" sz="3400" dirty="0" err="1" smtClean="0"/>
                  <a:t>iff</a:t>
                </a:r>
                <a:r>
                  <a:rPr lang="en-US" sz="3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400" dirty="0" smtClean="0"/>
              </a:p>
              <a:p>
                <a:r>
                  <a:rPr lang="en-US" sz="3400" b="1" dirty="0" smtClean="0">
                    <a:solidFill>
                      <a:schemeClr val="accent2"/>
                    </a:solidFill>
                  </a:rPr>
                  <a:t>Theorem</a:t>
                </a:r>
                <a:r>
                  <a:rPr lang="en-US" sz="3400" dirty="0" smtClean="0"/>
                  <a:t>: This 2-approximates the optimal policy.</a:t>
                </a:r>
              </a:p>
              <a:p>
                <a:r>
                  <a:rPr lang="en-US" sz="3400" b="1" dirty="0" smtClean="0">
                    <a:solidFill>
                      <a:schemeClr val="accent2"/>
                    </a:solidFill>
                  </a:rPr>
                  <a:t>Proof</a:t>
                </a:r>
                <a:r>
                  <a:rPr lang="en-US" sz="3400" dirty="0" smtClean="0"/>
                  <a:t>: Amortization lemma + prophet inequality.</a:t>
                </a:r>
                <a:endParaRPr lang="en-US" sz="3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556" t="-2022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8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53"/>
    </mc:Choice>
    <mc:Fallback>
      <p:transition spd="slow" advTm="95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Descending Price Coordinates Search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sz="3400" dirty="0" smtClean="0"/>
                  <a:t>Suppose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400" dirty="0" smtClean="0"/>
                  <a:t> firms are competing to hire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3400" dirty="0" smtClean="0"/>
                  <a:t> people. </a:t>
                </a:r>
              </a:p>
              <a:p>
                <a:r>
                  <a:rPr lang="en-US" sz="3400" dirty="0" smtClean="0"/>
                  <a:t>Each wants to hire only one.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3400" dirty="0" smtClean="0"/>
                  <a:t> = cost to interview;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3400" dirty="0" smtClean="0"/>
                  <a:t> = value if hired. (</a:t>
                </a:r>
                <a:r>
                  <a:rPr lang="en-US" sz="3400" dirty="0" err="1" smtClean="0"/>
                  <a:t>indep</a:t>
                </a:r>
                <a:r>
                  <a:rPr lang="en-US" sz="3400" dirty="0" smtClean="0"/>
                  <a:t>.)</a:t>
                </a:r>
              </a:p>
              <a:p>
                <a:r>
                  <a:rPr lang="en-US" sz="3400" b="1" dirty="0" smtClean="0">
                    <a:solidFill>
                      <a:schemeClr val="accent2"/>
                    </a:solidFill>
                  </a:rPr>
                  <a:t>Descending Price Procedure</a:t>
                </a:r>
                <a:r>
                  <a:rPr lang="en-US" sz="3400" dirty="0" smtClean="0"/>
                  <a:t>: Price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400" dirty="0" smtClean="0"/>
                  <a:t> decreases continuously from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∞</m:t>
                    </m:r>
                    <m:r>
                      <a:rPr lang="en-US" sz="3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400" dirty="0" smtClean="0"/>
                  <a:t> At any time, any firm can pay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400" dirty="0" smtClean="0"/>
                  <a:t> to hire a candidate of their choice. </a:t>
                </a:r>
              </a:p>
              <a:p>
                <a:r>
                  <a:rPr lang="en-US" sz="3400" b="1" dirty="0" smtClean="0">
                    <a:solidFill>
                      <a:schemeClr val="accent2"/>
                    </a:solidFill>
                  </a:rPr>
                  <a:t>Theorem</a:t>
                </a:r>
                <a:r>
                  <a:rPr lang="en-US" sz="3400" dirty="0" smtClean="0"/>
                  <a:t>: In any equilibrium, expected value of matches made is at least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40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d>
                      <m:dPr>
                        <m:ctrlPr>
                          <a:rPr lang="en-US" sz="3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e>
                    </m:d>
                    <m:r>
                      <a:rPr lang="en-US" sz="3400" b="0" i="1" smtClean="0">
                        <a:latin typeface="Cambria Math" panose="02040503050406030204" pitchFamily="18" charset="0"/>
                      </a:rPr>
                      <m:t>≈0.43</m:t>
                    </m:r>
                  </m:oMath>
                </a14:m>
                <a:r>
                  <a:rPr lang="en-US" sz="3400" dirty="0" smtClean="0"/>
                  <a:t> of optimal.</a:t>
                </a:r>
                <a:endParaRPr lang="en-US" sz="3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6"/>
                <a:stretch>
                  <a:fillRect l="-1333" t="-2830" r="-1722" b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90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688"/>
    </mc:Choice>
    <mc:Fallback>
      <p:transition spd="slow" advTm="144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well can poly-time efficient policies approximate the optimal policy for…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w</a:t>
            </a:r>
            <a:r>
              <a:rPr lang="en-US" dirty="0" smtClean="0"/>
              <a:t>eighted bipartite matching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udgeted exploration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ptional inspection</a:t>
            </a:r>
          </a:p>
          <a:p>
            <a:r>
              <a:rPr lang="en-US" dirty="0" smtClean="0"/>
              <a:t>Are these problems even computationally hard?</a:t>
            </a:r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8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46"/>
    </mc:Choice>
    <mc:Fallback>
      <p:transition spd="slow" advTm="159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Proof: Beat the Median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3200" dirty="0" smtClean="0"/>
                  <a:t>For simplicity assume no point masses: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 smtClean="0"/>
              </a:p>
              <a:p>
                <a:r>
                  <a:rPr lang="en-US" sz="3200" dirty="0" smtClean="0"/>
                  <a:t>Let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3200" dirty="0" smtClean="0"/>
                  <a:t> be such that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func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fun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 smtClean="0"/>
              </a:p>
              <a:p>
                <a:r>
                  <a:rPr lang="en-US" sz="3200" b="1" dirty="0" smtClean="0">
                    <a:solidFill>
                      <a:schemeClr val="accent2"/>
                    </a:solidFill>
                  </a:rPr>
                  <a:t>Algorithm</a:t>
                </a:r>
                <a:r>
                  <a:rPr lang="en-US" sz="3200" dirty="0" smtClean="0"/>
                  <a:t>: Choose the earliest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≤    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   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3200" b="0" dirty="0" smtClean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            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32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1389" t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3863182"/>
                <a:ext cx="60420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latin typeface="Trebuchet MS" panose="020B0603020202020204" pitchFamily="34" charset="0"/>
                  </a:rPr>
                  <a:t>Notation: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200" dirty="0" smtClean="0">
                    <a:latin typeface="Trebuchet MS" panose="020B0603020202020204" pitchFamily="34" charset="0"/>
                  </a:rPr>
                  <a:t> denotes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</m:e>
                    </m:fun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863182"/>
                <a:ext cx="6042039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2523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6309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036"/>
    </mc:Choice>
    <mc:Fallback>
      <p:transition spd="slow" advTm="236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Proof: Beat Half the Expectation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].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 smtClean="0"/>
              </a:p>
              <a:p>
                <a:r>
                  <a:rPr lang="en-US" b="1" dirty="0" smtClean="0">
                    <a:solidFill>
                      <a:schemeClr val="accent2"/>
                    </a:solidFill>
                  </a:rPr>
                  <a:t>Algorithm</a:t>
                </a:r>
                <a:r>
                  <a:rPr lang="en-US" dirty="0" smtClean="0"/>
                  <a:t>: Choose earliest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 smtClean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778" t="-2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9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7"/>
    </mc:Choice>
    <mc:Fallback>
      <p:transition spd="slow" advTm="29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68" y="1572768"/>
            <a:ext cx="4754932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Proof: Beat Half the Expectation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671966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Run gambler and prophet on independent random sequences.</a:t>
            </a:r>
          </a:p>
          <a:p>
            <a:r>
              <a:rPr lang="en-US" sz="3000" dirty="0" smtClean="0"/>
              <a:t>Divide gambler’s payoff into: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00B050"/>
                </a:solidFill>
              </a:rPr>
              <a:t>green portion </a:t>
            </a:r>
            <a:r>
              <a:rPr lang="en-US" sz="3000" dirty="0" smtClean="0"/>
              <a:t>= first T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70C0"/>
                </a:solidFill>
              </a:rPr>
              <a:t>b</a:t>
            </a:r>
            <a:r>
              <a:rPr lang="en-US" sz="3000" dirty="0" smtClean="0">
                <a:solidFill>
                  <a:srgbClr val="0070C0"/>
                </a:solidFill>
              </a:rPr>
              <a:t>lue portion </a:t>
            </a:r>
            <a:r>
              <a:rPr lang="en-US" sz="3000" dirty="0" smtClean="0"/>
              <a:t>= excess</a:t>
            </a:r>
          </a:p>
          <a:p>
            <a:r>
              <a:rPr lang="en-US" sz="3000" dirty="0" smtClean="0"/>
              <a:t>Color prophet’s payoff: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B050"/>
                </a:solidFill>
              </a:rPr>
              <a:t>g</a:t>
            </a:r>
            <a:r>
              <a:rPr lang="en-US" sz="3000" dirty="0" smtClean="0">
                <a:solidFill>
                  <a:srgbClr val="00B050"/>
                </a:solidFill>
              </a:rPr>
              <a:t>reen</a:t>
            </a:r>
            <a:r>
              <a:rPr lang="en-US" sz="3000" dirty="0" smtClean="0"/>
              <a:t> if gambler picks something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70C0"/>
                </a:solidFill>
              </a:rPr>
              <a:t>b</a:t>
            </a:r>
            <a:r>
              <a:rPr lang="en-US" sz="3000" dirty="0" smtClean="0">
                <a:solidFill>
                  <a:srgbClr val="0070C0"/>
                </a:solidFill>
              </a:rPr>
              <a:t>lue</a:t>
            </a:r>
            <a:r>
              <a:rPr lang="en-US" sz="3000" dirty="0" smtClean="0"/>
              <a:t> if gambler picks nothing</a:t>
            </a:r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1572063"/>
            <a:ext cx="4754880" cy="4525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34" y="1572768"/>
            <a:ext cx="4755266" cy="4526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34" y="1572768"/>
            <a:ext cx="4755265" cy="45262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571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4"/>
    </mc:Choice>
    <mc:Fallback>
      <p:transition spd="slow" advTm="100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Proof: Beat Half the Expectation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1" y="1600201"/>
                <a:ext cx="6446520" cy="4525963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 smtClean="0"/>
                  <a:t>Will prove: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p>
                              <m: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green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⋅</m:t>
                          </m:r>
                        </m:e>
                      </m:box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green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p>
                              <m: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blue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≥ </m:t>
                      </m:r>
                      <m:box>
                        <m:box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blue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000" dirty="0" smtClean="0"/>
              </a:p>
              <a:p>
                <a:r>
                  <a:rPr lang="en-US" sz="3000" dirty="0" smtClean="0"/>
                  <a:t>Green portion is easy.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 smtClean="0"/>
                  <a:t>If G picks something, his green share is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000" dirty="0" smtClean="0"/>
                  <a:t> and P’s green share is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dirty="0" smtClean="0"/>
                  <a:t>in expectation.</a:t>
                </a:r>
                <a:endParaRPr lang="en-US" sz="3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1600201"/>
                <a:ext cx="6446520" cy="4525963"/>
              </a:xfrm>
              <a:blipFill rotWithShape="0">
                <a:blip r:embed="rId4"/>
                <a:stretch>
                  <a:fillRect l="-2174" t="-1617" r="-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1572768"/>
            <a:ext cx="4755265" cy="45262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2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69"/>
    </mc:Choice>
    <mc:Fallback>
      <p:transition spd="slow" advTm="7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Proof: Beat Half the Expectation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1" y="1600201"/>
                <a:ext cx="6446520" cy="4525963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 smtClean="0"/>
                  <a:t>Will prove: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p>
                              <m: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green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⋅</m:t>
                          </m:r>
                        </m:e>
                      </m:box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green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p>
                              <m: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blue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≥ </m:t>
                      </m:r>
                      <m:box>
                        <m:box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blue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000" dirty="0" smtClean="0"/>
              </a:p>
              <a:p>
                <a:r>
                  <a:rPr lang="en-US" sz="3000" dirty="0" smtClean="0"/>
                  <a:t>Green portion is easy.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 smtClean="0"/>
                  <a:t>If G picks nothing, both G and P get zero green share.</a:t>
                </a:r>
                <a:endParaRPr lang="en-US" sz="3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1600201"/>
                <a:ext cx="6446520" cy="4525963"/>
              </a:xfrm>
              <a:blipFill rotWithShape="0">
                <a:blip r:embed="rId4"/>
                <a:stretch>
                  <a:fillRect l="-2174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1572768"/>
            <a:ext cx="4755265" cy="45262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2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6"/>
    </mc:Choice>
    <mc:Fallback>
      <p:transition spd="slow" advTm="1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Proof: Beat Half the Expectation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1" y="1600201"/>
                <a:ext cx="6446520" cy="45259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000" dirty="0" smtClean="0"/>
                  <a:t>To prove: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p>
                              <m: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blue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≥ </m:t>
                      </m:r>
                      <m:box>
                        <m:box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blue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000" dirty="0" smtClean="0"/>
              </a:p>
              <a:p>
                <a:r>
                  <a:rPr lang="en-US" sz="3000" b="1" dirty="0" smtClean="0">
                    <a:solidFill>
                      <a:srgbClr val="C00000"/>
                    </a:solidFill>
                  </a:rPr>
                  <a:t>Step 1</a:t>
                </a:r>
                <a:r>
                  <a:rPr lang="en-US" sz="3000" dirty="0" smtClean="0"/>
                  <a:t>: Divide P’s blue into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 smtClean="0">
                    <a:solidFill>
                      <a:srgbClr val="00B0F0"/>
                    </a:solidFill>
                  </a:rPr>
                  <a:t>light blue (first T or less)</a:t>
                </a:r>
                <a:r>
                  <a:rPr lang="en-US" sz="3000" dirty="0" smtClean="0"/>
                  <a:t> and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 smtClean="0">
                    <a:solidFill>
                      <a:srgbClr val="0033CC"/>
                    </a:solidFill>
                  </a:rPr>
                  <a:t>dark blue (excess above T)</a:t>
                </a:r>
                <a:r>
                  <a:rPr lang="en-US" sz="3000" dirty="0" smtClean="0"/>
                  <a:t>.</a:t>
                </a:r>
              </a:p>
              <a:p>
                <a:r>
                  <a:rPr lang="en-US" sz="3000" dirty="0" smtClean="0"/>
                  <a:t>By our choice of T,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dark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blu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≥</m:t>
                      </m:r>
                      <m:box>
                        <m:box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US" sz="30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p>
                              <m: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blue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1600201"/>
                <a:ext cx="6446520" cy="4525963"/>
              </a:xfrm>
              <a:blipFill rotWithShape="0">
                <a:blip r:embed="rId4"/>
                <a:stretch>
                  <a:fillRect l="-2174" t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1572768"/>
            <a:ext cx="4755265" cy="45262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3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36"/>
    </mc:Choice>
    <mc:Fallback>
      <p:transition spd="slow" advTm="77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4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|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3|1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33.8|1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5.2|45.4|3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5|7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|13.7|30|68.1|14.9"/>
</p:tagLst>
</file>

<file path=ppt/theme/theme1.xml><?xml version="1.0" encoding="utf-8"?>
<a:theme xmlns:a="http://schemas.openxmlformats.org/drawingml/2006/main" name="cornell-cs-powerpoint-theme-v1-1">
  <a:themeElements>
    <a:clrScheme name="Cornell CIS Color Scheme">
      <a:dk1>
        <a:sysClr val="windowText" lastClr="000000"/>
      </a:dk1>
      <a:lt1>
        <a:sysClr val="window" lastClr="FFFFFF"/>
      </a:lt1>
      <a:dk2>
        <a:srgbClr val="333333"/>
      </a:dk2>
      <a:lt2>
        <a:srgbClr val="FAFAFA"/>
      </a:lt2>
      <a:accent1>
        <a:srgbClr val="F17E1B"/>
      </a:accent1>
      <a:accent2>
        <a:srgbClr val="3ABCF2"/>
      </a:accent2>
      <a:accent3>
        <a:srgbClr val="333333"/>
      </a:accent3>
      <a:accent4>
        <a:srgbClr val="000000"/>
      </a:accent4>
      <a:accent5>
        <a:srgbClr val="000000"/>
      </a:accent5>
      <a:accent6>
        <a:srgbClr val="000000"/>
      </a:accent6>
      <a:hlink>
        <a:srgbClr val="F17E1B"/>
      </a:hlink>
      <a:folHlink>
        <a:srgbClr val="E6480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rnell-cs-powerpoint-theme-v1-1" id="{247E00AB-1136-6C43-B74D-4D5F8F1CFCAF}" vid="{E2C29E41-4482-534B-82F7-1078E14E10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cornell-cs-powerpoint-theme-v1-1</Template>
  <TotalTime>4897</TotalTime>
  <Words>621</Words>
  <Application>Microsoft Office PowerPoint</Application>
  <PresentationFormat>Widescreen</PresentationFormat>
  <Paragraphs>186</Paragraphs>
  <Slides>33</Slides>
  <Notes>3</Notes>
  <HiddenSlides>0</HiddenSlides>
  <MMClips>33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Black</vt:lpstr>
      <vt:lpstr>Calibri</vt:lpstr>
      <vt:lpstr>Cambria Math</vt:lpstr>
      <vt:lpstr>Lucida Grande</vt:lpstr>
      <vt:lpstr>Source Sans Pro</vt:lpstr>
      <vt:lpstr>Source Sans Pro Light</vt:lpstr>
      <vt:lpstr>Trebuchet MS</vt:lpstr>
      <vt:lpstr>cornell-cs-powerpoint-theme-v1-1</vt:lpstr>
      <vt:lpstr>Combinatorial Stochastic Search and Selection (Part 2)  Bobby Kleinberg  São Paulo School of Advanced Science on ACO July 2016</vt:lpstr>
      <vt:lpstr>Part II: Prophet Inequalities (Joint work with S. Matthew Weinberg.)</vt:lpstr>
      <vt:lpstr>The Prophet Inequality</vt:lpstr>
      <vt:lpstr>1st Proof: Beat the Median</vt:lpstr>
      <vt:lpstr>2nd Proof: Beat Half the Expectation</vt:lpstr>
      <vt:lpstr>2nd Proof: Beat Half the Expectation</vt:lpstr>
      <vt:lpstr>2nd Proof: Beat Half the Expectation</vt:lpstr>
      <vt:lpstr>2nd Proof: Beat Half the Expectation</vt:lpstr>
      <vt:lpstr>2nd Proof: Beat Half the Expectation</vt:lpstr>
      <vt:lpstr>2nd Proof: Beat Half the Expectation</vt:lpstr>
      <vt:lpstr>2nd Proof: Beat Half the Expectation</vt:lpstr>
      <vt:lpstr>Factor ½ is Optimal</vt:lpstr>
      <vt:lpstr>Combinatorial Prophet Inequalities</vt:lpstr>
      <vt:lpstr>The Matroid Prophet Inequality</vt:lpstr>
      <vt:lpstr>The Superstitious Gambler Algorithm</vt:lpstr>
      <vt:lpstr>The Superstitious Gambler Algorithm</vt:lpstr>
      <vt:lpstr>Intuition for Analysis</vt:lpstr>
      <vt:lpstr>Intuition for Analysis</vt:lpstr>
      <vt:lpstr>Intuition for Analysis</vt:lpstr>
      <vt:lpstr>Proof Sketch in One Slide</vt:lpstr>
      <vt:lpstr>Selected Open Problems</vt:lpstr>
      <vt:lpstr>Part III: Pandora’s Problem (Joint work with Bo Waggoner and E. Glen Weyl.)</vt:lpstr>
      <vt:lpstr>Problem Formulation</vt:lpstr>
      <vt:lpstr>Weitzman’s Example</vt:lpstr>
      <vt:lpstr>Optimal Policy: “Pandora’s Rule”</vt:lpstr>
      <vt:lpstr>Analysis of Optimal Policy</vt:lpstr>
      <vt:lpstr>Amortization Lemma</vt:lpstr>
      <vt:lpstr>Analysis of Pandora’s Rule</vt:lpstr>
      <vt:lpstr>Combinatorial Pandora’s Problem</vt:lpstr>
      <vt:lpstr>Combinatorial Pandora’s Problem</vt:lpstr>
      <vt:lpstr>Adversarial Inspection Order</vt:lpstr>
      <vt:lpstr>Descending Price Coordinates Search</vt:lpstr>
      <vt:lpstr>Open Questions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Kleinberg</dc:creator>
  <cp:lastModifiedBy>Robert Kleinberg</cp:lastModifiedBy>
  <cp:revision>133</cp:revision>
  <dcterms:created xsi:type="dcterms:W3CDTF">2016-07-14T13:43:44Z</dcterms:created>
  <dcterms:modified xsi:type="dcterms:W3CDTF">2016-07-18T20:43:32Z</dcterms:modified>
</cp:coreProperties>
</file>