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1"/>
  </p:notesMasterIdLst>
  <p:sldIdLst>
    <p:sldId id="257" r:id="rId2"/>
    <p:sldId id="263" r:id="rId3"/>
    <p:sldId id="266" r:id="rId4"/>
    <p:sldId id="265"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91" r:id="rId27"/>
    <p:sldId id="288" r:id="rId28"/>
    <p:sldId id="293"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89161" autoAdjust="0"/>
  </p:normalViewPr>
  <p:slideViewPr>
    <p:cSldViewPr snapToGrid="0">
      <p:cViewPr varScale="1">
        <p:scale>
          <a:sx n="79" d="100"/>
          <a:sy n="79" d="100"/>
        </p:scale>
        <p:origin x="112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5F864-048C-47AE-A475-6CDF9CAFA7F8}" type="datetimeFigureOut">
              <a:rPr lang="en-US" smtClean="0"/>
              <a:t>7/17/2016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3CC16-CE74-4659-BBB8-3A91251538B7}" type="slidenum">
              <a:rPr lang="en-US" smtClean="0"/>
              <a:t>‹#›</a:t>
            </a:fld>
            <a:endParaRPr lang="en-US"/>
          </a:p>
        </p:txBody>
      </p:sp>
    </p:spTree>
    <p:extLst>
      <p:ext uri="{BB962C8B-B14F-4D97-AF65-F5344CB8AC3E}">
        <p14:creationId xmlns:p14="http://schemas.microsoft.com/office/powerpoint/2010/main" val="414243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variations are motivated by the hiring application. But each of them (with the possible</a:t>
            </a:r>
            <a:r>
              <a:rPr lang="en-US" baseline="0" dirty="0" smtClean="0"/>
              <a:t> exception of the game-theoretic one) also seems mathematically well motivated on its own.</a:t>
            </a:r>
          </a:p>
        </p:txBody>
      </p:sp>
      <p:sp>
        <p:nvSpPr>
          <p:cNvPr id="4" name="Slide Number Placeholder 3"/>
          <p:cNvSpPr>
            <a:spLocks noGrp="1"/>
          </p:cNvSpPr>
          <p:nvPr>
            <p:ph type="sldNum" sz="quarter" idx="10"/>
          </p:nvPr>
        </p:nvSpPr>
        <p:spPr/>
        <p:txBody>
          <a:bodyPr/>
          <a:lstStyle/>
          <a:p>
            <a:fld id="{3123CC16-CE74-4659-BBB8-3A91251538B7}" type="slidenum">
              <a:rPr lang="en-US" smtClean="0"/>
              <a:t>6</a:t>
            </a:fld>
            <a:endParaRPr lang="en-US"/>
          </a:p>
        </p:txBody>
      </p:sp>
    </p:spTree>
    <p:extLst>
      <p:ext uri="{BB962C8B-B14F-4D97-AF65-F5344CB8AC3E}">
        <p14:creationId xmlns:p14="http://schemas.microsoft.com/office/powerpoint/2010/main" val="3729957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to state</a:t>
            </a:r>
            <a:r>
              <a:rPr lang="en-US" baseline="0" dirty="0" smtClean="0"/>
              <a:t> the open question: can one get 1/e in the free order model?</a:t>
            </a:r>
            <a:endParaRPr lang="en-US" dirty="0"/>
          </a:p>
        </p:txBody>
      </p:sp>
      <p:sp>
        <p:nvSpPr>
          <p:cNvPr id="4" name="Slide Number Placeholder 3"/>
          <p:cNvSpPr>
            <a:spLocks noGrp="1"/>
          </p:cNvSpPr>
          <p:nvPr>
            <p:ph type="sldNum" sz="quarter" idx="10"/>
          </p:nvPr>
        </p:nvSpPr>
        <p:spPr/>
        <p:txBody>
          <a:bodyPr/>
          <a:lstStyle/>
          <a:p>
            <a:fld id="{3123CC16-CE74-4659-BBB8-3A91251538B7}" type="slidenum">
              <a:rPr lang="en-US" smtClean="0"/>
              <a:t>28</a:t>
            </a:fld>
            <a:endParaRPr lang="en-US"/>
          </a:p>
        </p:txBody>
      </p:sp>
    </p:spTree>
    <p:extLst>
      <p:ext uri="{BB962C8B-B14F-4D97-AF65-F5344CB8AC3E}">
        <p14:creationId xmlns:p14="http://schemas.microsoft.com/office/powerpoint/2010/main" val="3187932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Probability of opt policy stopping in state k is t/[k(k-1)]. Probability of winning</a:t>
            </a:r>
            <a:endParaRPr lang="en-US" dirty="0"/>
          </a:p>
        </p:txBody>
      </p:sp>
      <p:sp>
        <p:nvSpPr>
          <p:cNvPr id="4" name="Slide Number Placeholder 3"/>
          <p:cNvSpPr>
            <a:spLocks noGrp="1"/>
          </p:cNvSpPr>
          <p:nvPr>
            <p:ph type="sldNum" sz="quarter" idx="10"/>
          </p:nvPr>
        </p:nvSpPr>
        <p:spPr/>
        <p:txBody>
          <a:bodyPr/>
          <a:lstStyle/>
          <a:p>
            <a:fld id="{3123CC16-CE74-4659-BBB8-3A91251538B7}" type="slidenum">
              <a:rPr lang="en-US" smtClean="0"/>
              <a:t>10</a:t>
            </a:fld>
            <a:endParaRPr lang="en-US"/>
          </a:p>
        </p:txBody>
      </p:sp>
    </p:spTree>
    <p:extLst>
      <p:ext uri="{BB962C8B-B14F-4D97-AF65-F5344CB8AC3E}">
        <p14:creationId xmlns:p14="http://schemas.microsoft.com/office/powerpoint/2010/main" val="215775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Remark: the matching problem we just saw is not a true example of a combinatorial</a:t>
            </a:r>
            <a:r>
              <a:rPr lang="en-US" baseline="0" dirty="0" smtClean="0"/>
              <a:t> secretary problem. If it were, edges would arrive in random order, rather than vertices arriving with all their edges at once. The most prominent open problem about combinatorial secretary problems is the “</a:t>
            </a:r>
            <a:r>
              <a:rPr lang="en-US" baseline="0" dirty="0" err="1" smtClean="0"/>
              <a:t>matroid</a:t>
            </a:r>
            <a:r>
              <a:rPr lang="en-US" baseline="0" dirty="0" smtClean="0"/>
              <a:t> secretary problem”. To tell you about it, I need to introduce </a:t>
            </a:r>
            <a:r>
              <a:rPr lang="en-US" baseline="0" dirty="0" err="1" smtClean="0"/>
              <a:t>matroids</a:t>
            </a:r>
            <a:r>
              <a:rPr lang="en-US" baseline="0" dirty="0" smtClean="0"/>
              <a:t>. I’ll take some time to present the basic definitions and an important property about optimization and </a:t>
            </a:r>
            <a:r>
              <a:rPr lang="en-US" baseline="0" dirty="0" err="1" smtClean="0"/>
              <a:t>matroids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123CC16-CE74-4659-BBB8-3A91251538B7}" type="slidenum">
              <a:rPr lang="en-US" smtClean="0"/>
              <a:t>17</a:t>
            </a:fld>
            <a:endParaRPr lang="en-US"/>
          </a:p>
        </p:txBody>
      </p:sp>
    </p:spTree>
    <p:extLst>
      <p:ext uri="{BB962C8B-B14F-4D97-AF65-F5344CB8AC3E}">
        <p14:creationId xmlns:p14="http://schemas.microsoft.com/office/powerpoint/2010/main" val="1488895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examples of what these mean</a:t>
            </a:r>
            <a:r>
              <a:rPr lang="en-US" baseline="0" dirty="0" smtClean="0"/>
              <a:t> in vector spaces and graphs.</a:t>
            </a:r>
            <a:endParaRPr lang="en-US" dirty="0"/>
          </a:p>
        </p:txBody>
      </p:sp>
      <p:sp>
        <p:nvSpPr>
          <p:cNvPr id="4" name="Slide Number Placeholder 3"/>
          <p:cNvSpPr>
            <a:spLocks noGrp="1"/>
          </p:cNvSpPr>
          <p:nvPr>
            <p:ph type="sldNum" sz="quarter" idx="10"/>
          </p:nvPr>
        </p:nvSpPr>
        <p:spPr/>
        <p:txBody>
          <a:bodyPr/>
          <a:lstStyle/>
          <a:p>
            <a:fld id="{3123CC16-CE74-4659-BBB8-3A91251538B7}" type="slidenum">
              <a:rPr lang="en-US" smtClean="0"/>
              <a:t>19</a:t>
            </a:fld>
            <a:endParaRPr lang="en-US"/>
          </a:p>
        </p:txBody>
      </p:sp>
    </p:spTree>
    <p:extLst>
      <p:ext uri="{BB962C8B-B14F-4D97-AF65-F5344CB8AC3E}">
        <p14:creationId xmlns:p14="http://schemas.microsoft.com/office/powerpoint/2010/main" val="338873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Corollary 2 implies that another sort of greedy</a:t>
            </a:r>
            <a:r>
              <a:rPr lang="en-US" baseline="0" dirty="0" smtClean="0"/>
              <a:t> algorithm picks a max-weight basis. Namely, an online algorithm that goes through the elements in arbitrary order, tries adding each new element to its current basis, and if the resulting set contains a circuit, throws out the min-weight element of that circuit. Note that if we modified the combinatorial secretary problem to allow rejecting a previously selected element, this would imply a greedy rule for picking a maximum-weight basis.</a:t>
            </a:r>
            <a:endParaRPr lang="en-US" dirty="0"/>
          </a:p>
        </p:txBody>
      </p:sp>
      <p:sp>
        <p:nvSpPr>
          <p:cNvPr id="4" name="Slide Number Placeholder 3"/>
          <p:cNvSpPr>
            <a:spLocks noGrp="1"/>
          </p:cNvSpPr>
          <p:nvPr>
            <p:ph type="sldNum" sz="quarter" idx="10"/>
          </p:nvPr>
        </p:nvSpPr>
        <p:spPr/>
        <p:txBody>
          <a:bodyPr/>
          <a:lstStyle/>
          <a:p>
            <a:fld id="{3123CC16-CE74-4659-BBB8-3A91251538B7}" type="slidenum">
              <a:rPr lang="en-US" smtClean="0"/>
              <a:t>21</a:t>
            </a:fld>
            <a:endParaRPr lang="en-US"/>
          </a:p>
        </p:txBody>
      </p:sp>
    </p:spTree>
    <p:extLst>
      <p:ext uri="{BB962C8B-B14F-4D97-AF65-F5344CB8AC3E}">
        <p14:creationId xmlns:p14="http://schemas.microsoft.com/office/powerpoint/2010/main" val="3061679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for </a:t>
            </a:r>
            <a:r>
              <a:rPr lang="en-US" dirty="0" err="1" smtClean="0"/>
              <a:t>matroids</a:t>
            </a:r>
            <a:r>
              <a:rPr lang="en-US" dirty="0" smtClean="0"/>
              <a:t> representable over</a:t>
            </a:r>
            <a:r>
              <a:rPr lang="en-US" baseline="0" dirty="0" smtClean="0"/>
              <a:t> the reals, or F_2, nothing better than log(log(rank)) is known.</a:t>
            </a:r>
            <a:endParaRPr lang="en-US" dirty="0"/>
          </a:p>
        </p:txBody>
      </p:sp>
      <p:sp>
        <p:nvSpPr>
          <p:cNvPr id="4" name="Slide Number Placeholder 3"/>
          <p:cNvSpPr>
            <a:spLocks noGrp="1"/>
          </p:cNvSpPr>
          <p:nvPr>
            <p:ph type="sldNum" sz="quarter" idx="10"/>
          </p:nvPr>
        </p:nvSpPr>
        <p:spPr/>
        <p:txBody>
          <a:bodyPr/>
          <a:lstStyle/>
          <a:p>
            <a:fld id="{3123CC16-CE74-4659-BBB8-3A91251538B7}" type="slidenum">
              <a:rPr lang="en-US" smtClean="0"/>
              <a:t>23</a:t>
            </a:fld>
            <a:endParaRPr lang="en-US"/>
          </a:p>
        </p:txBody>
      </p:sp>
    </p:spTree>
    <p:extLst>
      <p:ext uri="{BB962C8B-B14F-4D97-AF65-F5344CB8AC3E}">
        <p14:creationId xmlns:p14="http://schemas.microsoft.com/office/powerpoint/2010/main" val="87951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feasibility constraint is the furthest</a:t>
            </a:r>
            <a:r>
              <a:rPr lang="en-US" baseline="0" dirty="0" smtClean="0"/>
              <a:t> thing imaginable from a </a:t>
            </a:r>
            <a:r>
              <a:rPr lang="en-US" baseline="0" dirty="0" err="1" smtClean="0"/>
              <a:t>matroid</a:t>
            </a:r>
            <a:r>
              <a:rPr lang="en-US" baseline="0" dirty="0" smtClean="0"/>
              <a:t>.</a:t>
            </a:r>
            <a:endParaRPr lang="en-US" dirty="0" smtClean="0"/>
          </a:p>
          <a:p>
            <a:endParaRPr lang="en-US" dirty="0" smtClean="0"/>
          </a:p>
          <a:p>
            <a:r>
              <a:rPr lang="en-US" dirty="0" smtClean="0"/>
              <a:t>The</a:t>
            </a:r>
            <a:r>
              <a:rPr lang="en-US" baseline="0" dirty="0" smtClean="0"/>
              <a:t> point of this slide is to show what it looks like to prove an information theoretic lower bound for this sort of average-case online problem. And to give a shout-out to </a:t>
            </a:r>
            <a:r>
              <a:rPr lang="en-US" baseline="0" dirty="0" err="1" smtClean="0"/>
              <a:t>Aviad’s</a:t>
            </a:r>
            <a:r>
              <a:rPr lang="en-US" baseline="0" dirty="0" smtClean="0"/>
              <a:t> paper.</a:t>
            </a:r>
            <a:endParaRPr lang="en-US" dirty="0"/>
          </a:p>
        </p:txBody>
      </p:sp>
      <p:sp>
        <p:nvSpPr>
          <p:cNvPr id="4" name="Slide Number Placeholder 3"/>
          <p:cNvSpPr>
            <a:spLocks noGrp="1"/>
          </p:cNvSpPr>
          <p:nvPr>
            <p:ph type="sldNum" sz="quarter" idx="10"/>
          </p:nvPr>
        </p:nvSpPr>
        <p:spPr/>
        <p:txBody>
          <a:bodyPr/>
          <a:lstStyle/>
          <a:p>
            <a:fld id="{3123CC16-CE74-4659-BBB8-3A91251538B7}" type="slidenum">
              <a:rPr lang="en-US" smtClean="0"/>
              <a:t>25</a:t>
            </a:fld>
            <a:endParaRPr lang="en-US"/>
          </a:p>
        </p:txBody>
      </p:sp>
    </p:spTree>
    <p:extLst>
      <p:ext uri="{BB962C8B-B14F-4D97-AF65-F5344CB8AC3E}">
        <p14:creationId xmlns:p14="http://schemas.microsoft.com/office/powerpoint/2010/main" val="286690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feasibility constraint is the furthest</a:t>
            </a:r>
            <a:r>
              <a:rPr lang="en-US" baseline="0" dirty="0" smtClean="0"/>
              <a:t> thing imaginable from a </a:t>
            </a:r>
            <a:r>
              <a:rPr lang="en-US" baseline="0" dirty="0" err="1" smtClean="0"/>
              <a:t>matroid</a:t>
            </a:r>
            <a:r>
              <a:rPr lang="en-US" baseline="0" dirty="0" smtClean="0"/>
              <a:t>.</a:t>
            </a:r>
            <a:endParaRPr lang="en-US" dirty="0" smtClean="0"/>
          </a:p>
          <a:p>
            <a:endParaRPr lang="en-US" dirty="0" smtClean="0"/>
          </a:p>
          <a:p>
            <a:r>
              <a:rPr lang="en-US" dirty="0" smtClean="0"/>
              <a:t>The</a:t>
            </a:r>
            <a:r>
              <a:rPr lang="en-US" baseline="0" dirty="0" smtClean="0"/>
              <a:t> point of this slide is to show what it looks like to prove an information theoretic lower bound for this sort of average-case online problem. And to give a shout-out to </a:t>
            </a:r>
            <a:r>
              <a:rPr lang="en-US" baseline="0" dirty="0" err="1" smtClean="0"/>
              <a:t>Aviad’s</a:t>
            </a:r>
            <a:r>
              <a:rPr lang="en-US" baseline="0" dirty="0" smtClean="0"/>
              <a:t> paper.</a:t>
            </a:r>
            <a:endParaRPr lang="en-US" dirty="0"/>
          </a:p>
        </p:txBody>
      </p:sp>
      <p:sp>
        <p:nvSpPr>
          <p:cNvPr id="4" name="Slide Number Placeholder 3"/>
          <p:cNvSpPr>
            <a:spLocks noGrp="1"/>
          </p:cNvSpPr>
          <p:nvPr>
            <p:ph type="sldNum" sz="quarter" idx="10"/>
          </p:nvPr>
        </p:nvSpPr>
        <p:spPr/>
        <p:txBody>
          <a:bodyPr/>
          <a:lstStyle/>
          <a:p>
            <a:fld id="{3123CC16-CE74-4659-BBB8-3A91251538B7}" type="slidenum">
              <a:rPr lang="en-US" smtClean="0"/>
              <a:t>26</a:t>
            </a:fld>
            <a:endParaRPr lang="en-US"/>
          </a:p>
        </p:txBody>
      </p:sp>
    </p:spTree>
    <p:extLst>
      <p:ext uri="{BB962C8B-B14F-4D97-AF65-F5344CB8AC3E}">
        <p14:creationId xmlns:p14="http://schemas.microsoft.com/office/powerpoint/2010/main" val="308635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to state</a:t>
            </a:r>
            <a:r>
              <a:rPr lang="en-US" baseline="0" dirty="0" smtClean="0"/>
              <a:t> the open question: can one get 1/e in the free order model?</a:t>
            </a:r>
            <a:endParaRPr lang="en-US" dirty="0"/>
          </a:p>
        </p:txBody>
      </p:sp>
      <p:sp>
        <p:nvSpPr>
          <p:cNvPr id="4" name="Slide Number Placeholder 3"/>
          <p:cNvSpPr>
            <a:spLocks noGrp="1"/>
          </p:cNvSpPr>
          <p:nvPr>
            <p:ph type="sldNum" sz="quarter" idx="10"/>
          </p:nvPr>
        </p:nvSpPr>
        <p:spPr/>
        <p:txBody>
          <a:bodyPr/>
          <a:lstStyle/>
          <a:p>
            <a:fld id="{3123CC16-CE74-4659-BBB8-3A91251538B7}" type="slidenum">
              <a:rPr lang="en-US" smtClean="0"/>
              <a:t>27</a:t>
            </a:fld>
            <a:endParaRPr lang="en-US"/>
          </a:p>
        </p:txBody>
      </p:sp>
    </p:spTree>
    <p:extLst>
      <p:ext uri="{BB962C8B-B14F-4D97-AF65-F5344CB8AC3E}">
        <p14:creationId xmlns:p14="http://schemas.microsoft.com/office/powerpoint/2010/main" val="2489701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082675"/>
          </a:xfrm>
        </p:spPr>
        <p:txBody>
          <a:bodyPr anchor="ctr">
            <a:noAutofit/>
          </a:bodyPr>
          <a:lstStyle>
            <a:lvl1pPr algn="ctr">
              <a:defRPr sz="4800" b="0" i="0">
                <a:solidFill>
                  <a:srgbClr val="262626"/>
                </a:solidFill>
                <a:latin typeface="Source Sans Pro Light"/>
                <a:cs typeface="Source Sans Pro Light"/>
              </a:defRPr>
            </a:lvl1pPr>
          </a:lstStyle>
          <a:p>
            <a:r>
              <a:rPr lang="en-US" smtClean="0"/>
              <a:t>Click to edit Master title style</a:t>
            </a:r>
            <a:endParaRPr lang="en-US" dirty="0"/>
          </a:p>
        </p:txBody>
      </p:sp>
      <p:pic>
        <p:nvPicPr>
          <p:cNvPr id="5" name="Picture 4" descr="graphi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11557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092" y="4819005"/>
            <a:ext cx="4871816" cy="1360841"/>
          </a:xfrm>
          <a:prstGeom prst="rect">
            <a:avLst/>
          </a:prstGeom>
        </p:spPr>
      </p:pic>
    </p:spTree>
    <p:extLst>
      <p:ext uri="{BB962C8B-B14F-4D97-AF65-F5344CB8AC3E}">
        <p14:creationId xmlns:p14="http://schemas.microsoft.com/office/powerpoint/2010/main" val="40851548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16" name="Rectangle 15"/>
          <p:cNvSpPr/>
          <p:nvPr/>
        </p:nvSpPr>
        <p:spPr>
          <a:xfrm>
            <a:off x="11582400" y="6253354"/>
            <a:ext cx="609600" cy="604647"/>
          </a:xfrm>
          <a:prstGeom prst="rect">
            <a:avLst/>
          </a:prstGeom>
          <a:solidFill>
            <a:srgbClr val="3ABC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Source Sans Pro"/>
            </a:endParaRPr>
          </a:p>
        </p:txBody>
      </p:sp>
      <p:sp>
        <p:nvSpPr>
          <p:cNvPr id="3" name="Content Placeholder 2"/>
          <p:cNvSpPr>
            <a:spLocks noGrp="1"/>
          </p:cNvSpPr>
          <p:nvPr>
            <p:ph idx="1"/>
          </p:nvPr>
        </p:nvSpPr>
        <p:spPr>
          <a:xfrm>
            <a:off x="609601" y="1600201"/>
            <a:ext cx="10484233" cy="4525963"/>
          </a:xfrm>
        </p:spPr>
        <p:txBody>
          <a:bodyPr/>
          <a:lstStyle>
            <a:lvl1pPr>
              <a:defRPr sz="3733" b="0" i="0" cap="none">
                <a:solidFill>
                  <a:srgbClr val="262626"/>
                </a:solidFill>
              </a:defRPr>
            </a:lvl1pPr>
            <a:lvl2pPr>
              <a:defRPr lang="en-US" dirty="0" smtClean="0"/>
            </a:lvl2pPr>
            <a:lvl3pPr>
              <a:defRPr>
                <a:solidFill>
                  <a:srgbClr val="262626"/>
                </a:solidFill>
              </a:defRPr>
            </a:lvl3pPr>
            <a:lvl4pPr>
              <a:defRPr>
                <a:solidFill>
                  <a:srgbClr val="262626"/>
                </a:solidFill>
              </a:defRPr>
            </a:lvl4pPr>
            <a:lvl5pPr>
              <a:defRPr>
                <a:solidFill>
                  <a:srgbClr val="26262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graphic-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4936" y="1"/>
            <a:ext cx="617065" cy="6253353"/>
          </a:xfrm>
          <a:prstGeom prst="rect">
            <a:avLst/>
          </a:prstGeom>
        </p:spPr>
      </p:pic>
      <p:sp>
        <p:nvSpPr>
          <p:cNvPr id="14" name="Title 13"/>
          <p:cNvSpPr>
            <a:spLocks noGrp="1"/>
          </p:cNvSpPr>
          <p:nvPr>
            <p:ph type="title"/>
          </p:nvPr>
        </p:nvSpPr>
        <p:spPr/>
        <p:txBody>
          <a:bodyPr/>
          <a:lstStyle/>
          <a:p>
            <a:r>
              <a:rPr lang="en-US" smtClean="0"/>
              <a:t>Click to edit Master title style</a:t>
            </a:r>
            <a:endParaRPr lang="en-US" dirty="0"/>
          </a:p>
        </p:txBody>
      </p:sp>
      <p:sp>
        <p:nvSpPr>
          <p:cNvPr id="15" name="Slide Number Placeholder 14"/>
          <p:cNvSpPr>
            <a:spLocks noGrp="1"/>
          </p:cNvSpPr>
          <p:nvPr>
            <p:ph type="sldNum" sz="quarter" idx="10"/>
          </p:nvPr>
        </p:nvSpPr>
        <p:spPr/>
        <p:txBody>
          <a:bodyPr/>
          <a:lstStyle/>
          <a:p>
            <a:fld id="{734FC380-1B3D-44C9-AAF1-0616CC00EBA6}" type="slidenum">
              <a:rPr lang="en-US" smtClean="0"/>
              <a:t>‹#›</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9912" y="6181765"/>
            <a:ext cx="1631517" cy="731623"/>
          </a:xfrm>
          <a:prstGeom prst="rect">
            <a:avLst/>
          </a:prstGeom>
        </p:spPr>
      </p:pic>
    </p:spTree>
    <p:extLst>
      <p:ext uri="{BB962C8B-B14F-4D97-AF65-F5344CB8AC3E}">
        <p14:creationId xmlns:p14="http://schemas.microsoft.com/office/powerpoint/2010/main" val="30928820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nd Slide 1">
    <p:spTree>
      <p:nvGrpSpPr>
        <p:cNvPr id="1" name=""/>
        <p:cNvGrpSpPr/>
        <p:nvPr/>
      </p:nvGrpSpPr>
      <p:grpSpPr>
        <a:xfrm>
          <a:off x="0" y="0"/>
          <a:ext cx="0" cy="0"/>
          <a:chOff x="0" y="0"/>
          <a:chExt cx="0" cy="0"/>
        </a:xfrm>
      </p:grpSpPr>
      <p:pic>
        <p:nvPicPr>
          <p:cNvPr id="5" name="Picture 4" descr="graphi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02301"/>
            <a:ext cx="12192000" cy="11557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502" y="2311498"/>
            <a:ext cx="5358997" cy="1496925"/>
          </a:xfrm>
          <a:prstGeom prst="rect">
            <a:avLst/>
          </a:prstGeom>
        </p:spPr>
      </p:pic>
    </p:spTree>
    <p:extLst>
      <p:ext uri="{BB962C8B-B14F-4D97-AF65-F5344CB8AC3E}">
        <p14:creationId xmlns:p14="http://schemas.microsoft.com/office/powerpoint/2010/main" val="191445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3" name="Title 1"/>
          <p:cNvSpPr>
            <a:spLocks noGrp="1"/>
          </p:cNvSpPr>
          <p:nvPr>
            <p:ph type="ctrTitle"/>
          </p:nvPr>
        </p:nvSpPr>
        <p:spPr>
          <a:xfrm>
            <a:off x="5602579" y="1179484"/>
            <a:ext cx="5314575" cy="3422669"/>
          </a:xfrm>
        </p:spPr>
        <p:txBody>
          <a:bodyPr anchor="ctr">
            <a:noAutofit/>
          </a:bodyPr>
          <a:lstStyle>
            <a:lvl1pPr algn="ctr">
              <a:defRPr sz="4800" cap="none">
                <a:solidFill>
                  <a:srgbClr val="262626"/>
                </a:solidFill>
                <a:latin typeface="Source Sans Pro Light"/>
                <a:cs typeface="Source Sans Pro Light"/>
              </a:defRPr>
            </a:lvl1pPr>
          </a:lstStyle>
          <a:p>
            <a:r>
              <a:rPr lang="en-US" smtClean="0"/>
              <a:t>Click to edit Master title style</a:t>
            </a:r>
            <a:endParaRPr lang="en-US" dirty="0"/>
          </a:p>
        </p:txBody>
      </p:sp>
      <p:pic>
        <p:nvPicPr>
          <p:cNvPr id="6" name="Picture 5" descr="graphi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91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57" y="4819005"/>
            <a:ext cx="4871816" cy="1360841"/>
          </a:xfrm>
          <a:prstGeom prst="rect">
            <a:avLst/>
          </a:prstGeom>
        </p:spPr>
      </p:pic>
    </p:spTree>
    <p:extLst>
      <p:ext uri="{BB962C8B-B14F-4D97-AF65-F5344CB8AC3E}">
        <p14:creationId xmlns:p14="http://schemas.microsoft.com/office/powerpoint/2010/main" val="287135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7" name="Rectangle 6"/>
          <p:cNvSpPr/>
          <p:nvPr/>
        </p:nvSpPr>
        <p:spPr>
          <a:xfrm>
            <a:off x="11582400" y="6253354"/>
            <a:ext cx="609600" cy="604647"/>
          </a:xfrm>
          <a:prstGeom prst="rect">
            <a:avLst/>
          </a:prstGeom>
          <a:solidFill>
            <a:srgbClr val="3ABC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Source Sans Pro"/>
            </a:endParaRPr>
          </a:p>
        </p:txBody>
      </p:sp>
      <p:sp>
        <p:nvSpPr>
          <p:cNvPr id="2" name="Title 1"/>
          <p:cNvSpPr>
            <a:spLocks noGrp="1"/>
          </p:cNvSpPr>
          <p:nvPr>
            <p:ph type="title"/>
          </p:nvPr>
        </p:nvSpPr>
        <p:spPr/>
        <p:txBody>
          <a:bodyPr/>
          <a:lstStyle>
            <a:lvl1pPr>
              <a:defRPr>
                <a:latin typeface="Trebuchet MS" panose="020B0603020202020204" pitchFamily="34" charset="0"/>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734FC380-1B3D-44C9-AAF1-0616CC00EBA6}" type="slidenum">
              <a:rPr lang="en-US" smtClean="0"/>
              <a:t>‹#›</a:t>
            </a:fld>
            <a:endParaRPr lang="en-US"/>
          </a:p>
        </p:txBody>
      </p:sp>
      <p:sp>
        <p:nvSpPr>
          <p:cNvPr id="9" name="Content Placeholder 2"/>
          <p:cNvSpPr>
            <a:spLocks noGrp="1"/>
          </p:cNvSpPr>
          <p:nvPr>
            <p:ph idx="1"/>
          </p:nvPr>
        </p:nvSpPr>
        <p:spPr>
          <a:xfrm>
            <a:off x="609601" y="1600201"/>
            <a:ext cx="10972799" cy="4525963"/>
          </a:xfrm>
        </p:spPr>
        <p:txBody>
          <a:bodyPr/>
          <a:lstStyle>
            <a:lvl1pPr>
              <a:defRPr sz="3733" b="0" i="0" cap="none">
                <a:solidFill>
                  <a:srgbClr val="262626"/>
                </a:solidFill>
                <a:latin typeface="Trebuchet MS" panose="020B0603020202020204" pitchFamily="34" charset="0"/>
              </a:defRPr>
            </a:lvl1pPr>
            <a:lvl2pPr>
              <a:defRPr lang="en-US" dirty="0" smtClean="0">
                <a:latin typeface="Trebuchet MS" panose="020B0603020202020204" pitchFamily="34" charset="0"/>
              </a:defRPr>
            </a:lvl2pPr>
            <a:lvl3pPr>
              <a:defRPr>
                <a:solidFill>
                  <a:srgbClr val="262626"/>
                </a:solidFill>
                <a:latin typeface="Trebuchet MS" panose="020B0603020202020204" pitchFamily="34" charset="0"/>
              </a:defRPr>
            </a:lvl3pPr>
            <a:lvl4pPr>
              <a:defRPr>
                <a:solidFill>
                  <a:srgbClr val="262626"/>
                </a:solidFill>
                <a:latin typeface="Trebuchet MS" panose="020B0603020202020204" pitchFamily="34" charset="0"/>
              </a:defRPr>
            </a:lvl4pPr>
            <a:lvl5pPr>
              <a:defRPr>
                <a:solidFill>
                  <a:srgbClr val="262626"/>
                </a:solidFill>
                <a:latin typeface="Trebuchet MS" panose="020B0603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graphic-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253354"/>
            <a:ext cx="9675444" cy="60699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9912" y="6181765"/>
            <a:ext cx="1631517" cy="731623"/>
          </a:xfrm>
          <a:prstGeom prst="rect">
            <a:avLst/>
          </a:prstGeom>
        </p:spPr>
      </p:pic>
    </p:spTree>
    <p:extLst>
      <p:ext uri="{BB962C8B-B14F-4D97-AF65-F5344CB8AC3E}">
        <p14:creationId xmlns:p14="http://schemas.microsoft.com/office/powerpoint/2010/main" val="180803521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d Slide 2">
    <p:spTree>
      <p:nvGrpSpPr>
        <p:cNvPr id="1" name=""/>
        <p:cNvGrpSpPr/>
        <p:nvPr/>
      </p:nvGrpSpPr>
      <p:grpSpPr>
        <a:xfrm>
          <a:off x="0" y="0"/>
          <a:ext cx="0" cy="0"/>
          <a:chOff x="0" y="0"/>
          <a:chExt cx="0" cy="0"/>
        </a:xfrm>
      </p:grpSpPr>
      <p:pic>
        <p:nvPicPr>
          <p:cNvPr id="4" name="Picture 3" descr="graphic-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0"/>
            <a:ext cx="4191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989" y="2680538"/>
            <a:ext cx="5358997" cy="1496925"/>
          </a:xfrm>
          <a:prstGeom prst="rect">
            <a:avLst/>
          </a:prstGeom>
        </p:spPr>
      </p:pic>
    </p:spTree>
    <p:extLst>
      <p:ext uri="{BB962C8B-B14F-4D97-AF65-F5344CB8AC3E}">
        <p14:creationId xmlns:p14="http://schemas.microsoft.com/office/powerpoint/2010/main" val="924006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Slide Number Placeholder 10"/>
          <p:cNvSpPr>
            <a:spLocks noGrp="1"/>
          </p:cNvSpPr>
          <p:nvPr>
            <p:ph type="sldNum" sz="quarter" idx="4"/>
          </p:nvPr>
        </p:nvSpPr>
        <p:spPr>
          <a:xfrm>
            <a:off x="11582400" y="6253354"/>
            <a:ext cx="609600" cy="604647"/>
          </a:xfrm>
          <a:prstGeom prst="rect">
            <a:avLst/>
          </a:prstGeom>
        </p:spPr>
        <p:txBody>
          <a:bodyPr vert="horz" wrap="none" lIns="91440" tIns="45720" rIns="91440" bIns="45720" rtlCol="0" anchor="ctr"/>
          <a:lstStyle>
            <a:lvl1pPr algn="ctr">
              <a:defRPr sz="1600" b="0" i="0" cap="small">
                <a:solidFill>
                  <a:schemeClr val="bg1"/>
                </a:solidFill>
                <a:latin typeface="Source Sans Pro"/>
                <a:cs typeface="Source Sans Pro"/>
              </a:defRPr>
            </a:lvl1pPr>
          </a:lstStyle>
          <a:p>
            <a:fld id="{734FC380-1B3D-44C9-AAF1-0616CC00EBA6}" type="slidenum">
              <a:rPr lang="en-US" smtClean="0"/>
              <a:t>‹#›</a:t>
            </a:fld>
            <a:endParaRPr lang="en-US"/>
          </a:p>
        </p:txBody>
      </p:sp>
    </p:spTree>
    <p:extLst>
      <p:ext uri="{BB962C8B-B14F-4D97-AF65-F5344CB8AC3E}">
        <p14:creationId xmlns:p14="http://schemas.microsoft.com/office/powerpoint/2010/main" val="36587280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iming>
    <p:tnLst>
      <p:par>
        <p:cTn id="1" dur="indefinite" restart="never" nodeType="tmRoot"/>
      </p:par>
    </p:tnLst>
  </p:timing>
  <p:txStyles>
    <p:titleStyle>
      <a:lvl1pPr algn="l" defTabSz="609585" rtl="0" eaLnBrk="1" latinLnBrk="0" hangingPunct="1">
        <a:spcBef>
          <a:spcPct val="0"/>
        </a:spcBef>
        <a:buNone/>
        <a:defRPr sz="4800" b="0" i="0" kern="1200" cap="none">
          <a:solidFill>
            <a:srgbClr val="262626"/>
          </a:solidFill>
          <a:latin typeface="Source Sans Pro"/>
          <a:ea typeface="+mj-ea"/>
          <a:cs typeface="Source Sans Pro"/>
        </a:defRPr>
      </a:lvl1pPr>
    </p:titleStyle>
    <p:bodyStyle>
      <a:lvl1pPr marL="0" indent="0" algn="l" defTabSz="609585" rtl="0" eaLnBrk="1" latinLnBrk="0" hangingPunct="1">
        <a:spcBef>
          <a:spcPct val="20000"/>
        </a:spcBef>
        <a:spcAft>
          <a:spcPts val="896"/>
        </a:spcAft>
        <a:buFont typeface="Arial"/>
        <a:buNone/>
        <a:tabLst/>
        <a:defRPr sz="3733" b="0" i="0" strike="noStrike" kern="1200" cap="none" normalizeH="0">
          <a:solidFill>
            <a:srgbClr val="262626"/>
          </a:solidFill>
          <a:latin typeface="Source Sans Pro"/>
          <a:ea typeface="+mn-ea"/>
          <a:cs typeface="Source Sans Pro"/>
        </a:defRPr>
      </a:lvl1pPr>
      <a:lvl2pPr marL="990575" indent="-380990" algn="l" defTabSz="609585" rtl="0" eaLnBrk="1" latinLnBrk="0" hangingPunct="1">
        <a:spcBef>
          <a:spcPct val="20000"/>
        </a:spcBef>
        <a:buFont typeface="Arial"/>
        <a:buChar char="•"/>
        <a:defRPr sz="3200" kern="1200">
          <a:solidFill>
            <a:srgbClr val="262626"/>
          </a:solidFill>
          <a:latin typeface="Source Sans Pro"/>
          <a:ea typeface="+mn-ea"/>
          <a:cs typeface="Source Sans Pro"/>
        </a:defRPr>
      </a:lvl2pPr>
      <a:lvl3pPr marL="1523962" indent="-304792" algn="l" defTabSz="609585" rtl="0" eaLnBrk="1" latinLnBrk="0" hangingPunct="1">
        <a:spcBef>
          <a:spcPct val="20000"/>
        </a:spcBef>
        <a:buFont typeface="Lucida Grande"/>
        <a:buChar char="-"/>
        <a:defRPr sz="2667" kern="1200">
          <a:solidFill>
            <a:srgbClr val="262626"/>
          </a:solidFill>
          <a:latin typeface="Source Sans Pro"/>
          <a:ea typeface="+mn-ea"/>
          <a:cs typeface="Source Sans Pro"/>
        </a:defRPr>
      </a:lvl3pPr>
      <a:lvl4pPr marL="2133547" indent="-304792" algn="l" defTabSz="609585" rtl="0" eaLnBrk="1" latinLnBrk="0" hangingPunct="1">
        <a:spcBef>
          <a:spcPct val="20000"/>
        </a:spcBef>
        <a:buFont typeface="Arial"/>
        <a:buChar char="•"/>
        <a:defRPr sz="2667" kern="1200">
          <a:solidFill>
            <a:srgbClr val="262626"/>
          </a:solidFill>
          <a:latin typeface="Source Sans Pro"/>
          <a:ea typeface="+mn-ea"/>
          <a:cs typeface="Source Sans Pro"/>
        </a:defRPr>
      </a:lvl4pPr>
      <a:lvl5pPr marL="2743131" indent="-304792" algn="l" defTabSz="609585" rtl="0" eaLnBrk="1" latinLnBrk="0" hangingPunct="1">
        <a:spcBef>
          <a:spcPct val="20000"/>
        </a:spcBef>
        <a:buFont typeface="Arial"/>
        <a:buChar char="»"/>
        <a:defRPr sz="2667" kern="1200">
          <a:solidFill>
            <a:srgbClr val="262626"/>
          </a:solidFill>
          <a:latin typeface="Source Sans Pro"/>
          <a:ea typeface="+mn-ea"/>
          <a:cs typeface="Source Sans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0.m4a"/><Relationship Id="rId7" Type="http://schemas.openxmlformats.org/officeDocument/2006/relationships/image" Target="../media/image17.png"/><Relationship Id="rId12"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notesSlide" Target="../notesSlides/notesSlide2.xml"/><Relationship Id="rId10" Type="http://schemas.openxmlformats.org/officeDocument/2006/relationships/image" Target="../media/image20.png"/><Relationship Id="rId4" Type="http://schemas.openxmlformats.org/officeDocument/2006/relationships/slideLayout" Target="../slideLayouts/slideLayout5.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8.png"/><Relationship Id="rId2" Type="http://schemas.microsoft.com/office/2007/relationships/media" Target="../media/media25.m4a"/><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5.xml"/><Relationship Id="rId7" Type="http://schemas.openxmlformats.org/officeDocument/2006/relationships/image" Target="../media/image4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13.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2065" y="630196"/>
            <a:ext cx="6956854" cy="4324864"/>
          </a:xfrm>
        </p:spPr>
        <p:txBody>
          <a:bodyPr/>
          <a:lstStyle/>
          <a:p>
            <a:pPr>
              <a:spcBef>
                <a:spcPts val="12000"/>
              </a:spcBef>
              <a:spcAft>
                <a:spcPts val="12000"/>
              </a:spcAft>
            </a:pPr>
            <a:r>
              <a:rPr lang="en-US" sz="3600" dirty="0" smtClean="0">
                <a:latin typeface="Arial Black" panose="020B0A04020102020204" pitchFamily="34" charset="0"/>
              </a:rPr>
              <a:t>Combinatorial Stochastic Search and Selection</a:t>
            </a:r>
            <a:br>
              <a:rPr lang="en-US" sz="3600" dirty="0" smtClean="0">
                <a:latin typeface="Arial Black" panose="020B0A04020102020204" pitchFamily="34" charset="0"/>
              </a:rPr>
            </a:br>
            <a:r>
              <a:rPr lang="en-US" sz="3600" dirty="0" smtClean="0">
                <a:latin typeface="Arial Black" panose="020B0A04020102020204" pitchFamily="34" charset="0"/>
              </a:rPr>
              <a:t>(Part 1)</a:t>
            </a:r>
            <a:br>
              <a:rPr lang="en-US" sz="3600" dirty="0" smtClean="0">
                <a:latin typeface="Arial Black" panose="020B0A04020102020204" pitchFamily="34" charset="0"/>
              </a:rPr>
            </a:br>
            <a:r>
              <a:rPr lang="en-US" sz="3600" dirty="0" smtClean="0">
                <a:latin typeface="Arial Black" panose="020B0A04020102020204" pitchFamily="34" charset="0"/>
              </a:rPr>
              <a:t/>
            </a:r>
            <a:br>
              <a:rPr lang="en-US" sz="3600" dirty="0" smtClean="0">
                <a:latin typeface="Arial Black" panose="020B0A04020102020204" pitchFamily="34" charset="0"/>
              </a:rPr>
            </a:br>
            <a:r>
              <a:rPr lang="en-US" sz="3600" dirty="0" smtClean="0">
                <a:solidFill>
                  <a:srgbClr val="C00000"/>
                </a:solidFill>
                <a:latin typeface="Arial Black" panose="020B0A04020102020204" pitchFamily="34" charset="0"/>
              </a:rPr>
              <a:t>Bobby Kleinberg</a:t>
            </a:r>
            <a:br>
              <a:rPr lang="en-US" sz="3600" dirty="0" smtClean="0">
                <a:solidFill>
                  <a:srgbClr val="C00000"/>
                </a:solidFill>
                <a:latin typeface="Arial Black" panose="020B0A04020102020204" pitchFamily="34" charset="0"/>
              </a:rPr>
            </a:br>
            <a:r>
              <a:rPr lang="en-US" sz="3600" dirty="0" smtClean="0"/>
              <a:t/>
            </a:r>
            <a:br>
              <a:rPr lang="en-US" sz="3600" dirty="0" smtClean="0"/>
            </a:br>
            <a:r>
              <a:rPr lang="en-US" sz="2400" dirty="0">
                <a:solidFill>
                  <a:schemeClr val="accent2"/>
                </a:solidFill>
              </a:rPr>
              <a:t>São Paulo School of Advanced Science on ACO July 2016</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4094879"/>
      </p:ext>
    </p:extLst>
  </p:cSld>
  <p:clrMapOvr>
    <a:masterClrMapping/>
  </p:clrMapOvr>
  <mc:AlternateContent xmlns:mc="http://schemas.openxmlformats.org/markup-compatibility/2006">
    <mc:Choice xmlns:p14="http://schemas.microsoft.com/office/powerpoint/2010/main" Requires="p14">
      <p:transition spd="slow" p14:dur="2000" advTm="43913"/>
    </mc:Choice>
    <mc:Fallback>
      <p:transition spd="slow" advTm="4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by Dynamic Programming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1" y="1600201"/>
                <a:ext cx="9225231" cy="4525963"/>
              </a:xfrm>
            </p:spPr>
            <p:txBody>
              <a:bodyPr>
                <a:norm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𝑣</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𝑛</m:t>
                          </m:r>
                        </m:e>
                      </m:d>
                      <m:r>
                        <a:rPr lang="en-US" sz="2800" b="0" i="1" smtClean="0">
                          <a:latin typeface="Cambria Math" panose="02040503050406030204" pitchFamily="18" charset="0"/>
                        </a:rPr>
                        <m:t>=1,  </m:t>
                      </m:r>
                      <m:r>
                        <a:rPr lang="en-US" sz="2800" b="0" i="1" smtClean="0">
                          <a:latin typeface="Cambria Math" panose="02040503050406030204" pitchFamily="18" charset="0"/>
                        </a:rPr>
                        <m:t>𝑣</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e>
                      </m:d>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limLow>
                            <m:limLowPr>
                              <m:ctrlPr>
                                <a:rPr lang="en-US" sz="2800" b="0" i="1" smtClean="0">
                                  <a:latin typeface="Cambria Math" panose="02040503050406030204" pitchFamily="18" charset="0"/>
                                </a:rPr>
                              </m:ctrlPr>
                            </m:limLowPr>
                            <m:e>
                              <m:r>
                                <m:rPr>
                                  <m:sty m:val="p"/>
                                </m:rPr>
                                <a:rPr lang="en-US" sz="2800" b="0" i="0" smtClean="0">
                                  <a:latin typeface="Cambria Math" panose="02040503050406030204" pitchFamily="18" charset="0"/>
                                </a:rPr>
                                <m:t>max</m:t>
                              </m:r>
                            </m:e>
                            <m:lim/>
                          </m:limLow>
                        </m:fName>
                        <m:e>
                          <m:d>
                            <m:dPr>
                              <m:begChr m:val="{"/>
                              <m:endChr m:val="}"/>
                              <m:ctrlPr>
                                <a:rPr lang="en-US" sz="2800" b="0" i="1" smtClean="0">
                                  <a:latin typeface="Cambria Math" panose="02040503050406030204" pitchFamily="18" charset="0"/>
                                </a:rPr>
                              </m:ctrlPr>
                            </m:dPr>
                            <m:e>
                              <m:box>
                                <m:boxPr>
                                  <m:ctrlPr>
                                    <a:rPr lang="en-US" sz="2800" b="0" i="1" smtClean="0">
                                      <a:latin typeface="Cambria Math" panose="02040503050406030204" pitchFamily="18" charset="0"/>
                                    </a:rPr>
                                  </m:ctrlPr>
                                </m:boxPr>
                                <m:e>
                                  <m:argPr>
                                    <m:argSz m:val="-1"/>
                                  </m:argP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𝑘</m:t>
                                      </m:r>
                                    </m:num>
                                    <m:den>
                                      <m:r>
                                        <a:rPr lang="en-US" sz="2800" b="0" i="1" smtClean="0">
                                          <a:latin typeface="Cambria Math" panose="02040503050406030204" pitchFamily="18" charset="0"/>
                                        </a:rPr>
                                        <m:t>𝑛</m:t>
                                      </m:r>
                                    </m:den>
                                  </m:f>
                                  <m:r>
                                    <a:rPr lang="en-US" sz="2800" b="0" i="1" smtClean="0">
                                      <a:latin typeface="Cambria Math" panose="02040503050406030204" pitchFamily="18" charset="0"/>
                                    </a:rPr>
                                    <m:t>  </m:t>
                                  </m:r>
                                </m:e>
                              </m:box>
                              <m:r>
                                <a:rPr lang="en-US" sz="2800" b="0" i="1" smtClean="0">
                                  <a:latin typeface="Cambria Math" panose="02040503050406030204" pitchFamily="18" charset="0"/>
                                </a:rPr>
                                <m:t>,</m:t>
                              </m:r>
                              <m:nary>
                                <m:naryPr>
                                  <m:chr m:val="∑"/>
                                  <m:ctrlPr>
                                    <a:rPr lang="en-US" sz="2800" b="0" i="1" smtClean="0">
                                      <a:latin typeface="Cambria Math" panose="02040503050406030204" pitchFamily="18" charset="0"/>
                                    </a:rPr>
                                  </m:ctrlPr>
                                </m:naryPr>
                                <m:sub>
                                  <m:r>
                                    <a:rPr lang="en-US" sz="2800" b="0" i="1" smtClean="0">
                                      <a:latin typeface="Cambria Math" panose="02040503050406030204" pitchFamily="18" charset="0"/>
                                    </a:rPr>
                                    <m:t>ℓ=</m:t>
                                  </m:r>
                                  <m:r>
                                    <a:rPr lang="en-US" sz="2800" b="0" i="1" smtClean="0">
                                      <a:latin typeface="Cambria Math" panose="02040503050406030204" pitchFamily="18" charset="0"/>
                                    </a:rPr>
                                    <m:t>𝑘</m:t>
                                  </m:r>
                                  <m:r>
                                    <a:rPr lang="en-US" sz="2800" b="0" i="1" smtClean="0">
                                      <a:latin typeface="Cambria Math" panose="02040503050406030204" pitchFamily="18" charset="0"/>
                                    </a:rPr>
                                    <m:t>+1</m:t>
                                  </m:r>
                                </m:sub>
                                <m:sup>
                                  <m:r>
                                    <a:rPr lang="en-US" sz="2800" b="0" i="1" smtClean="0">
                                      <a:latin typeface="Cambria Math" panose="02040503050406030204" pitchFamily="18" charset="0"/>
                                    </a:rPr>
                                    <m:t>𝑛</m:t>
                                  </m:r>
                                </m:sup>
                                <m:e>
                                  <m:box>
                                    <m:boxPr>
                                      <m:ctrlPr>
                                        <a:rPr lang="en-US" sz="2800" b="0" i="1" smtClean="0">
                                          <a:latin typeface="Cambria Math" panose="02040503050406030204" pitchFamily="18" charset="0"/>
                                        </a:rPr>
                                      </m:ctrlPr>
                                    </m:boxPr>
                                    <m:e>
                                      <m:argPr>
                                        <m:argSz m:val="-1"/>
                                      </m:argP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𝑘</m:t>
                                          </m:r>
                                        </m:num>
                                        <m:den>
                                          <m:r>
                                            <a:rPr lang="en-US" sz="2800" b="0" i="1" smtClean="0">
                                              <a:latin typeface="Cambria Math" panose="02040503050406030204" pitchFamily="18" charset="0"/>
                                            </a:rPr>
                                            <m:t>ℓ(ℓ−1)</m:t>
                                          </m:r>
                                        </m:den>
                                      </m:f>
                                      <m:r>
                                        <a:rPr lang="en-US" sz="2800" b="0" i="1" smtClean="0">
                                          <a:latin typeface="Cambria Math" panose="02040503050406030204" pitchFamily="18" charset="0"/>
                                        </a:rPr>
                                        <m:t>⋅</m:t>
                                      </m:r>
                                      <m:r>
                                        <a:rPr lang="en-US" sz="2800" b="0" i="1" smtClean="0">
                                          <a:latin typeface="Cambria Math" panose="02040503050406030204" pitchFamily="18" charset="0"/>
                                        </a:rPr>
                                        <m:t>𝑣</m:t>
                                      </m:r>
                                      <m:r>
                                        <a:rPr lang="en-US" sz="2800" b="0" i="1" smtClean="0">
                                          <a:latin typeface="Cambria Math" panose="02040503050406030204" pitchFamily="18" charset="0"/>
                                        </a:rPr>
                                        <m:t>(ℓ)</m:t>
                                      </m:r>
                                    </m:e>
                                  </m:box>
                                </m:e>
                              </m:nary>
                            </m:e>
                          </m:d>
                        </m:e>
                      </m:func>
                    </m:oMath>
                  </m:oMathPara>
                </a14:m>
                <a:endParaRPr lang="en-US" sz="2800" dirty="0" smtClean="0"/>
              </a:p>
              <a:p>
                <a:endParaRPr lang="en-US" sz="900" dirty="0" smtClean="0"/>
              </a:p>
              <a:p>
                <a:r>
                  <a:rPr lang="en-US" sz="2800" b="1" dirty="0" smtClean="0">
                    <a:solidFill>
                      <a:schemeClr val="accent2"/>
                    </a:solidFill>
                  </a:rPr>
                  <a:t>Lemma</a:t>
                </a:r>
                <a:r>
                  <a:rPr lang="en-US" sz="2800" dirty="0" smtClean="0"/>
                  <a:t>: Let </a:t>
                </a:r>
                <a14:m>
                  <m:oMath xmlns:m="http://schemas.openxmlformats.org/officeDocument/2006/math">
                    <m:r>
                      <a:rPr lang="en-US" sz="2800" b="0" i="1" smtClean="0">
                        <a:latin typeface="Cambria Math" panose="02040503050406030204" pitchFamily="18" charset="0"/>
                      </a:rPr>
                      <m:t>𝑡</m:t>
                    </m:r>
                  </m:oMath>
                </a14:m>
                <a:r>
                  <a:rPr lang="en-US" sz="2800" dirty="0" smtClean="0"/>
                  <a:t> be such that </a:t>
                </a:r>
                <a14:m>
                  <m:oMath xmlns:m="http://schemas.openxmlformats.org/officeDocument/2006/math">
                    <m:r>
                      <a:rPr lang="en-US" sz="2800" b="0" i="1" smtClean="0">
                        <a:latin typeface="Cambria Math" panose="02040503050406030204" pitchFamily="18" charset="0"/>
                      </a:rPr>
                      <m:t>1−</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𝑡</m:t>
                        </m:r>
                      </m:den>
                    </m:f>
                    <m:r>
                      <a:rPr lang="en-US" sz="2800" b="0" i="1" smtClean="0">
                        <a:latin typeface="Cambria Math" panose="02040503050406030204" pitchFamily="18" charset="0"/>
                      </a:rPr>
                      <m:t>&lt;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𝑡</m:t>
                        </m:r>
                        <m:r>
                          <a:rPr lang="en-US" sz="2800" b="0" i="1" smtClean="0">
                            <a:latin typeface="Cambria Math" panose="02040503050406030204" pitchFamily="18" charset="0"/>
                          </a:rPr>
                          <m:t>+1</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𝑛</m:t>
                        </m:r>
                        <m:r>
                          <a:rPr lang="en-US" sz="2800" b="0" i="1" smtClean="0">
                            <a:latin typeface="Cambria Math" panose="02040503050406030204" pitchFamily="18" charset="0"/>
                          </a:rPr>
                          <m:t>−1</m:t>
                        </m:r>
                      </m:den>
                    </m:f>
                    <m:r>
                      <a:rPr lang="en-US" sz="2800" b="0" i="1" smtClean="0">
                        <a:latin typeface="Cambria Math" panose="02040503050406030204" pitchFamily="18" charset="0"/>
                      </a:rPr>
                      <m:t>≤1.</m:t>
                    </m:r>
                  </m:oMath>
                </a14:m>
                <a:r>
                  <a:rPr lang="en-US" sz="2800" dirty="0" smtClean="0"/>
                  <a:t>     If </a:t>
                </a:r>
                <a14:m>
                  <m:oMath xmlns:m="http://schemas.openxmlformats.org/officeDocument/2006/math">
                    <m:r>
                      <a:rPr lang="en-US" sz="2800" b="0" i="1" smtClean="0">
                        <a:latin typeface="Cambria Math" panose="02040503050406030204" pitchFamily="18" charset="0"/>
                      </a:rPr>
                      <m:t>𝑘</m:t>
                    </m:r>
                    <m:r>
                      <a:rPr lang="en-US" sz="2800" b="0" i="1" smtClean="0">
                        <a:latin typeface="Cambria Math" panose="02040503050406030204" pitchFamily="18" charset="0"/>
                      </a:rPr>
                      <m:t>&gt;</m:t>
                    </m:r>
                    <m:r>
                      <a:rPr lang="en-US" sz="2800" b="0" i="1" smtClean="0">
                        <a:latin typeface="Cambria Math" panose="02040503050406030204" pitchFamily="18" charset="0"/>
                      </a:rPr>
                      <m:t>𝑡</m:t>
                    </m:r>
                  </m:oMath>
                </a14:m>
                <a:r>
                  <a:rPr lang="en-US" sz="2800" dirty="0" smtClean="0"/>
                  <a:t>, then </a:t>
                </a:r>
                <a14:m>
                  <m:oMath xmlns:m="http://schemas.openxmlformats.org/officeDocument/2006/math">
                    <m:r>
                      <a:rPr lang="en-US" sz="2800" b="0" i="1" smtClean="0">
                        <a:latin typeface="Cambria Math" panose="02040503050406030204" pitchFamily="18" charset="0"/>
                      </a:rPr>
                      <m:t>𝑣</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𝑘</m:t>
                        </m:r>
                      </m:e>
                    </m:d>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𝑘</m:t>
                        </m:r>
                      </m:num>
                      <m:den>
                        <m:r>
                          <a:rPr lang="en-US" sz="2800" b="0" i="1" smtClean="0">
                            <a:latin typeface="Cambria Math" panose="02040503050406030204" pitchFamily="18" charset="0"/>
                          </a:rPr>
                          <m:t>𝑛</m:t>
                        </m:r>
                      </m:den>
                    </m:f>
                    <m:r>
                      <a:rPr lang="en-US" sz="2800" b="0" i="1" smtClean="0">
                        <a:latin typeface="Cambria Math" panose="02040503050406030204" pitchFamily="18" charset="0"/>
                      </a:rPr>
                      <m:t> </m:t>
                    </m:r>
                  </m:oMath>
                </a14:m>
                <a:r>
                  <a:rPr lang="en-US" sz="2800" dirty="0" smtClean="0"/>
                  <a:t>and it is optimal to stop in state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𝑠</m:t>
                        </m:r>
                      </m:e>
                      <m:sub>
                        <m:r>
                          <a:rPr lang="en-US" sz="2800" b="0" i="1" smtClean="0">
                            <a:latin typeface="Cambria Math" panose="02040503050406030204" pitchFamily="18" charset="0"/>
                          </a:rPr>
                          <m:t>𝑘</m:t>
                        </m:r>
                      </m:sub>
                    </m:sSub>
                  </m:oMath>
                </a14:m>
                <a:r>
                  <a:rPr lang="en-US" sz="2800" dirty="0" smtClean="0"/>
                  <a:t>. Else, it is optimal to continue.</a:t>
                </a:r>
              </a:p>
              <a:p>
                <a:r>
                  <a:rPr lang="en-US" sz="2800" dirty="0" smtClean="0">
                    <a:solidFill>
                      <a:srgbClr val="C00000"/>
                    </a:solidFill>
                  </a:rPr>
                  <a:t>After time </a:t>
                </a:r>
                <a14:m>
                  <m:oMath xmlns:m="http://schemas.openxmlformats.org/officeDocument/2006/math">
                    <m:r>
                      <a:rPr lang="en-US" sz="2800" b="0" i="1" smtClean="0">
                        <a:solidFill>
                          <a:srgbClr val="C00000"/>
                        </a:solidFill>
                        <a:latin typeface="Cambria Math" panose="02040503050406030204" pitchFamily="18" charset="0"/>
                      </a:rPr>
                      <m:t>𝑡</m:t>
                    </m:r>
                  </m:oMath>
                </a14:m>
                <a:r>
                  <a:rPr lang="en-US" sz="2800" dirty="0" smtClean="0">
                    <a:solidFill>
                      <a:srgbClr val="C00000"/>
                    </a:solidFill>
                  </a:rPr>
                  <a:t> pick an element if it beats all predecessors.</a:t>
                </a:r>
                <a:endParaRPr lang="en-US"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1" y="1600201"/>
                <a:ext cx="9225231" cy="4525963"/>
              </a:xfrm>
              <a:blipFill rotWithShape="0">
                <a:blip r:embed="rId6"/>
                <a:stretch>
                  <a:fillRect l="-1322" r="-1058"/>
                </a:stretch>
              </a:blipFill>
            </p:spPr>
            <p:txBody>
              <a:bodyPr/>
              <a:lstStyle/>
              <a:p>
                <a:r>
                  <a:rPr lang="en-US">
                    <a:noFill/>
                  </a:rPr>
                  <a:t> </a:t>
                </a:r>
              </a:p>
            </p:txBody>
          </p:sp>
        </mc:Fallback>
      </mc:AlternateContent>
      <p:grpSp>
        <p:nvGrpSpPr>
          <p:cNvPr id="6" name="Group 5"/>
          <p:cNvGrpSpPr/>
          <p:nvPr/>
        </p:nvGrpSpPr>
        <p:grpSpPr>
          <a:xfrm>
            <a:off x="9992330" y="1463456"/>
            <a:ext cx="631718" cy="649287"/>
            <a:chOff x="9976610" y="1417745"/>
            <a:chExt cx="842916" cy="866362"/>
          </a:xfrm>
        </p:grpSpPr>
        <p:sp>
          <p:nvSpPr>
            <p:cNvPr id="4" name="Oval 3"/>
            <p:cNvSpPr/>
            <p:nvPr/>
          </p:nvSpPr>
          <p:spPr>
            <a:xfrm>
              <a:off x="9976610" y="1508833"/>
              <a:ext cx="842916" cy="775274"/>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10068904" y="1417745"/>
                  <a:ext cx="658322" cy="584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𝑠</m:t>
                            </m:r>
                          </m:e>
                          <m:sub>
                            <m:r>
                              <a:rPr lang="en-US" sz="3200" b="0" i="1" smtClean="0">
                                <a:latin typeface="Cambria Math" panose="02040503050406030204" pitchFamily="18" charset="0"/>
                              </a:rPr>
                              <m:t>1</m:t>
                            </m:r>
                          </m:sub>
                        </m:sSub>
                      </m:oMath>
                    </m:oMathPara>
                  </a14:m>
                  <a:endParaRPr lang="en-US"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10068904" y="1417745"/>
                  <a:ext cx="658322" cy="584777"/>
                </a:xfrm>
                <a:prstGeom prst="rect">
                  <a:avLst/>
                </a:prstGeom>
                <a:blipFill rotWithShape="0">
                  <a:blip r:embed="rId7"/>
                  <a:stretch>
                    <a:fillRect b="-20833"/>
                  </a:stretch>
                </a:blipFill>
              </p:spPr>
              <p:txBody>
                <a:bodyPr/>
                <a:lstStyle/>
                <a:p>
                  <a:r>
                    <a:rPr lang="en-US">
                      <a:noFill/>
                    </a:rPr>
                    <a:t> </a:t>
                  </a:r>
                </a:p>
              </p:txBody>
            </p:sp>
          </mc:Fallback>
        </mc:AlternateContent>
      </p:grpSp>
      <p:grpSp>
        <p:nvGrpSpPr>
          <p:cNvPr id="18" name="Group 17"/>
          <p:cNvGrpSpPr/>
          <p:nvPr/>
        </p:nvGrpSpPr>
        <p:grpSpPr>
          <a:xfrm>
            <a:off x="9985301" y="5491159"/>
            <a:ext cx="685765" cy="635005"/>
            <a:chOff x="9937641" y="5491159"/>
            <a:chExt cx="685765" cy="635005"/>
          </a:xfrm>
        </p:grpSpPr>
        <p:sp>
          <p:nvSpPr>
            <p:cNvPr id="16" name="Oval 15"/>
            <p:cNvSpPr/>
            <p:nvPr/>
          </p:nvSpPr>
          <p:spPr>
            <a:xfrm>
              <a:off x="9944670" y="5545142"/>
              <a:ext cx="631718" cy="581022"/>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9937641" y="5491159"/>
                  <a:ext cx="68576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𝑠</m:t>
                            </m:r>
                          </m:e>
                          <m:sub>
                            <m:r>
                              <a:rPr lang="en-US" sz="3200" b="0" i="1" smtClean="0">
                                <a:latin typeface="Cambria Math" panose="02040503050406030204" pitchFamily="18" charset="0"/>
                              </a:rPr>
                              <m:t>𝑛</m:t>
                            </m:r>
                          </m:sub>
                        </m:sSub>
                      </m:oMath>
                    </m:oMathPara>
                  </a14:m>
                  <a:endParaRPr lang="en-US" sz="32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937641" y="5491159"/>
                  <a:ext cx="685765" cy="584775"/>
                </a:xfrm>
                <a:prstGeom prst="rect">
                  <a:avLst/>
                </a:prstGeom>
                <a:blipFill rotWithShape="0">
                  <a:blip r:embed="rId8"/>
                  <a:stretch>
                    <a:fillRect/>
                  </a:stretch>
                </a:blipFill>
              </p:spPr>
              <p:txBody>
                <a:bodyPr/>
                <a:lstStyle/>
                <a:p>
                  <a:r>
                    <a:rPr lang="en-US">
                      <a:noFill/>
                    </a:rPr>
                    <a:t> </a:t>
                  </a:r>
                </a:p>
              </p:txBody>
            </p:sp>
          </mc:Fallback>
        </mc:AlternateContent>
      </p:grpSp>
      <p:grpSp>
        <p:nvGrpSpPr>
          <p:cNvPr id="19" name="Group 18"/>
          <p:cNvGrpSpPr/>
          <p:nvPr/>
        </p:nvGrpSpPr>
        <p:grpSpPr>
          <a:xfrm>
            <a:off x="9985302" y="4312205"/>
            <a:ext cx="638747" cy="635005"/>
            <a:chOff x="9937641" y="5491159"/>
            <a:chExt cx="638747" cy="635005"/>
          </a:xfrm>
        </p:grpSpPr>
        <p:sp>
          <p:nvSpPr>
            <p:cNvPr id="20" name="Oval 19"/>
            <p:cNvSpPr/>
            <p:nvPr/>
          </p:nvSpPr>
          <p:spPr>
            <a:xfrm>
              <a:off x="9944670" y="5545142"/>
              <a:ext cx="631718" cy="581022"/>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9937641" y="5491159"/>
                  <a:ext cx="609461" cy="6243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𝑠</m:t>
                            </m:r>
                          </m:e>
                          <m:sub>
                            <m:r>
                              <a:rPr lang="en-US" sz="3200" b="0" i="1" smtClean="0">
                                <a:latin typeface="Cambria Math" panose="02040503050406030204" pitchFamily="18" charset="0"/>
                              </a:rPr>
                              <m:t>𝑗</m:t>
                            </m:r>
                          </m:sub>
                        </m:sSub>
                      </m:oMath>
                    </m:oMathPara>
                  </a14:m>
                  <a:endParaRPr lang="en-US" sz="3200" dirty="0"/>
                </a:p>
              </p:txBody>
            </p:sp>
          </mc:Choice>
          <mc:Fallback xmlns="">
            <p:sp>
              <p:nvSpPr>
                <p:cNvPr id="21" name="TextBox 20"/>
                <p:cNvSpPr txBox="1">
                  <a:spLocks noRot="1" noChangeAspect="1" noMove="1" noResize="1" noEditPoints="1" noAdjustHandles="1" noChangeArrowheads="1" noChangeShapeType="1" noTextEdit="1"/>
                </p:cNvSpPr>
                <p:nvPr/>
              </p:nvSpPr>
              <p:spPr>
                <a:xfrm>
                  <a:off x="9937641" y="5491159"/>
                  <a:ext cx="609461" cy="624338"/>
                </a:xfrm>
                <a:prstGeom prst="rect">
                  <a:avLst/>
                </a:prstGeom>
                <a:blipFill rotWithShape="0">
                  <a:blip r:embed="rId9"/>
                  <a:stretch>
                    <a:fillRect/>
                  </a:stretch>
                </a:blipFill>
              </p:spPr>
              <p:txBody>
                <a:bodyPr/>
                <a:lstStyle/>
                <a:p>
                  <a:r>
                    <a:rPr lang="en-US">
                      <a:noFill/>
                    </a:rPr>
                    <a:t> </a:t>
                  </a:r>
                </a:p>
              </p:txBody>
            </p:sp>
          </mc:Fallback>
        </mc:AlternateContent>
      </p:grpSp>
      <p:grpSp>
        <p:nvGrpSpPr>
          <p:cNvPr id="22" name="Group 21"/>
          <p:cNvGrpSpPr/>
          <p:nvPr/>
        </p:nvGrpSpPr>
        <p:grpSpPr>
          <a:xfrm>
            <a:off x="9985303" y="2959880"/>
            <a:ext cx="638747" cy="635005"/>
            <a:chOff x="9937641" y="5491159"/>
            <a:chExt cx="638747" cy="635005"/>
          </a:xfrm>
        </p:grpSpPr>
        <p:sp>
          <p:nvSpPr>
            <p:cNvPr id="23" name="Oval 22"/>
            <p:cNvSpPr/>
            <p:nvPr/>
          </p:nvSpPr>
          <p:spPr>
            <a:xfrm>
              <a:off x="9944670" y="5545142"/>
              <a:ext cx="631718" cy="581022"/>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p:cNvSpPr txBox="1"/>
                <p:nvPr/>
              </p:nvSpPr>
              <p:spPr>
                <a:xfrm>
                  <a:off x="9937641" y="5491159"/>
                  <a:ext cx="610744"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𝑠</m:t>
                            </m:r>
                          </m:e>
                          <m:sub>
                            <m:r>
                              <a:rPr lang="en-US" sz="3200" b="0" i="1" smtClean="0">
                                <a:latin typeface="Cambria Math" panose="02040503050406030204" pitchFamily="18" charset="0"/>
                              </a:rPr>
                              <m:t>𝑖</m:t>
                            </m:r>
                          </m:sub>
                        </m:sSub>
                      </m:oMath>
                    </m:oMathPara>
                  </a14:m>
                  <a:endParaRPr lang="en-US" sz="3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9937641" y="5491159"/>
                  <a:ext cx="610744" cy="584775"/>
                </a:xfrm>
                <a:prstGeom prst="rect">
                  <a:avLst/>
                </a:prstGeom>
                <a:blipFill rotWithShape="0">
                  <a:blip r:embed="rId10"/>
                  <a:stretch>
                    <a:fillRect/>
                  </a:stretch>
                </a:blipFill>
              </p:spPr>
              <p:txBody>
                <a:bodyPr/>
                <a:lstStyle/>
                <a:p>
                  <a:r>
                    <a:rPr lang="en-US">
                      <a:noFill/>
                    </a:rPr>
                    <a:t> </a:t>
                  </a:r>
                </a:p>
              </p:txBody>
            </p:sp>
          </mc:Fallback>
        </mc:AlternateContent>
      </p:grpSp>
      <p:sp>
        <p:nvSpPr>
          <p:cNvPr id="25" name="Oval 24"/>
          <p:cNvSpPr/>
          <p:nvPr/>
        </p:nvSpPr>
        <p:spPr>
          <a:xfrm>
            <a:off x="10258983" y="2375737"/>
            <a:ext cx="138399" cy="1383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0258983" y="2632912"/>
            <a:ext cx="138399" cy="1383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0258983" y="3813104"/>
            <a:ext cx="138399" cy="1383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0258983" y="4070279"/>
            <a:ext cx="138399" cy="1383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10258983" y="5036515"/>
            <a:ext cx="138399" cy="1383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0258983" y="5293690"/>
            <a:ext cx="138399" cy="1383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Curved Connector 31"/>
          <p:cNvCxnSpPr>
            <a:stCxn id="23" idx="6"/>
            <a:endCxn id="20" idx="6"/>
          </p:cNvCxnSpPr>
          <p:nvPr/>
        </p:nvCxnSpPr>
        <p:spPr>
          <a:xfrm flipH="1">
            <a:off x="10624049" y="3304374"/>
            <a:ext cx="1" cy="1352325"/>
          </a:xfrm>
          <a:prstGeom prst="curvedConnector3">
            <a:avLst>
              <a:gd name="adj1" fmla="val -22860000000"/>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10821430" y="3619563"/>
                <a:ext cx="1111779" cy="7203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𝑖</m:t>
                          </m:r>
                        </m:num>
                        <m:den>
                          <m:r>
                            <a:rPr lang="en-US" sz="2000" b="0" i="1" smtClean="0">
                              <a:latin typeface="Cambria Math" panose="02040503050406030204" pitchFamily="18" charset="0"/>
                            </a:rPr>
                            <m:t>𝑗</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𝑗</m:t>
                              </m:r>
                              <m:r>
                                <a:rPr lang="en-US" sz="2000" b="0" i="1" smtClean="0">
                                  <a:latin typeface="Cambria Math" panose="02040503050406030204" pitchFamily="18" charset="0"/>
                                </a:rPr>
                                <m:t>−1</m:t>
                              </m:r>
                            </m:e>
                          </m:d>
                        </m:den>
                      </m:f>
                    </m:oMath>
                  </m:oMathPara>
                </a14:m>
                <a:endParaRPr lang="en-US" sz="2000" dirty="0"/>
              </a:p>
            </p:txBody>
          </p:sp>
        </mc:Choice>
        <mc:Fallback xmlns="">
          <p:sp>
            <p:nvSpPr>
              <p:cNvPr id="34" name="TextBox 33"/>
              <p:cNvSpPr txBox="1">
                <a:spLocks noRot="1" noChangeAspect="1" noMove="1" noResize="1" noEditPoints="1" noAdjustHandles="1" noChangeArrowheads="1" noChangeShapeType="1" noTextEdit="1"/>
              </p:cNvSpPr>
              <p:nvPr/>
            </p:nvSpPr>
            <p:spPr>
              <a:xfrm>
                <a:off x="10821430" y="3619563"/>
                <a:ext cx="1111779" cy="720390"/>
              </a:xfrm>
              <a:prstGeom prst="rect">
                <a:avLst/>
              </a:prstGeom>
              <a:blipFill rotWithShape="0">
                <a:blip r:embed="rId11"/>
                <a:stretch>
                  <a:fillRect/>
                </a:stretch>
              </a:blipFill>
            </p:spPr>
            <p:txBody>
              <a:bodyPr/>
              <a:lstStyle/>
              <a:p>
                <a:r>
                  <a:rPr lang="en-US">
                    <a:noFill/>
                  </a:rPr>
                  <a:t> </a:t>
                </a:r>
              </a:p>
            </p:txBody>
          </p:sp>
        </mc:Fallback>
      </mc:AlternateContent>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28757869"/>
      </p:ext>
    </p:extLst>
  </p:cSld>
  <p:clrMapOvr>
    <a:masterClrMapping/>
  </p:clrMapOvr>
  <mc:AlternateContent xmlns:mc="http://schemas.openxmlformats.org/markup-compatibility/2006">
    <mc:Choice xmlns:p14="http://schemas.microsoft.com/office/powerpoint/2010/main" Requires="p14">
      <p:transition spd="slow" p14:dur="2000" advTm="255104"/>
    </mc:Choice>
    <mc:Fallback>
      <p:transition spd="slow" advTm="25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by Dynamic Programming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b="1" dirty="0" smtClean="0">
                    <a:solidFill>
                      <a:schemeClr val="accent2"/>
                    </a:solidFill>
                  </a:rPr>
                  <a:t>Lemma</a:t>
                </a:r>
                <a:r>
                  <a:rPr lang="en-US" sz="2800" dirty="0" smtClean="0"/>
                  <a:t>: The value of the optimal policy is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𝑡</m:t>
                        </m:r>
                      </m:num>
                      <m:den>
                        <m:r>
                          <a:rPr lang="en-US" sz="2800" i="1">
                            <a:latin typeface="Cambria Math" panose="02040503050406030204" pitchFamily="18" charset="0"/>
                          </a:rPr>
                          <m:t>𝑛</m:t>
                        </m:r>
                      </m:den>
                    </m:f>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𝑡</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𝑛</m:t>
                            </m:r>
                            <m:r>
                              <a:rPr lang="en-US" sz="2800" b="0" i="1" smtClean="0">
                                <a:latin typeface="Cambria Math" panose="02040503050406030204" pitchFamily="18" charset="0"/>
                              </a:rPr>
                              <m:t>−1</m:t>
                            </m:r>
                          </m:den>
                        </m:f>
                      </m:e>
                    </m:d>
                    <m:r>
                      <a:rPr lang="en-US" sz="2800" i="1">
                        <a:latin typeface="Cambria Math" panose="02040503050406030204" pitchFamily="18" charset="0"/>
                      </a:rPr>
                      <m:t>.</m:t>
                    </m:r>
                  </m:oMath>
                </a14:m>
                <a:endParaRPr lang="en-US" sz="2800" dirty="0" smtClean="0"/>
              </a:p>
              <a:p>
                <a:r>
                  <a:rPr lang="en-US" sz="2800" b="1" dirty="0" smtClean="0">
                    <a:solidFill>
                      <a:schemeClr val="accent2"/>
                    </a:solidFill>
                  </a:rPr>
                  <a:t>Proof</a:t>
                </a:r>
                <a:r>
                  <a:rPr lang="en-US" sz="2800" dirty="0" smtClean="0"/>
                  <a:t>: </a:t>
                </a:r>
                <a:r>
                  <a:rPr lang="en-US" sz="2800" dirty="0" err="1" smtClean="0"/>
                  <a:t>Pr</a:t>
                </a:r>
                <a:r>
                  <a:rPr lang="en-US" sz="2800" dirty="0" smtClean="0"/>
                  <a:t>(stop in state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𝑠</m:t>
                        </m:r>
                      </m:e>
                      <m:sub>
                        <m:r>
                          <a:rPr lang="en-US" sz="2800" b="0" i="1" smtClean="0">
                            <a:latin typeface="Cambria Math" panose="02040503050406030204" pitchFamily="18" charset="0"/>
                          </a:rPr>
                          <m:t>𝑘</m:t>
                        </m:r>
                      </m:sub>
                    </m:sSub>
                  </m:oMath>
                </a14:m>
                <a:r>
                  <a:rPr lang="en-US" sz="2800" dirty="0" smtClean="0"/>
                  <a:t>) = </a:t>
                </a:r>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𝑘</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𝑡</m:t>
                        </m:r>
                      </m:num>
                      <m:den>
                        <m:r>
                          <a:rPr lang="en-US" sz="2800" b="0" i="1" smtClean="0">
                            <a:latin typeface="Cambria Math" panose="02040503050406030204" pitchFamily="18" charset="0"/>
                          </a:rPr>
                          <m:t>𝑘</m:t>
                        </m:r>
                        <m:r>
                          <a:rPr lang="en-US" sz="2800" b="0" i="1" smtClean="0">
                            <a:latin typeface="Cambria Math" panose="02040503050406030204" pitchFamily="18" charset="0"/>
                          </a:rPr>
                          <m:t>−1</m:t>
                        </m:r>
                      </m:den>
                    </m:f>
                    <m:r>
                      <a:rPr lang="en-US" sz="2800" b="0" i="1" smtClean="0">
                        <a:latin typeface="Cambria Math" panose="02040503050406030204" pitchFamily="18" charset="0"/>
                      </a:rPr>
                      <m:t> </m:t>
                    </m:r>
                  </m:oMath>
                </a14:m>
                <a:r>
                  <a:rPr lang="en-US" sz="2800" dirty="0" smtClean="0"/>
                  <a:t>for </a:t>
                </a:r>
                <a14:m>
                  <m:oMath xmlns:m="http://schemas.openxmlformats.org/officeDocument/2006/math">
                    <m:r>
                      <a:rPr lang="en-US" sz="2800" b="0" i="1" smtClean="0">
                        <a:latin typeface="Cambria Math" panose="02040503050406030204" pitchFamily="18" charset="0"/>
                      </a:rPr>
                      <m:t>𝑘</m:t>
                    </m:r>
                    <m:r>
                      <a:rPr lang="en-US" sz="2800" b="0" i="1" smtClean="0">
                        <a:latin typeface="Cambria Math" panose="02040503050406030204" pitchFamily="18" charset="0"/>
                      </a:rPr>
                      <m:t>&gt;</m:t>
                    </m:r>
                    <m:r>
                      <a:rPr lang="en-US" sz="2800" b="0" i="1" smtClean="0">
                        <a:latin typeface="Cambria Math" panose="02040503050406030204" pitchFamily="18" charset="0"/>
                      </a:rPr>
                      <m:t>𝑡</m:t>
                    </m:r>
                  </m:oMath>
                </a14:m>
                <a:r>
                  <a:rPr lang="en-US" sz="2800" dirty="0" smtClean="0"/>
                  <a:t>. Conditional on stopping in state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𝑠</m:t>
                        </m:r>
                      </m:e>
                      <m:sub>
                        <m:r>
                          <a:rPr lang="en-US" sz="2800" b="0" i="1" smtClean="0">
                            <a:latin typeface="Cambria Math" panose="02040503050406030204" pitchFamily="18" charset="0"/>
                          </a:rPr>
                          <m:t>𝑘</m:t>
                        </m:r>
                      </m:sub>
                    </m:sSub>
                  </m:oMath>
                </a14:m>
                <a:r>
                  <a:rPr lang="en-US" sz="2800" dirty="0" smtClean="0"/>
                  <a:t>, probability of winning is </a:t>
                </a:r>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𝑘</m:t>
                        </m:r>
                      </m:num>
                      <m:den>
                        <m:r>
                          <a:rPr lang="en-US" sz="2800" b="0" i="1" smtClean="0">
                            <a:latin typeface="Cambria Math" panose="02040503050406030204" pitchFamily="18" charset="0"/>
                          </a:rPr>
                          <m:t>𝑛</m:t>
                        </m:r>
                      </m:den>
                    </m:f>
                    <m:r>
                      <a:rPr lang="en-US" sz="2800" b="0" i="1" smtClean="0">
                        <a:latin typeface="Cambria Math" panose="02040503050406030204" pitchFamily="18" charset="0"/>
                      </a:rPr>
                      <m:t>. </m:t>
                    </m:r>
                  </m:oMath>
                </a14:m>
                <a:r>
                  <a:rPr lang="en-US" sz="2800" dirty="0" smtClean="0"/>
                  <a:t> Now sum over </a:t>
                </a:r>
                <a14:m>
                  <m:oMath xmlns:m="http://schemas.openxmlformats.org/officeDocument/2006/math">
                    <m:r>
                      <a:rPr lang="en-US" sz="2800" b="0" i="1" smtClean="0">
                        <a:latin typeface="Cambria Math" panose="02040503050406030204" pitchFamily="18" charset="0"/>
                      </a:rPr>
                      <m:t>𝑘</m:t>
                    </m:r>
                  </m:oMath>
                </a14:m>
                <a:r>
                  <a:rPr lang="en-US" sz="2800" dirty="0" smtClean="0"/>
                  <a:t>.</a:t>
                </a:r>
              </a:p>
              <a:p>
                <a:r>
                  <a:rPr lang="en-US" sz="2800" b="1" dirty="0" smtClean="0">
                    <a:solidFill>
                      <a:schemeClr val="accent2"/>
                    </a:solidFill>
                  </a:rPr>
                  <a:t>Observation</a:t>
                </a:r>
                <a:r>
                  <a:rPr lang="en-US" sz="2800" dirty="0" smtClean="0"/>
                  <a:t>: </a:t>
                </a:r>
                <a14:m>
                  <m:oMath xmlns:m="http://schemas.openxmlformats.org/officeDocument/2006/math">
                    <m:r>
                      <a:rPr lang="en-US" sz="2800" b="0" i="1" dirty="0" smtClean="0">
                        <a:latin typeface="Cambria Math" panose="02040503050406030204" pitchFamily="18" charset="0"/>
                      </a:rPr>
                      <m:t>𝑡</m:t>
                    </m:r>
                  </m:oMath>
                </a14:m>
                <a:r>
                  <a:rPr lang="en-US" sz="2800" dirty="0" smtClean="0"/>
                  <a:t> is defined by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𝑡</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𝑛</m:t>
                        </m:r>
                        <m:r>
                          <a:rPr lang="en-US" sz="2800" i="1">
                            <a:latin typeface="Cambria Math" panose="02040503050406030204" pitchFamily="18" charset="0"/>
                          </a:rPr>
                          <m:t>−1</m:t>
                        </m:r>
                      </m:den>
                    </m:f>
                    <m:r>
                      <a:rPr lang="en-US" sz="2800" b="0" i="1" smtClean="0">
                        <a:latin typeface="Cambria Math" panose="02040503050406030204" pitchFamily="18" charset="0"/>
                      </a:rPr>
                      <m:t>≈1, </m:t>
                    </m:r>
                  </m:oMath>
                </a14:m>
                <a:r>
                  <a:rPr lang="en-US" sz="2800" dirty="0" smtClean="0"/>
                  <a:t>hence </a:t>
                </a:r>
                <a14:m>
                  <m:oMath xmlns:m="http://schemas.openxmlformats.org/officeDocument/2006/math">
                    <m:func>
                      <m:funcPr>
                        <m:ctrlPr>
                          <a:rPr lang="en-US" sz="2800" i="1" smtClean="0">
                            <a:latin typeface="Cambria Math" panose="02040503050406030204" pitchFamily="18" charset="0"/>
                          </a:rPr>
                        </m:ctrlPr>
                      </m:funcPr>
                      <m:fName>
                        <m:r>
                          <m:rPr>
                            <m:sty m:val="p"/>
                          </m:rPr>
                          <a:rPr lang="en-US" sz="2800" i="0" smtClean="0">
                            <a:latin typeface="Cambria Math" panose="02040503050406030204" pitchFamily="18" charset="0"/>
                          </a:rPr>
                          <m:t>ln</m:t>
                        </m:r>
                      </m:fName>
                      <m:e>
                        <m:r>
                          <a:rPr lang="en-US" sz="2800" b="0" i="1" smtClean="0">
                            <a:latin typeface="Cambria Math" panose="02040503050406030204" pitchFamily="18" charset="0"/>
                          </a:rPr>
                          <m:t>𝑛</m:t>
                        </m:r>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ln</m:t>
                            </m:r>
                          </m:fName>
                          <m:e>
                            <m:r>
                              <a:rPr lang="en-US" sz="2800" b="0" i="1" smtClean="0">
                                <a:latin typeface="Cambria Math" panose="02040503050406030204" pitchFamily="18" charset="0"/>
                              </a:rPr>
                              <m:t>𝑡</m:t>
                            </m:r>
                            <m:r>
                              <a:rPr lang="en-US" sz="2800" b="0" i="1" smtClean="0">
                                <a:latin typeface="Cambria Math" panose="02040503050406030204" pitchFamily="18" charset="0"/>
                              </a:rPr>
                              <m:t>≈1. </m:t>
                            </m:r>
                          </m:e>
                        </m:func>
                      </m:e>
                    </m:func>
                  </m:oMath>
                </a14:m>
                <a:r>
                  <a:rPr lang="en-US" sz="2800" dirty="0" smtClean="0"/>
                  <a:t> This means </a:t>
                </a:r>
                <a14:m>
                  <m:oMath xmlns:m="http://schemas.openxmlformats.org/officeDocument/2006/math">
                    <m:r>
                      <a:rPr lang="en-US" sz="2800" b="0" i="1" smtClean="0">
                        <a:latin typeface="Cambria Math" panose="02040503050406030204" pitchFamily="18" charset="0"/>
                      </a:rPr>
                      <m:t>𝑡</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𝑛</m:t>
                        </m:r>
                      </m:num>
                      <m:den>
                        <m:r>
                          <a:rPr lang="en-US" sz="2800" b="0" i="1" smtClean="0">
                            <a:latin typeface="Cambria Math" panose="02040503050406030204" pitchFamily="18" charset="0"/>
                          </a:rPr>
                          <m:t>𝑒</m:t>
                        </m:r>
                      </m:den>
                    </m:f>
                    <m:r>
                      <a:rPr lang="en-US" sz="2800" b="0" i="1" smtClean="0">
                        <a:latin typeface="Cambria Math" panose="02040503050406030204" pitchFamily="18" charset="0"/>
                      </a:rPr>
                      <m:t>, </m:t>
                    </m:r>
                  </m:oMath>
                </a14:m>
                <a:r>
                  <a:rPr lang="en-US" sz="2800" dirty="0" smtClean="0"/>
                  <a:t>so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𝑡</m:t>
                        </m:r>
                      </m:num>
                      <m:den>
                        <m:r>
                          <a:rPr lang="en-US" sz="2800" i="1">
                            <a:latin typeface="Cambria Math" panose="02040503050406030204" pitchFamily="18" charset="0"/>
                          </a:rPr>
                          <m:t>𝑛</m:t>
                        </m:r>
                      </m:den>
                    </m:f>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𝑡</m:t>
                            </m:r>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𝑛</m:t>
                            </m:r>
                            <m:r>
                              <a:rPr lang="en-US" sz="2800" i="1">
                                <a:latin typeface="Cambria Math" panose="02040503050406030204" pitchFamily="18" charset="0"/>
                              </a:rPr>
                              <m:t>−1</m:t>
                            </m:r>
                          </m:den>
                        </m:f>
                      </m:e>
                    </m:d>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𝑒</m:t>
                        </m:r>
                      </m:den>
                    </m:f>
                    <m:r>
                      <a:rPr lang="en-US" sz="2800" b="0" i="1" smtClean="0">
                        <a:latin typeface="Cambria Math" panose="02040503050406030204" pitchFamily="18" charset="0"/>
                      </a:rPr>
                      <m:t>.</m:t>
                    </m:r>
                  </m:oMath>
                </a14:m>
                <a:endParaRPr lang="en-US" sz="2800" dirty="0" smtClean="0"/>
              </a:p>
              <a:p>
                <a:endParaRPr lang="en-US"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111"/>
                </a:stretch>
              </a:blipFill>
            </p:spPr>
            <p:txBody>
              <a:bodyPr/>
              <a:lstStyle/>
              <a:p>
                <a:r>
                  <a:rPr lang="en-US">
                    <a:noFill/>
                  </a:rPr>
                  <a:t> </a:t>
                </a:r>
              </a:p>
            </p:txBody>
          </p:sp>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6864721"/>
      </p:ext>
    </p:extLst>
  </p:cSld>
  <p:clrMapOvr>
    <a:masterClrMapping/>
  </p:clrMapOvr>
  <mc:AlternateContent xmlns:mc="http://schemas.openxmlformats.org/markup-compatibility/2006">
    <mc:Choice xmlns:p14="http://schemas.microsoft.com/office/powerpoint/2010/main" Requires="p14">
      <p:transition spd="slow" p14:dur="2000" advTm="149328"/>
    </mc:Choice>
    <mc:Fallback>
      <p:transition spd="slow" advTm="14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Secretary Problem for Matchings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1" y="1600201"/>
                <a:ext cx="7905749" cy="4525963"/>
              </a:xfrm>
            </p:spPr>
            <p:txBody>
              <a:bodyPr>
                <a:normAutofit/>
              </a:bodyPr>
              <a:lstStyle/>
              <a:p>
                <a:r>
                  <a:rPr lang="en-US" sz="2800" dirty="0" smtClean="0"/>
                  <a:t>Bipartite </a:t>
                </a:r>
                <a14:m>
                  <m:oMath xmlns:m="http://schemas.openxmlformats.org/officeDocument/2006/math">
                    <m:r>
                      <a:rPr lang="en-US" sz="2800" b="0" i="1" smtClean="0">
                        <a:latin typeface="Cambria Math" panose="02040503050406030204" pitchFamily="18" charset="0"/>
                      </a:rPr>
                      <m:t>𝐺</m:t>
                    </m:r>
                    <m:r>
                      <a:rPr lang="en-US" sz="2800" b="0" i="1" smtClean="0">
                        <a:latin typeface="Cambria Math" panose="02040503050406030204" pitchFamily="18" charset="0"/>
                      </a:rPr>
                      <m: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𝑈</m:t>
                        </m:r>
                        <m:r>
                          <a:rPr lang="en-US" sz="2800" b="0" i="1" smtClean="0">
                            <a:latin typeface="Cambria Math" panose="02040503050406030204" pitchFamily="18" charset="0"/>
                          </a:rPr>
                          <m:t>∪</m:t>
                        </m:r>
                        <m:r>
                          <a:rPr lang="en-US" sz="2800" b="0" i="1" smtClean="0">
                            <a:latin typeface="Cambria Math" panose="02040503050406030204" pitchFamily="18" charset="0"/>
                          </a:rPr>
                          <m:t>𝑉</m:t>
                        </m:r>
                        <m:r>
                          <a:rPr lang="en-US" sz="2800" b="0" i="1" smtClean="0">
                            <a:latin typeface="Cambria Math" panose="02040503050406030204" pitchFamily="18" charset="0"/>
                          </a:rPr>
                          <m:t>, </m:t>
                        </m:r>
                        <m:r>
                          <a:rPr lang="en-US" sz="2800" b="0" i="1" smtClean="0">
                            <a:latin typeface="Cambria Math" panose="02040503050406030204" pitchFamily="18" charset="0"/>
                          </a:rPr>
                          <m:t>𝐸</m:t>
                        </m:r>
                      </m:e>
                    </m:d>
                    <m:r>
                      <a:rPr lang="en-US" sz="2800" b="0" i="1" smtClean="0">
                        <a:latin typeface="Cambria Math" panose="02040503050406030204" pitchFamily="18" charset="0"/>
                      </a:rPr>
                      <m:t>. </m:t>
                    </m:r>
                  </m:oMath>
                </a14:m>
                <a:r>
                  <a:rPr lang="en-US" sz="2800" dirty="0" smtClean="0"/>
                  <a:t>Edge weights </a:t>
                </a:r>
                <a14:m>
                  <m:oMath xmlns:m="http://schemas.openxmlformats.org/officeDocument/2006/math">
                    <m:r>
                      <a:rPr lang="en-US" sz="2800" b="0" i="1" smtClean="0">
                        <a:latin typeface="Cambria Math" panose="02040503050406030204" pitchFamily="18" charset="0"/>
                      </a:rPr>
                      <m:t>𝑤</m:t>
                    </m:r>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r>
                      <a:rPr lang="en-US" sz="2800" b="0" i="1" smtClean="0">
                        <a:latin typeface="Cambria Math" panose="02040503050406030204" pitchFamily="18" charset="0"/>
                      </a:rPr>
                      <m:t>𝑗</m:t>
                    </m:r>
                    <m:r>
                      <a:rPr lang="en-US" sz="2800" b="0" i="1" smtClean="0">
                        <a:latin typeface="Cambria Math" panose="02040503050406030204" pitchFamily="18" charset="0"/>
                      </a:rPr>
                      <m:t>). </m:t>
                    </m:r>
                  </m:oMath>
                </a14:m>
                <a:endParaRPr lang="en-US" sz="2800" dirty="0" smtClean="0"/>
              </a:p>
              <a:p>
                <a:r>
                  <a:rPr lang="en-US" sz="2800" dirty="0" smtClean="0"/>
                  <a:t>Vertices </a:t>
                </a:r>
                <a14:m>
                  <m:oMath xmlns:m="http://schemas.openxmlformats.org/officeDocument/2006/math">
                    <m:r>
                      <a:rPr lang="en-US" sz="2800" b="0" i="1" smtClean="0">
                        <a:latin typeface="Cambria Math" panose="02040503050406030204" pitchFamily="18" charset="0"/>
                      </a:rPr>
                      <m:t>𝑖</m:t>
                    </m:r>
                    <m:r>
                      <a:rPr lang="en-US" sz="2800" b="0" i="1" smtClean="0">
                        <a:latin typeface="Cambria Math" panose="02040503050406030204" pitchFamily="18" charset="0"/>
                      </a:rPr>
                      <m:t>∈</m:t>
                    </m:r>
                    <m:r>
                      <a:rPr lang="en-US" sz="2800" b="0" i="1" smtClean="0">
                        <a:latin typeface="Cambria Math" panose="02040503050406030204" pitchFamily="18" charset="0"/>
                      </a:rPr>
                      <m:t>𝑈</m:t>
                    </m:r>
                    <m:r>
                      <a:rPr lang="en-US" sz="2800" b="0" i="1" smtClean="0">
                        <a:latin typeface="Cambria Math" panose="02040503050406030204" pitchFamily="18" charset="0"/>
                      </a:rPr>
                      <m:t> </m:t>
                    </m:r>
                  </m:oMath>
                </a14:m>
                <a:r>
                  <a:rPr lang="en-US" sz="2800" dirty="0" smtClean="0"/>
                  <a:t>arrive in random order, reveal weights of incident edges. </a:t>
                </a:r>
              </a:p>
              <a:p>
                <a:r>
                  <a:rPr lang="en-US" sz="2800" dirty="0" smtClean="0"/>
                  <a:t>Algorithm must decide which edge </a:t>
                </a:r>
                <a14:m>
                  <m:oMath xmlns:m="http://schemas.openxmlformats.org/officeDocument/2006/math">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𝑖</m:t>
                        </m:r>
                        <m:r>
                          <a:rPr lang="en-US" sz="2800" b="0" i="1" smtClean="0">
                            <a:latin typeface="Cambria Math" panose="02040503050406030204" pitchFamily="18" charset="0"/>
                          </a:rPr>
                          <m:t>,</m:t>
                        </m:r>
                        <m:r>
                          <a:rPr lang="en-US" sz="2800" b="0" i="1" smtClean="0">
                            <a:latin typeface="Cambria Math" panose="02040503050406030204" pitchFamily="18" charset="0"/>
                          </a:rPr>
                          <m:t>𝑗</m:t>
                        </m:r>
                      </m:e>
                    </m:d>
                  </m:oMath>
                </a14:m>
                <a:r>
                  <a:rPr lang="en-US" sz="2800" dirty="0" smtClean="0"/>
                  <a:t> to choose, if any, upon arrival of </a:t>
                </a:r>
                <a14:m>
                  <m:oMath xmlns:m="http://schemas.openxmlformats.org/officeDocument/2006/math">
                    <m:r>
                      <a:rPr lang="en-US" sz="2800" b="0" i="1" smtClean="0">
                        <a:latin typeface="Cambria Math" panose="02040503050406030204" pitchFamily="18" charset="0"/>
                      </a:rPr>
                      <m:t>𝑖</m:t>
                    </m:r>
                    <m:r>
                      <a:rPr lang="en-US" sz="2800" b="0" i="1" smtClean="0">
                        <a:latin typeface="Cambria Math" panose="02040503050406030204" pitchFamily="18" charset="0"/>
                      </a:rPr>
                      <m:t>. </m:t>
                    </m:r>
                  </m:oMath>
                </a14:m>
                <a:endParaRPr lang="en-US" sz="2800" b="0" dirty="0" smtClean="0"/>
              </a:p>
              <a:p>
                <a14:m>
                  <m:oMath xmlns:m="http://schemas.openxmlformats.org/officeDocument/2006/math">
                    <m:r>
                      <a:rPr lang="en-US" sz="2800" i="1" dirty="0" smtClean="0">
                        <a:latin typeface="Cambria Math" panose="02040503050406030204" pitchFamily="18" charset="0"/>
                      </a:rPr>
                      <m:t>𝑀</m:t>
                    </m:r>
                    <m:r>
                      <a:rPr lang="en-US" sz="2800" i="1" dirty="0" smtClean="0">
                        <a:latin typeface="Cambria Math" panose="02040503050406030204" pitchFamily="18" charset="0"/>
                      </a:rPr>
                      <m:t>={</m:t>
                    </m:r>
                    <m:r>
                      <m:rPr>
                        <m:sty m:val="p"/>
                      </m:rPr>
                      <a:rPr lang="en-US" sz="2800" b="0" i="0" dirty="0" smtClean="0">
                        <a:latin typeface="Cambria Math" panose="02040503050406030204" pitchFamily="18" charset="0"/>
                      </a:rPr>
                      <m:t>chosen</m:t>
                    </m:r>
                    <m:r>
                      <a:rPr lang="en-US" sz="2800" b="0" i="0" dirty="0" smtClean="0">
                        <a:latin typeface="Cambria Math" panose="02040503050406030204" pitchFamily="18" charset="0"/>
                      </a:rPr>
                      <m:t> </m:t>
                    </m:r>
                    <m:r>
                      <m:rPr>
                        <m:sty m:val="p"/>
                      </m:rPr>
                      <a:rPr lang="en-US" sz="2800" b="0" i="0" dirty="0" smtClean="0">
                        <a:latin typeface="Cambria Math" panose="02040503050406030204" pitchFamily="18" charset="0"/>
                      </a:rPr>
                      <m:t>edges</m:t>
                    </m:r>
                    <m:r>
                      <a:rPr lang="en-US" sz="2800" i="1" dirty="0" smtClean="0">
                        <a:latin typeface="Cambria Math" panose="02040503050406030204" pitchFamily="18" charset="0"/>
                      </a:rPr>
                      <m:t>} </m:t>
                    </m:r>
                  </m:oMath>
                </a14:m>
                <a:r>
                  <a:rPr lang="en-US" sz="2800" dirty="0" smtClean="0"/>
                  <a:t>must form a matching. Maximize its expected total weight.</a:t>
                </a:r>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1" y="1600201"/>
                <a:ext cx="7905749" cy="4525963"/>
              </a:xfrm>
              <a:blipFill rotWithShape="0">
                <a:blip r:embed="rId5"/>
                <a:stretch>
                  <a:fillRect l="-1542" t="-1348"/>
                </a:stretch>
              </a:blipFill>
            </p:spPr>
            <p:txBody>
              <a:bodyPr/>
              <a:lstStyle/>
              <a:p>
                <a:r>
                  <a:rPr lang="en-US">
                    <a:noFill/>
                  </a:rPr>
                  <a:t> </a:t>
                </a:r>
              </a:p>
            </p:txBody>
          </p:sp>
        </mc:Fallback>
      </mc:AlternateContent>
      <p:sp>
        <p:nvSpPr>
          <p:cNvPr id="6" name="Oval 5"/>
          <p:cNvSpPr/>
          <p:nvPr/>
        </p:nvSpPr>
        <p:spPr>
          <a:xfrm>
            <a:off x="10544175" y="1790700"/>
            <a:ext cx="619125" cy="609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544175" y="3167857"/>
            <a:ext cx="619125" cy="609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0544174" y="4545014"/>
            <a:ext cx="619125" cy="609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8886825" y="2095500"/>
            <a:ext cx="1748019" cy="2538788"/>
            <a:chOff x="8886825" y="2095500"/>
            <a:chExt cx="1748019" cy="2538788"/>
          </a:xfrm>
        </p:grpSpPr>
        <p:sp>
          <p:nvSpPr>
            <p:cNvPr id="4" name="Oval 3"/>
            <p:cNvSpPr/>
            <p:nvPr/>
          </p:nvSpPr>
          <p:spPr>
            <a:xfrm>
              <a:off x="8886825" y="2486025"/>
              <a:ext cx="619125" cy="609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4" idx="7"/>
              <a:endCxn id="6" idx="2"/>
            </p:cNvCxnSpPr>
            <p:nvPr/>
          </p:nvCxnSpPr>
          <p:spPr>
            <a:xfrm flipV="1">
              <a:off x="9415281" y="2095500"/>
              <a:ext cx="1128894" cy="479799"/>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10"/>
            <p:cNvCxnSpPr>
              <a:stCxn id="4" idx="6"/>
              <a:endCxn id="7" idx="1"/>
            </p:cNvCxnSpPr>
            <p:nvPr/>
          </p:nvCxnSpPr>
          <p:spPr>
            <a:xfrm>
              <a:off x="9505950" y="2790825"/>
              <a:ext cx="1128894" cy="46630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p:cNvCxnSpPr>
              <a:stCxn id="4" idx="5"/>
              <a:endCxn id="8" idx="1"/>
            </p:cNvCxnSpPr>
            <p:nvPr/>
          </p:nvCxnSpPr>
          <p:spPr>
            <a:xfrm>
              <a:off x="9415281" y="3006351"/>
              <a:ext cx="1219562" cy="1627937"/>
            </a:xfrm>
            <a:prstGeom prst="line">
              <a:avLst/>
            </a:prstGeom>
            <a:ln/>
          </p:spPr>
          <p:style>
            <a:lnRef idx="1">
              <a:schemeClr val="dk1"/>
            </a:lnRef>
            <a:fillRef idx="0">
              <a:schemeClr val="dk1"/>
            </a:fillRef>
            <a:effectRef idx="0">
              <a:schemeClr val="dk1"/>
            </a:effectRef>
            <a:fontRef idx="minor">
              <a:schemeClr val="tx1"/>
            </a:fontRef>
          </p:style>
        </p:cxnSp>
      </p:grpSp>
      <p:grpSp>
        <p:nvGrpSpPr>
          <p:cNvPr id="36" name="Group 35"/>
          <p:cNvGrpSpPr/>
          <p:nvPr/>
        </p:nvGrpSpPr>
        <p:grpSpPr>
          <a:xfrm>
            <a:off x="9801634" y="1902412"/>
            <a:ext cx="379410" cy="1875045"/>
            <a:chOff x="9801634" y="1902412"/>
            <a:chExt cx="379410" cy="1875045"/>
          </a:xfrm>
        </p:grpSpPr>
        <p:sp>
          <p:nvSpPr>
            <p:cNvPr id="26" name="TextBox 25"/>
            <p:cNvSpPr txBox="1"/>
            <p:nvPr/>
          </p:nvSpPr>
          <p:spPr>
            <a:xfrm>
              <a:off x="9801634" y="1902412"/>
              <a:ext cx="356188" cy="461665"/>
            </a:xfrm>
            <a:prstGeom prst="rect">
              <a:avLst/>
            </a:prstGeom>
            <a:noFill/>
          </p:spPr>
          <p:txBody>
            <a:bodyPr wrap="none" rtlCol="0">
              <a:spAutoFit/>
            </a:bodyPr>
            <a:lstStyle/>
            <a:p>
              <a:r>
                <a:rPr lang="en-US" sz="2400" dirty="0" smtClean="0"/>
                <a:t>5</a:t>
              </a:r>
              <a:endParaRPr lang="en-US" sz="2400" dirty="0"/>
            </a:p>
          </p:txBody>
        </p:sp>
        <p:sp>
          <p:nvSpPr>
            <p:cNvPr id="27" name="TextBox 26"/>
            <p:cNvSpPr txBox="1"/>
            <p:nvPr/>
          </p:nvSpPr>
          <p:spPr>
            <a:xfrm>
              <a:off x="9820683" y="2595752"/>
              <a:ext cx="356188" cy="461665"/>
            </a:xfrm>
            <a:prstGeom prst="rect">
              <a:avLst/>
            </a:prstGeom>
            <a:noFill/>
          </p:spPr>
          <p:txBody>
            <a:bodyPr wrap="none" rtlCol="0">
              <a:spAutoFit/>
            </a:bodyPr>
            <a:lstStyle/>
            <a:p>
              <a:r>
                <a:rPr lang="en-US" sz="2400" dirty="0"/>
                <a:t>2</a:t>
              </a:r>
            </a:p>
          </p:txBody>
        </p:sp>
        <p:sp>
          <p:nvSpPr>
            <p:cNvPr id="28" name="TextBox 27"/>
            <p:cNvSpPr txBox="1"/>
            <p:nvPr/>
          </p:nvSpPr>
          <p:spPr>
            <a:xfrm>
              <a:off x="9824856" y="3315792"/>
              <a:ext cx="356188" cy="461665"/>
            </a:xfrm>
            <a:prstGeom prst="rect">
              <a:avLst/>
            </a:prstGeom>
            <a:noFill/>
          </p:spPr>
          <p:txBody>
            <a:bodyPr wrap="none" rtlCol="0">
              <a:spAutoFit/>
            </a:bodyPr>
            <a:lstStyle/>
            <a:p>
              <a:r>
                <a:rPr lang="en-US" sz="2400" dirty="0"/>
                <a:t>1</a:t>
              </a:r>
            </a:p>
          </p:txBody>
        </p:sp>
      </p:grpSp>
      <p:grpSp>
        <p:nvGrpSpPr>
          <p:cNvPr id="44" name="Group 43"/>
          <p:cNvGrpSpPr/>
          <p:nvPr/>
        </p:nvGrpSpPr>
        <p:grpSpPr>
          <a:xfrm>
            <a:off x="8886825" y="2311026"/>
            <a:ext cx="1748019" cy="2739759"/>
            <a:chOff x="8886825" y="2311026"/>
            <a:chExt cx="1748019" cy="2739759"/>
          </a:xfrm>
        </p:grpSpPr>
        <p:sp>
          <p:nvSpPr>
            <p:cNvPr id="5" name="Oval 4"/>
            <p:cNvSpPr/>
            <p:nvPr/>
          </p:nvSpPr>
          <p:spPr>
            <a:xfrm>
              <a:off x="8886825" y="3863182"/>
              <a:ext cx="619125" cy="609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stCxn id="5" idx="7"/>
              <a:endCxn id="6" idx="3"/>
            </p:cNvCxnSpPr>
            <p:nvPr/>
          </p:nvCxnSpPr>
          <p:spPr>
            <a:xfrm flipV="1">
              <a:off x="9415281" y="2311026"/>
              <a:ext cx="1219563" cy="1641430"/>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p:cNvCxnSpPr>
              <a:stCxn id="5" idx="6"/>
              <a:endCxn id="7" idx="2"/>
            </p:cNvCxnSpPr>
            <p:nvPr/>
          </p:nvCxnSpPr>
          <p:spPr>
            <a:xfrm flipV="1">
              <a:off x="9505950" y="3472657"/>
              <a:ext cx="1038225" cy="695325"/>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p:cNvCxnSpPr>
              <a:stCxn id="5" idx="5"/>
              <a:endCxn id="8" idx="2"/>
            </p:cNvCxnSpPr>
            <p:nvPr/>
          </p:nvCxnSpPr>
          <p:spPr>
            <a:xfrm>
              <a:off x="9415281" y="4383508"/>
              <a:ext cx="1128893" cy="466306"/>
            </a:xfrm>
            <a:prstGeom prst="line">
              <a:avLst/>
            </a:prstGeom>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9650231" y="2953842"/>
              <a:ext cx="356188" cy="461665"/>
            </a:xfrm>
            <a:prstGeom prst="rect">
              <a:avLst/>
            </a:prstGeom>
            <a:noFill/>
          </p:spPr>
          <p:txBody>
            <a:bodyPr wrap="none" rtlCol="0">
              <a:spAutoFit/>
            </a:bodyPr>
            <a:lstStyle/>
            <a:p>
              <a:r>
                <a:rPr lang="en-US" sz="2400" dirty="0"/>
                <a:t>4</a:t>
              </a:r>
            </a:p>
          </p:txBody>
        </p:sp>
        <p:sp>
          <p:nvSpPr>
            <p:cNvPr id="30" name="TextBox 29"/>
            <p:cNvSpPr txBox="1"/>
            <p:nvPr/>
          </p:nvSpPr>
          <p:spPr>
            <a:xfrm>
              <a:off x="9650639" y="3952456"/>
              <a:ext cx="356188" cy="461665"/>
            </a:xfrm>
            <a:prstGeom prst="rect">
              <a:avLst/>
            </a:prstGeom>
            <a:noFill/>
          </p:spPr>
          <p:txBody>
            <a:bodyPr wrap="none" rtlCol="0">
              <a:spAutoFit/>
            </a:bodyPr>
            <a:lstStyle/>
            <a:p>
              <a:r>
                <a:rPr lang="en-US" sz="2400" dirty="0"/>
                <a:t>2</a:t>
              </a:r>
            </a:p>
          </p:txBody>
        </p:sp>
        <p:sp>
          <p:nvSpPr>
            <p:cNvPr id="31" name="TextBox 30"/>
            <p:cNvSpPr txBox="1"/>
            <p:nvPr/>
          </p:nvSpPr>
          <p:spPr>
            <a:xfrm>
              <a:off x="9650231" y="4589120"/>
              <a:ext cx="356188" cy="461665"/>
            </a:xfrm>
            <a:prstGeom prst="rect">
              <a:avLst/>
            </a:prstGeom>
            <a:noFill/>
          </p:spPr>
          <p:txBody>
            <a:bodyPr wrap="none" rtlCol="0">
              <a:spAutoFit/>
            </a:bodyPr>
            <a:lstStyle/>
            <a:p>
              <a:r>
                <a:rPr lang="en-US" sz="2400" dirty="0"/>
                <a:t>3</a:t>
              </a:r>
            </a:p>
          </p:txBody>
        </p:sp>
      </p:grpSp>
      <p:grpSp>
        <p:nvGrpSpPr>
          <p:cNvPr id="41" name="Group 40"/>
          <p:cNvGrpSpPr/>
          <p:nvPr/>
        </p:nvGrpSpPr>
        <p:grpSpPr>
          <a:xfrm>
            <a:off x="8877299" y="1799221"/>
            <a:ext cx="2285999" cy="1296404"/>
            <a:chOff x="8877299" y="1799221"/>
            <a:chExt cx="2285999" cy="1296404"/>
          </a:xfrm>
        </p:grpSpPr>
        <p:sp>
          <p:nvSpPr>
            <p:cNvPr id="37" name="Oval 36"/>
            <p:cNvSpPr/>
            <p:nvPr/>
          </p:nvSpPr>
          <p:spPr>
            <a:xfrm>
              <a:off x="8877299" y="2486025"/>
              <a:ext cx="619125" cy="609600"/>
            </a:xfrm>
            <a:prstGeom prst="ellipse">
              <a:avLst/>
            </a:prstGeom>
            <a:solidFill>
              <a:srgbClr val="FFCCCC"/>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544173" y="1799221"/>
              <a:ext cx="619125" cy="609600"/>
            </a:xfrm>
            <a:prstGeom prst="ellipse">
              <a:avLst/>
            </a:prstGeom>
            <a:solidFill>
              <a:srgbClr val="FFCCCC"/>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a:stCxn id="4" idx="7"/>
              <a:endCxn id="6" idx="2"/>
            </p:cNvCxnSpPr>
            <p:nvPr/>
          </p:nvCxnSpPr>
          <p:spPr>
            <a:xfrm flipV="1">
              <a:off x="9415281" y="2095500"/>
              <a:ext cx="1128894" cy="479799"/>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8886824" y="3872288"/>
            <a:ext cx="2276474" cy="1283408"/>
            <a:chOff x="8886824" y="3872288"/>
            <a:chExt cx="2276474" cy="1283408"/>
          </a:xfrm>
        </p:grpSpPr>
        <p:sp>
          <p:nvSpPr>
            <p:cNvPr id="45" name="Oval 44"/>
            <p:cNvSpPr/>
            <p:nvPr/>
          </p:nvSpPr>
          <p:spPr>
            <a:xfrm>
              <a:off x="10544173" y="4546096"/>
              <a:ext cx="619125" cy="609600"/>
            </a:xfrm>
            <a:prstGeom prst="ellipse">
              <a:avLst/>
            </a:prstGeom>
            <a:solidFill>
              <a:schemeClr val="accent2">
                <a:lumMod val="20000"/>
                <a:lumOff val="80000"/>
              </a:schemeClr>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886824" y="3872288"/>
              <a:ext cx="619125" cy="609600"/>
            </a:xfrm>
            <a:prstGeom prst="ellipse">
              <a:avLst/>
            </a:prstGeom>
            <a:solidFill>
              <a:schemeClr val="accent2">
                <a:lumMod val="20000"/>
                <a:lumOff val="80000"/>
              </a:schemeClr>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a:stCxn id="46" idx="5"/>
              <a:endCxn id="45" idx="2"/>
            </p:cNvCxnSpPr>
            <p:nvPr/>
          </p:nvCxnSpPr>
          <p:spPr>
            <a:xfrm>
              <a:off x="9415280" y="4392614"/>
              <a:ext cx="1128893" cy="458282"/>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gr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77289607"/>
      </p:ext>
    </p:extLst>
  </p:cSld>
  <p:clrMapOvr>
    <a:masterClrMapping/>
  </p:clrMapOvr>
  <mc:AlternateContent xmlns:mc="http://schemas.openxmlformats.org/markup-compatibility/2006">
    <mc:Choice xmlns:p14="http://schemas.microsoft.com/office/powerpoint/2010/main" Requires="p14">
      <p:transition spd="slow" p14:dur="2000" advTm="107014"/>
    </mc:Choice>
    <mc:Fallback>
      <p:transition spd="slow" advTm="10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Secretary Algorithm for Matchings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dirty="0" smtClean="0">
                    <a:solidFill>
                      <a:schemeClr val="accent2"/>
                    </a:solidFill>
                  </a:rPr>
                  <a:t>Algorithm</a:t>
                </a:r>
                <a:r>
                  <a:rPr lang="en-US" dirty="0" smtClean="0"/>
                  <a:t> </a:t>
                </a:r>
                <a:r>
                  <a:rPr lang="en-US" sz="3200" dirty="0" smtClean="0"/>
                  <a:t>(</a:t>
                </a:r>
                <a:r>
                  <a:rPr lang="en-US" sz="3200" dirty="0" err="1" smtClean="0"/>
                  <a:t>Kesselheim</a:t>
                </a:r>
                <a:r>
                  <a:rPr lang="en-US" sz="3200" dirty="0" smtClean="0"/>
                  <a:t>, </a:t>
                </a:r>
                <a:r>
                  <a:rPr lang="en-US" sz="3200" dirty="0" err="1" smtClean="0"/>
                  <a:t>Radke</a:t>
                </a:r>
                <a:r>
                  <a:rPr lang="en-US" sz="3200" dirty="0" smtClean="0"/>
                  <a:t>, </a:t>
                </a:r>
                <a:r>
                  <a:rPr lang="en-US" sz="3200" dirty="0" err="1" smtClean="0"/>
                  <a:t>T</a:t>
                </a:r>
                <a:r>
                  <a:rPr lang="en-US" sz="3200" dirty="0" err="1"/>
                  <a:t>ö</a:t>
                </a:r>
                <a:r>
                  <a:rPr lang="en-US" sz="3200" dirty="0" err="1" smtClean="0"/>
                  <a:t>nnis</a:t>
                </a:r>
                <a:r>
                  <a:rPr lang="en-US" sz="3200" dirty="0" smtClean="0"/>
                  <a:t>, &amp; </a:t>
                </a:r>
                <a:r>
                  <a:rPr lang="en-US" sz="3200" dirty="0" err="1" smtClean="0"/>
                  <a:t>Vöcking</a:t>
                </a:r>
                <a:r>
                  <a:rPr lang="en-US" sz="3200" dirty="0" smtClean="0"/>
                  <a:t>, 2013)</a:t>
                </a:r>
                <a:endParaRPr lang="en-US" sz="3200" dirty="0" smtClean="0">
                  <a:solidFill>
                    <a:srgbClr val="C00000"/>
                  </a:solidFill>
                </a:endParaRPr>
              </a:p>
              <a:p>
                <a:pPr marL="742950" indent="-742950">
                  <a:buFont typeface="+mj-lt"/>
                  <a:buAutoNum type="arabicPeriod"/>
                </a:pPr>
                <a:r>
                  <a:rPr lang="en-US" sz="2800" dirty="0" smtClean="0">
                    <a:solidFill>
                      <a:srgbClr val="C00000"/>
                    </a:solidFill>
                  </a:rPr>
                  <a:t>Let </a:t>
                </a:r>
                <a14:m>
                  <m:oMath xmlns:m="http://schemas.openxmlformats.org/officeDocument/2006/math">
                    <m:sSup>
                      <m:sSupPr>
                        <m:ctrlPr>
                          <a:rPr lang="en-US" sz="2800" b="0" i="1" smtClean="0">
                            <a:solidFill>
                              <a:srgbClr val="C00000"/>
                            </a:solidFill>
                            <a:latin typeface="Cambria Math" panose="02040503050406030204" pitchFamily="18" charset="0"/>
                          </a:rPr>
                        </m:ctrlPr>
                      </m:sSupPr>
                      <m:e>
                        <m:r>
                          <a:rPr lang="en-US" sz="2800" b="0" i="1" smtClean="0">
                            <a:solidFill>
                              <a:srgbClr val="C00000"/>
                            </a:solidFill>
                            <a:latin typeface="Cambria Math" panose="02040503050406030204" pitchFamily="18" charset="0"/>
                          </a:rPr>
                          <m:t>𝑈</m:t>
                        </m:r>
                      </m:e>
                      <m:sup>
                        <m:r>
                          <a:rPr lang="en-US" sz="2800" b="0" i="1" smtClean="0">
                            <a:solidFill>
                              <a:srgbClr val="C00000"/>
                            </a:solidFill>
                            <a:latin typeface="Cambria Math" panose="02040503050406030204" pitchFamily="18" charset="0"/>
                          </a:rPr>
                          <m:t>𝑘</m:t>
                        </m:r>
                      </m:sup>
                    </m:sSup>
                    <m:r>
                      <a:rPr lang="en-US" sz="2800" b="0" i="1" smtClean="0">
                        <a:solidFill>
                          <a:srgbClr val="C00000"/>
                        </a:solidFill>
                        <a:latin typeface="Cambria Math" panose="02040503050406030204" pitchFamily="18" charset="0"/>
                      </a:rPr>
                      <m:t>=</m:t>
                    </m:r>
                    <m:r>
                      <m:rPr>
                        <m:lit/>
                      </m:rPr>
                      <a:rPr lang="en-US" sz="2800" b="0" i="1" smtClean="0">
                        <a:solidFill>
                          <a:srgbClr val="C00000"/>
                        </a:solidFill>
                        <a:latin typeface="Cambria Math" panose="02040503050406030204" pitchFamily="18" charset="0"/>
                      </a:rPr>
                      <m:t>{</m:t>
                    </m:r>
                    <m:sSub>
                      <m:sSubPr>
                        <m:ctrlPr>
                          <a:rPr lang="en-US" sz="2800" b="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𝑢</m:t>
                        </m:r>
                      </m:e>
                      <m:sub>
                        <m:r>
                          <a:rPr lang="en-US" sz="2800" b="0" i="1" smtClean="0">
                            <a:solidFill>
                              <a:srgbClr val="C00000"/>
                            </a:solidFill>
                            <a:latin typeface="Cambria Math" panose="02040503050406030204" pitchFamily="18" charset="0"/>
                          </a:rPr>
                          <m:t>1</m:t>
                        </m:r>
                      </m:sub>
                    </m:sSub>
                    <m:r>
                      <a:rPr lang="en-US" sz="2800" b="0" i="1" smtClean="0">
                        <a:solidFill>
                          <a:srgbClr val="C00000"/>
                        </a:solidFill>
                        <a:latin typeface="Cambria Math" panose="02040503050406030204" pitchFamily="18" charset="0"/>
                      </a:rPr>
                      <m:t>,…,</m:t>
                    </m:r>
                    <m:sSub>
                      <m:sSubPr>
                        <m:ctrlPr>
                          <a:rPr lang="en-US" sz="2800" b="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𝑢</m:t>
                        </m:r>
                      </m:e>
                      <m:sub>
                        <m:r>
                          <a:rPr lang="en-US" sz="2800" b="0" i="1" smtClean="0">
                            <a:solidFill>
                              <a:srgbClr val="C00000"/>
                            </a:solidFill>
                            <a:latin typeface="Cambria Math" panose="02040503050406030204" pitchFamily="18" charset="0"/>
                          </a:rPr>
                          <m:t>𝑘</m:t>
                        </m:r>
                      </m:sub>
                    </m:sSub>
                    <m:r>
                      <m:rPr>
                        <m:lit/>
                      </m:rPr>
                      <a:rPr lang="en-US" sz="2800" b="0" i="1" smtClean="0">
                        <a:solidFill>
                          <a:srgbClr val="C00000"/>
                        </a:solidFill>
                        <a:latin typeface="Cambria Math" panose="02040503050406030204" pitchFamily="18" charset="0"/>
                      </a:rPr>
                      <m:t>}</m:t>
                    </m:r>
                  </m:oMath>
                </a14:m>
                <a:r>
                  <a:rPr lang="en-US" sz="2800" dirty="0" smtClean="0">
                    <a:solidFill>
                      <a:srgbClr val="C00000"/>
                    </a:solidFill>
                  </a:rPr>
                  <a:t> = first </a:t>
                </a:r>
                <a14:m>
                  <m:oMath xmlns:m="http://schemas.openxmlformats.org/officeDocument/2006/math">
                    <m:r>
                      <a:rPr lang="en-US" sz="2800" b="0" i="1" smtClean="0">
                        <a:solidFill>
                          <a:srgbClr val="C00000"/>
                        </a:solidFill>
                        <a:latin typeface="Cambria Math" panose="02040503050406030204" pitchFamily="18" charset="0"/>
                      </a:rPr>
                      <m:t>𝑘</m:t>
                    </m:r>
                  </m:oMath>
                </a14:m>
                <a:r>
                  <a:rPr lang="en-US" sz="2800" dirty="0" smtClean="0">
                    <a:solidFill>
                      <a:srgbClr val="C00000"/>
                    </a:solidFill>
                  </a:rPr>
                  <a:t> vertices to arrive.</a:t>
                </a:r>
              </a:p>
              <a:p>
                <a:pPr marL="742950" indent="-742950">
                  <a:buFont typeface="+mj-lt"/>
                  <a:buAutoNum type="arabicPeriod"/>
                </a:pPr>
                <a:r>
                  <a:rPr lang="en-US" sz="2800" dirty="0" smtClean="0">
                    <a:solidFill>
                      <a:srgbClr val="C00000"/>
                    </a:solidFill>
                  </a:rPr>
                  <a:t>Let </a:t>
                </a:r>
                <a14:m>
                  <m:oMath xmlns:m="http://schemas.openxmlformats.org/officeDocument/2006/math">
                    <m:sSup>
                      <m:sSupPr>
                        <m:ctrlPr>
                          <a:rPr lang="en-US" sz="2800" b="0" i="1" smtClean="0">
                            <a:solidFill>
                              <a:srgbClr val="C00000"/>
                            </a:solidFill>
                            <a:latin typeface="Cambria Math" panose="02040503050406030204" pitchFamily="18" charset="0"/>
                          </a:rPr>
                        </m:ctrlPr>
                      </m:sSupPr>
                      <m:e>
                        <m:r>
                          <a:rPr lang="en-US" sz="2800" b="0" i="1" smtClean="0">
                            <a:solidFill>
                              <a:srgbClr val="C00000"/>
                            </a:solidFill>
                            <a:latin typeface="Cambria Math" panose="02040503050406030204" pitchFamily="18" charset="0"/>
                          </a:rPr>
                          <m:t>𝑀</m:t>
                        </m:r>
                      </m:e>
                      <m:sup>
                        <m:r>
                          <a:rPr lang="en-US" sz="2800" b="0" i="1" smtClean="0">
                            <a:solidFill>
                              <a:srgbClr val="C00000"/>
                            </a:solidFill>
                            <a:latin typeface="Cambria Math" panose="02040503050406030204" pitchFamily="18" charset="0"/>
                          </a:rPr>
                          <m:t>𝑘</m:t>
                        </m:r>
                        <m:r>
                          <a:rPr lang="en-US" sz="2800" b="0" i="1" smtClean="0">
                            <a:solidFill>
                              <a:srgbClr val="C00000"/>
                            </a:solidFill>
                            <a:latin typeface="Cambria Math" panose="02040503050406030204" pitchFamily="18" charset="0"/>
                          </a:rPr>
                          <m:t> </m:t>
                        </m:r>
                      </m:sup>
                    </m:sSup>
                    <m:r>
                      <a:rPr lang="en-US" sz="2800" b="0" i="1" smtClean="0">
                        <a:solidFill>
                          <a:srgbClr val="C00000"/>
                        </a:solidFill>
                        <a:latin typeface="Cambria Math" panose="02040503050406030204" pitchFamily="18" charset="0"/>
                      </a:rPr>
                      <m:t>=</m:t>
                    </m:r>
                  </m:oMath>
                </a14:m>
                <a:r>
                  <a:rPr lang="en-US" sz="2800" dirty="0" smtClean="0">
                    <a:solidFill>
                      <a:srgbClr val="C00000"/>
                    </a:solidFill>
                  </a:rPr>
                  <a:t> max-weight matching on </a:t>
                </a:r>
                <a14:m>
                  <m:oMath xmlns:m="http://schemas.openxmlformats.org/officeDocument/2006/math">
                    <m:sSup>
                      <m:sSupPr>
                        <m:ctrlPr>
                          <a:rPr lang="en-US" sz="2800" b="0" i="1" smtClean="0">
                            <a:solidFill>
                              <a:srgbClr val="C00000"/>
                            </a:solidFill>
                            <a:latin typeface="Cambria Math" panose="02040503050406030204" pitchFamily="18" charset="0"/>
                          </a:rPr>
                        </m:ctrlPr>
                      </m:sSupPr>
                      <m:e>
                        <m:r>
                          <a:rPr lang="en-US" sz="2800" b="0" i="1" smtClean="0">
                            <a:solidFill>
                              <a:srgbClr val="C00000"/>
                            </a:solidFill>
                            <a:latin typeface="Cambria Math" panose="02040503050406030204" pitchFamily="18" charset="0"/>
                          </a:rPr>
                          <m:t>𝑈</m:t>
                        </m:r>
                      </m:e>
                      <m:sup>
                        <m:r>
                          <a:rPr lang="en-US" sz="2800" b="0" i="1" smtClean="0">
                            <a:solidFill>
                              <a:srgbClr val="C00000"/>
                            </a:solidFill>
                            <a:latin typeface="Cambria Math" panose="02040503050406030204" pitchFamily="18" charset="0"/>
                          </a:rPr>
                          <m:t>𝑘</m:t>
                        </m:r>
                      </m:sup>
                    </m:sSup>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rPr>
                      <m:t>𝑉</m:t>
                    </m:r>
                    <m:r>
                      <a:rPr lang="en-US" sz="2800" b="0" i="1" smtClean="0">
                        <a:solidFill>
                          <a:srgbClr val="C00000"/>
                        </a:solidFill>
                        <a:latin typeface="Cambria Math" panose="02040503050406030204" pitchFamily="18" charset="0"/>
                      </a:rPr>
                      <m:t>.</m:t>
                    </m:r>
                  </m:oMath>
                </a14:m>
                <a:endParaRPr lang="en-US" sz="2800" b="0" dirty="0" smtClean="0">
                  <a:solidFill>
                    <a:srgbClr val="C00000"/>
                  </a:solidFill>
                </a:endParaRPr>
              </a:p>
              <a:p>
                <a:pPr marL="742950" indent="-742950">
                  <a:buFont typeface="+mj-lt"/>
                  <a:buAutoNum type="arabicPeriod"/>
                </a:pPr>
                <a:r>
                  <a:rPr lang="en-US" sz="2800" dirty="0">
                    <a:solidFill>
                      <a:srgbClr val="C00000"/>
                    </a:solidFill>
                  </a:rPr>
                  <a:t>If </a:t>
                </a:r>
                <a14:m>
                  <m:oMath xmlns:m="http://schemas.openxmlformats.org/officeDocument/2006/math">
                    <m:sSup>
                      <m:sSupPr>
                        <m:ctrlPr>
                          <a:rPr lang="en-US" sz="2800" i="1">
                            <a:solidFill>
                              <a:srgbClr val="C00000"/>
                            </a:solidFill>
                            <a:latin typeface="Cambria Math" panose="02040503050406030204" pitchFamily="18" charset="0"/>
                          </a:rPr>
                        </m:ctrlPr>
                      </m:sSupPr>
                      <m:e>
                        <m:r>
                          <a:rPr lang="en-US" sz="2800" i="1">
                            <a:solidFill>
                              <a:srgbClr val="C00000"/>
                            </a:solidFill>
                            <a:latin typeface="Cambria Math" panose="02040503050406030204" pitchFamily="18" charset="0"/>
                          </a:rPr>
                          <m:t>𝑀</m:t>
                        </m:r>
                      </m:e>
                      <m:sup>
                        <m:r>
                          <a:rPr lang="en-US" sz="2800" i="1">
                            <a:solidFill>
                              <a:srgbClr val="C00000"/>
                            </a:solidFill>
                            <a:latin typeface="Cambria Math" panose="02040503050406030204" pitchFamily="18" charset="0"/>
                          </a:rPr>
                          <m:t>𝑘</m:t>
                        </m:r>
                      </m:sup>
                    </m:sSup>
                  </m:oMath>
                </a14:m>
                <a:r>
                  <a:rPr lang="en-US" sz="2800" dirty="0">
                    <a:solidFill>
                      <a:srgbClr val="C00000"/>
                    </a:solidFill>
                  </a:rPr>
                  <a:t> contains </a:t>
                </a:r>
                <a14:m>
                  <m:oMath xmlns:m="http://schemas.openxmlformats.org/officeDocument/2006/math">
                    <m:sSup>
                      <m:sSupPr>
                        <m:ctrlPr>
                          <a:rPr lang="en-US" sz="2800" i="1">
                            <a:solidFill>
                              <a:srgbClr val="C00000"/>
                            </a:solidFill>
                            <a:latin typeface="Cambria Math" panose="02040503050406030204" pitchFamily="18" charset="0"/>
                          </a:rPr>
                        </m:ctrlPr>
                      </m:sSupPr>
                      <m:e>
                        <m:r>
                          <a:rPr lang="en-US" sz="2800" i="1">
                            <a:solidFill>
                              <a:srgbClr val="C00000"/>
                            </a:solidFill>
                            <a:latin typeface="Cambria Math" panose="02040503050406030204" pitchFamily="18" charset="0"/>
                          </a:rPr>
                          <m:t>𝑒</m:t>
                        </m:r>
                      </m:e>
                      <m:sup>
                        <m:r>
                          <a:rPr lang="en-US" sz="2800" i="1">
                            <a:solidFill>
                              <a:srgbClr val="C00000"/>
                            </a:solidFill>
                            <a:latin typeface="Cambria Math" panose="02040503050406030204" pitchFamily="18" charset="0"/>
                          </a:rPr>
                          <m:t>𝑘</m:t>
                        </m:r>
                      </m:sup>
                    </m:sSup>
                    <m:r>
                      <a:rPr lang="en-US" sz="2800">
                        <a:solidFill>
                          <a:srgbClr val="C00000"/>
                        </a:solidFill>
                        <a:latin typeface="Cambria Math" panose="02040503050406030204" pitchFamily="18" charset="0"/>
                      </a:rPr>
                      <m:t>=</m:t>
                    </m:r>
                    <m:d>
                      <m:dPr>
                        <m:ctrlPr>
                          <a:rPr lang="en-US" sz="2800" i="1">
                            <a:solidFill>
                              <a:srgbClr val="C00000"/>
                            </a:solidFill>
                            <a:latin typeface="Cambria Math" panose="02040503050406030204" pitchFamily="18" charset="0"/>
                          </a:rPr>
                        </m:ctrlPr>
                      </m:dPr>
                      <m:e>
                        <m:sSup>
                          <m:sSupPr>
                            <m:ctrlPr>
                              <a:rPr lang="en-US" sz="2800" i="1">
                                <a:solidFill>
                                  <a:srgbClr val="C00000"/>
                                </a:solidFill>
                                <a:latin typeface="Cambria Math" panose="02040503050406030204" pitchFamily="18" charset="0"/>
                              </a:rPr>
                            </m:ctrlPr>
                          </m:sSupPr>
                          <m:e>
                            <m:r>
                              <a:rPr lang="en-US" sz="2800" i="1">
                                <a:solidFill>
                                  <a:srgbClr val="C00000"/>
                                </a:solidFill>
                                <a:latin typeface="Cambria Math" panose="02040503050406030204" pitchFamily="18" charset="0"/>
                              </a:rPr>
                              <m:t>𝑢</m:t>
                            </m:r>
                          </m:e>
                          <m:sup>
                            <m:r>
                              <a:rPr lang="en-US" sz="2800" i="1">
                                <a:solidFill>
                                  <a:srgbClr val="C00000"/>
                                </a:solidFill>
                                <a:latin typeface="Cambria Math" panose="02040503050406030204" pitchFamily="18" charset="0"/>
                              </a:rPr>
                              <m:t>𝑘</m:t>
                            </m:r>
                          </m:sup>
                        </m:sSup>
                        <m:r>
                          <a:rPr lang="en-US" sz="2800" i="1">
                            <a:solidFill>
                              <a:srgbClr val="C00000"/>
                            </a:solidFill>
                            <a:latin typeface="Cambria Math" panose="02040503050406030204" pitchFamily="18" charset="0"/>
                          </a:rPr>
                          <m:t>,</m:t>
                        </m:r>
                        <m:r>
                          <a:rPr lang="en-US" sz="2800" i="1">
                            <a:solidFill>
                              <a:srgbClr val="C00000"/>
                            </a:solidFill>
                            <a:latin typeface="Cambria Math" panose="02040503050406030204" pitchFamily="18" charset="0"/>
                          </a:rPr>
                          <m:t>𝑣</m:t>
                        </m:r>
                      </m:e>
                    </m:d>
                  </m:oMath>
                </a14:m>
                <a:r>
                  <a:rPr lang="en-US" sz="2800" dirty="0">
                    <a:solidFill>
                      <a:srgbClr val="C00000"/>
                    </a:solidFill>
                  </a:rPr>
                  <a:t> and </a:t>
                </a:r>
                <a14:m>
                  <m:oMath xmlns:m="http://schemas.openxmlformats.org/officeDocument/2006/math">
                    <m:r>
                      <a:rPr lang="en-US" sz="2800" i="1">
                        <a:solidFill>
                          <a:srgbClr val="C00000"/>
                        </a:solidFill>
                        <a:latin typeface="Cambria Math" panose="02040503050406030204" pitchFamily="18" charset="0"/>
                      </a:rPr>
                      <m:t>𝑣</m:t>
                    </m:r>
                  </m:oMath>
                </a14:m>
                <a:r>
                  <a:rPr lang="en-US" sz="2800" dirty="0">
                    <a:solidFill>
                      <a:srgbClr val="C00000"/>
                    </a:solidFill>
                  </a:rPr>
                  <a:t> is </a:t>
                </a:r>
                <a:r>
                  <a:rPr lang="en-US" sz="2800" dirty="0" smtClean="0">
                    <a:solidFill>
                      <a:srgbClr val="C00000"/>
                    </a:solidFill>
                  </a:rPr>
                  <a:t>free and </a:t>
                </a:r>
                <a14:m>
                  <m:oMath xmlns:m="http://schemas.openxmlformats.org/officeDocument/2006/math">
                    <m:r>
                      <a:rPr lang="en-US" sz="2800" b="0" i="1" smtClean="0">
                        <a:solidFill>
                          <a:srgbClr val="C00000"/>
                        </a:solidFill>
                        <a:latin typeface="Cambria Math" panose="02040503050406030204" pitchFamily="18" charset="0"/>
                      </a:rPr>
                      <m:t>𝑘</m:t>
                    </m:r>
                    <m:r>
                      <a:rPr lang="en-US" sz="2800" b="0" i="1" smtClean="0">
                        <a:solidFill>
                          <a:srgbClr val="C00000"/>
                        </a:solidFill>
                        <a:latin typeface="Cambria Math" panose="02040503050406030204" pitchFamily="18" charset="0"/>
                      </a:rPr>
                      <m:t>&gt;⌊</m:t>
                    </m:r>
                    <m:box>
                      <m:boxPr>
                        <m:ctrlPr>
                          <a:rPr lang="en-US" sz="2800" b="0" i="1" smtClean="0">
                            <a:solidFill>
                              <a:srgbClr val="C00000"/>
                            </a:solidFill>
                            <a:latin typeface="Cambria Math" panose="02040503050406030204" pitchFamily="18" charset="0"/>
                          </a:rPr>
                        </m:ctrlPr>
                      </m:boxPr>
                      <m:e>
                        <m:argPr>
                          <m:argSz m:val="-1"/>
                        </m:argPr>
                        <m:f>
                          <m:fPr>
                            <m:ctrlPr>
                              <a:rPr lang="en-US" sz="2800" b="0" i="1" smtClean="0">
                                <a:solidFill>
                                  <a:srgbClr val="C00000"/>
                                </a:solidFill>
                                <a:latin typeface="Cambria Math" panose="02040503050406030204" pitchFamily="18" charset="0"/>
                              </a:rPr>
                            </m:ctrlPr>
                          </m:fPr>
                          <m:num>
                            <m:r>
                              <a:rPr lang="en-US" sz="2800" b="0" i="1" smtClean="0">
                                <a:solidFill>
                                  <a:srgbClr val="C00000"/>
                                </a:solidFill>
                                <a:latin typeface="Cambria Math" panose="02040503050406030204" pitchFamily="18" charset="0"/>
                              </a:rPr>
                              <m:t>𝑛</m:t>
                            </m:r>
                          </m:num>
                          <m:den>
                            <m:r>
                              <a:rPr lang="en-US" sz="2800" b="0" i="1" smtClean="0">
                                <a:solidFill>
                                  <a:srgbClr val="C00000"/>
                                </a:solidFill>
                                <a:latin typeface="Cambria Math" panose="02040503050406030204" pitchFamily="18" charset="0"/>
                              </a:rPr>
                              <m:t>𝑒</m:t>
                            </m:r>
                          </m:den>
                        </m:f>
                      </m:e>
                    </m:box>
                    <m:r>
                      <a:rPr lang="en-US" sz="2800" b="0" i="1" smtClean="0">
                        <a:solidFill>
                          <a:srgbClr val="C00000"/>
                        </a:solidFill>
                        <a:latin typeface="Cambria Math" panose="02040503050406030204" pitchFamily="18" charset="0"/>
                      </a:rPr>
                      <m:t>⌋</m:t>
                    </m:r>
                  </m:oMath>
                </a14:m>
                <a:r>
                  <a:rPr lang="en-US" sz="2800" dirty="0" smtClean="0">
                    <a:solidFill>
                      <a:srgbClr val="C00000"/>
                    </a:solidFill>
                  </a:rPr>
                  <a:t>, pick </a:t>
                </a:r>
                <a14:m>
                  <m:oMath xmlns:m="http://schemas.openxmlformats.org/officeDocument/2006/math">
                    <m:sSup>
                      <m:sSupPr>
                        <m:ctrlPr>
                          <a:rPr lang="en-US" sz="2800" i="1">
                            <a:solidFill>
                              <a:srgbClr val="C00000"/>
                            </a:solidFill>
                            <a:latin typeface="Cambria Math" panose="02040503050406030204" pitchFamily="18" charset="0"/>
                          </a:rPr>
                        </m:ctrlPr>
                      </m:sSupPr>
                      <m:e>
                        <m:r>
                          <a:rPr lang="en-US" sz="2800" i="1">
                            <a:solidFill>
                              <a:srgbClr val="C00000"/>
                            </a:solidFill>
                            <a:latin typeface="Cambria Math" panose="02040503050406030204" pitchFamily="18" charset="0"/>
                          </a:rPr>
                          <m:t>𝑒</m:t>
                        </m:r>
                      </m:e>
                      <m:sup>
                        <m:r>
                          <a:rPr lang="en-US" sz="2800" i="1">
                            <a:solidFill>
                              <a:srgbClr val="C00000"/>
                            </a:solidFill>
                            <a:latin typeface="Cambria Math" panose="02040503050406030204" pitchFamily="18" charset="0"/>
                          </a:rPr>
                          <m:t>𝑘</m:t>
                        </m:r>
                      </m:sup>
                    </m:sSup>
                    <m:r>
                      <a:rPr lang="en-US" sz="2800" i="1">
                        <a:solidFill>
                          <a:srgbClr val="C00000"/>
                        </a:solidFill>
                        <a:latin typeface="Cambria Math" panose="02040503050406030204" pitchFamily="18" charset="0"/>
                      </a:rPr>
                      <m:t>.</m:t>
                    </m:r>
                  </m:oMath>
                </a14:m>
                <a:endParaRPr lang="en-US" dirty="0" smtClean="0">
                  <a:solidFill>
                    <a:srgbClr val="C00000"/>
                  </a:solidFill>
                </a:endParaRPr>
              </a:p>
              <a:p>
                <a:r>
                  <a:rPr lang="en-US" b="1" dirty="0" smtClean="0">
                    <a:solidFill>
                      <a:schemeClr val="accent2"/>
                    </a:solidFill>
                  </a:rPr>
                  <a:t>Theorem</a:t>
                </a:r>
                <a:r>
                  <a:rPr lang="en-US" dirty="0" smtClean="0"/>
                  <a:t>: Expected total weight of selected edges is at least </a:t>
                </a:r>
                <a14:m>
                  <m:oMath xmlns:m="http://schemas.openxmlformats.org/officeDocument/2006/math">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𝑒</m:t>
                            </m:r>
                          </m:den>
                        </m:f>
                      </m:e>
                    </m:box>
                    <m:r>
                      <a:rPr lang="en-US" b="0" i="1" smtClean="0">
                        <a:latin typeface="Cambria Math" panose="02040503050406030204" pitchFamily="18" charset="0"/>
                      </a:rPr>
                      <m:t>⋅</m:t>
                    </m:r>
                  </m:oMath>
                </a14:m>
                <a:r>
                  <a:rPr lang="en-US" dirty="0" smtClean="0"/>
                  <a:t>OPT.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778" t="-2426" r="-167"/>
                </a:stretch>
              </a:blipFill>
            </p:spPr>
            <p:txBody>
              <a:bodyPr/>
              <a:lstStyle/>
              <a:p>
                <a:r>
                  <a:rPr lang="en-US">
                    <a:noFill/>
                  </a:rPr>
                  <a:t> </a:t>
                </a:r>
              </a:p>
            </p:txBody>
          </p:sp>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6658891"/>
      </p:ext>
    </p:extLst>
  </p:cSld>
  <p:clrMapOvr>
    <a:masterClrMapping/>
  </p:clrMapOvr>
  <mc:AlternateContent xmlns:mc="http://schemas.openxmlformats.org/markup-compatibility/2006">
    <mc:Choice xmlns:p14="http://schemas.microsoft.com/office/powerpoint/2010/main" Requires="p14">
      <p:transition spd="slow" p14:dur="2000" advTm="198582"/>
    </mc:Choice>
    <mc:Fallback>
      <p:transition spd="slow" advTm="198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the Algorithm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000" dirty="0" smtClean="0">
                    <a:solidFill>
                      <a:srgbClr val="C00000"/>
                    </a:solidFill>
                  </a:rPr>
                  <a:t>If </a:t>
                </a:r>
                <a14:m>
                  <m:oMath xmlns:m="http://schemas.openxmlformats.org/officeDocument/2006/math">
                    <m:sSup>
                      <m:sSupPr>
                        <m:ctrlPr>
                          <a:rPr lang="en-US" sz="3000" i="1">
                            <a:solidFill>
                              <a:srgbClr val="C00000"/>
                            </a:solidFill>
                            <a:latin typeface="Cambria Math" panose="02040503050406030204" pitchFamily="18" charset="0"/>
                          </a:rPr>
                        </m:ctrlPr>
                      </m:sSupPr>
                      <m:e>
                        <m:r>
                          <a:rPr lang="en-US" sz="3000" i="1">
                            <a:solidFill>
                              <a:srgbClr val="C00000"/>
                            </a:solidFill>
                            <a:latin typeface="Cambria Math" panose="02040503050406030204" pitchFamily="18" charset="0"/>
                          </a:rPr>
                          <m:t>𝑀</m:t>
                        </m:r>
                      </m:e>
                      <m:sup>
                        <m:r>
                          <a:rPr lang="en-US" sz="3000" i="1">
                            <a:solidFill>
                              <a:srgbClr val="C00000"/>
                            </a:solidFill>
                            <a:latin typeface="Cambria Math" panose="02040503050406030204" pitchFamily="18" charset="0"/>
                          </a:rPr>
                          <m:t>𝑘</m:t>
                        </m:r>
                      </m:sup>
                    </m:sSup>
                  </m:oMath>
                </a14:m>
                <a:r>
                  <a:rPr lang="en-US" sz="3000" dirty="0">
                    <a:solidFill>
                      <a:srgbClr val="C00000"/>
                    </a:solidFill>
                  </a:rPr>
                  <a:t> contains </a:t>
                </a:r>
                <a14:m>
                  <m:oMath xmlns:m="http://schemas.openxmlformats.org/officeDocument/2006/math">
                    <m:sSup>
                      <m:sSupPr>
                        <m:ctrlPr>
                          <a:rPr lang="en-US" sz="3000" i="1">
                            <a:solidFill>
                              <a:srgbClr val="C00000"/>
                            </a:solidFill>
                            <a:latin typeface="Cambria Math" panose="02040503050406030204" pitchFamily="18" charset="0"/>
                          </a:rPr>
                        </m:ctrlPr>
                      </m:sSupPr>
                      <m:e>
                        <m:r>
                          <a:rPr lang="en-US" sz="3000" i="1">
                            <a:solidFill>
                              <a:srgbClr val="C00000"/>
                            </a:solidFill>
                            <a:latin typeface="Cambria Math" panose="02040503050406030204" pitchFamily="18" charset="0"/>
                          </a:rPr>
                          <m:t>𝑒</m:t>
                        </m:r>
                      </m:e>
                      <m:sup>
                        <m:r>
                          <a:rPr lang="en-US" sz="3000" i="1">
                            <a:solidFill>
                              <a:srgbClr val="C00000"/>
                            </a:solidFill>
                            <a:latin typeface="Cambria Math" panose="02040503050406030204" pitchFamily="18" charset="0"/>
                          </a:rPr>
                          <m:t>𝑘</m:t>
                        </m:r>
                      </m:sup>
                    </m:sSup>
                    <m:r>
                      <a:rPr lang="en-US" sz="3000">
                        <a:solidFill>
                          <a:srgbClr val="C00000"/>
                        </a:solidFill>
                        <a:latin typeface="Cambria Math" panose="02040503050406030204" pitchFamily="18" charset="0"/>
                      </a:rPr>
                      <m:t>=</m:t>
                    </m:r>
                    <m:d>
                      <m:dPr>
                        <m:ctrlPr>
                          <a:rPr lang="en-US" sz="3000" i="1">
                            <a:solidFill>
                              <a:srgbClr val="C00000"/>
                            </a:solidFill>
                            <a:latin typeface="Cambria Math" panose="02040503050406030204" pitchFamily="18" charset="0"/>
                          </a:rPr>
                        </m:ctrlPr>
                      </m:dPr>
                      <m:e>
                        <m:sSup>
                          <m:sSupPr>
                            <m:ctrlPr>
                              <a:rPr lang="en-US" sz="3000" i="1">
                                <a:solidFill>
                                  <a:srgbClr val="C00000"/>
                                </a:solidFill>
                                <a:latin typeface="Cambria Math" panose="02040503050406030204" pitchFamily="18" charset="0"/>
                              </a:rPr>
                            </m:ctrlPr>
                          </m:sSupPr>
                          <m:e>
                            <m:r>
                              <a:rPr lang="en-US" sz="3000" i="1">
                                <a:solidFill>
                                  <a:srgbClr val="C00000"/>
                                </a:solidFill>
                                <a:latin typeface="Cambria Math" panose="02040503050406030204" pitchFamily="18" charset="0"/>
                              </a:rPr>
                              <m:t>𝑢</m:t>
                            </m:r>
                          </m:e>
                          <m:sup>
                            <m:r>
                              <a:rPr lang="en-US" sz="3000" i="1">
                                <a:solidFill>
                                  <a:srgbClr val="C00000"/>
                                </a:solidFill>
                                <a:latin typeface="Cambria Math" panose="02040503050406030204" pitchFamily="18" charset="0"/>
                              </a:rPr>
                              <m:t>𝑘</m:t>
                            </m:r>
                          </m:sup>
                        </m:sSup>
                        <m:r>
                          <a:rPr lang="en-US" sz="3000" i="1">
                            <a:solidFill>
                              <a:srgbClr val="C00000"/>
                            </a:solidFill>
                            <a:latin typeface="Cambria Math" panose="02040503050406030204" pitchFamily="18" charset="0"/>
                          </a:rPr>
                          <m:t>,</m:t>
                        </m:r>
                        <m:r>
                          <a:rPr lang="en-US" sz="3000" i="1">
                            <a:solidFill>
                              <a:srgbClr val="C00000"/>
                            </a:solidFill>
                            <a:latin typeface="Cambria Math" panose="02040503050406030204" pitchFamily="18" charset="0"/>
                          </a:rPr>
                          <m:t>𝑣</m:t>
                        </m:r>
                      </m:e>
                    </m:d>
                  </m:oMath>
                </a14:m>
                <a:r>
                  <a:rPr lang="en-US" sz="3000" dirty="0">
                    <a:solidFill>
                      <a:srgbClr val="C00000"/>
                    </a:solidFill>
                  </a:rPr>
                  <a:t> and </a:t>
                </a:r>
                <a14:m>
                  <m:oMath xmlns:m="http://schemas.openxmlformats.org/officeDocument/2006/math">
                    <m:r>
                      <a:rPr lang="en-US" sz="3000" i="1">
                        <a:solidFill>
                          <a:srgbClr val="C00000"/>
                        </a:solidFill>
                        <a:latin typeface="Cambria Math" panose="02040503050406030204" pitchFamily="18" charset="0"/>
                      </a:rPr>
                      <m:t>𝑣</m:t>
                    </m:r>
                  </m:oMath>
                </a14:m>
                <a:r>
                  <a:rPr lang="en-US" sz="3000" dirty="0">
                    <a:solidFill>
                      <a:srgbClr val="C00000"/>
                    </a:solidFill>
                  </a:rPr>
                  <a:t> is free and </a:t>
                </a:r>
                <a14:m>
                  <m:oMath xmlns:m="http://schemas.openxmlformats.org/officeDocument/2006/math">
                    <m:r>
                      <a:rPr lang="en-US" sz="3000" i="1">
                        <a:solidFill>
                          <a:srgbClr val="C00000"/>
                        </a:solidFill>
                        <a:latin typeface="Cambria Math" panose="02040503050406030204" pitchFamily="18" charset="0"/>
                      </a:rPr>
                      <m:t>𝑘</m:t>
                    </m:r>
                    <m:r>
                      <a:rPr lang="en-US" sz="3000" i="1">
                        <a:solidFill>
                          <a:srgbClr val="C00000"/>
                        </a:solidFill>
                        <a:latin typeface="Cambria Math" panose="02040503050406030204" pitchFamily="18" charset="0"/>
                      </a:rPr>
                      <m:t>&gt;⌊</m:t>
                    </m:r>
                    <m:box>
                      <m:boxPr>
                        <m:ctrlPr>
                          <a:rPr lang="en-US" sz="3000" i="1">
                            <a:solidFill>
                              <a:srgbClr val="C00000"/>
                            </a:solidFill>
                            <a:latin typeface="Cambria Math" panose="02040503050406030204" pitchFamily="18" charset="0"/>
                          </a:rPr>
                        </m:ctrlPr>
                      </m:boxPr>
                      <m:e>
                        <m:argPr>
                          <m:argSz m:val="-1"/>
                        </m:argPr>
                        <m:f>
                          <m:fPr>
                            <m:ctrlPr>
                              <a:rPr lang="en-US" sz="3000" i="1">
                                <a:solidFill>
                                  <a:srgbClr val="C00000"/>
                                </a:solidFill>
                                <a:latin typeface="Cambria Math" panose="02040503050406030204" pitchFamily="18" charset="0"/>
                              </a:rPr>
                            </m:ctrlPr>
                          </m:fPr>
                          <m:num>
                            <m:r>
                              <a:rPr lang="en-US" sz="3000" i="1">
                                <a:solidFill>
                                  <a:srgbClr val="C00000"/>
                                </a:solidFill>
                                <a:latin typeface="Cambria Math" panose="02040503050406030204" pitchFamily="18" charset="0"/>
                              </a:rPr>
                              <m:t>𝑛</m:t>
                            </m:r>
                          </m:num>
                          <m:den>
                            <m:r>
                              <a:rPr lang="en-US" sz="3000" i="1">
                                <a:solidFill>
                                  <a:srgbClr val="C00000"/>
                                </a:solidFill>
                                <a:latin typeface="Cambria Math" panose="02040503050406030204" pitchFamily="18" charset="0"/>
                              </a:rPr>
                              <m:t>𝑒</m:t>
                            </m:r>
                          </m:den>
                        </m:f>
                      </m:e>
                    </m:box>
                    <m:r>
                      <a:rPr lang="en-US" sz="3000" i="1">
                        <a:solidFill>
                          <a:srgbClr val="C00000"/>
                        </a:solidFill>
                        <a:latin typeface="Cambria Math" panose="02040503050406030204" pitchFamily="18" charset="0"/>
                      </a:rPr>
                      <m:t>⌋</m:t>
                    </m:r>
                  </m:oMath>
                </a14:m>
                <a:r>
                  <a:rPr lang="en-US" sz="3000" dirty="0">
                    <a:solidFill>
                      <a:srgbClr val="C00000"/>
                    </a:solidFill>
                  </a:rPr>
                  <a:t>, pick </a:t>
                </a:r>
                <a14:m>
                  <m:oMath xmlns:m="http://schemas.openxmlformats.org/officeDocument/2006/math">
                    <m:sSup>
                      <m:sSupPr>
                        <m:ctrlPr>
                          <a:rPr lang="en-US" sz="3000" i="1">
                            <a:solidFill>
                              <a:srgbClr val="C00000"/>
                            </a:solidFill>
                            <a:latin typeface="Cambria Math" panose="02040503050406030204" pitchFamily="18" charset="0"/>
                          </a:rPr>
                        </m:ctrlPr>
                      </m:sSupPr>
                      <m:e>
                        <m:r>
                          <a:rPr lang="en-US" sz="3000" i="1">
                            <a:solidFill>
                              <a:srgbClr val="C00000"/>
                            </a:solidFill>
                            <a:latin typeface="Cambria Math" panose="02040503050406030204" pitchFamily="18" charset="0"/>
                          </a:rPr>
                          <m:t>𝑒</m:t>
                        </m:r>
                      </m:e>
                      <m:sup>
                        <m:r>
                          <a:rPr lang="en-US" sz="3000" i="1">
                            <a:solidFill>
                              <a:srgbClr val="C00000"/>
                            </a:solidFill>
                            <a:latin typeface="Cambria Math" panose="02040503050406030204" pitchFamily="18" charset="0"/>
                          </a:rPr>
                          <m:t>𝑘</m:t>
                        </m:r>
                      </m:sup>
                    </m:sSup>
                    <m:r>
                      <a:rPr lang="en-US" sz="3000" i="1">
                        <a:solidFill>
                          <a:srgbClr val="C00000"/>
                        </a:solidFill>
                        <a:latin typeface="Cambria Math" panose="02040503050406030204" pitchFamily="18" charset="0"/>
                      </a:rPr>
                      <m:t>.</m:t>
                    </m:r>
                  </m:oMath>
                </a14:m>
                <a:endParaRPr lang="en-US" b="1" dirty="0" smtClean="0">
                  <a:solidFill>
                    <a:schemeClr val="accent2"/>
                  </a:solidFill>
                </a:endParaRPr>
              </a:p>
              <a:p>
                <a:r>
                  <a:rPr lang="en-US" b="1" dirty="0" smtClean="0">
                    <a:solidFill>
                      <a:schemeClr val="accent2"/>
                    </a:solidFill>
                  </a:rPr>
                  <a:t>Theorem</a:t>
                </a:r>
                <a:r>
                  <a:rPr lang="en-US" dirty="0"/>
                  <a:t>: Expected total weight of selected edges is at least </a:t>
                </a:r>
                <a14:m>
                  <m:oMath xmlns:m="http://schemas.openxmlformats.org/officeDocument/2006/math">
                    <m:box>
                      <m:boxPr>
                        <m:ctrlPr>
                          <a:rPr lang="en-US" i="1">
                            <a:latin typeface="Cambria Math" panose="02040503050406030204" pitchFamily="18" charset="0"/>
                          </a:rPr>
                        </m:ctrlPr>
                      </m:boxPr>
                      <m:e>
                        <m:argPr>
                          <m:argSz m:val="-1"/>
                        </m:argP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𝑒</m:t>
                            </m:r>
                          </m:den>
                        </m:f>
                      </m:e>
                    </m:box>
                    <m:r>
                      <a:rPr lang="en-US" i="1">
                        <a:latin typeface="Cambria Math" panose="02040503050406030204" pitchFamily="18" charset="0"/>
                      </a:rPr>
                      <m:t>⋅</m:t>
                    </m:r>
                    <m:r>
                      <a:rPr lang="en-US" b="0" i="1" smtClean="0">
                        <a:latin typeface="Cambria Math" panose="02040503050406030204" pitchFamily="18" charset="0"/>
                      </a:rPr>
                      <m:t>𝑂𝑃𝑇</m:t>
                    </m:r>
                    <m:r>
                      <a:rPr lang="en-US" b="0" i="1" smtClean="0">
                        <a:latin typeface="Cambria Math" panose="02040503050406030204" pitchFamily="18" charset="0"/>
                      </a:rPr>
                      <m:t>.</m:t>
                    </m:r>
                  </m:oMath>
                </a14:m>
                <a:endParaRPr lang="en-US" dirty="0" smtClean="0"/>
              </a:p>
              <a:p>
                <a:r>
                  <a:rPr lang="en-US" b="1" dirty="0" smtClean="0">
                    <a:solidFill>
                      <a:schemeClr val="accent2"/>
                    </a:solidFill>
                  </a:rPr>
                  <a:t>Lemma 1</a:t>
                </a:r>
                <a:r>
                  <a:rPr lang="en-US" dirty="0" smtClean="0"/>
                  <a:t>: </a:t>
                </a:r>
                <a14:m>
                  <m:oMath xmlns:m="http://schemas.openxmlformats.org/officeDocument/2006/math">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𝑤</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𝑘</m:t>
                                </m:r>
                              </m:sup>
                            </m:sSup>
                          </m:e>
                        </m:d>
                      </m:e>
                    </m:d>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e>
                    </m:box>
                    <m:r>
                      <a:rPr lang="en-US" b="0" i="1" smtClean="0">
                        <a:latin typeface="Cambria Math" panose="02040503050406030204" pitchFamily="18" charset="0"/>
                      </a:rPr>
                      <m:t>⋅</m:t>
                    </m:r>
                    <m:r>
                      <a:rPr lang="en-US" b="0" i="1" smtClean="0">
                        <a:latin typeface="Cambria Math" panose="02040503050406030204" pitchFamily="18" charset="0"/>
                      </a:rPr>
                      <m:t>𝑂𝑃𝑇</m:t>
                    </m:r>
                    <m:r>
                      <a:rPr lang="en-US" b="0" i="1" smtClean="0">
                        <a:latin typeface="Cambria Math" panose="02040503050406030204" pitchFamily="18" charset="0"/>
                      </a:rPr>
                      <m:t>.</m:t>
                    </m:r>
                  </m:oMath>
                </a14:m>
                <a:endParaRPr lang="en-US" dirty="0" smtClean="0"/>
              </a:p>
              <a:p>
                <a:r>
                  <a:rPr lang="en-US" b="1" dirty="0" smtClean="0">
                    <a:solidFill>
                      <a:schemeClr val="accent2"/>
                    </a:solidFill>
                  </a:rPr>
                  <a:t>Proof</a:t>
                </a:r>
                <a:r>
                  <a:rPr lang="en-US" dirty="0" smtClean="0"/>
                  <a:t>:</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𝑤</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𝑘</m:t>
                                </m:r>
                              </m:sup>
                            </m:sSup>
                          </m:e>
                        </m:d>
                      </m:e>
                    </m:d>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𝑘</m:t>
                            </m:r>
                          </m:den>
                        </m:f>
                      </m:e>
                    </m:box>
                    <m:r>
                      <a:rPr lang="en-US" b="0" i="1" smtClean="0">
                        <a:latin typeface="Cambria Math" panose="02040503050406030204" pitchFamily="18" charset="0"/>
                      </a:rPr>
                      <m: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𝑤</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𝑘</m:t>
                                </m:r>
                              </m:sup>
                            </m:sSup>
                          </m:e>
                        </m:d>
                      </m:e>
                    </m:d>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𝑘</m:t>
                            </m:r>
                          </m:den>
                        </m:f>
                      </m:e>
                    </m:box>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𝑛</m:t>
                            </m:r>
                          </m:den>
                        </m:f>
                      </m:e>
                    </m:box>
                    <m:r>
                      <a:rPr lang="en-US" b="0" i="1" smtClean="0">
                        <a:latin typeface="Cambria Math" panose="02040503050406030204" pitchFamily="18" charset="0"/>
                      </a:rPr>
                      <m:t>⋅</m:t>
                    </m:r>
                    <m:r>
                      <a:rPr lang="en-US" b="0" i="1" smtClean="0">
                        <a:latin typeface="Cambria Math" panose="02040503050406030204" pitchFamily="18" charset="0"/>
                      </a:rPr>
                      <m:t>𝑂𝑃𝑇</m:t>
                    </m:r>
                    <m:r>
                      <a:rPr lang="en-US" b="0" i="1" smtClean="0">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5"/>
                <a:stretch>
                  <a:fillRect l="-1778" t="-1482"/>
                </a:stretch>
              </a:blipFill>
            </p:spPr>
            <p:txBody>
              <a:bodyPr/>
              <a:lstStyle/>
              <a:p>
                <a:r>
                  <a:rPr lang="en-US">
                    <a:noFill/>
                  </a:rPr>
                  <a:t> </a:t>
                </a:r>
              </a:p>
            </p:txBody>
          </p:sp>
        </mc:Fallback>
      </mc:AlternateContent>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41799659"/>
      </p:ext>
    </p:extLst>
  </p:cSld>
  <p:clrMapOvr>
    <a:masterClrMapping/>
  </p:clrMapOvr>
  <mc:AlternateContent xmlns:mc="http://schemas.openxmlformats.org/markup-compatibility/2006">
    <mc:Choice xmlns:p14="http://schemas.microsoft.com/office/powerpoint/2010/main" Requires="p14">
      <p:transition spd="slow" p14:dur="2000" advTm="102065"/>
    </mc:Choice>
    <mc:Fallback>
      <p:transition spd="slow" advTm="102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the Algorithm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sz="3000" dirty="0" smtClean="0">
                    <a:solidFill>
                      <a:srgbClr val="C00000"/>
                    </a:solidFill>
                  </a:rPr>
                  <a:t>If </a:t>
                </a:r>
                <a14:m>
                  <m:oMath xmlns:m="http://schemas.openxmlformats.org/officeDocument/2006/math">
                    <m:sSup>
                      <m:sSupPr>
                        <m:ctrlPr>
                          <a:rPr lang="en-US" sz="3000" i="1">
                            <a:solidFill>
                              <a:srgbClr val="C00000"/>
                            </a:solidFill>
                            <a:latin typeface="Cambria Math" panose="02040503050406030204" pitchFamily="18" charset="0"/>
                          </a:rPr>
                        </m:ctrlPr>
                      </m:sSupPr>
                      <m:e>
                        <m:r>
                          <a:rPr lang="en-US" sz="3000" i="1">
                            <a:solidFill>
                              <a:srgbClr val="C00000"/>
                            </a:solidFill>
                            <a:latin typeface="Cambria Math" panose="02040503050406030204" pitchFamily="18" charset="0"/>
                          </a:rPr>
                          <m:t>𝑀</m:t>
                        </m:r>
                      </m:e>
                      <m:sup>
                        <m:r>
                          <a:rPr lang="en-US" sz="3000" i="1">
                            <a:solidFill>
                              <a:srgbClr val="C00000"/>
                            </a:solidFill>
                            <a:latin typeface="Cambria Math" panose="02040503050406030204" pitchFamily="18" charset="0"/>
                          </a:rPr>
                          <m:t>𝑘</m:t>
                        </m:r>
                      </m:sup>
                    </m:sSup>
                  </m:oMath>
                </a14:m>
                <a:r>
                  <a:rPr lang="en-US" sz="3000" dirty="0">
                    <a:solidFill>
                      <a:srgbClr val="C00000"/>
                    </a:solidFill>
                  </a:rPr>
                  <a:t> contains </a:t>
                </a:r>
                <a14:m>
                  <m:oMath xmlns:m="http://schemas.openxmlformats.org/officeDocument/2006/math">
                    <m:sSup>
                      <m:sSupPr>
                        <m:ctrlPr>
                          <a:rPr lang="en-US" sz="3000" i="1">
                            <a:solidFill>
                              <a:srgbClr val="C00000"/>
                            </a:solidFill>
                            <a:latin typeface="Cambria Math" panose="02040503050406030204" pitchFamily="18" charset="0"/>
                          </a:rPr>
                        </m:ctrlPr>
                      </m:sSupPr>
                      <m:e>
                        <m:r>
                          <a:rPr lang="en-US" sz="3000" i="1">
                            <a:solidFill>
                              <a:srgbClr val="C00000"/>
                            </a:solidFill>
                            <a:latin typeface="Cambria Math" panose="02040503050406030204" pitchFamily="18" charset="0"/>
                          </a:rPr>
                          <m:t>𝑒</m:t>
                        </m:r>
                      </m:e>
                      <m:sup>
                        <m:r>
                          <a:rPr lang="en-US" sz="3000" i="1">
                            <a:solidFill>
                              <a:srgbClr val="C00000"/>
                            </a:solidFill>
                            <a:latin typeface="Cambria Math" panose="02040503050406030204" pitchFamily="18" charset="0"/>
                          </a:rPr>
                          <m:t>𝑘</m:t>
                        </m:r>
                      </m:sup>
                    </m:sSup>
                    <m:r>
                      <a:rPr lang="en-US" sz="3000">
                        <a:solidFill>
                          <a:srgbClr val="C00000"/>
                        </a:solidFill>
                        <a:latin typeface="Cambria Math" panose="02040503050406030204" pitchFamily="18" charset="0"/>
                      </a:rPr>
                      <m:t>=</m:t>
                    </m:r>
                    <m:d>
                      <m:dPr>
                        <m:ctrlPr>
                          <a:rPr lang="en-US" sz="3000" i="1">
                            <a:solidFill>
                              <a:srgbClr val="C00000"/>
                            </a:solidFill>
                            <a:latin typeface="Cambria Math" panose="02040503050406030204" pitchFamily="18" charset="0"/>
                          </a:rPr>
                        </m:ctrlPr>
                      </m:dPr>
                      <m:e>
                        <m:sSup>
                          <m:sSupPr>
                            <m:ctrlPr>
                              <a:rPr lang="en-US" sz="3000" i="1">
                                <a:solidFill>
                                  <a:srgbClr val="C00000"/>
                                </a:solidFill>
                                <a:latin typeface="Cambria Math" panose="02040503050406030204" pitchFamily="18" charset="0"/>
                              </a:rPr>
                            </m:ctrlPr>
                          </m:sSupPr>
                          <m:e>
                            <m:r>
                              <a:rPr lang="en-US" sz="3000" i="1">
                                <a:solidFill>
                                  <a:srgbClr val="C00000"/>
                                </a:solidFill>
                                <a:latin typeface="Cambria Math" panose="02040503050406030204" pitchFamily="18" charset="0"/>
                              </a:rPr>
                              <m:t>𝑢</m:t>
                            </m:r>
                          </m:e>
                          <m:sup>
                            <m:r>
                              <a:rPr lang="en-US" sz="3000" i="1">
                                <a:solidFill>
                                  <a:srgbClr val="C00000"/>
                                </a:solidFill>
                                <a:latin typeface="Cambria Math" panose="02040503050406030204" pitchFamily="18" charset="0"/>
                              </a:rPr>
                              <m:t>𝑘</m:t>
                            </m:r>
                          </m:sup>
                        </m:sSup>
                        <m:r>
                          <a:rPr lang="en-US" sz="3000" i="1">
                            <a:solidFill>
                              <a:srgbClr val="C00000"/>
                            </a:solidFill>
                            <a:latin typeface="Cambria Math" panose="02040503050406030204" pitchFamily="18" charset="0"/>
                          </a:rPr>
                          <m:t>,</m:t>
                        </m:r>
                        <m:r>
                          <a:rPr lang="en-US" sz="3000" i="1">
                            <a:solidFill>
                              <a:srgbClr val="C00000"/>
                            </a:solidFill>
                            <a:latin typeface="Cambria Math" panose="02040503050406030204" pitchFamily="18" charset="0"/>
                          </a:rPr>
                          <m:t>𝑣</m:t>
                        </m:r>
                      </m:e>
                    </m:d>
                  </m:oMath>
                </a14:m>
                <a:r>
                  <a:rPr lang="en-US" sz="3000" dirty="0">
                    <a:solidFill>
                      <a:srgbClr val="C00000"/>
                    </a:solidFill>
                  </a:rPr>
                  <a:t> and </a:t>
                </a:r>
                <a14:m>
                  <m:oMath xmlns:m="http://schemas.openxmlformats.org/officeDocument/2006/math">
                    <m:r>
                      <a:rPr lang="en-US" sz="3000" i="1">
                        <a:solidFill>
                          <a:srgbClr val="C00000"/>
                        </a:solidFill>
                        <a:latin typeface="Cambria Math" panose="02040503050406030204" pitchFamily="18" charset="0"/>
                      </a:rPr>
                      <m:t>𝑣</m:t>
                    </m:r>
                  </m:oMath>
                </a14:m>
                <a:r>
                  <a:rPr lang="en-US" sz="3000" dirty="0">
                    <a:solidFill>
                      <a:srgbClr val="C00000"/>
                    </a:solidFill>
                  </a:rPr>
                  <a:t> is free and </a:t>
                </a:r>
                <a14:m>
                  <m:oMath xmlns:m="http://schemas.openxmlformats.org/officeDocument/2006/math">
                    <m:r>
                      <a:rPr lang="en-US" sz="3000" i="1">
                        <a:solidFill>
                          <a:srgbClr val="C00000"/>
                        </a:solidFill>
                        <a:latin typeface="Cambria Math" panose="02040503050406030204" pitchFamily="18" charset="0"/>
                      </a:rPr>
                      <m:t>𝑘</m:t>
                    </m:r>
                    <m:r>
                      <a:rPr lang="en-US" sz="3000" i="1">
                        <a:solidFill>
                          <a:srgbClr val="C00000"/>
                        </a:solidFill>
                        <a:latin typeface="Cambria Math" panose="02040503050406030204" pitchFamily="18" charset="0"/>
                      </a:rPr>
                      <m:t>&gt;⌊</m:t>
                    </m:r>
                    <m:box>
                      <m:boxPr>
                        <m:ctrlPr>
                          <a:rPr lang="en-US" sz="3000" i="1">
                            <a:solidFill>
                              <a:srgbClr val="C00000"/>
                            </a:solidFill>
                            <a:latin typeface="Cambria Math" panose="02040503050406030204" pitchFamily="18" charset="0"/>
                          </a:rPr>
                        </m:ctrlPr>
                      </m:boxPr>
                      <m:e>
                        <m:argPr>
                          <m:argSz m:val="-1"/>
                        </m:argPr>
                        <m:f>
                          <m:fPr>
                            <m:ctrlPr>
                              <a:rPr lang="en-US" sz="3000" i="1">
                                <a:solidFill>
                                  <a:srgbClr val="C00000"/>
                                </a:solidFill>
                                <a:latin typeface="Cambria Math" panose="02040503050406030204" pitchFamily="18" charset="0"/>
                              </a:rPr>
                            </m:ctrlPr>
                          </m:fPr>
                          <m:num>
                            <m:r>
                              <a:rPr lang="en-US" sz="3000" i="1">
                                <a:solidFill>
                                  <a:srgbClr val="C00000"/>
                                </a:solidFill>
                                <a:latin typeface="Cambria Math" panose="02040503050406030204" pitchFamily="18" charset="0"/>
                              </a:rPr>
                              <m:t>𝑛</m:t>
                            </m:r>
                          </m:num>
                          <m:den>
                            <m:r>
                              <a:rPr lang="en-US" sz="3000" i="1">
                                <a:solidFill>
                                  <a:srgbClr val="C00000"/>
                                </a:solidFill>
                                <a:latin typeface="Cambria Math" panose="02040503050406030204" pitchFamily="18" charset="0"/>
                              </a:rPr>
                              <m:t>𝑒</m:t>
                            </m:r>
                          </m:den>
                        </m:f>
                      </m:e>
                    </m:box>
                    <m:r>
                      <a:rPr lang="en-US" sz="3000" i="1">
                        <a:solidFill>
                          <a:srgbClr val="C00000"/>
                        </a:solidFill>
                        <a:latin typeface="Cambria Math" panose="02040503050406030204" pitchFamily="18" charset="0"/>
                      </a:rPr>
                      <m:t>⌋</m:t>
                    </m:r>
                  </m:oMath>
                </a14:m>
                <a:r>
                  <a:rPr lang="en-US" sz="3000" dirty="0">
                    <a:solidFill>
                      <a:srgbClr val="C00000"/>
                    </a:solidFill>
                  </a:rPr>
                  <a:t>, pick </a:t>
                </a:r>
                <a14:m>
                  <m:oMath xmlns:m="http://schemas.openxmlformats.org/officeDocument/2006/math">
                    <m:sSup>
                      <m:sSupPr>
                        <m:ctrlPr>
                          <a:rPr lang="en-US" sz="3000" i="1">
                            <a:solidFill>
                              <a:srgbClr val="C00000"/>
                            </a:solidFill>
                            <a:latin typeface="Cambria Math" panose="02040503050406030204" pitchFamily="18" charset="0"/>
                          </a:rPr>
                        </m:ctrlPr>
                      </m:sSupPr>
                      <m:e>
                        <m:r>
                          <a:rPr lang="en-US" sz="3000" i="1">
                            <a:solidFill>
                              <a:srgbClr val="C00000"/>
                            </a:solidFill>
                            <a:latin typeface="Cambria Math" panose="02040503050406030204" pitchFamily="18" charset="0"/>
                          </a:rPr>
                          <m:t>𝑒</m:t>
                        </m:r>
                      </m:e>
                      <m:sup>
                        <m:r>
                          <a:rPr lang="en-US" sz="3000" i="1">
                            <a:solidFill>
                              <a:srgbClr val="C00000"/>
                            </a:solidFill>
                            <a:latin typeface="Cambria Math" panose="02040503050406030204" pitchFamily="18" charset="0"/>
                          </a:rPr>
                          <m:t>𝑘</m:t>
                        </m:r>
                      </m:sup>
                    </m:sSup>
                    <m:r>
                      <a:rPr lang="en-US" sz="3000" i="1">
                        <a:solidFill>
                          <a:srgbClr val="C00000"/>
                        </a:solidFill>
                        <a:latin typeface="Cambria Math" panose="02040503050406030204" pitchFamily="18" charset="0"/>
                      </a:rPr>
                      <m:t>.</m:t>
                    </m:r>
                  </m:oMath>
                </a14:m>
                <a:endParaRPr lang="en-US" b="1" dirty="0" smtClean="0">
                  <a:solidFill>
                    <a:schemeClr val="accent2"/>
                  </a:solidFill>
                </a:endParaRPr>
              </a:p>
              <a:p>
                <a:r>
                  <a:rPr lang="en-US" b="1" dirty="0" smtClean="0">
                    <a:solidFill>
                      <a:schemeClr val="accent2"/>
                    </a:solidFill>
                  </a:rPr>
                  <a:t>Lemma 2</a:t>
                </a:r>
                <a:r>
                  <a:rPr lang="en-US" dirty="0" smtClean="0"/>
                  <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𝑘</m:t>
                                </m:r>
                              </m:sup>
                            </m:sSup>
                            <m:r>
                              <a:rPr lang="en-US" b="0" i="0" smtClean="0">
                                <a:latin typeface="Cambria Math" panose="02040503050406030204" pitchFamily="18" charset="0"/>
                              </a:rPr>
                              <m:t> </m:t>
                            </m:r>
                            <m:r>
                              <m:rPr>
                                <m:sty m:val="p"/>
                              </m:rPr>
                              <a:rPr lang="en-US" b="0" i="0" smtClean="0">
                                <a:latin typeface="Cambria Math" panose="02040503050406030204" pitchFamily="18" charset="0"/>
                              </a:rPr>
                              <m:t>chosen</m:t>
                            </m:r>
                          </m:e>
                        </m:d>
                      </m:e>
                    </m:func>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𝑡</m:t>
                            </m:r>
                          </m:num>
                          <m:den>
                            <m:r>
                              <a:rPr lang="en-US" b="0" i="1" smtClean="0">
                                <a:latin typeface="Cambria Math" panose="02040503050406030204" pitchFamily="18" charset="0"/>
                              </a:rPr>
                              <m:t>𝑘</m:t>
                            </m:r>
                            <m:r>
                              <a:rPr lang="en-US" b="0" i="1" smtClean="0">
                                <a:latin typeface="Cambria Math" panose="02040503050406030204" pitchFamily="18" charset="0"/>
                              </a:rPr>
                              <m:t>−1</m:t>
                            </m:r>
                          </m:den>
                        </m:f>
                      </m:e>
                    </m:box>
                    <m:r>
                      <a:rPr lang="en-US" b="0" i="1" smtClean="0">
                        <a:latin typeface="Cambria Math" panose="02040503050406030204" pitchFamily="18" charset="0"/>
                      </a:rPr>
                      <m:t>, </m:t>
                    </m:r>
                  </m:oMath>
                </a14:m>
                <a:r>
                  <a:rPr lang="en-US" dirty="0" smtClean="0"/>
                  <a:t>where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𝑒</m:t>
                                </m:r>
                              </m:den>
                            </m:f>
                          </m:e>
                        </m:box>
                      </m:e>
                    </m:d>
                    <m:r>
                      <a:rPr lang="en-US" b="0" i="1" smtClean="0">
                        <a:latin typeface="Cambria Math" panose="02040503050406030204" pitchFamily="18" charset="0"/>
                      </a:rPr>
                      <m:t>.</m:t>
                    </m:r>
                  </m:oMath>
                </a14:m>
                <a:endParaRPr lang="en-US" dirty="0" smtClean="0"/>
              </a:p>
              <a:p>
                <a:r>
                  <a:rPr lang="en-US" b="1" dirty="0" smtClean="0">
                    <a:solidFill>
                      <a:schemeClr val="accent2"/>
                    </a:solidFill>
                  </a:rPr>
                  <a:t>Proof</a:t>
                </a:r>
                <a:r>
                  <a:rPr lang="en-US" dirty="0" smtClean="0"/>
                  <a:t>: For each time step </a:t>
                </a:r>
                <a14:m>
                  <m:oMath xmlns:m="http://schemas.openxmlformats.org/officeDocument/2006/math">
                    <m:r>
                      <a:rPr lang="en-US" b="0" i="1" smtClean="0">
                        <a:latin typeface="Cambria Math" panose="02040503050406030204" pitchFamily="18" charset="0"/>
                      </a:rPr>
                      <m:t>ℓ∈</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𝑘</m:t>
                        </m:r>
                      </m:e>
                    </m:d>
                    <m:r>
                      <a:rPr lang="en-US" b="0" i="1" smtClean="0">
                        <a:latin typeface="Cambria Math" panose="02040503050406030204" pitchFamily="18" charset="0"/>
                      </a:rPr>
                      <m:t>, </m:t>
                    </m:r>
                  </m:oMath>
                </a14:m>
                <a:r>
                  <a:rPr lang="en-US" dirty="0" smtClean="0"/>
                  <a:t>edge </a:t>
                </a:r>
                <a14:m>
                  <m:oMath xmlns:m="http://schemas.openxmlformats.org/officeDocument/2006/math">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ℓ</m:t>
                            </m:r>
                          </m:sup>
                        </m:sSup>
                        <m:r>
                          <a:rPr lang="en-US" b="0" i="1" smtClean="0">
                            <a:latin typeface="Cambria Math" panose="02040503050406030204" pitchFamily="18" charset="0"/>
                          </a:rPr>
                          <m:t>,</m:t>
                        </m:r>
                        <m:r>
                          <a:rPr lang="en-US" b="0" i="1" smtClean="0">
                            <a:latin typeface="Cambria Math" panose="02040503050406030204" pitchFamily="18" charset="0"/>
                          </a:rPr>
                          <m:t>𝑣</m:t>
                        </m:r>
                      </m:e>
                    </m:d>
                    <m:r>
                      <a:rPr lang="en-US" b="0" i="0" smtClean="0">
                        <a:latin typeface="Cambria Math" panose="02040503050406030204" pitchFamily="18" charset="0"/>
                      </a:rPr>
                      <m:t> </m:t>
                    </m:r>
                  </m:oMath>
                </a14:m>
                <a:r>
                  <a:rPr lang="en-US" dirty="0" smtClean="0"/>
                  <a:t>is chosen with probability at most </a:t>
                </a:r>
                <a14:m>
                  <m:oMath xmlns:m="http://schemas.openxmlformats.org/officeDocument/2006/math">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ℓ</m:t>
                        </m:r>
                      </m:den>
                    </m:f>
                    <m:r>
                      <a:rPr lang="en-US" b="0" i="1" smtClean="0">
                        <a:latin typeface="Cambria Math" panose="02040503050406030204" pitchFamily="18" charset="0"/>
                      </a:rPr>
                      <m:t>.</m:t>
                    </m:r>
                  </m:oMath>
                </a14:m>
                <a:r>
                  <a:rPr lang="en-US" dirty="0" smtClean="0"/>
                  <a:t> Hence</a:t>
                </a:r>
              </a:p>
              <a:p>
                <a:pPr/>
                <a14:m>
                  <m:oMathPara xmlns:m="http://schemas.openxmlformats.org/officeDocument/2006/math">
                    <m:oMathParaPr>
                      <m:jc m:val="centerGroup"/>
                    </m:oMathParaPr>
                    <m:oMath xmlns:m="http://schemas.openxmlformats.org/officeDocument/2006/math">
                      <m:r>
                        <m:rPr>
                          <m:sty m:val="p"/>
                        </m:rPr>
                        <a:rPr lang="en-US" b="0" i="1" smtClean="0">
                          <a:latin typeface="Cambria Math" panose="02040503050406030204" pitchFamily="18" charset="0"/>
                        </a:rPr>
                        <m:t>Pr</m:t>
                      </m:r>
                      <m:d>
                        <m:dPr>
                          <m:ctrlPr>
                            <a:rPr lang="en-US" b="0" i="1" smtClean="0">
                              <a:latin typeface="Cambria Math" panose="02040503050406030204" pitchFamily="18" charset="0"/>
                            </a:rPr>
                          </m:ctrlPr>
                        </m:dPr>
                        <m:e>
                          <m:r>
                            <a:rPr lang="en-US" b="0" i="1" smtClean="0">
                              <a:latin typeface="Cambria Math" panose="02040503050406030204" pitchFamily="18" charset="0"/>
                            </a:rPr>
                            <m:t>𝑣</m:t>
                          </m:r>
                          <m:r>
                            <a:rPr lang="en-US" b="0" i="1" smtClean="0">
                              <a:latin typeface="Cambria Math" panose="02040503050406030204" pitchFamily="18" charset="0"/>
                            </a:rPr>
                            <m:t> </m:t>
                          </m:r>
                          <m:r>
                            <m:rPr>
                              <m:sty m:val="p"/>
                            </m:rPr>
                            <a:rPr lang="en-US" b="0" i="0" smtClean="0">
                              <a:latin typeface="Cambria Math" panose="02040503050406030204" pitchFamily="18" charset="0"/>
                            </a:rPr>
                            <m:t>free</m:t>
                          </m:r>
                          <m:r>
                            <a:rPr lang="en-US" b="0" i="0" smtClean="0">
                              <a:latin typeface="Cambria Math" panose="02040503050406030204" pitchFamily="18" charset="0"/>
                            </a:rPr>
                            <m:t> </m:t>
                          </m:r>
                          <m:r>
                            <m:rPr>
                              <m:sty m:val="p"/>
                            </m:rPr>
                            <a:rPr lang="en-US" b="0" i="0" smtClean="0">
                              <a:latin typeface="Cambria Math" panose="02040503050406030204" pitchFamily="18" charset="0"/>
                            </a:rPr>
                            <m:t>at</m:t>
                          </m:r>
                          <m:r>
                            <a:rPr lang="en-US" b="0" i="0" smtClean="0">
                              <a:latin typeface="Cambria Math" panose="02040503050406030204" pitchFamily="18" charset="0"/>
                            </a:rPr>
                            <m:t> </m:t>
                          </m:r>
                          <m:r>
                            <m:rPr>
                              <m:sty m:val="p"/>
                            </m:rPr>
                            <a:rPr lang="en-US" b="0" i="0" smtClean="0">
                              <a:latin typeface="Cambria Math" panose="02040503050406030204" pitchFamily="18" charset="0"/>
                            </a:rPr>
                            <m:t>time</m:t>
                          </m:r>
                          <m:r>
                            <a:rPr lang="en-US" b="0" i="0" smtClean="0">
                              <a:latin typeface="Cambria Math" panose="02040503050406030204" pitchFamily="18" charset="0"/>
                            </a:rPr>
                            <m:t> </m:t>
                          </m:r>
                          <m:r>
                            <a:rPr lang="en-US" b="0" i="1" smtClean="0">
                              <a:latin typeface="Cambria Math" panose="02040503050406030204" pitchFamily="18" charset="0"/>
                            </a:rPr>
                            <m:t>𝑘</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ℓ=</m:t>
                          </m:r>
                          <m:r>
                            <a:rPr lang="en-US" b="0" i="1" smtClean="0">
                              <a:latin typeface="Cambria Math" panose="02040503050406030204" pitchFamily="18" charset="0"/>
                            </a:rPr>
                            <m:t>𝑡</m:t>
                          </m:r>
                          <m:r>
                            <a:rPr lang="en-US" b="0" i="1" smtClean="0">
                              <a:latin typeface="Cambria Math" panose="02040503050406030204" pitchFamily="18" charset="0"/>
                            </a:rPr>
                            <m:t>+1</m:t>
                          </m:r>
                        </m:sub>
                        <m:sup>
                          <m:r>
                            <a:rPr lang="en-US" b="0" i="1" smtClean="0">
                              <a:latin typeface="Cambria Math" panose="02040503050406030204" pitchFamily="18" charset="0"/>
                            </a:rPr>
                            <m:t>𝑘</m:t>
                          </m:r>
                          <m:r>
                            <a:rPr lang="en-US" b="0" i="1" smtClean="0">
                              <a:latin typeface="Cambria Math" panose="02040503050406030204" pitchFamily="18" charset="0"/>
                            </a:rPr>
                            <m:t>−1</m:t>
                          </m:r>
                        </m:sup>
                        <m:e>
                          <m:d>
                            <m:dPr>
                              <m:ctrlPr>
                                <a:rPr lang="en-US" b="0" i="1" smtClean="0">
                                  <a:latin typeface="Cambria Math" panose="02040503050406030204" pitchFamily="18" charset="0"/>
                                </a:rPr>
                              </m:ctrlPr>
                            </m:dPr>
                            <m:e>
                              <m:r>
                                <a:rPr lang="en-US" b="0" i="1" smtClean="0">
                                  <a:latin typeface="Cambria Math" panose="02040503050406030204" pitchFamily="18" charset="0"/>
                                </a:rPr>
                                <m:t>1−</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ℓ</m:t>
                                      </m:r>
                                    </m:den>
                                  </m:f>
                                </m:e>
                              </m:box>
                            </m:e>
                          </m:d>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𝑡</m:t>
                          </m:r>
                        </m:num>
                        <m:den>
                          <m:r>
                            <a:rPr lang="en-US" b="0" i="1" smtClean="0">
                              <a:latin typeface="Cambria Math" panose="02040503050406030204" pitchFamily="18" charset="0"/>
                            </a:rPr>
                            <m:t>𝑘</m:t>
                          </m:r>
                          <m:r>
                            <a:rPr lang="en-US" b="0" i="1" smtClean="0">
                              <a:latin typeface="Cambria Math" panose="02040503050406030204" pitchFamily="18" charset="0"/>
                            </a:rPr>
                            <m:t>−1</m:t>
                          </m:r>
                        </m:den>
                      </m:f>
                      <m:r>
                        <a:rPr lang="en-US" b="0" i="1" smtClean="0">
                          <a:latin typeface="Cambria Math" panose="02040503050406030204" pitchFamily="18" charset="0"/>
                        </a:rPr>
                        <m:t>.</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611" t="-2022"/>
                </a:stretch>
              </a:blipFill>
            </p:spPr>
            <p:txBody>
              <a:bodyPr/>
              <a:lstStyle/>
              <a:p>
                <a:r>
                  <a:rPr lang="en-US">
                    <a:noFill/>
                  </a:rPr>
                  <a:t> </a:t>
                </a:r>
              </a:p>
            </p:txBody>
          </p:sp>
        </mc:Fallback>
      </mc:AlternateContent>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0365167"/>
      </p:ext>
    </p:extLst>
  </p:cSld>
  <p:clrMapOvr>
    <a:masterClrMapping/>
  </p:clrMapOvr>
  <mc:AlternateContent xmlns:mc="http://schemas.openxmlformats.org/markup-compatibility/2006">
    <mc:Choice xmlns:p14="http://schemas.microsoft.com/office/powerpoint/2010/main" Requires="p14">
      <p:transition spd="slow" p14:dur="2000" advTm="210970"/>
    </mc:Choice>
    <mc:Fallback>
      <p:transition spd="slow" advTm="21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the Algorithm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dirty="0" smtClean="0">
                    <a:solidFill>
                      <a:schemeClr val="accent2"/>
                    </a:solidFill>
                  </a:rPr>
                  <a:t>Lemma 1</a:t>
                </a:r>
                <a:r>
                  <a:rPr lang="en-US" dirty="0"/>
                  <a:t>: </a:t>
                </a:r>
                <a14:m>
                  <m:oMath xmlns:m="http://schemas.openxmlformats.org/officeDocument/2006/math">
                    <m:r>
                      <a:rPr lang="en-US" i="1">
                        <a:latin typeface="Cambria Math" panose="02040503050406030204" pitchFamily="18" charset="0"/>
                      </a:rPr>
                      <m:t>𝐸</m:t>
                    </m:r>
                    <m:d>
                      <m:dPr>
                        <m:begChr m:val="["/>
                        <m:endChr m:val="]"/>
                        <m:ctrlPr>
                          <a:rPr lang="en-US" i="1">
                            <a:latin typeface="Cambria Math" panose="02040503050406030204" pitchFamily="18" charset="0"/>
                          </a:rPr>
                        </m:ctrlPr>
                      </m:dPr>
                      <m:e>
                        <m:r>
                          <a:rPr lang="en-US" i="1">
                            <a:latin typeface="Cambria Math" panose="02040503050406030204" pitchFamily="18" charset="0"/>
                          </a:rPr>
                          <m:t>𝑤</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𝑘</m:t>
                                </m:r>
                              </m:sup>
                            </m:sSup>
                          </m:e>
                        </m:d>
                      </m:e>
                    </m:d>
                    <m:r>
                      <a:rPr lang="en-US" i="1">
                        <a:latin typeface="Cambria Math" panose="02040503050406030204" pitchFamily="18" charset="0"/>
                      </a:rPr>
                      <m:t>≥</m:t>
                    </m:r>
                    <m:box>
                      <m:boxPr>
                        <m:ctrlPr>
                          <a:rPr lang="en-US" i="1">
                            <a:latin typeface="Cambria Math" panose="02040503050406030204" pitchFamily="18" charset="0"/>
                          </a:rPr>
                        </m:ctrlPr>
                      </m:boxPr>
                      <m:e>
                        <m:argPr>
                          <m:argSz m:val="-1"/>
                        </m:argP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𝑛</m:t>
                            </m:r>
                          </m:den>
                        </m:f>
                      </m:e>
                    </m:box>
                    <m:r>
                      <a:rPr lang="en-US" i="1">
                        <a:latin typeface="Cambria Math" panose="02040503050406030204" pitchFamily="18" charset="0"/>
                      </a:rPr>
                      <m:t>⋅</m:t>
                    </m:r>
                    <m:r>
                      <a:rPr lang="en-US" i="1">
                        <a:latin typeface="Cambria Math" panose="02040503050406030204" pitchFamily="18" charset="0"/>
                      </a:rPr>
                      <m:t>𝑂𝑃𝑇</m:t>
                    </m:r>
                    <m:r>
                      <a:rPr lang="en-US" i="1">
                        <a:latin typeface="Cambria Math" panose="02040503050406030204" pitchFamily="18" charset="0"/>
                      </a:rPr>
                      <m:t>.</m:t>
                    </m:r>
                  </m:oMath>
                </a14:m>
                <a:endParaRPr lang="en-US" b="1" dirty="0" smtClean="0">
                  <a:solidFill>
                    <a:schemeClr val="accent2"/>
                  </a:solidFill>
                </a:endParaRPr>
              </a:p>
              <a:p>
                <a:r>
                  <a:rPr lang="en-US" b="1" dirty="0" smtClean="0">
                    <a:solidFill>
                      <a:schemeClr val="accent2"/>
                    </a:solidFill>
                  </a:rPr>
                  <a:t>Lemma 2</a:t>
                </a:r>
                <a:r>
                  <a:rPr lang="en-US" dirty="0" smtClean="0"/>
                  <a:t>: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𝑘</m:t>
                                </m:r>
                              </m:sup>
                            </m:sSup>
                            <m:r>
                              <a:rPr lang="en-US" b="0" i="0" smtClean="0">
                                <a:latin typeface="Cambria Math" panose="02040503050406030204" pitchFamily="18" charset="0"/>
                              </a:rPr>
                              <m:t> </m:t>
                            </m:r>
                            <m:r>
                              <m:rPr>
                                <m:sty m:val="p"/>
                              </m:rPr>
                              <a:rPr lang="en-US" b="0" i="0" smtClean="0">
                                <a:latin typeface="Cambria Math" panose="02040503050406030204" pitchFamily="18" charset="0"/>
                              </a:rPr>
                              <m:t>chosen</m:t>
                            </m:r>
                          </m:e>
                        </m:d>
                      </m:e>
                    </m:func>
                    <m:r>
                      <a:rPr lang="en-US" b="0" i="1" smtClean="0">
                        <a:latin typeface="Cambria Math" panose="02040503050406030204" pitchFamily="18" charset="0"/>
                      </a:rPr>
                      <m:t>≥</m:t>
                    </m:r>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𝑡</m:t>
                            </m:r>
                          </m:num>
                          <m:den>
                            <m:r>
                              <a:rPr lang="en-US" b="0" i="1" smtClean="0">
                                <a:latin typeface="Cambria Math" panose="02040503050406030204" pitchFamily="18" charset="0"/>
                              </a:rPr>
                              <m:t>𝑘</m:t>
                            </m:r>
                            <m:r>
                              <a:rPr lang="en-US" b="0" i="1" smtClean="0">
                                <a:latin typeface="Cambria Math" panose="02040503050406030204" pitchFamily="18" charset="0"/>
                              </a:rPr>
                              <m:t>−1</m:t>
                            </m:r>
                          </m:den>
                        </m:f>
                      </m:e>
                    </m:box>
                    <m:r>
                      <a:rPr lang="en-US" b="0" i="1" smtClean="0">
                        <a:latin typeface="Cambria Math" panose="02040503050406030204" pitchFamily="18" charset="0"/>
                      </a:rPr>
                      <m:t>, </m:t>
                    </m:r>
                  </m:oMath>
                </a14:m>
                <a:r>
                  <a:rPr lang="en-US" dirty="0" smtClean="0"/>
                  <a:t>where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box>
                          <m:boxPr>
                            <m:ctrlPr>
                              <a:rPr lang="en-US" b="0" i="1" smtClean="0">
                                <a:latin typeface="Cambria Math" panose="02040503050406030204" pitchFamily="18" charset="0"/>
                              </a:rPr>
                            </m:ctrlPr>
                          </m:boxPr>
                          <m:e>
                            <m:argPr>
                              <m:argSz m:val="-1"/>
                            </m:argPr>
                            <m:f>
                              <m:fPr>
                                <m:ctrlPr>
                                  <a:rPr lang="en-US" b="0" i="1" smtClean="0">
                                    <a:latin typeface="Cambria Math" panose="02040503050406030204" pitchFamily="18" charset="0"/>
                                  </a:rPr>
                                </m:ctrlPr>
                              </m:fPr>
                              <m:num>
                                <m:r>
                                  <a:rPr lang="en-US" b="0" i="1" smtClean="0">
                                    <a:latin typeface="Cambria Math" panose="02040503050406030204" pitchFamily="18" charset="0"/>
                                  </a:rPr>
                                  <m:t>𝑛</m:t>
                                </m:r>
                              </m:num>
                              <m:den>
                                <m:r>
                                  <a:rPr lang="en-US" b="0" i="1" smtClean="0">
                                    <a:latin typeface="Cambria Math" panose="02040503050406030204" pitchFamily="18" charset="0"/>
                                  </a:rPr>
                                  <m:t>𝑒</m:t>
                                </m:r>
                              </m:den>
                            </m:f>
                          </m:e>
                        </m:box>
                      </m:e>
                    </m:d>
                    <m:r>
                      <a:rPr lang="en-US" b="0" i="1" smtClean="0">
                        <a:latin typeface="Cambria Math" panose="02040503050406030204" pitchFamily="18" charset="0"/>
                      </a:rPr>
                      <m:t>.</m:t>
                    </m:r>
                  </m:oMath>
                </a14:m>
                <a:endParaRPr lang="en-US" dirty="0" smtClean="0"/>
              </a:p>
              <a:p>
                <a:r>
                  <a:rPr lang="en-US" dirty="0" smtClean="0"/>
                  <a:t>Combining the two lemmas,</a:t>
                </a: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𝐸</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𝑤</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𝑐h𝑜𝑠𝑒𝑛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𝑒𝑑𝑔𝑒𝑠</m:t>
                              </m:r>
                            </m:e>
                          </m:d>
                        </m:e>
                      </m:d>
                      <m:r>
                        <a:rPr lang="en-US" b="0" i="1" smtClean="0">
                          <a:solidFill>
                            <a:srgbClr val="C00000"/>
                          </a:solidFill>
                          <a:latin typeface="Cambria Math" panose="02040503050406030204" pitchFamily="18" charset="0"/>
                        </a:rPr>
                        <m:t>≥</m:t>
                      </m:r>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𝑡</m:t>
                          </m:r>
                        </m:num>
                        <m:den>
                          <m:r>
                            <a:rPr lang="en-US" b="0" i="1" smtClean="0">
                              <a:solidFill>
                                <a:srgbClr val="C00000"/>
                              </a:solidFill>
                              <a:latin typeface="Cambria Math" panose="02040503050406030204" pitchFamily="18" charset="0"/>
                            </a:rPr>
                            <m:t>𝑛</m:t>
                          </m:r>
                        </m:den>
                      </m:f>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𝑂𝑃𝑇</m:t>
                      </m:r>
                      <m:r>
                        <a:rPr lang="en-US" b="0" i="1" smtClean="0">
                          <a:solidFill>
                            <a:srgbClr val="C00000"/>
                          </a:solidFill>
                          <a:latin typeface="Cambria Math" panose="02040503050406030204" pitchFamily="18" charset="0"/>
                        </a:rPr>
                        <m:t>⋅</m:t>
                      </m:r>
                      <m:nary>
                        <m:naryPr>
                          <m:chr m:val="∑"/>
                          <m:ctrlPr>
                            <a:rPr lang="en-US" b="0" i="1" smtClean="0">
                              <a:solidFill>
                                <a:srgbClr val="C00000"/>
                              </a:solidFill>
                              <a:latin typeface="Cambria Math" panose="02040503050406030204" pitchFamily="18" charset="0"/>
                            </a:rPr>
                          </m:ctrlPr>
                        </m:naryPr>
                        <m:sub>
                          <m:r>
                            <m:rPr>
                              <m:brk m:alnAt="23"/>
                            </m:rPr>
                            <a:rPr lang="en-US" b="0" i="1" smtClean="0">
                              <a:solidFill>
                                <a:srgbClr val="C00000"/>
                              </a:solidFill>
                              <a:latin typeface="Cambria Math" panose="02040503050406030204" pitchFamily="18" charset="0"/>
                            </a:rPr>
                            <m:t>𝑘</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𝑡</m:t>
                          </m:r>
                          <m:r>
                            <a:rPr lang="en-US" b="0" i="1" smtClean="0">
                              <a:solidFill>
                                <a:srgbClr val="C00000"/>
                              </a:solidFill>
                              <a:latin typeface="Cambria Math" panose="02040503050406030204" pitchFamily="18" charset="0"/>
                            </a:rPr>
                            <m:t>+1</m:t>
                          </m:r>
                        </m:sub>
                        <m:sup>
                          <m:r>
                            <a:rPr lang="en-US" b="0" i="1" smtClean="0">
                              <a:solidFill>
                                <a:srgbClr val="C00000"/>
                              </a:solidFill>
                              <a:latin typeface="Cambria Math" panose="02040503050406030204" pitchFamily="18" charset="0"/>
                            </a:rPr>
                            <m:t>𝑛</m:t>
                          </m:r>
                        </m:sup>
                        <m:e>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1</m:t>
                              </m:r>
                            </m:num>
                            <m:den>
                              <m:r>
                                <a:rPr lang="en-US" b="0" i="1" smtClean="0">
                                  <a:solidFill>
                                    <a:srgbClr val="C00000"/>
                                  </a:solidFill>
                                  <a:latin typeface="Cambria Math" panose="02040503050406030204" pitchFamily="18" charset="0"/>
                                </a:rPr>
                                <m:t>𝑘</m:t>
                              </m:r>
                              <m:r>
                                <a:rPr lang="en-US" b="0" i="1" smtClean="0">
                                  <a:solidFill>
                                    <a:srgbClr val="C00000"/>
                                  </a:solidFill>
                                  <a:latin typeface="Cambria Math" panose="02040503050406030204" pitchFamily="18" charset="0"/>
                                </a:rPr>
                                <m:t>−1</m:t>
                              </m:r>
                            </m:den>
                          </m:f>
                        </m:e>
                      </m:nary>
                      <m:r>
                        <a:rPr lang="en-US" b="0" i="1" smtClean="0">
                          <a:solidFill>
                            <a:srgbClr val="C00000"/>
                          </a:solidFill>
                          <a:latin typeface="Cambria Math" panose="02040503050406030204" pitchFamily="18" charset="0"/>
                        </a:rPr>
                        <m:t>&gt;</m:t>
                      </m:r>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𝑂𝑃𝑇</m:t>
                          </m:r>
                        </m:num>
                        <m:den>
                          <m:r>
                            <a:rPr lang="en-US" b="0" i="1" smtClean="0">
                              <a:solidFill>
                                <a:srgbClr val="C00000"/>
                              </a:solidFill>
                              <a:latin typeface="Cambria Math" panose="02040503050406030204" pitchFamily="18" charset="0"/>
                            </a:rPr>
                            <m:t>𝑒</m:t>
                          </m:r>
                        </m:den>
                      </m:f>
                      <m:r>
                        <a:rPr lang="en-US" b="0" i="1" smtClean="0">
                          <a:solidFill>
                            <a:srgbClr val="C00000"/>
                          </a:solidFill>
                          <a:latin typeface="Cambria Math" panose="02040503050406030204" pitchFamily="18" charset="0"/>
                        </a:rPr>
                        <m:t>.</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778" t="-1617"/>
                </a:stretch>
              </a:blipFill>
            </p:spPr>
            <p:txBody>
              <a:bodyPr/>
              <a:lstStyle/>
              <a:p>
                <a:r>
                  <a:rPr lang="en-US">
                    <a:noFill/>
                  </a:rPr>
                  <a:t> </a:t>
                </a:r>
              </a:p>
            </p:txBody>
          </p:sp>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5980141"/>
      </p:ext>
    </p:extLst>
  </p:cSld>
  <p:clrMapOvr>
    <a:masterClrMapping/>
  </p:clrMapOvr>
  <mc:AlternateContent xmlns:mc="http://schemas.openxmlformats.org/markup-compatibility/2006">
    <mc:Choice xmlns:p14="http://schemas.microsoft.com/office/powerpoint/2010/main" Requires="p14">
      <p:transition spd="slow" p14:dur="2000" advTm="34106"/>
    </mc:Choice>
    <mc:Fallback>
      <p:transition spd="slow" advTm="3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Combinatorial Secretary Problems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sz="3200" dirty="0" smtClean="0"/>
                  <a:t>In a combinatorial secretary problem one has:</a:t>
                </a:r>
              </a:p>
              <a:p>
                <a:pPr marL="571500" indent="-571500">
                  <a:buFont typeface="Arial" panose="020B0604020202020204" pitchFamily="34" charset="0"/>
                  <a:buChar char="•"/>
                </a:pPr>
                <a:r>
                  <a:rPr lang="en-US" sz="3200" dirty="0" smtClean="0"/>
                  <a:t>a finite set </a:t>
                </a:r>
                <a14:m>
                  <m:oMath xmlns:m="http://schemas.openxmlformats.org/officeDocument/2006/math">
                    <m:r>
                      <a:rPr lang="en-US" sz="3200" b="0" i="1" smtClean="0">
                        <a:latin typeface="Cambria Math" panose="02040503050406030204" pitchFamily="18" charset="0"/>
                      </a:rPr>
                      <m:t>𝑈</m:t>
                    </m:r>
                  </m:oMath>
                </a14:m>
                <a:r>
                  <a:rPr lang="en-US" sz="3200" dirty="0" smtClean="0"/>
                  <a:t> with a collection of feasible subsets, </a:t>
                </a:r>
                <a14:m>
                  <m:oMath xmlns:m="http://schemas.openxmlformats.org/officeDocument/2006/math">
                    <m:r>
                      <a:rPr lang="en-US" sz="3200" b="0" i="1" smtClean="0">
                        <a:latin typeface="Cambria Math" panose="02040503050406030204" pitchFamily="18" charset="0"/>
                      </a:rPr>
                      <m:t>𝐼</m:t>
                    </m:r>
                    <m:r>
                      <a:rPr lang="en-US" sz="3200" b="0" i="1" smtClean="0">
                        <a:latin typeface="Cambria Math" panose="02040503050406030204" pitchFamily="18" charset="0"/>
                      </a:rPr>
                      <m:t>⊆</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2</m:t>
                        </m:r>
                      </m:e>
                      <m:sup>
                        <m:r>
                          <a:rPr lang="en-US" sz="3200" b="0" i="1" smtClean="0">
                            <a:latin typeface="Cambria Math" panose="02040503050406030204" pitchFamily="18" charset="0"/>
                          </a:rPr>
                          <m:t>𝑈</m:t>
                        </m:r>
                      </m:sup>
                    </m:sSup>
                  </m:oMath>
                </a14:m>
                <a:endParaRPr lang="en-US" sz="3200" dirty="0" smtClean="0"/>
              </a:p>
              <a:p>
                <a:pPr marL="571500" indent="-571500">
                  <a:buFont typeface="Arial" panose="020B0604020202020204" pitchFamily="34" charset="0"/>
                  <a:buChar char="•"/>
                </a:pPr>
                <a:r>
                  <a:rPr lang="en-US" sz="3200" dirty="0" smtClean="0"/>
                  <a:t>weights </a:t>
                </a:r>
                <a14:m>
                  <m:oMath xmlns:m="http://schemas.openxmlformats.org/officeDocument/2006/math">
                    <m:r>
                      <a:rPr lang="en-US" sz="3200" b="0" i="1" smtClean="0">
                        <a:latin typeface="Cambria Math" panose="02040503050406030204" pitchFamily="18" charset="0"/>
                      </a:rPr>
                      <m:t>𝑤</m:t>
                    </m:r>
                    <m:r>
                      <a:rPr lang="en-US" sz="3200" b="0" i="1" smtClean="0">
                        <a:latin typeface="Cambria Math" panose="02040503050406030204" pitchFamily="18" charset="0"/>
                      </a:rPr>
                      <m:t>:</m:t>
                    </m:r>
                    <m:r>
                      <a:rPr lang="en-US" sz="3200" b="0" i="1" smtClean="0">
                        <a:latin typeface="Cambria Math" panose="02040503050406030204" pitchFamily="18" charset="0"/>
                      </a:rPr>
                      <m:t>𝑈</m:t>
                    </m:r>
                    <m:r>
                      <a:rPr lang="en-US" sz="3200" b="0" i="1" smtClean="0">
                        <a:latin typeface="Cambria Math" panose="02040503050406030204" pitchFamily="18" charset="0"/>
                      </a:rPr>
                      <m:t>→</m:t>
                    </m:r>
                    <m:d>
                      <m:dPr>
                        <m:begChr m:val="["/>
                        <m:ctrlPr>
                          <a:rPr lang="en-US" sz="3200" b="0" i="1" smtClean="0">
                            <a:latin typeface="Cambria Math" panose="02040503050406030204" pitchFamily="18" charset="0"/>
                          </a:rPr>
                        </m:ctrlPr>
                      </m:dPr>
                      <m:e>
                        <m:r>
                          <a:rPr lang="en-US" sz="3200" b="0" i="1" smtClean="0">
                            <a:latin typeface="Cambria Math" panose="02040503050406030204" pitchFamily="18" charset="0"/>
                          </a:rPr>
                          <m:t>0,∞</m:t>
                        </m:r>
                      </m:e>
                    </m:d>
                    <m:r>
                      <a:rPr lang="en-US" sz="3200" b="0" i="1" smtClean="0">
                        <a:latin typeface="Cambria Math" panose="02040503050406030204" pitchFamily="18" charset="0"/>
                      </a:rPr>
                      <m:t>, </m:t>
                    </m:r>
                  </m:oMath>
                </a14:m>
                <a:r>
                  <a:rPr lang="en-US" sz="3200" dirty="0" smtClean="0"/>
                  <a:t>initially unknown</a:t>
                </a:r>
              </a:p>
              <a:p>
                <a:r>
                  <a:rPr lang="en-US" sz="3200" dirty="0" smtClean="0"/>
                  <a:t>Elements arrive in random order, reveal their weights.</a:t>
                </a:r>
              </a:p>
              <a:p>
                <a:r>
                  <a:rPr lang="en-US" sz="3200" dirty="0" smtClean="0"/>
                  <a:t>Algorithm chooses elements, at their arrival time, subject to the constraint that </a:t>
                </a:r>
                <a14:m>
                  <m:oMath xmlns:m="http://schemas.openxmlformats.org/officeDocument/2006/math">
                    <m:r>
                      <m:rPr>
                        <m:lit/>
                      </m:rPr>
                      <a:rPr lang="en-US" sz="3200" b="0" i="1" smtClean="0">
                        <a:latin typeface="Cambria Math" panose="02040503050406030204" pitchFamily="18" charset="0"/>
                      </a:rPr>
                      <m:t>{</m:t>
                    </m:r>
                    <m:r>
                      <m:rPr>
                        <m:sty m:val="p"/>
                      </m:rPr>
                      <a:rPr lang="en-US" sz="3200" b="0" i="0" smtClean="0">
                        <a:latin typeface="Cambria Math" panose="02040503050406030204" pitchFamily="18" charset="0"/>
                      </a:rPr>
                      <m:t>chosen</m:t>
                    </m:r>
                    <m:r>
                      <a:rPr lang="en-US" sz="3200" b="0" i="0" smtClean="0">
                        <a:latin typeface="Cambria Math" panose="02040503050406030204" pitchFamily="18" charset="0"/>
                      </a:rPr>
                      <m:t> </m:t>
                    </m:r>
                    <m:r>
                      <m:rPr>
                        <m:sty m:val="p"/>
                      </m:rPr>
                      <a:rPr lang="en-US" sz="3200" b="0" i="0" smtClean="0">
                        <a:latin typeface="Cambria Math" panose="02040503050406030204" pitchFamily="18" charset="0"/>
                      </a:rPr>
                      <m:t>elements</m:t>
                    </m:r>
                    <m:r>
                      <a:rPr lang="en-US" sz="3200" b="0" i="1" smtClean="0">
                        <a:latin typeface="Cambria Math" panose="02040503050406030204" pitchFamily="18" charset="0"/>
                      </a:rPr>
                      <m:t>}∈</m:t>
                    </m:r>
                    <m:r>
                      <a:rPr lang="en-US" sz="3200" b="0" i="1" smtClean="0">
                        <a:latin typeface="Cambria Math" panose="02040503050406030204" pitchFamily="18" charset="0"/>
                      </a:rPr>
                      <m:t>𝐼</m:t>
                    </m:r>
                    <m:r>
                      <a:rPr lang="en-US" sz="3200" b="0" i="1" smtClean="0">
                        <a:latin typeface="Cambria Math" panose="02040503050406030204" pitchFamily="18" charset="0"/>
                      </a:rPr>
                      <m:t>.</m:t>
                    </m:r>
                  </m:oMath>
                </a14:m>
                <a:endParaRPr lang="en-US" sz="3200" dirty="0" smtClean="0"/>
              </a:p>
              <a:p>
                <a:r>
                  <a:rPr lang="en-US" sz="3200" dirty="0" smtClean="0"/>
                  <a:t>Goal: maximize expected total weight of chosen elements.</a:t>
                </a:r>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5"/>
                <a:stretch>
                  <a:fillRect l="-1278" t="-1617"/>
                </a:stretch>
              </a:blipFill>
            </p:spPr>
            <p:txBody>
              <a:bodyPr/>
              <a:lstStyle/>
              <a:p>
                <a:r>
                  <a:rPr lang="en-US">
                    <a:noFill/>
                  </a:rPr>
                  <a:t> </a:t>
                </a:r>
              </a:p>
            </p:txBody>
          </p:sp>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3302918"/>
      </p:ext>
    </p:extLst>
  </p:cSld>
  <p:clrMapOvr>
    <a:masterClrMapping/>
  </p:clrMapOvr>
  <mc:AlternateContent xmlns:mc="http://schemas.openxmlformats.org/markup-compatibility/2006">
    <mc:Choice xmlns:p14="http://schemas.microsoft.com/office/powerpoint/2010/main" Requires="p14">
      <p:transition spd="slow" p14:dur="2000" advTm="135334"/>
    </mc:Choice>
    <mc:Fallback>
      <p:transition spd="slow" advTm="13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Matroids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09601" y="1417639"/>
                <a:ext cx="11106911" cy="4708525"/>
              </a:xfrm>
            </p:spPr>
            <p:txBody>
              <a:bodyPr>
                <a:normAutofit/>
              </a:bodyPr>
              <a:lstStyle/>
              <a:p>
                <a:r>
                  <a:rPr lang="en-US" sz="3400" b="1" dirty="0" smtClean="0">
                    <a:solidFill>
                      <a:schemeClr val="accent2"/>
                    </a:solidFill>
                  </a:rPr>
                  <a:t>Definition</a:t>
                </a:r>
                <a:r>
                  <a:rPr lang="en-US" sz="3400" dirty="0" smtClean="0"/>
                  <a:t>: A </a:t>
                </a:r>
                <a:r>
                  <a:rPr lang="en-US" sz="3400" i="1" dirty="0" err="1" smtClean="0">
                    <a:solidFill>
                      <a:schemeClr val="accent1"/>
                    </a:solidFill>
                  </a:rPr>
                  <a:t>matroid</a:t>
                </a:r>
                <a:r>
                  <a:rPr lang="en-US" sz="3400" dirty="0" smtClean="0"/>
                  <a:t> consists of a </a:t>
                </a:r>
                <a:r>
                  <a:rPr lang="en-US" sz="3400" i="1" dirty="0" smtClean="0">
                    <a:solidFill>
                      <a:schemeClr val="accent1"/>
                    </a:solidFill>
                  </a:rPr>
                  <a:t>ground set</a:t>
                </a:r>
                <a:r>
                  <a:rPr lang="en-US" sz="3400" dirty="0" smtClean="0"/>
                  <a:t> </a:t>
                </a:r>
                <a14:m>
                  <m:oMath xmlns:m="http://schemas.openxmlformats.org/officeDocument/2006/math">
                    <m:r>
                      <a:rPr lang="en-US" sz="3400" b="0" i="1" smtClean="0">
                        <a:latin typeface="Cambria Math" panose="02040503050406030204" pitchFamily="18" charset="0"/>
                      </a:rPr>
                      <m:t>𝑈</m:t>
                    </m:r>
                    <m:r>
                      <a:rPr lang="en-US" sz="3400" b="0" i="1" smtClean="0">
                        <a:latin typeface="Cambria Math" panose="02040503050406030204" pitchFamily="18" charset="0"/>
                      </a:rPr>
                      <m:t> </m:t>
                    </m:r>
                  </m:oMath>
                </a14:m>
                <a:r>
                  <a:rPr lang="en-US" sz="3400" dirty="0" smtClean="0"/>
                  <a:t>and collection of </a:t>
                </a:r>
                <a:r>
                  <a:rPr lang="en-US" sz="3400" i="1" dirty="0" smtClean="0">
                    <a:solidFill>
                      <a:schemeClr val="accent1"/>
                    </a:solidFill>
                  </a:rPr>
                  <a:t>independent sets</a:t>
                </a:r>
                <a:r>
                  <a:rPr lang="en-US" sz="3400" dirty="0" smtClean="0"/>
                  <a:t> </a:t>
                </a:r>
                <a14:m>
                  <m:oMath xmlns:m="http://schemas.openxmlformats.org/officeDocument/2006/math">
                    <m:r>
                      <a:rPr lang="en-US" sz="3400" b="0" i="1" smtClean="0">
                        <a:latin typeface="Cambria Math" panose="02040503050406030204" pitchFamily="18" charset="0"/>
                      </a:rPr>
                      <m:t>𝐼</m:t>
                    </m:r>
                    <m:r>
                      <a:rPr lang="en-US" sz="3400" b="0" i="1" smtClean="0">
                        <a:latin typeface="Cambria Math" panose="02040503050406030204" pitchFamily="18" charset="0"/>
                      </a:rPr>
                      <m:t>⊆</m:t>
                    </m:r>
                    <m:sSup>
                      <m:sSupPr>
                        <m:ctrlPr>
                          <a:rPr lang="en-US" sz="3400" b="0" i="1" smtClean="0">
                            <a:latin typeface="Cambria Math" panose="02040503050406030204" pitchFamily="18" charset="0"/>
                          </a:rPr>
                        </m:ctrlPr>
                      </m:sSupPr>
                      <m:e>
                        <m:r>
                          <a:rPr lang="en-US" sz="3400" b="0" i="1" smtClean="0">
                            <a:latin typeface="Cambria Math" panose="02040503050406030204" pitchFamily="18" charset="0"/>
                          </a:rPr>
                          <m:t>2</m:t>
                        </m:r>
                      </m:e>
                      <m:sup>
                        <m:r>
                          <a:rPr lang="en-US" sz="3400" b="0" i="1" smtClean="0">
                            <a:latin typeface="Cambria Math" panose="02040503050406030204" pitchFamily="18" charset="0"/>
                          </a:rPr>
                          <m:t>𝑈</m:t>
                        </m:r>
                      </m:sup>
                    </m:sSup>
                  </m:oMath>
                </a14:m>
                <a:r>
                  <a:rPr lang="en-US" sz="3400" dirty="0" smtClean="0"/>
                  <a:t> satisfying</a:t>
                </a:r>
              </a:p>
              <a:p>
                <a:pPr marL="1504925" lvl="1" indent="-514350">
                  <a:buFont typeface="+mj-lt"/>
                  <a:buAutoNum type="arabicPeriod"/>
                </a:pPr>
                <a14:m>
                  <m:oMath xmlns:m="http://schemas.openxmlformats.org/officeDocument/2006/math">
                    <m:r>
                      <a:rPr lang="en-US" sz="2867" b="0" i="1" smtClean="0">
                        <a:latin typeface="Cambria Math" panose="02040503050406030204" pitchFamily="18" charset="0"/>
                      </a:rPr>
                      <m:t>∅∈</m:t>
                    </m:r>
                    <m:r>
                      <a:rPr lang="en-US" sz="2867" b="0" i="1" smtClean="0">
                        <a:latin typeface="Cambria Math" panose="02040503050406030204" pitchFamily="18" charset="0"/>
                      </a:rPr>
                      <m:t>𝐼</m:t>
                    </m:r>
                  </m:oMath>
                </a14:m>
                <a:endParaRPr lang="en-US" sz="2867" b="0" dirty="0" smtClean="0"/>
              </a:p>
              <a:p>
                <a:pPr marL="1504925" lvl="1" indent="-514350">
                  <a:buFont typeface="+mj-lt"/>
                  <a:buAutoNum type="arabicPeriod"/>
                </a:pPr>
                <a14:m>
                  <m:oMath xmlns:m="http://schemas.openxmlformats.org/officeDocument/2006/math">
                    <m:r>
                      <a:rPr lang="en-US" sz="2867" b="0" i="1" smtClean="0">
                        <a:latin typeface="Cambria Math" panose="02040503050406030204" pitchFamily="18" charset="0"/>
                      </a:rPr>
                      <m:t>𝑆</m:t>
                    </m:r>
                    <m:r>
                      <a:rPr lang="en-US" sz="2867" b="0" i="1" smtClean="0">
                        <a:latin typeface="Cambria Math" panose="02040503050406030204" pitchFamily="18" charset="0"/>
                      </a:rPr>
                      <m:t>⊆</m:t>
                    </m:r>
                    <m:r>
                      <a:rPr lang="en-US" sz="2867" b="0" i="1" smtClean="0">
                        <a:latin typeface="Cambria Math" panose="02040503050406030204" pitchFamily="18" charset="0"/>
                      </a:rPr>
                      <m:t>𝑇</m:t>
                    </m:r>
                    <m:r>
                      <a:rPr lang="en-US" sz="2867" b="0" i="1" smtClean="0">
                        <a:latin typeface="Cambria Math" panose="02040503050406030204" pitchFamily="18" charset="0"/>
                      </a:rPr>
                      <m:t>,  </m:t>
                    </m:r>
                    <m:r>
                      <a:rPr lang="en-US" sz="2867" b="0" i="1" smtClean="0">
                        <a:latin typeface="Cambria Math" panose="02040503050406030204" pitchFamily="18" charset="0"/>
                      </a:rPr>
                      <m:t>𝑇</m:t>
                    </m:r>
                    <m:r>
                      <a:rPr lang="en-US" sz="2867" b="0" i="1" smtClean="0">
                        <a:latin typeface="Cambria Math" panose="02040503050406030204" pitchFamily="18" charset="0"/>
                      </a:rPr>
                      <m:t>∈</m:t>
                    </m:r>
                    <m:r>
                      <a:rPr lang="en-US" sz="2867" b="0" i="1" smtClean="0">
                        <a:latin typeface="Cambria Math" panose="02040503050406030204" pitchFamily="18" charset="0"/>
                      </a:rPr>
                      <m:t>𝐼</m:t>
                    </m:r>
                    <m:r>
                      <a:rPr lang="en-US" sz="2867" b="0" i="1" smtClean="0">
                        <a:latin typeface="Cambria Math" panose="02040503050406030204" pitchFamily="18" charset="0"/>
                      </a:rPr>
                      <m:t>  ⇒  </m:t>
                    </m:r>
                    <m:r>
                      <a:rPr lang="en-US" sz="2867" b="0" i="1" smtClean="0">
                        <a:latin typeface="Cambria Math" panose="02040503050406030204" pitchFamily="18" charset="0"/>
                      </a:rPr>
                      <m:t>𝑆</m:t>
                    </m:r>
                    <m:r>
                      <a:rPr lang="en-US" sz="2867" b="0" i="1" smtClean="0">
                        <a:latin typeface="Cambria Math" panose="02040503050406030204" pitchFamily="18" charset="0"/>
                      </a:rPr>
                      <m:t>∈</m:t>
                    </m:r>
                    <m:r>
                      <a:rPr lang="en-US" sz="2867" b="0" i="1" smtClean="0">
                        <a:latin typeface="Cambria Math" panose="02040503050406030204" pitchFamily="18" charset="0"/>
                      </a:rPr>
                      <m:t>𝐼</m:t>
                    </m:r>
                  </m:oMath>
                </a14:m>
                <a:endParaRPr lang="en-US" sz="2867" b="0" dirty="0" smtClean="0"/>
              </a:p>
              <a:p>
                <a:pPr marL="1504925" lvl="1" indent="-514350">
                  <a:buFont typeface="+mj-lt"/>
                  <a:buAutoNum type="arabicPeriod"/>
                </a:pPr>
                <a14:m>
                  <m:oMath xmlns:m="http://schemas.openxmlformats.org/officeDocument/2006/math">
                    <m:d>
                      <m:dPr>
                        <m:begChr m:val="|"/>
                        <m:endChr m:val="|"/>
                        <m:ctrlPr>
                          <a:rPr lang="en-US" sz="2867" b="0" i="1" smtClean="0">
                            <a:latin typeface="Cambria Math" panose="02040503050406030204" pitchFamily="18" charset="0"/>
                          </a:rPr>
                        </m:ctrlPr>
                      </m:dPr>
                      <m:e>
                        <m:r>
                          <a:rPr lang="en-US" sz="2867" b="0" i="1" smtClean="0">
                            <a:latin typeface="Cambria Math" panose="02040503050406030204" pitchFamily="18" charset="0"/>
                          </a:rPr>
                          <m:t>𝑆</m:t>
                        </m:r>
                      </m:e>
                    </m:d>
                    <m:r>
                      <a:rPr lang="en-US" sz="2867" b="0" i="1" smtClean="0">
                        <a:latin typeface="Cambria Math" panose="02040503050406030204" pitchFamily="18" charset="0"/>
                      </a:rPr>
                      <m:t>&lt;</m:t>
                    </m:r>
                    <m:d>
                      <m:dPr>
                        <m:begChr m:val="|"/>
                        <m:endChr m:val="|"/>
                        <m:ctrlPr>
                          <a:rPr lang="en-US" sz="2867" b="0" i="1" smtClean="0">
                            <a:latin typeface="Cambria Math" panose="02040503050406030204" pitchFamily="18" charset="0"/>
                          </a:rPr>
                        </m:ctrlPr>
                      </m:dPr>
                      <m:e>
                        <m:r>
                          <a:rPr lang="en-US" sz="2867" b="0" i="1" smtClean="0">
                            <a:latin typeface="Cambria Math" panose="02040503050406030204" pitchFamily="18" charset="0"/>
                          </a:rPr>
                          <m:t>𝑇</m:t>
                        </m:r>
                      </m:e>
                    </m:d>
                    <m:r>
                      <a:rPr lang="en-US" sz="2867" b="0" i="1" smtClean="0">
                        <a:latin typeface="Cambria Math" panose="02040503050406030204" pitchFamily="18" charset="0"/>
                      </a:rPr>
                      <m:t>,  </m:t>
                    </m:r>
                    <m:r>
                      <a:rPr lang="en-US" sz="2867" b="0" i="1" smtClean="0">
                        <a:latin typeface="Cambria Math" panose="02040503050406030204" pitchFamily="18" charset="0"/>
                      </a:rPr>
                      <m:t>𝑆</m:t>
                    </m:r>
                    <m:r>
                      <a:rPr lang="en-US" sz="2867" b="0" i="1" smtClean="0">
                        <a:latin typeface="Cambria Math" panose="02040503050406030204" pitchFamily="18" charset="0"/>
                      </a:rPr>
                      <m:t>,</m:t>
                    </m:r>
                    <m:r>
                      <a:rPr lang="en-US" sz="2867" b="0" i="1" smtClean="0">
                        <a:latin typeface="Cambria Math" panose="02040503050406030204" pitchFamily="18" charset="0"/>
                      </a:rPr>
                      <m:t>𝑇</m:t>
                    </m:r>
                    <m:r>
                      <a:rPr lang="en-US" sz="2867" b="0" i="1" smtClean="0">
                        <a:latin typeface="Cambria Math" panose="02040503050406030204" pitchFamily="18" charset="0"/>
                      </a:rPr>
                      <m:t>∈</m:t>
                    </m:r>
                    <m:r>
                      <a:rPr lang="en-US" sz="2867" b="0" i="1" smtClean="0">
                        <a:latin typeface="Cambria Math" panose="02040503050406030204" pitchFamily="18" charset="0"/>
                      </a:rPr>
                      <m:t>𝐼</m:t>
                    </m:r>
                    <m:r>
                      <a:rPr lang="en-US" sz="2867" b="0" i="1" smtClean="0">
                        <a:latin typeface="Cambria Math" panose="02040503050406030204" pitchFamily="18" charset="0"/>
                      </a:rPr>
                      <m:t>⇒ ∃</m:t>
                    </m:r>
                    <m:r>
                      <a:rPr lang="en-US" sz="2867" b="0" i="1" smtClean="0">
                        <a:latin typeface="Cambria Math" panose="02040503050406030204" pitchFamily="18" charset="0"/>
                      </a:rPr>
                      <m:t>𝑡</m:t>
                    </m:r>
                    <m:r>
                      <a:rPr lang="en-US" sz="2867" b="0" i="1" smtClean="0">
                        <a:latin typeface="Cambria Math" panose="02040503050406030204" pitchFamily="18" charset="0"/>
                      </a:rPr>
                      <m:t>∈</m:t>
                    </m:r>
                    <m:r>
                      <a:rPr lang="en-US" sz="2867" b="0" i="1" smtClean="0">
                        <a:latin typeface="Cambria Math" panose="02040503050406030204" pitchFamily="18" charset="0"/>
                      </a:rPr>
                      <m:t>𝑇</m:t>
                    </m:r>
                    <m:r>
                      <a:rPr lang="en-US" sz="2867" b="0" i="1" smtClean="0">
                        <a:latin typeface="Cambria Math" panose="02040503050406030204" pitchFamily="18" charset="0"/>
                      </a:rPr>
                      <m:t>∖</m:t>
                    </m:r>
                    <m:r>
                      <a:rPr lang="en-US" sz="2867" b="0" i="1" smtClean="0">
                        <a:latin typeface="Cambria Math" panose="02040503050406030204" pitchFamily="18" charset="0"/>
                      </a:rPr>
                      <m:t>𝑆</m:t>
                    </m:r>
                    <m:r>
                      <a:rPr lang="en-US" sz="2867" b="0" i="1" smtClean="0">
                        <a:latin typeface="Cambria Math" panose="02040503050406030204" pitchFamily="18" charset="0"/>
                      </a:rPr>
                      <m:t>, </m:t>
                    </m:r>
                    <m:r>
                      <a:rPr lang="en-US" sz="2867" b="0" i="1" smtClean="0">
                        <a:latin typeface="Cambria Math" panose="02040503050406030204" pitchFamily="18" charset="0"/>
                      </a:rPr>
                      <m:t>𝑆</m:t>
                    </m:r>
                    <m:r>
                      <a:rPr lang="en-US" sz="2867" b="0" i="1" smtClean="0">
                        <a:latin typeface="Cambria Math" panose="02040503050406030204" pitchFamily="18" charset="0"/>
                      </a:rPr>
                      <m:t>∪</m:t>
                    </m:r>
                    <m:r>
                      <m:rPr>
                        <m:lit/>
                      </m:rPr>
                      <a:rPr lang="en-US" sz="2867" b="0" i="1" smtClean="0">
                        <a:latin typeface="Cambria Math" panose="02040503050406030204" pitchFamily="18" charset="0"/>
                      </a:rPr>
                      <m:t>{</m:t>
                    </m:r>
                    <m:r>
                      <a:rPr lang="en-US" sz="2867" b="0" i="1" smtClean="0">
                        <a:latin typeface="Cambria Math" panose="02040503050406030204" pitchFamily="18" charset="0"/>
                      </a:rPr>
                      <m:t>𝑡</m:t>
                    </m:r>
                    <m:r>
                      <m:rPr>
                        <m:lit/>
                      </m:rPr>
                      <a:rPr lang="en-US" sz="2867" b="0" i="1" smtClean="0">
                        <a:latin typeface="Cambria Math" panose="02040503050406030204" pitchFamily="18" charset="0"/>
                      </a:rPr>
                      <m:t>}</m:t>
                    </m:r>
                    <m:r>
                      <a:rPr lang="en-US" sz="2867" b="0" i="1" smtClean="0">
                        <a:latin typeface="Cambria Math" panose="02040503050406030204" pitchFamily="18" charset="0"/>
                      </a:rPr>
                      <m:t>∈</m:t>
                    </m:r>
                    <m:r>
                      <a:rPr lang="en-US" sz="2867" b="0" i="1" smtClean="0">
                        <a:latin typeface="Cambria Math" panose="02040503050406030204" pitchFamily="18" charset="0"/>
                      </a:rPr>
                      <m:t>𝐼</m:t>
                    </m:r>
                    <m:r>
                      <a:rPr lang="en-US" sz="2867" b="0" i="1" smtClean="0">
                        <a:latin typeface="Cambria Math" panose="02040503050406030204" pitchFamily="18" charset="0"/>
                      </a:rPr>
                      <m:t> </m:t>
                    </m:r>
                  </m:oMath>
                </a14:m>
                <a:r>
                  <a:rPr lang="en-US" sz="2867" dirty="0" smtClean="0"/>
                  <a:t> </a:t>
                </a:r>
                <a:r>
                  <a:rPr lang="en-US" sz="2400" i="1" dirty="0" smtClean="0">
                    <a:solidFill>
                      <a:schemeClr val="accent1"/>
                    </a:solidFill>
                  </a:rPr>
                  <a:t>(exchange axiom)</a:t>
                </a:r>
              </a:p>
              <a:p>
                <a:r>
                  <a:rPr lang="en-US" sz="3400" b="1" dirty="0" smtClean="0">
                    <a:solidFill>
                      <a:schemeClr val="accent2"/>
                    </a:solidFill>
                  </a:rPr>
                  <a:t>Key examples</a:t>
                </a:r>
                <a:r>
                  <a:rPr lang="en-US" sz="3400" dirty="0" smtClean="0">
                    <a:solidFill>
                      <a:schemeClr val="tx1"/>
                    </a:solidFill>
                  </a:rPr>
                  <a:t>: </a:t>
                </a:r>
              </a:p>
              <a:p>
                <a:pPr marL="1447775" lvl="1" indent="-457200">
                  <a:buFont typeface="Arial" panose="020B0604020202020204" pitchFamily="34" charset="0"/>
                  <a:buChar char="•"/>
                </a:pPr>
                <a14:m>
                  <m:oMath xmlns:m="http://schemas.openxmlformats.org/officeDocument/2006/math">
                    <m:r>
                      <a:rPr lang="en-US" sz="2867" i="1" dirty="0">
                        <a:solidFill>
                          <a:schemeClr val="tx1"/>
                        </a:solidFill>
                        <a:latin typeface="Cambria Math" panose="02040503050406030204" pitchFamily="18" charset="0"/>
                      </a:rPr>
                      <m:t>𝑈</m:t>
                    </m:r>
                    <m:r>
                      <a:rPr lang="en-US" sz="2867" i="1" dirty="0">
                        <a:solidFill>
                          <a:schemeClr val="tx1"/>
                        </a:solidFill>
                        <a:latin typeface="Cambria Math" panose="02040503050406030204" pitchFamily="18" charset="0"/>
                      </a:rPr>
                      <m:t> = </m:t>
                    </m:r>
                    <m:d>
                      <m:dPr>
                        <m:begChr m:val="{"/>
                        <m:endChr m:val="}"/>
                        <m:ctrlPr>
                          <a:rPr lang="en-US" sz="2867" i="1" dirty="0">
                            <a:solidFill>
                              <a:schemeClr val="tx1"/>
                            </a:solidFill>
                            <a:latin typeface="Cambria Math" panose="02040503050406030204" pitchFamily="18" charset="0"/>
                          </a:rPr>
                        </m:ctrlPr>
                      </m:dPr>
                      <m:e>
                        <m:r>
                          <m:rPr>
                            <m:sty m:val="p"/>
                          </m:rPr>
                          <a:rPr lang="en-US" sz="2867" dirty="0">
                            <a:solidFill>
                              <a:schemeClr val="tx1"/>
                            </a:solidFill>
                            <a:latin typeface="Cambria Math" panose="02040503050406030204" pitchFamily="18" charset="0"/>
                          </a:rPr>
                          <m:t>vectors</m:t>
                        </m:r>
                      </m:e>
                    </m:d>
                    <m:r>
                      <a:rPr lang="en-US" sz="2867" i="1" dirty="0">
                        <a:solidFill>
                          <a:schemeClr val="tx1"/>
                        </a:solidFill>
                        <a:latin typeface="Cambria Math" panose="02040503050406030204" pitchFamily="18" charset="0"/>
                      </a:rPr>
                      <m:t>,     </m:t>
                    </m:r>
                    <m:r>
                      <a:rPr lang="en-US" sz="2867" i="1" dirty="0">
                        <a:solidFill>
                          <a:schemeClr val="tx1"/>
                        </a:solidFill>
                        <a:latin typeface="Cambria Math" panose="02040503050406030204" pitchFamily="18" charset="0"/>
                      </a:rPr>
                      <m:t>𝐼</m:t>
                    </m:r>
                    <m:r>
                      <a:rPr lang="en-US" sz="2867" i="1" dirty="0">
                        <a:solidFill>
                          <a:schemeClr val="tx1"/>
                        </a:solidFill>
                        <a:latin typeface="Cambria Math" panose="02040503050406030204" pitchFamily="18" charset="0"/>
                      </a:rPr>
                      <m:t> = {</m:t>
                    </m:r>
                    <m:r>
                      <m:rPr>
                        <m:sty m:val="p"/>
                      </m:rPr>
                      <a:rPr lang="en-US" sz="2867" dirty="0">
                        <a:solidFill>
                          <a:schemeClr val="tx1"/>
                        </a:solidFill>
                        <a:latin typeface="Cambria Math" panose="02040503050406030204" pitchFamily="18" charset="0"/>
                      </a:rPr>
                      <m:t>linearly</m:t>
                    </m:r>
                    <m:r>
                      <a:rPr lang="en-US" sz="2867" dirty="0">
                        <a:solidFill>
                          <a:schemeClr val="tx1"/>
                        </a:solidFill>
                        <a:latin typeface="Cambria Math" panose="02040503050406030204" pitchFamily="18" charset="0"/>
                      </a:rPr>
                      <m:t> </m:t>
                    </m:r>
                    <m:r>
                      <m:rPr>
                        <m:sty m:val="p"/>
                      </m:rPr>
                      <a:rPr lang="en-US" sz="2867" dirty="0">
                        <a:solidFill>
                          <a:schemeClr val="tx1"/>
                        </a:solidFill>
                        <a:latin typeface="Cambria Math" panose="02040503050406030204" pitchFamily="18" charset="0"/>
                      </a:rPr>
                      <m:t>independent</m:t>
                    </m:r>
                    <m:r>
                      <a:rPr lang="en-US" sz="2867" dirty="0">
                        <a:solidFill>
                          <a:schemeClr val="tx1"/>
                        </a:solidFill>
                        <a:latin typeface="Cambria Math" panose="02040503050406030204" pitchFamily="18" charset="0"/>
                      </a:rPr>
                      <m:t> </m:t>
                    </m:r>
                    <m:r>
                      <m:rPr>
                        <m:sty m:val="p"/>
                      </m:rPr>
                      <a:rPr lang="en-US" sz="2867" dirty="0">
                        <a:solidFill>
                          <a:schemeClr val="tx1"/>
                        </a:solidFill>
                        <a:latin typeface="Cambria Math" panose="02040503050406030204" pitchFamily="18" charset="0"/>
                      </a:rPr>
                      <m:t>sets</m:t>
                    </m:r>
                    <m:r>
                      <a:rPr lang="en-US" sz="2867" i="1" dirty="0">
                        <a:solidFill>
                          <a:schemeClr val="tx1"/>
                        </a:solidFill>
                        <a:latin typeface="Cambria Math" panose="02040503050406030204" pitchFamily="18" charset="0"/>
                      </a:rPr>
                      <m:t>}.</m:t>
                    </m:r>
                  </m:oMath>
                </a14:m>
                <a:endParaRPr lang="en-US" sz="2867" dirty="0">
                  <a:solidFill>
                    <a:schemeClr val="tx1"/>
                  </a:solidFill>
                </a:endParaRPr>
              </a:p>
              <a:p>
                <a:pPr marL="1447775" lvl="1" indent="-457200">
                  <a:buFont typeface="Arial" panose="020B0604020202020204" pitchFamily="34" charset="0"/>
                  <a:buChar char="•"/>
                </a:pPr>
                <a14:m>
                  <m:oMath xmlns:m="http://schemas.openxmlformats.org/officeDocument/2006/math">
                    <m:r>
                      <a:rPr lang="en-US" sz="2867" b="0" i="1" smtClean="0">
                        <a:solidFill>
                          <a:schemeClr val="tx1"/>
                        </a:solidFill>
                        <a:latin typeface="Cambria Math" panose="02040503050406030204" pitchFamily="18" charset="0"/>
                      </a:rPr>
                      <m:t>𝑈</m:t>
                    </m:r>
                    <m:r>
                      <a:rPr lang="en-US" sz="2867" b="0" i="1" smtClean="0">
                        <a:solidFill>
                          <a:schemeClr val="tx1"/>
                        </a:solidFill>
                        <a:latin typeface="Cambria Math" panose="02040503050406030204" pitchFamily="18" charset="0"/>
                      </a:rPr>
                      <m:t>=</m:t>
                    </m:r>
                    <m:r>
                      <m:rPr>
                        <m:lit/>
                      </m:rPr>
                      <a:rPr lang="en-US" sz="2867" b="0" i="1" smtClean="0">
                        <a:solidFill>
                          <a:schemeClr val="tx1"/>
                        </a:solidFill>
                        <a:latin typeface="Cambria Math" panose="02040503050406030204" pitchFamily="18" charset="0"/>
                      </a:rPr>
                      <m:t>{</m:t>
                    </m:r>
                    <m:r>
                      <m:rPr>
                        <m:sty m:val="p"/>
                      </m:rPr>
                      <a:rPr lang="en-US" sz="2867" b="0" i="0" smtClean="0">
                        <a:solidFill>
                          <a:schemeClr val="tx1"/>
                        </a:solidFill>
                        <a:latin typeface="Cambria Math" panose="02040503050406030204" pitchFamily="18" charset="0"/>
                      </a:rPr>
                      <m:t>edges</m:t>
                    </m:r>
                    <m:r>
                      <a:rPr lang="en-US" sz="2867" b="0" i="0" smtClean="0">
                        <a:solidFill>
                          <a:schemeClr val="tx1"/>
                        </a:solidFill>
                        <a:latin typeface="Cambria Math" panose="02040503050406030204" pitchFamily="18" charset="0"/>
                      </a:rPr>
                      <m:t> </m:t>
                    </m:r>
                    <m:r>
                      <m:rPr>
                        <m:sty m:val="p"/>
                      </m:rPr>
                      <a:rPr lang="en-US" sz="2867" b="0" i="0" smtClean="0">
                        <a:solidFill>
                          <a:schemeClr val="tx1"/>
                        </a:solidFill>
                        <a:latin typeface="Cambria Math" panose="02040503050406030204" pitchFamily="18" charset="0"/>
                      </a:rPr>
                      <m:t>of</m:t>
                    </m:r>
                    <m:r>
                      <a:rPr lang="en-US" sz="2867" b="0" i="0" smtClean="0">
                        <a:solidFill>
                          <a:schemeClr val="tx1"/>
                        </a:solidFill>
                        <a:latin typeface="Cambria Math" panose="02040503050406030204" pitchFamily="18" charset="0"/>
                      </a:rPr>
                      <m:t> </m:t>
                    </m:r>
                    <m:r>
                      <m:rPr>
                        <m:sty m:val="p"/>
                      </m:rPr>
                      <a:rPr lang="en-US" sz="2867" b="0" i="0" smtClean="0">
                        <a:solidFill>
                          <a:schemeClr val="tx1"/>
                        </a:solidFill>
                        <a:latin typeface="Cambria Math" panose="02040503050406030204" pitchFamily="18" charset="0"/>
                      </a:rPr>
                      <m:t>an</m:t>
                    </m:r>
                    <m:r>
                      <a:rPr lang="en-US" sz="2867" b="0" i="0" smtClean="0">
                        <a:solidFill>
                          <a:schemeClr val="tx1"/>
                        </a:solidFill>
                        <a:latin typeface="Cambria Math" panose="02040503050406030204" pitchFamily="18" charset="0"/>
                      </a:rPr>
                      <m:t> </m:t>
                    </m:r>
                    <m:r>
                      <m:rPr>
                        <m:sty m:val="p"/>
                      </m:rPr>
                      <a:rPr lang="en-US" sz="2867" b="0" i="0" smtClean="0">
                        <a:solidFill>
                          <a:schemeClr val="tx1"/>
                        </a:solidFill>
                        <a:latin typeface="Cambria Math" panose="02040503050406030204" pitchFamily="18" charset="0"/>
                      </a:rPr>
                      <m:t>undirected</m:t>
                    </m:r>
                    <m:r>
                      <a:rPr lang="en-US" sz="2867" b="0" i="0" smtClean="0">
                        <a:solidFill>
                          <a:schemeClr val="tx1"/>
                        </a:solidFill>
                        <a:latin typeface="Cambria Math" panose="02040503050406030204" pitchFamily="18" charset="0"/>
                      </a:rPr>
                      <m:t> </m:t>
                    </m:r>
                    <m:r>
                      <m:rPr>
                        <m:sty m:val="p"/>
                      </m:rPr>
                      <a:rPr lang="en-US" sz="2867" b="0" i="0" smtClean="0">
                        <a:solidFill>
                          <a:schemeClr val="tx1"/>
                        </a:solidFill>
                        <a:latin typeface="Cambria Math" panose="02040503050406030204" pitchFamily="18" charset="0"/>
                      </a:rPr>
                      <m:t>graph</m:t>
                    </m:r>
                    <m:r>
                      <a:rPr lang="en-US" sz="2867" b="0" i="1" smtClean="0">
                        <a:solidFill>
                          <a:schemeClr val="tx1"/>
                        </a:solidFill>
                        <a:latin typeface="Cambria Math" panose="02040503050406030204" pitchFamily="18" charset="0"/>
                      </a:rPr>
                      <m:t>},   </m:t>
                    </m:r>
                    <m:r>
                      <a:rPr lang="en-US" sz="2867" b="0" i="1" smtClean="0">
                        <a:solidFill>
                          <a:schemeClr val="tx1"/>
                        </a:solidFill>
                        <a:latin typeface="Cambria Math" panose="02040503050406030204" pitchFamily="18" charset="0"/>
                      </a:rPr>
                      <m:t>𝐼</m:t>
                    </m:r>
                    <m:r>
                      <a:rPr lang="en-US" sz="2867" b="0" i="1" smtClean="0">
                        <a:solidFill>
                          <a:schemeClr val="tx1"/>
                        </a:solidFill>
                        <a:latin typeface="Cambria Math" panose="02040503050406030204" pitchFamily="18" charset="0"/>
                      </a:rPr>
                      <m:t>=</m:t>
                    </m:r>
                    <m:d>
                      <m:dPr>
                        <m:begChr m:val="{"/>
                        <m:endChr m:val="}"/>
                        <m:ctrlPr>
                          <a:rPr lang="en-US" sz="2867" b="0" i="1" smtClean="0">
                            <a:solidFill>
                              <a:schemeClr val="tx1"/>
                            </a:solidFill>
                            <a:latin typeface="Cambria Math" panose="02040503050406030204" pitchFamily="18" charset="0"/>
                          </a:rPr>
                        </m:ctrlPr>
                      </m:dPr>
                      <m:e>
                        <m:r>
                          <m:rPr>
                            <m:sty m:val="p"/>
                          </m:rPr>
                          <a:rPr lang="en-US" sz="2867" b="0" i="0" smtClean="0">
                            <a:solidFill>
                              <a:schemeClr val="tx1"/>
                            </a:solidFill>
                            <a:latin typeface="Cambria Math" panose="02040503050406030204" pitchFamily="18" charset="0"/>
                          </a:rPr>
                          <m:t>forests</m:t>
                        </m:r>
                      </m:e>
                    </m:d>
                    <m:r>
                      <a:rPr lang="en-US" sz="2867" b="0" i="1" smtClean="0">
                        <a:solidFill>
                          <a:schemeClr val="tx1"/>
                        </a:solidFill>
                        <a:latin typeface="Cambria Math" panose="02040503050406030204" pitchFamily="18" charset="0"/>
                      </a:rPr>
                      <m:t>.</m:t>
                    </m:r>
                  </m:oMath>
                </a14:m>
                <a:endParaRPr lang="en-US" sz="2867" dirty="0" smtClean="0">
                  <a:solidFill>
                    <a:schemeClr val="tx1"/>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09601" y="1417639"/>
                <a:ext cx="11106911" cy="4708525"/>
              </a:xfrm>
              <a:blipFill rotWithShape="0">
                <a:blip r:embed="rId4"/>
                <a:stretch>
                  <a:fillRect l="-1537" t="-1943"/>
                </a:stretch>
              </a:blipFill>
            </p:spPr>
            <p:txBody>
              <a:bodyPr/>
              <a:lstStyle/>
              <a:p>
                <a:r>
                  <a:rPr lang="en-US">
                    <a:noFill/>
                  </a:rPr>
                  <a:t> </a:t>
                </a:r>
              </a:p>
            </p:txBody>
          </p:sp>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2210148"/>
      </p:ext>
    </p:extLst>
  </p:cSld>
  <p:clrMapOvr>
    <a:masterClrMapping/>
  </p:clrMapOvr>
  <mc:AlternateContent xmlns:mc="http://schemas.openxmlformats.org/markup-compatibility/2006">
    <mc:Choice xmlns:p14="http://schemas.microsoft.com/office/powerpoint/2010/main" Requires="p14">
      <p:transition spd="slow" p14:dur="2000" advTm="80526"/>
    </mc:Choice>
    <mc:Fallback>
      <p:transition spd="slow" advTm="8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Matroid</a:t>
            </a:r>
            <a:r>
              <a:rPr lang="en-US" dirty="0"/>
              <a:t> </a:t>
            </a:r>
            <a:r>
              <a:rPr lang="en-US" dirty="0" smtClean="0"/>
              <a:t>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571500" indent="-571500">
                  <a:buFont typeface="Arial" panose="020B0604020202020204" pitchFamily="34" charset="0"/>
                  <a:buChar char="•"/>
                </a:pPr>
                <a:r>
                  <a:rPr lang="en-US" sz="3200" i="1" dirty="0" smtClean="0">
                    <a:solidFill>
                      <a:schemeClr val="accent1"/>
                    </a:solidFill>
                  </a:rPr>
                  <a:t>Basis</a:t>
                </a:r>
                <a:r>
                  <a:rPr lang="en-US" sz="3200" dirty="0" smtClean="0"/>
                  <a:t> of a </a:t>
                </a:r>
                <a:r>
                  <a:rPr lang="en-US" sz="3200" dirty="0" err="1" smtClean="0"/>
                  <a:t>matroid</a:t>
                </a:r>
                <a:r>
                  <a:rPr lang="en-US" sz="3200" dirty="0"/>
                  <a:t>:</a:t>
                </a:r>
                <a:r>
                  <a:rPr lang="en-US" sz="3200" dirty="0" smtClean="0"/>
                  <a:t> a maximal independent set.</a:t>
                </a:r>
              </a:p>
              <a:p>
                <a:pPr marL="1562075" lvl="1" indent="-571500">
                  <a:buFont typeface="Courier New" panose="02070309020205020404" pitchFamily="49" charset="0"/>
                  <a:buChar char="o"/>
                </a:pPr>
                <a:r>
                  <a:rPr lang="en-US" sz="2667" b="1" dirty="0" smtClean="0">
                    <a:solidFill>
                      <a:schemeClr val="accent2"/>
                    </a:solidFill>
                  </a:rPr>
                  <a:t>Exercise</a:t>
                </a:r>
                <a:r>
                  <a:rPr lang="en-US" sz="2667" dirty="0" smtClean="0"/>
                  <a:t>: All bases have the same cardinality.</a:t>
                </a:r>
              </a:p>
              <a:p>
                <a:pPr marL="571500" indent="-571500">
                  <a:buFont typeface="Arial" panose="020B0604020202020204" pitchFamily="34" charset="0"/>
                  <a:buChar char="•"/>
                </a:pPr>
                <a:r>
                  <a:rPr lang="en-US" sz="3200" i="1" dirty="0" smtClean="0">
                    <a:solidFill>
                      <a:schemeClr val="accent1"/>
                    </a:solidFill>
                  </a:rPr>
                  <a:t>Circuit</a:t>
                </a:r>
                <a:r>
                  <a:rPr lang="en-US" sz="3200" dirty="0" smtClean="0"/>
                  <a:t> in a </a:t>
                </a:r>
                <a:r>
                  <a:rPr lang="en-US" sz="3200" dirty="0" err="1" smtClean="0"/>
                  <a:t>matroid</a:t>
                </a:r>
                <a:r>
                  <a:rPr lang="en-US" sz="3200" dirty="0" smtClean="0"/>
                  <a:t>: a minimal dependent set.</a:t>
                </a:r>
              </a:p>
              <a:p>
                <a:pPr marL="571500" indent="-571500">
                  <a:buFont typeface="Arial" panose="020B0604020202020204" pitchFamily="34" charset="0"/>
                  <a:buChar char="•"/>
                </a:pPr>
                <a:r>
                  <a:rPr lang="en-US" sz="3200" i="1" dirty="0" smtClean="0">
                    <a:solidFill>
                      <a:schemeClr val="accent1"/>
                    </a:solidFill>
                  </a:rPr>
                  <a:t>Rank</a:t>
                </a:r>
                <a:r>
                  <a:rPr lang="en-US" sz="3200" dirty="0" smtClean="0"/>
                  <a:t> of a subset </a:t>
                </a:r>
                <a14:m>
                  <m:oMath xmlns:m="http://schemas.openxmlformats.org/officeDocument/2006/math">
                    <m:r>
                      <a:rPr lang="en-US" sz="3200" b="0" i="1" smtClean="0">
                        <a:latin typeface="Cambria Math" panose="02040503050406030204" pitchFamily="18" charset="0"/>
                      </a:rPr>
                      <m:t>𝑆</m:t>
                    </m:r>
                  </m:oMath>
                </a14:m>
                <a:r>
                  <a:rPr lang="en-US" sz="3200" dirty="0" smtClean="0"/>
                  <a:t>: size of maximal </a:t>
                </a:r>
                <a:r>
                  <a:rPr lang="en-US" sz="3200" dirty="0" err="1" smtClean="0"/>
                  <a:t>indep</a:t>
                </a:r>
                <a:r>
                  <a:rPr lang="en-US" sz="3200" dirty="0" smtClean="0"/>
                  <a:t>. subset of </a:t>
                </a:r>
                <a14:m>
                  <m:oMath xmlns:m="http://schemas.openxmlformats.org/officeDocument/2006/math">
                    <m:r>
                      <a:rPr lang="en-US" sz="3200" i="1" dirty="0" smtClean="0">
                        <a:latin typeface="Cambria Math" panose="02040503050406030204" pitchFamily="18" charset="0"/>
                      </a:rPr>
                      <m:t>𝑆</m:t>
                    </m:r>
                  </m:oMath>
                </a14:m>
                <a:r>
                  <a:rPr lang="en-US" sz="3200" dirty="0" smtClean="0"/>
                  <a:t>.</a:t>
                </a:r>
              </a:p>
              <a:p>
                <a:pPr marL="571500" indent="-571500">
                  <a:buFont typeface="Arial" panose="020B0604020202020204" pitchFamily="34" charset="0"/>
                  <a:buChar char="•"/>
                </a:pPr>
                <a:r>
                  <a:rPr lang="en-US" sz="3200" i="1" dirty="0" smtClean="0">
                    <a:solidFill>
                      <a:schemeClr val="accent1"/>
                    </a:solidFill>
                  </a:rPr>
                  <a:t>Span</a:t>
                </a:r>
                <a:r>
                  <a:rPr lang="en-US" sz="3200" i="1" dirty="0" smtClean="0"/>
                  <a:t> </a:t>
                </a:r>
                <a:r>
                  <a:rPr lang="en-US" sz="3200" dirty="0" smtClean="0"/>
                  <a:t>of </a:t>
                </a:r>
                <a14:m>
                  <m:oMath xmlns:m="http://schemas.openxmlformats.org/officeDocument/2006/math">
                    <m:r>
                      <a:rPr lang="en-US" sz="3200" b="0" i="1" smtClean="0">
                        <a:latin typeface="Cambria Math" panose="02040503050406030204" pitchFamily="18" charset="0"/>
                      </a:rPr>
                      <m:t>𝑆</m:t>
                    </m:r>
                  </m:oMath>
                </a14:m>
                <a:r>
                  <a:rPr lang="en-US" sz="3200" dirty="0" smtClean="0"/>
                  <a:t>: unique maximal </a:t>
                </a:r>
                <a14:m>
                  <m:oMath xmlns:m="http://schemas.openxmlformats.org/officeDocument/2006/math">
                    <m:r>
                      <a:rPr lang="en-US" sz="3200" b="0" i="1" smtClean="0">
                        <a:latin typeface="Cambria Math" panose="02040503050406030204" pitchFamily="18" charset="0"/>
                      </a:rPr>
                      <m:t>𝑇</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𝑆</m:t>
                    </m:r>
                  </m:oMath>
                </a14:m>
                <a:r>
                  <a:rPr lang="en-US" sz="3200" i="1" dirty="0" smtClean="0"/>
                  <a:t> </a:t>
                </a:r>
                <a:r>
                  <a:rPr lang="en-US" sz="3200" dirty="0" err="1" smtClean="0"/>
                  <a:t>s.t.</a:t>
                </a:r>
                <a:r>
                  <a:rPr lang="en-US" sz="3200" dirty="0" smtClean="0"/>
                  <a:t> rank(</a:t>
                </a:r>
                <a14:m>
                  <m:oMath xmlns:m="http://schemas.openxmlformats.org/officeDocument/2006/math">
                    <m:r>
                      <a:rPr lang="en-US" sz="3200" i="1" dirty="0" smtClean="0">
                        <a:latin typeface="Cambria Math" panose="02040503050406030204" pitchFamily="18" charset="0"/>
                      </a:rPr>
                      <m:t>𝑇</m:t>
                    </m:r>
                  </m:oMath>
                </a14:m>
                <a:r>
                  <a:rPr lang="en-US" sz="3200" dirty="0" smtClean="0"/>
                  <a:t>)=rank(</a:t>
                </a:r>
                <a14:m>
                  <m:oMath xmlns:m="http://schemas.openxmlformats.org/officeDocument/2006/math">
                    <m:r>
                      <a:rPr lang="en-US" sz="3200" i="1" dirty="0" smtClean="0">
                        <a:latin typeface="Cambria Math" panose="02040503050406030204" pitchFamily="18" charset="0"/>
                      </a:rPr>
                      <m:t>𝑆</m:t>
                    </m:r>
                  </m:oMath>
                </a14:m>
                <a:r>
                  <a:rPr lang="en-US" sz="3200" dirty="0" smtClean="0"/>
                  <a:t>).</a:t>
                </a:r>
              </a:p>
              <a:p>
                <a:pPr marL="1562075" lvl="1" indent="-571500">
                  <a:buFont typeface="Courier New" panose="02070309020205020404" pitchFamily="49" charset="0"/>
                  <a:buChar char="o"/>
                </a:pPr>
                <a:r>
                  <a:rPr lang="en-US" sz="2667" b="1" dirty="0" smtClean="0">
                    <a:solidFill>
                      <a:schemeClr val="accent2"/>
                    </a:solidFill>
                  </a:rPr>
                  <a:t>Exercise</a:t>
                </a:r>
                <a:r>
                  <a:rPr lang="en-US" sz="2667" dirty="0" smtClean="0"/>
                  <a:t>: Justify uniqueness by showing that if </a:t>
                </a:r>
                <a14:m>
                  <m:oMath xmlns:m="http://schemas.openxmlformats.org/officeDocument/2006/math">
                    <m:r>
                      <a:rPr lang="en-US" sz="2800" i="1">
                        <a:latin typeface="Cambria Math" panose="02040503050406030204" pitchFamily="18" charset="0"/>
                      </a:rPr>
                      <m:t>𝑇</m:t>
                    </m:r>
                    <m:r>
                      <a:rPr lang="en-US" sz="2800" b="0" i="1" smtClean="0">
                        <a:latin typeface="Cambria Math" panose="02040503050406030204" pitchFamily="18" charset="0"/>
                      </a:rPr>
                      <m:t>,</m:t>
                    </m:r>
                    <m:r>
                      <a:rPr lang="en-US" sz="2800" b="0" i="1" smtClean="0">
                        <a:latin typeface="Cambria Math" panose="02040503050406030204" pitchFamily="18" charset="0"/>
                      </a:rPr>
                      <m:t>𝑇</m:t>
                    </m:r>
                    <m:r>
                      <a:rPr lang="en-US" sz="2800" b="0" i="1" smtClean="0">
                        <a:latin typeface="Cambria Math" panose="02040503050406030204" pitchFamily="18" charset="0"/>
                      </a:rPr>
                      <m:t>′⊇</m:t>
                    </m:r>
                    <m:r>
                      <a:rPr lang="en-US" sz="2800" i="1">
                        <a:latin typeface="Cambria Math" panose="02040503050406030204" pitchFamily="18" charset="0"/>
                        <a:ea typeface="Cambria Math" panose="02040503050406030204" pitchFamily="18" charset="0"/>
                      </a:rPr>
                      <m:t>𝑆</m:t>
                    </m:r>
                  </m:oMath>
                </a14:m>
                <a:r>
                  <a:rPr lang="en-US" sz="2800" i="1" dirty="0" smtClean="0"/>
                  <a:t> </a:t>
                </a:r>
                <a:r>
                  <a:rPr lang="en-US" sz="2800" dirty="0" smtClean="0"/>
                  <a:t>with rank(</a:t>
                </a:r>
                <a14:m>
                  <m:oMath xmlns:m="http://schemas.openxmlformats.org/officeDocument/2006/math">
                    <m:r>
                      <a:rPr lang="en-US" sz="2800" i="1" dirty="0" smtClean="0">
                        <a:latin typeface="Cambria Math" panose="02040503050406030204" pitchFamily="18" charset="0"/>
                      </a:rPr>
                      <m:t>𝑇</m:t>
                    </m:r>
                  </m:oMath>
                </a14:m>
                <a:r>
                  <a:rPr lang="en-US" sz="2800" dirty="0" smtClean="0"/>
                  <a:t>)=rank(</a:t>
                </a:r>
                <a14:m>
                  <m:oMath xmlns:m="http://schemas.openxmlformats.org/officeDocument/2006/math">
                    <m:r>
                      <a:rPr lang="en-US" sz="2800" i="1" dirty="0" smtClean="0">
                        <a:latin typeface="Cambria Math" panose="02040503050406030204" pitchFamily="18" charset="0"/>
                      </a:rPr>
                      <m:t>𝑇</m:t>
                    </m:r>
                    <m:r>
                      <a:rPr lang="en-US" sz="2800" i="1" dirty="0" smtClean="0">
                        <a:latin typeface="Cambria Math" panose="02040503050406030204" pitchFamily="18" charset="0"/>
                      </a:rPr>
                      <m:t>’</m:t>
                    </m:r>
                  </m:oMath>
                </a14:m>
                <a:r>
                  <a:rPr lang="en-US" sz="2800" dirty="0" smtClean="0"/>
                  <a:t>)=rank(</a:t>
                </a:r>
                <a14:m>
                  <m:oMath xmlns:m="http://schemas.openxmlformats.org/officeDocument/2006/math">
                    <m:r>
                      <a:rPr lang="en-US" sz="2800" i="1" dirty="0" smtClean="0">
                        <a:latin typeface="Cambria Math" panose="02040503050406030204" pitchFamily="18" charset="0"/>
                      </a:rPr>
                      <m:t>𝑆</m:t>
                    </m:r>
                  </m:oMath>
                </a14:m>
                <a:r>
                  <a:rPr lang="en-US" sz="2800" dirty="0" smtClean="0"/>
                  <a:t>) then rank(</a:t>
                </a:r>
                <a14:m>
                  <m:oMath xmlns:m="http://schemas.openxmlformats.org/officeDocument/2006/math">
                    <m:r>
                      <a:rPr lang="en-US" sz="2800" b="0" i="1" smtClean="0">
                        <a:latin typeface="Cambria Math" panose="02040503050406030204" pitchFamily="18" charset="0"/>
                      </a:rPr>
                      <m:t>𝑇</m:t>
                    </m:r>
                    <m:r>
                      <a:rPr lang="en-US" sz="2800" b="0" i="1" smtClean="0">
                        <a:latin typeface="Cambria Math" panose="02040503050406030204" pitchFamily="18" charset="0"/>
                      </a:rPr>
                      <m:t>∪</m:t>
                    </m:r>
                    <m:r>
                      <a:rPr lang="en-US" sz="2800" b="0" i="1" smtClean="0">
                        <a:latin typeface="Cambria Math" panose="02040503050406030204" pitchFamily="18" charset="0"/>
                      </a:rPr>
                      <m:t>𝑇</m:t>
                    </m:r>
                    <m:r>
                      <a:rPr lang="en-US" sz="2800" b="0" i="1" smtClean="0">
                        <a:latin typeface="Cambria Math" panose="02040503050406030204" pitchFamily="18" charset="0"/>
                      </a:rPr>
                      <m:t>′</m:t>
                    </m:r>
                  </m:oMath>
                </a14:m>
                <a:r>
                  <a:rPr lang="en-US" sz="2800" dirty="0" smtClean="0"/>
                  <a:t>)=rank(</a:t>
                </a:r>
                <a14:m>
                  <m:oMath xmlns:m="http://schemas.openxmlformats.org/officeDocument/2006/math">
                    <m:r>
                      <a:rPr lang="en-US" sz="2800" b="0" i="1" dirty="0" smtClean="0">
                        <a:latin typeface="Cambria Math" panose="02040503050406030204" pitchFamily="18" charset="0"/>
                      </a:rPr>
                      <m:t>𝑆</m:t>
                    </m:r>
                    <m:r>
                      <a:rPr lang="en-US" sz="2800" b="0" i="1" dirty="0" smtClean="0">
                        <a:latin typeface="Cambria Math" panose="02040503050406030204" pitchFamily="18" charset="0"/>
                      </a:rPr>
                      <m:t>).</m:t>
                    </m:r>
                  </m:oMath>
                </a14:m>
                <a:endParaRPr lang="en-US" sz="2667" dirty="0" smtClean="0"/>
              </a:p>
              <a:p>
                <a:pPr marL="571500" indent="-571500">
                  <a:buFont typeface="Courier New" panose="02070309020205020404" pitchFamily="49" charset="0"/>
                  <a:buChar char="o"/>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5"/>
                <a:stretch>
                  <a:fillRect l="-1278" t="-1752"/>
                </a:stretch>
              </a:blipFill>
            </p:spPr>
            <p:txBody>
              <a:bodyPr/>
              <a:lstStyle/>
              <a:p>
                <a:r>
                  <a:rPr lang="en-US">
                    <a:noFill/>
                  </a:rPr>
                  <a:t> </a:t>
                </a:r>
              </a:p>
            </p:txBody>
          </p:sp>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7515371"/>
      </p:ext>
    </p:extLst>
  </p:cSld>
  <p:clrMapOvr>
    <a:masterClrMapping/>
  </p:clrMapOvr>
  <mc:AlternateContent xmlns:mc="http://schemas.openxmlformats.org/markup-compatibility/2006">
    <mc:Choice xmlns:p14="http://schemas.microsoft.com/office/powerpoint/2010/main" Requires="p14">
      <p:transition spd="slow" p14:dur="2000" advTm="214556"/>
    </mc:Choice>
    <mc:Fallback>
      <p:transition spd="slow" advTm="214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Essence of Stochastic Search</a:t>
            </a:r>
            <a:endParaRPr lang="en-US" dirty="0"/>
          </a:p>
        </p:txBody>
      </p:sp>
      <p:sp>
        <p:nvSpPr>
          <p:cNvPr id="3" name="Content Placeholder 2"/>
          <p:cNvSpPr>
            <a:spLocks noGrp="1"/>
          </p:cNvSpPr>
          <p:nvPr>
            <p:ph idx="1"/>
          </p:nvPr>
        </p:nvSpPr>
        <p:spPr/>
        <p:txBody>
          <a:bodyPr numCol="1"/>
          <a:lstStyle/>
          <a:p>
            <a:pPr marL="571500" indent="-571500">
              <a:buFont typeface="Arial" panose="020B0604020202020204" pitchFamily="34" charset="0"/>
              <a:buChar char="•"/>
            </a:pPr>
            <a:r>
              <a:rPr lang="en-US" dirty="0" smtClean="0"/>
              <a:t>There are n sealed boxes.</a:t>
            </a:r>
          </a:p>
          <a:p>
            <a:pPr marL="571500" indent="-571500">
              <a:buFont typeface="Arial" panose="020B0604020202020204" pitchFamily="34" charset="0"/>
              <a:buChar char="•"/>
            </a:pPr>
            <a:r>
              <a:rPr lang="en-US" dirty="0" smtClean="0"/>
              <a:t>Each has a prize inside.</a:t>
            </a:r>
          </a:p>
          <a:p>
            <a:pPr marL="571500" indent="-571500">
              <a:buFont typeface="Arial" panose="020B0604020202020204" pitchFamily="34" charset="0"/>
              <a:buChar char="•"/>
            </a:pPr>
            <a:r>
              <a:rPr lang="en-US" dirty="0" smtClean="0"/>
              <a:t>You open boxes sequentially.</a:t>
            </a:r>
          </a:p>
          <a:p>
            <a:pPr marL="571500" indent="-571500">
              <a:buFont typeface="Arial" panose="020B0604020202020204" pitchFamily="34" charset="0"/>
              <a:buChar char="•"/>
            </a:pPr>
            <a:r>
              <a:rPr lang="en-US" dirty="0" smtClean="0"/>
              <a:t>You may claim one prize from an open box.</a:t>
            </a:r>
          </a:p>
          <a:p>
            <a:pPr marL="571500" indent="-571500">
              <a:buFont typeface="Arial" panose="020B0604020202020204" pitchFamily="34" charset="0"/>
              <a:buChar char="•"/>
            </a:pPr>
            <a:r>
              <a:rPr lang="en-US" dirty="0" smtClean="0"/>
              <a:t>Maximize expected value of prize.</a:t>
            </a:r>
            <a:endParaRPr lang="en-US" dirty="0"/>
          </a:p>
        </p:txBody>
      </p:sp>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2166" y="1533382"/>
            <a:ext cx="4187416" cy="237464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0650959"/>
      </p:ext>
    </p:extLst>
  </p:cSld>
  <p:clrMapOvr>
    <a:masterClrMapping/>
  </p:clrMapOvr>
  <mc:AlternateContent xmlns:mc="http://schemas.openxmlformats.org/markup-compatibility/2006">
    <mc:Choice xmlns:p14="http://schemas.microsoft.com/office/powerpoint/2010/main" Requires="p14">
      <p:transition spd="slow" p14:dur="2000" advTm="55631"/>
    </mc:Choice>
    <mc:Fallback>
      <p:transition spd="slow" advTm="5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Matroids</a:t>
            </a:r>
            <a:r>
              <a:rPr lang="en-US" dirty="0" smtClean="0"/>
              <a:t> and Greedy Algorithms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200" b="1" dirty="0" smtClean="0">
                    <a:solidFill>
                      <a:schemeClr val="accent2"/>
                    </a:solidFill>
                  </a:rPr>
                  <a:t>Lemma</a:t>
                </a:r>
                <a:r>
                  <a:rPr lang="en-US" sz="3200" dirty="0" smtClean="0"/>
                  <a:t>: For a </a:t>
                </a:r>
                <a:r>
                  <a:rPr lang="en-US" sz="3200" dirty="0" err="1" smtClean="0"/>
                  <a:t>matroid</a:t>
                </a:r>
                <a:r>
                  <a:rPr lang="en-US" sz="3200" dirty="0" smtClean="0"/>
                  <a:t> </a:t>
                </a:r>
                <a14:m>
                  <m:oMath xmlns:m="http://schemas.openxmlformats.org/officeDocument/2006/math">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𝑈</m:t>
                        </m:r>
                        <m:r>
                          <a:rPr lang="en-US" sz="3200" b="0" i="1" smtClean="0">
                            <a:latin typeface="Cambria Math" panose="02040503050406030204" pitchFamily="18" charset="0"/>
                          </a:rPr>
                          <m:t>,</m:t>
                        </m:r>
                        <m:r>
                          <a:rPr lang="en-US" sz="3200" b="0" i="1" smtClean="0">
                            <a:latin typeface="Cambria Math" panose="02040503050406030204" pitchFamily="18" charset="0"/>
                          </a:rPr>
                          <m:t>𝐼</m:t>
                        </m:r>
                      </m:e>
                    </m:d>
                  </m:oMath>
                </a14:m>
                <a:r>
                  <a:rPr lang="en-US" sz="3200" dirty="0" smtClean="0"/>
                  <a:t> and weights </a:t>
                </a:r>
                <a14:m>
                  <m:oMath xmlns:m="http://schemas.openxmlformats.org/officeDocument/2006/math">
                    <m:r>
                      <a:rPr lang="en-US" sz="3200" b="0" i="1" smtClean="0">
                        <a:latin typeface="Cambria Math" panose="02040503050406030204" pitchFamily="18" charset="0"/>
                      </a:rPr>
                      <m:t>𝑤</m:t>
                    </m:r>
                    <m:r>
                      <a:rPr lang="en-US" sz="3200" b="0" i="1" smtClean="0">
                        <a:latin typeface="Cambria Math" panose="02040503050406030204" pitchFamily="18" charset="0"/>
                      </a:rPr>
                      <m:t>:</m:t>
                    </m:r>
                    <m:r>
                      <a:rPr lang="en-US" sz="3200" b="0" i="1" smtClean="0">
                        <a:latin typeface="Cambria Math" panose="02040503050406030204" pitchFamily="18" charset="0"/>
                      </a:rPr>
                      <m:t>𝑈</m:t>
                    </m:r>
                    <m:r>
                      <a:rPr lang="en-US" sz="3200" b="0" i="1" smtClean="0">
                        <a:latin typeface="Cambria Math" panose="02040503050406030204" pitchFamily="18" charset="0"/>
                      </a:rPr>
                      <m:t>→</m:t>
                    </m:r>
                    <m:d>
                      <m:dPr>
                        <m:begChr m:val="["/>
                        <m:ctrlPr>
                          <a:rPr lang="en-US" sz="3200" b="0" i="1" smtClean="0">
                            <a:latin typeface="Cambria Math" panose="02040503050406030204" pitchFamily="18" charset="0"/>
                          </a:rPr>
                        </m:ctrlPr>
                      </m:dPr>
                      <m:e>
                        <m:r>
                          <a:rPr lang="en-US" sz="3200" b="0" i="1" smtClean="0">
                            <a:latin typeface="Cambria Math" panose="02040503050406030204" pitchFamily="18" charset="0"/>
                          </a:rPr>
                          <m:t>0,∞</m:t>
                        </m:r>
                      </m:e>
                    </m:d>
                    <m:r>
                      <a:rPr lang="en-US" sz="3200" b="0" i="1" smtClean="0">
                        <a:latin typeface="Cambria Math" panose="02040503050406030204" pitchFamily="18" charset="0"/>
                      </a:rPr>
                      <m:t>, </m:t>
                    </m:r>
                  </m:oMath>
                </a14:m>
                <a:r>
                  <a:rPr lang="en-US" sz="3200" dirty="0" smtClean="0"/>
                  <a:t>let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𝑈</m:t>
                        </m:r>
                      </m:e>
                      <m:sub>
                        <m:r>
                          <a:rPr lang="en-US" sz="3200" b="0" i="1" smtClean="0">
                            <a:latin typeface="Cambria Math" panose="02040503050406030204" pitchFamily="18" charset="0"/>
                          </a:rPr>
                          <m:t>𝜃</m:t>
                        </m:r>
                      </m:sub>
                    </m:sSub>
                  </m:oMath>
                </a14:m>
                <a:r>
                  <a:rPr lang="en-US" sz="3200" dirty="0" smtClean="0"/>
                  <a:t> denote </a:t>
                </a:r>
                <a14:m>
                  <m:oMath xmlns:m="http://schemas.openxmlformats.org/officeDocument/2006/math">
                    <m:r>
                      <m:rPr>
                        <m:lit/>
                      </m:rPr>
                      <a:rPr lang="en-US" sz="3200" i="1">
                        <a:latin typeface="Cambria Math" panose="02040503050406030204" pitchFamily="18" charset="0"/>
                      </a:rPr>
                      <m:t>{</m:t>
                    </m:r>
                    <m:r>
                      <a:rPr lang="en-US" sz="3200" i="1">
                        <a:latin typeface="Cambria Math" panose="02040503050406030204" pitchFamily="18" charset="0"/>
                      </a:rPr>
                      <m:t>𝑥</m:t>
                    </m:r>
                    <m:r>
                      <a:rPr lang="en-US" sz="3200" i="1">
                        <a:latin typeface="Cambria Math" panose="02040503050406030204" pitchFamily="18" charset="0"/>
                      </a:rPr>
                      <m:t>∈</m:t>
                    </m:r>
                    <m:r>
                      <a:rPr lang="en-US" sz="3200" i="1">
                        <a:latin typeface="Cambria Math" panose="02040503050406030204" pitchFamily="18" charset="0"/>
                      </a:rPr>
                      <m:t>𝑈</m:t>
                    </m:r>
                    <m:r>
                      <a:rPr lang="en-US" sz="3200" i="1">
                        <a:latin typeface="Cambria Math" panose="02040503050406030204" pitchFamily="18" charset="0"/>
                      </a:rPr>
                      <m:t> | </m:t>
                    </m:r>
                    <m:r>
                      <a:rPr lang="en-US" sz="3200" i="1">
                        <a:latin typeface="Cambria Math" panose="02040503050406030204" pitchFamily="18" charset="0"/>
                      </a:rPr>
                      <m:t>𝑤</m:t>
                    </m:r>
                    <m:d>
                      <m:dPr>
                        <m:ctrlPr>
                          <a:rPr lang="en-US" sz="3200" i="1">
                            <a:latin typeface="Cambria Math" panose="02040503050406030204" pitchFamily="18" charset="0"/>
                          </a:rPr>
                        </m:ctrlPr>
                      </m:dPr>
                      <m:e>
                        <m:r>
                          <a:rPr lang="en-US" sz="3200" i="1">
                            <a:latin typeface="Cambria Math" panose="02040503050406030204" pitchFamily="18" charset="0"/>
                          </a:rPr>
                          <m:t>𝑥</m:t>
                        </m:r>
                      </m:e>
                    </m:d>
                    <m:r>
                      <a:rPr lang="en-US" sz="3200" i="1">
                        <a:latin typeface="Cambria Math" panose="02040503050406030204" pitchFamily="18" charset="0"/>
                      </a:rPr>
                      <m:t>&gt;</m:t>
                    </m:r>
                    <m:r>
                      <a:rPr lang="en-US" sz="3200" b="0" i="1" smtClean="0">
                        <a:latin typeface="Cambria Math" panose="02040503050406030204" pitchFamily="18" charset="0"/>
                      </a:rPr>
                      <m:t>𝜃</m:t>
                    </m:r>
                    <m:r>
                      <m:rPr>
                        <m:lit/>
                      </m:rPr>
                      <a:rPr lang="en-US" sz="3200" i="1">
                        <a:latin typeface="Cambria Math" panose="02040503050406030204" pitchFamily="18" charset="0"/>
                      </a:rPr>
                      <m:t>}</m:t>
                    </m:r>
                    <m:r>
                      <a:rPr lang="en-US" sz="3200" i="1">
                        <a:latin typeface="Cambria Math" panose="02040503050406030204" pitchFamily="18" charset="0"/>
                      </a:rPr>
                      <m:t>.</m:t>
                    </m:r>
                  </m:oMath>
                </a14:m>
                <a:r>
                  <a:rPr lang="en-US" sz="3200" dirty="0"/>
                  <a:t> </a:t>
                </a:r>
                <a:r>
                  <a:rPr lang="en-US" sz="3200" dirty="0" smtClean="0"/>
                  <a:t>For any </a:t>
                </a:r>
                <a14:m>
                  <m:oMath xmlns:m="http://schemas.openxmlformats.org/officeDocument/2006/math">
                    <m:r>
                      <a:rPr lang="en-US" sz="3200" b="0" i="1" smtClean="0">
                        <a:latin typeface="Cambria Math" panose="02040503050406030204" pitchFamily="18" charset="0"/>
                      </a:rPr>
                      <m:t>𝑆</m:t>
                    </m:r>
                    <m:r>
                      <a:rPr lang="en-US" sz="3200" b="0" i="1" smtClean="0">
                        <a:latin typeface="Cambria Math" panose="02040503050406030204" pitchFamily="18" charset="0"/>
                      </a:rPr>
                      <m:t>∈</m:t>
                    </m:r>
                    <m:r>
                      <a:rPr lang="en-US" sz="3200" b="0" i="1" smtClean="0">
                        <a:latin typeface="Cambria Math" panose="02040503050406030204" pitchFamily="18" charset="0"/>
                      </a:rPr>
                      <m:t>𝐼</m:t>
                    </m:r>
                    <m:r>
                      <a:rPr lang="en-US" sz="3200" b="0" i="1" smtClean="0">
                        <a:latin typeface="Cambria Math" panose="02040503050406030204" pitchFamily="18" charset="0"/>
                      </a:rPr>
                      <m:t> </m:t>
                    </m:r>
                  </m:oMath>
                </a14:m>
                <a:r>
                  <a:rPr lang="en-US" sz="3200" dirty="0" smtClean="0"/>
                  <a:t>the following are equivalent.</a:t>
                </a:r>
              </a:p>
              <a:p>
                <a:pPr marL="1504925" lvl="1" indent="-514350">
                  <a:buFont typeface="+mj-lt"/>
                  <a:buAutoNum type="arabicPeriod"/>
                </a:pPr>
                <a:r>
                  <a:rPr lang="en-US" sz="3000" i="1" dirty="0" smtClean="0">
                    <a:solidFill>
                      <a:srgbClr val="C00000"/>
                    </a:solidFill>
                  </a:rPr>
                  <a:t> S</a:t>
                </a:r>
                <a:r>
                  <a:rPr lang="en-US" sz="3000" dirty="0" smtClean="0">
                    <a:solidFill>
                      <a:srgbClr val="C00000"/>
                    </a:solidFill>
                  </a:rPr>
                  <a:t> </a:t>
                </a:r>
                <a:r>
                  <a:rPr lang="en-US" sz="3000" dirty="0">
                    <a:solidFill>
                      <a:srgbClr val="C00000"/>
                    </a:solidFill>
                  </a:rPr>
                  <a:t>is a maximum weight </a:t>
                </a:r>
                <a:r>
                  <a:rPr lang="en-US" sz="3000" dirty="0" smtClean="0">
                    <a:solidFill>
                      <a:srgbClr val="C00000"/>
                    </a:solidFill>
                  </a:rPr>
                  <a:t>basis.</a:t>
                </a:r>
              </a:p>
              <a:p>
                <a:pPr marL="1504925" lvl="1" indent="-514350">
                  <a:buFont typeface="+mj-lt"/>
                  <a:buAutoNum type="arabicPeriod"/>
                </a:pPr>
                <a:r>
                  <a:rPr lang="en-US" sz="3000" i="1" dirty="0" smtClean="0">
                    <a:solidFill>
                      <a:srgbClr val="C00000"/>
                    </a:solidFill>
                  </a:rPr>
                  <a:t> </a:t>
                </a:r>
                <a:r>
                  <a:rPr lang="en-US" sz="3000" dirty="0" smtClean="0">
                    <a:solidFill>
                      <a:srgbClr val="C00000"/>
                    </a:solidFill>
                  </a:rPr>
                  <a:t>For all </a:t>
                </a:r>
                <a14:m>
                  <m:oMath xmlns:m="http://schemas.openxmlformats.org/officeDocument/2006/math">
                    <m:r>
                      <a:rPr lang="en-US" sz="3000" b="0" i="1" smtClean="0">
                        <a:solidFill>
                          <a:srgbClr val="C00000"/>
                        </a:solidFill>
                        <a:latin typeface="Cambria Math" panose="02040503050406030204" pitchFamily="18" charset="0"/>
                      </a:rPr>
                      <m:t>𝜃</m:t>
                    </m:r>
                  </m:oMath>
                </a14:m>
                <a:r>
                  <a:rPr lang="en-US" sz="3000" dirty="0" smtClean="0">
                    <a:solidFill>
                      <a:srgbClr val="C00000"/>
                    </a:solidFill>
                  </a:rPr>
                  <a:t>, rank(</a:t>
                </a:r>
                <a14:m>
                  <m:oMath xmlns:m="http://schemas.openxmlformats.org/officeDocument/2006/math">
                    <m:r>
                      <a:rPr lang="en-US" sz="3000" b="0" i="1" smtClean="0">
                        <a:solidFill>
                          <a:srgbClr val="C00000"/>
                        </a:solidFill>
                        <a:latin typeface="Cambria Math" panose="02040503050406030204" pitchFamily="18" charset="0"/>
                      </a:rPr>
                      <m:t>𝑆</m:t>
                    </m:r>
                    <m:r>
                      <a:rPr lang="en-US" sz="3000" b="0" i="1" smtClean="0">
                        <a:solidFill>
                          <a:srgbClr val="C00000"/>
                        </a:solidFill>
                        <a:latin typeface="Cambria Math" panose="02040503050406030204" pitchFamily="18" charset="0"/>
                      </a:rPr>
                      <m:t>∩</m:t>
                    </m:r>
                    <m:sSub>
                      <m:sSubPr>
                        <m:ctrlPr>
                          <a:rPr lang="en-US" sz="3000" b="0" i="1" smtClean="0">
                            <a:solidFill>
                              <a:srgbClr val="C00000"/>
                            </a:solidFill>
                            <a:latin typeface="Cambria Math" panose="02040503050406030204" pitchFamily="18" charset="0"/>
                          </a:rPr>
                        </m:ctrlPr>
                      </m:sSubPr>
                      <m:e>
                        <m:r>
                          <a:rPr lang="en-US" sz="3000" b="0" i="1" smtClean="0">
                            <a:solidFill>
                              <a:srgbClr val="C00000"/>
                            </a:solidFill>
                            <a:latin typeface="Cambria Math" panose="02040503050406030204" pitchFamily="18" charset="0"/>
                          </a:rPr>
                          <m:t>𝑈</m:t>
                        </m:r>
                      </m:e>
                      <m:sub>
                        <m:r>
                          <a:rPr lang="en-US" sz="3000" b="0" i="1" smtClean="0">
                            <a:solidFill>
                              <a:srgbClr val="C00000"/>
                            </a:solidFill>
                            <a:latin typeface="Cambria Math" panose="02040503050406030204" pitchFamily="18" charset="0"/>
                          </a:rPr>
                          <m:t>𝜃</m:t>
                        </m:r>
                      </m:sub>
                    </m:sSub>
                  </m:oMath>
                </a14:m>
                <a:r>
                  <a:rPr lang="en-US" sz="3000" dirty="0" smtClean="0">
                    <a:solidFill>
                      <a:srgbClr val="C00000"/>
                    </a:solidFill>
                  </a:rPr>
                  <a:t>) = rank(</a:t>
                </a:r>
                <a14:m>
                  <m:oMath xmlns:m="http://schemas.openxmlformats.org/officeDocument/2006/math">
                    <m:sSub>
                      <m:sSubPr>
                        <m:ctrlPr>
                          <a:rPr lang="en-US" sz="3000" b="0" i="1" smtClean="0">
                            <a:solidFill>
                              <a:srgbClr val="C00000"/>
                            </a:solidFill>
                            <a:latin typeface="Cambria Math" panose="02040503050406030204" pitchFamily="18" charset="0"/>
                          </a:rPr>
                        </m:ctrlPr>
                      </m:sSubPr>
                      <m:e>
                        <m:r>
                          <a:rPr lang="en-US" sz="3000" b="0" i="1" smtClean="0">
                            <a:solidFill>
                              <a:srgbClr val="C00000"/>
                            </a:solidFill>
                            <a:latin typeface="Cambria Math" panose="02040503050406030204" pitchFamily="18" charset="0"/>
                          </a:rPr>
                          <m:t>𝑈</m:t>
                        </m:r>
                      </m:e>
                      <m:sub>
                        <m:r>
                          <a:rPr lang="en-US" sz="3000" b="0" i="1" smtClean="0">
                            <a:solidFill>
                              <a:srgbClr val="C00000"/>
                            </a:solidFill>
                            <a:latin typeface="Cambria Math" panose="02040503050406030204" pitchFamily="18" charset="0"/>
                          </a:rPr>
                          <m:t>𝜃</m:t>
                        </m:r>
                      </m:sub>
                    </m:sSub>
                  </m:oMath>
                </a14:m>
                <a:r>
                  <a:rPr lang="en-US" sz="3000" dirty="0" smtClean="0">
                    <a:solidFill>
                      <a:srgbClr val="C00000"/>
                    </a:solidFill>
                  </a:rPr>
                  <a:t>).</a:t>
                </a:r>
              </a:p>
              <a:p>
                <a:pPr marL="1504925" lvl="1" indent="-514350">
                  <a:buFont typeface="+mj-lt"/>
                  <a:buAutoNum type="arabicPeriod"/>
                </a:pPr>
                <a14:m>
                  <m:oMath xmlns:m="http://schemas.openxmlformats.org/officeDocument/2006/math">
                    <m:r>
                      <a:rPr lang="en-US" sz="3000" b="0" i="1" smtClean="0">
                        <a:solidFill>
                          <a:srgbClr val="C00000"/>
                        </a:solidFill>
                        <a:latin typeface="Cambria Math" panose="02040503050406030204" pitchFamily="18" charset="0"/>
                      </a:rPr>
                      <m:t> </m:t>
                    </m:r>
                    <m:r>
                      <a:rPr lang="en-US" sz="3000" i="1">
                        <a:solidFill>
                          <a:srgbClr val="C00000"/>
                        </a:solidFill>
                        <a:latin typeface="Cambria Math" panose="02040503050406030204" pitchFamily="18" charset="0"/>
                      </a:rPr>
                      <m:t>𝑆</m:t>
                    </m:r>
                    <m:r>
                      <a:rPr lang="en-US" sz="3000" i="1">
                        <a:solidFill>
                          <a:srgbClr val="C00000"/>
                        </a:solidFill>
                        <a:latin typeface="Cambria Math" panose="02040503050406030204" pitchFamily="18" charset="0"/>
                      </a:rPr>
                      <m:t> </m:t>
                    </m:r>
                  </m:oMath>
                </a14:m>
                <a:r>
                  <a:rPr lang="en-US" sz="3000" dirty="0">
                    <a:solidFill>
                      <a:srgbClr val="C00000"/>
                    </a:solidFill>
                  </a:rPr>
                  <a:t>is a basis, and no </a:t>
                </a:r>
                <a14:m>
                  <m:oMath xmlns:m="http://schemas.openxmlformats.org/officeDocument/2006/math">
                    <m:r>
                      <a:rPr lang="en-US" sz="3000" i="1">
                        <a:solidFill>
                          <a:srgbClr val="C00000"/>
                        </a:solidFill>
                        <a:latin typeface="Cambria Math" panose="02040503050406030204" pitchFamily="18" charset="0"/>
                      </a:rPr>
                      <m:t>𝑦</m:t>
                    </m:r>
                    <m:r>
                      <a:rPr lang="en-US" sz="3000" i="1">
                        <a:solidFill>
                          <a:srgbClr val="C00000"/>
                        </a:solidFill>
                        <a:latin typeface="Cambria Math" panose="02040503050406030204" pitchFamily="18" charset="0"/>
                      </a:rPr>
                      <m:t>∈</m:t>
                    </m:r>
                    <m:r>
                      <a:rPr lang="en-US" sz="3000" i="1">
                        <a:solidFill>
                          <a:srgbClr val="C00000"/>
                        </a:solidFill>
                        <a:latin typeface="Cambria Math" panose="02040503050406030204" pitchFamily="18" charset="0"/>
                      </a:rPr>
                      <m:t>𝑆</m:t>
                    </m:r>
                    <m:r>
                      <a:rPr lang="en-US" sz="3000" i="1">
                        <a:solidFill>
                          <a:srgbClr val="C00000"/>
                        </a:solidFill>
                        <a:latin typeface="Cambria Math" panose="02040503050406030204" pitchFamily="18" charset="0"/>
                      </a:rPr>
                      <m:t> </m:t>
                    </m:r>
                  </m:oMath>
                </a14:m>
                <a:r>
                  <a:rPr lang="en-US" sz="3000" dirty="0">
                    <a:solidFill>
                      <a:srgbClr val="C00000"/>
                    </a:solidFill>
                  </a:rPr>
                  <a:t>lies in the span of </a:t>
                </a:r>
                <a14:m>
                  <m:oMath xmlns:m="http://schemas.openxmlformats.org/officeDocument/2006/math">
                    <m:sSub>
                      <m:sSubPr>
                        <m:ctrlPr>
                          <a:rPr lang="en-US" sz="3000" i="1">
                            <a:solidFill>
                              <a:srgbClr val="C00000"/>
                            </a:solidFill>
                            <a:latin typeface="Cambria Math" panose="02040503050406030204" pitchFamily="18" charset="0"/>
                          </a:rPr>
                        </m:ctrlPr>
                      </m:sSubPr>
                      <m:e>
                        <m:r>
                          <a:rPr lang="en-US" sz="3000" i="1">
                            <a:solidFill>
                              <a:srgbClr val="C00000"/>
                            </a:solidFill>
                            <a:latin typeface="Cambria Math" panose="02040503050406030204" pitchFamily="18" charset="0"/>
                          </a:rPr>
                          <m:t>𝑈</m:t>
                        </m:r>
                      </m:e>
                      <m:sub>
                        <m:r>
                          <a:rPr lang="en-US" sz="3000" i="1">
                            <a:solidFill>
                              <a:srgbClr val="C00000"/>
                            </a:solidFill>
                            <a:latin typeface="Cambria Math" panose="02040503050406030204" pitchFamily="18" charset="0"/>
                          </a:rPr>
                          <m:t>𝑤</m:t>
                        </m:r>
                        <m:r>
                          <a:rPr lang="en-US" sz="3000" i="1">
                            <a:solidFill>
                              <a:srgbClr val="C00000"/>
                            </a:solidFill>
                            <a:latin typeface="Cambria Math" panose="02040503050406030204" pitchFamily="18" charset="0"/>
                          </a:rPr>
                          <m:t>(</m:t>
                        </m:r>
                        <m:r>
                          <a:rPr lang="en-US" sz="3000" i="1">
                            <a:solidFill>
                              <a:srgbClr val="C00000"/>
                            </a:solidFill>
                            <a:latin typeface="Cambria Math" panose="02040503050406030204" pitchFamily="18" charset="0"/>
                          </a:rPr>
                          <m:t>𝑦</m:t>
                        </m:r>
                        <m:r>
                          <a:rPr lang="en-US" sz="3000" i="1">
                            <a:solidFill>
                              <a:srgbClr val="C00000"/>
                            </a:solidFill>
                            <a:latin typeface="Cambria Math" panose="02040503050406030204" pitchFamily="18" charset="0"/>
                          </a:rPr>
                          <m:t>)</m:t>
                        </m:r>
                      </m:sub>
                    </m:sSub>
                    <m:r>
                      <a:rPr lang="en-US" sz="3000" i="1">
                        <a:solidFill>
                          <a:srgbClr val="C00000"/>
                        </a:solidFill>
                        <a:latin typeface="Cambria Math" panose="02040503050406030204" pitchFamily="18" charset="0"/>
                      </a:rPr>
                      <m:t>.</m:t>
                    </m:r>
                  </m:oMath>
                </a14:m>
                <a:endParaRPr lang="en-US" sz="3200" dirty="0" smtClean="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389" t="-1752" r="-1444"/>
                </a:stretch>
              </a:blipFill>
            </p:spPr>
            <p:txBody>
              <a:bodyPr/>
              <a:lstStyle/>
              <a:p>
                <a:r>
                  <a:rPr lang="en-US">
                    <a:noFill/>
                  </a:rPr>
                  <a:t> </a:t>
                </a:r>
              </a:p>
            </p:txBody>
          </p:sp>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9495062"/>
      </p:ext>
    </p:extLst>
  </p:cSld>
  <p:clrMapOvr>
    <a:masterClrMapping/>
  </p:clrMapOvr>
  <mc:AlternateContent xmlns:mc="http://schemas.openxmlformats.org/markup-compatibility/2006">
    <mc:Choice xmlns:p14="http://schemas.microsoft.com/office/powerpoint/2010/main" Requires="p14">
      <p:transition spd="slow" p14:dur="2000" advTm="67251"/>
    </mc:Choice>
    <mc:Fallback>
      <p:transition spd="slow" advTm="6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Matroids</a:t>
            </a:r>
            <a:r>
              <a:rPr lang="en-US" dirty="0" smtClean="0"/>
              <a:t> and Greedy Algorithms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smtClean="0">
                    <a:solidFill>
                      <a:schemeClr val="tx1"/>
                    </a:solidFill>
                  </a:rPr>
                  <a:t>The </a:t>
                </a:r>
                <a:r>
                  <a:rPr lang="en-US" sz="2800" dirty="0" smtClean="0"/>
                  <a:t>following are equivalent.</a:t>
                </a:r>
              </a:p>
              <a:p>
                <a:pPr marL="1504925" lvl="1" indent="-514350">
                  <a:buFont typeface="+mj-lt"/>
                  <a:buAutoNum type="arabicPeriod"/>
                </a:pPr>
                <a:r>
                  <a:rPr lang="en-US" sz="3000" i="1" dirty="0" smtClean="0">
                    <a:solidFill>
                      <a:srgbClr val="C00000"/>
                    </a:solidFill>
                  </a:rPr>
                  <a:t> S</a:t>
                </a:r>
                <a:r>
                  <a:rPr lang="en-US" sz="3000" dirty="0" smtClean="0">
                    <a:solidFill>
                      <a:srgbClr val="C00000"/>
                    </a:solidFill>
                  </a:rPr>
                  <a:t> </a:t>
                </a:r>
                <a:r>
                  <a:rPr lang="en-US" sz="3000" dirty="0">
                    <a:solidFill>
                      <a:srgbClr val="C00000"/>
                    </a:solidFill>
                  </a:rPr>
                  <a:t>is a maximum weight </a:t>
                </a:r>
                <a:r>
                  <a:rPr lang="en-US" sz="3000" dirty="0" smtClean="0">
                    <a:solidFill>
                      <a:srgbClr val="C00000"/>
                    </a:solidFill>
                  </a:rPr>
                  <a:t>basis.</a:t>
                </a:r>
              </a:p>
              <a:p>
                <a:pPr marL="1504925" lvl="1" indent="-514350">
                  <a:buFont typeface="+mj-lt"/>
                  <a:buAutoNum type="arabicPeriod"/>
                </a:pPr>
                <a:r>
                  <a:rPr lang="en-US" sz="3000" i="1" dirty="0" smtClean="0">
                    <a:solidFill>
                      <a:srgbClr val="C00000"/>
                    </a:solidFill>
                  </a:rPr>
                  <a:t> </a:t>
                </a:r>
                <a:r>
                  <a:rPr lang="en-US" sz="3000" dirty="0" smtClean="0">
                    <a:solidFill>
                      <a:srgbClr val="C00000"/>
                    </a:solidFill>
                  </a:rPr>
                  <a:t>For all </a:t>
                </a:r>
                <a14:m>
                  <m:oMath xmlns:m="http://schemas.openxmlformats.org/officeDocument/2006/math">
                    <m:r>
                      <a:rPr lang="en-US" sz="3000" b="0" i="1" smtClean="0">
                        <a:solidFill>
                          <a:srgbClr val="C00000"/>
                        </a:solidFill>
                        <a:latin typeface="Cambria Math" panose="02040503050406030204" pitchFamily="18" charset="0"/>
                      </a:rPr>
                      <m:t>𝑡</m:t>
                    </m:r>
                  </m:oMath>
                </a14:m>
                <a:r>
                  <a:rPr lang="en-US" sz="3000" dirty="0" smtClean="0">
                    <a:solidFill>
                      <a:srgbClr val="C00000"/>
                    </a:solidFill>
                  </a:rPr>
                  <a:t>, rank(</a:t>
                </a:r>
                <a14:m>
                  <m:oMath xmlns:m="http://schemas.openxmlformats.org/officeDocument/2006/math">
                    <m:r>
                      <a:rPr lang="en-US" sz="3000" b="0" i="1" smtClean="0">
                        <a:solidFill>
                          <a:srgbClr val="C00000"/>
                        </a:solidFill>
                        <a:latin typeface="Cambria Math" panose="02040503050406030204" pitchFamily="18" charset="0"/>
                      </a:rPr>
                      <m:t>𝑆</m:t>
                    </m:r>
                    <m:r>
                      <a:rPr lang="en-US" sz="3000" b="0" i="1" smtClean="0">
                        <a:solidFill>
                          <a:srgbClr val="C00000"/>
                        </a:solidFill>
                        <a:latin typeface="Cambria Math" panose="02040503050406030204" pitchFamily="18" charset="0"/>
                      </a:rPr>
                      <m:t>∩</m:t>
                    </m:r>
                    <m:sSub>
                      <m:sSubPr>
                        <m:ctrlPr>
                          <a:rPr lang="en-US" sz="3000" b="0" i="1" smtClean="0">
                            <a:solidFill>
                              <a:srgbClr val="C00000"/>
                            </a:solidFill>
                            <a:latin typeface="Cambria Math" panose="02040503050406030204" pitchFamily="18" charset="0"/>
                          </a:rPr>
                        </m:ctrlPr>
                      </m:sSubPr>
                      <m:e>
                        <m:r>
                          <a:rPr lang="en-US" sz="3000" b="0" i="1" smtClean="0">
                            <a:solidFill>
                              <a:srgbClr val="C00000"/>
                            </a:solidFill>
                            <a:latin typeface="Cambria Math" panose="02040503050406030204" pitchFamily="18" charset="0"/>
                          </a:rPr>
                          <m:t>𝑈</m:t>
                        </m:r>
                      </m:e>
                      <m:sub>
                        <m:r>
                          <a:rPr lang="en-US" sz="3000" b="0" i="1" smtClean="0">
                            <a:solidFill>
                              <a:srgbClr val="C00000"/>
                            </a:solidFill>
                            <a:latin typeface="Cambria Math" panose="02040503050406030204" pitchFamily="18" charset="0"/>
                          </a:rPr>
                          <m:t>𝑡</m:t>
                        </m:r>
                      </m:sub>
                    </m:sSub>
                  </m:oMath>
                </a14:m>
                <a:r>
                  <a:rPr lang="en-US" sz="3000" dirty="0" smtClean="0">
                    <a:solidFill>
                      <a:srgbClr val="C00000"/>
                    </a:solidFill>
                  </a:rPr>
                  <a:t>) = rank(</a:t>
                </a:r>
                <a14:m>
                  <m:oMath xmlns:m="http://schemas.openxmlformats.org/officeDocument/2006/math">
                    <m:sSub>
                      <m:sSubPr>
                        <m:ctrlPr>
                          <a:rPr lang="en-US" sz="3000" b="0" i="1" smtClean="0">
                            <a:solidFill>
                              <a:srgbClr val="C00000"/>
                            </a:solidFill>
                            <a:latin typeface="Cambria Math" panose="02040503050406030204" pitchFamily="18" charset="0"/>
                          </a:rPr>
                        </m:ctrlPr>
                      </m:sSubPr>
                      <m:e>
                        <m:r>
                          <a:rPr lang="en-US" sz="3000" b="0" i="1" smtClean="0">
                            <a:solidFill>
                              <a:srgbClr val="C00000"/>
                            </a:solidFill>
                            <a:latin typeface="Cambria Math" panose="02040503050406030204" pitchFamily="18" charset="0"/>
                          </a:rPr>
                          <m:t>𝑈</m:t>
                        </m:r>
                      </m:e>
                      <m:sub>
                        <m:r>
                          <a:rPr lang="en-US" sz="3000" b="0" i="1" smtClean="0">
                            <a:solidFill>
                              <a:srgbClr val="C00000"/>
                            </a:solidFill>
                            <a:latin typeface="Cambria Math" panose="02040503050406030204" pitchFamily="18" charset="0"/>
                          </a:rPr>
                          <m:t>𝑡</m:t>
                        </m:r>
                      </m:sub>
                    </m:sSub>
                  </m:oMath>
                </a14:m>
                <a:r>
                  <a:rPr lang="en-US" sz="3000" dirty="0" smtClean="0">
                    <a:solidFill>
                      <a:srgbClr val="C00000"/>
                    </a:solidFill>
                  </a:rPr>
                  <a:t>).</a:t>
                </a:r>
              </a:p>
              <a:p>
                <a:pPr marL="1504925" lvl="1" indent="-514350">
                  <a:buFont typeface="+mj-lt"/>
                  <a:buAutoNum type="arabicPeriod"/>
                </a:pPr>
                <a14:m>
                  <m:oMath xmlns:m="http://schemas.openxmlformats.org/officeDocument/2006/math">
                    <m:r>
                      <a:rPr lang="en-US" sz="3000" b="0" i="1" smtClean="0">
                        <a:solidFill>
                          <a:srgbClr val="C00000"/>
                        </a:solidFill>
                        <a:latin typeface="Cambria Math" panose="02040503050406030204" pitchFamily="18" charset="0"/>
                      </a:rPr>
                      <m:t> </m:t>
                    </m:r>
                    <m:r>
                      <a:rPr lang="en-US" sz="3000" i="1">
                        <a:solidFill>
                          <a:srgbClr val="C00000"/>
                        </a:solidFill>
                        <a:latin typeface="Cambria Math" panose="02040503050406030204" pitchFamily="18" charset="0"/>
                      </a:rPr>
                      <m:t>𝑆</m:t>
                    </m:r>
                    <m:r>
                      <a:rPr lang="en-US" sz="3000" i="1">
                        <a:solidFill>
                          <a:srgbClr val="C00000"/>
                        </a:solidFill>
                        <a:latin typeface="Cambria Math" panose="02040503050406030204" pitchFamily="18" charset="0"/>
                      </a:rPr>
                      <m:t> </m:t>
                    </m:r>
                  </m:oMath>
                </a14:m>
                <a:r>
                  <a:rPr lang="en-US" sz="3000" dirty="0">
                    <a:solidFill>
                      <a:srgbClr val="C00000"/>
                    </a:solidFill>
                  </a:rPr>
                  <a:t>is a basis, and no </a:t>
                </a:r>
                <a14:m>
                  <m:oMath xmlns:m="http://schemas.openxmlformats.org/officeDocument/2006/math">
                    <m:r>
                      <a:rPr lang="en-US" sz="3000" i="1">
                        <a:solidFill>
                          <a:srgbClr val="C00000"/>
                        </a:solidFill>
                        <a:latin typeface="Cambria Math" panose="02040503050406030204" pitchFamily="18" charset="0"/>
                      </a:rPr>
                      <m:t>𝑦</m:t>
                    </m:r>
                    <m:r>
                      <a:rPr lang="en-US" sz="3000" i="1">
                        <a:solidFill>
                          <a:srgbClr val="C00000"/>
                        </a:solidFill>
                        <a:latin typeface="Cambria Math" panose="02040503050406030204" pitchFamily="18" charset="0"/>
                      </a:rPr>
                      <m:t>∈</m:t>
                    </m:r>
                    <m:r>
                      <a:rPr lang="en-US" sz="3000" i="1">
                        <a:solidFill>
                          <a:srgbClr val="C00000"/>
                        </a:solidFill>
                        <a:latin typeface="Cambria Math" panose="02040503050406030204" pitchFamily="18" charset="0"/>
                      </a:rPr>
                      <m:t>𝑆</m:t>
                    </m:r>
                    <m:r>
                      <a:rPr lang="en-US" sz="3000" i="1">
                        <a:solidFill>
                          <a:srgbClr val="C00000"/>
                        </a:solidFill>
                        <a:latin typeface="Cambria Math" panose="02040503050406030204" pitchFamily="18" charset="0"/>
                      </a:rPr>
                      <m:t> </m:t>
                    </m:r>
                  </m:oMath>
                </a14:m>
                <a:r>
                  <a:rPr lang="en-US" sz="3000" dirty="0">
                    <a:solidFill>
                      <a:srgbClr val="C00000"/>
                    </a:solidFill>
                  </a:rPr>
                  <a:t>lies in the span of </a:t>
                </a:r>
                <a14:m>
                  <m:oMath xmlns:m="http://schemas.openxmlformats.org/officeDocument/2006/math">
                    <m:sSub>
                      <m:sSubPr>
                        <m:ctrlPr>
                          <a:rPr lang="en-US" sz="3000" i="1">
                            <a:solidFill>
                              <a:srgbClr val="C00000"/>
                            </a:solidFill>
                            <a:latin typeface="Cambria Math" panose="02040503050406030204" pitchFamily="18" charset="0"/>
                          </a:rPr>
                        </m:ctrlPr>
                      </m:sSubPr>
                      <m:e>
                        <m:r>
                          <a:rPr lang="en-US" sz="3000" i="1">
                            <a:solidFill>
                              <a:srgbClr val="C00000"/>
                            </a:solidFill>
                            <a:latin typeface="Cambria Math" panose="02040503050406030204" pitchFamily="18" charset="0"/>
                          </a:rPr>
                          <m:t>𝑈</m:t>
                        </m:r>
                      </m:e>
                      <m:sub>
                        <m:r>
                          <a:rPr lang="en-US" sz="3000" i="1">
                            <a:solidFill>
                              <a:srgbClr val="C00000"/>
                            </a:solidFill>
                            <a:latin typeface="Cambria Math" panose="02040503050406030204" pitchFamily="18" charset="0"/>
                          </a:rPr>
                          <m:t>𝑤</m:t>
                        </m:r>
                        <m:r>
                          <a:rPr lang="en-US" sz="3000" i="1">
                            <a:solidFill>
                              <a:srgbClr val="C00000"/>
                            </a:solidFill>
                            <a:latin typeface="Cambria Math" panose="02040503050406030204" pitchFamily="18" charset="0"/>
                          </a:rPr>
                          <m:t>(</m:t>
                        </m:r>
                        <m:r>
                          <a:rPr lang="en-US" sz="3000" i="1">
                            <a:solidFill>
                              <a:srgbClr val="C00000"/>
                            </a:solidFill>
                            <a:latin typeface="Cambria Math" panose="02040503050406030204" pitchFamily="18" charset="0"/>
                          </a:rPr>
                          <m:t>𝑦</m:t>
                        </m:r>
                        <m:r>
                          <a:rPr lang="en-US" sz="3000" i="1">
                            <a:solidFill>
                              <a:srgbClr val="C00000"/>
                            </a:solidFill>
                            <a:latin typeface="Cambria Math" panose="02040503050406030204" pitchFamily="18" charset="0"/>
                          </a:rPr>
                          <m:t>)</m:t>
                        </m:r>
                      </m:sub>
                    </m:sSub>
                    <m:r>
                      <a:rPr lang="en-US" sz="3000" i="1">
                        <a:solidFill>
                          <a:srgbClr val="C00000"/>
                        </a:solidFill>
                        <a:latin typeface="Cambria Math" panose="02040503050406030204" pitchFamily="18" charset="0"/>
                      </a:rPr>
                      <m:t>.</m:t>
                    </m:r>
                  </m:oMath>
                </a14:m>
                <a:endParaRPr lang="en-US" sz="3000" dirty="0">
                  <a:solidFill>
                    <a:srgbClr val="C00000"/>
                  </a:solidFill>
                </a:endParaRPr>
              </a:p>
              <a:p>
                <a:r>
                  <a:rPr lang="en-US" sz="2800" b="1" dirty="0" smtClean="0">
                    <a:solidFill>
                      <a:schemeClr val="accent2"/>
                    </a:solidFill>
                  </a:rPr>
                  <a:t>Corollary 1</a:t>
                </a:r>
                <a:r>
                  <a:rPr lang="en-US" sz="2800" dirty="0" smtClean="0">
                    <a:solidFill>
                      <a:schemeClr val="tx1"/>
                    </a:solidFill>
                  </a:rPr>
                  <a:t>: To choose a max-weight basis of </a:t>
                </a:r>
                <a14:m>
                  <m:oMath xmlns:m="http://schemas.openxmlformats.org/officeDocument/2006/math">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𝑈</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𝐼</m:t>
                        </m:r>
                      </m:e>
                    </m:d>
                    <m:r>
                      <a:rPr lang="en-US" sz="2800" b="0" i="1" smtClean="0">
                        <a:solidFill>
                          <a:schemeClr val="tx1"/>
                        </a:solidFill>
                        <a:latin typeface="Cambria Math" panose="02040503050406030204" pitchFamily="18" charset="0"/>
                      </a:rPr>
                      <m:t>, </m:t>
                    </m:r>
                  </m:oMath>
                </a14:m>
                <a:r>
                  <a:rPr lang="en-US" sz="2800" dirty="0" smtClean="0">
                    <a:solidFill>
                      <a:schemeClr val="tx1"/>
                    </a:solidFill>
                  </a:rPr>
                  <a:t>s</a:t>
                </a:r>
                <a14:m>
                  <m:oMath xmlns:m="http://schemas.openxmlformats.org/officeDocument/2006/math">
                    <m:r>
                      <m:rPr>
                        <m:sty m:val="p"/>
                      </m:rPr>
                      <a:rPr lang="en-US" sz="2800" b="0" i="0" smtClean="0">
                        <a:solidFill>
                          <a:schemeClr val="tx1"/>
                        </a:solidFill>
                        <a:latin typeface="Cambria Math" panose="02040503050406030204" pitchFamily="18" charset="0"/>
                      </a:rPr>
                      <m:t>ort</m:t>
                    </m:r>
                    <m:r>
                      <a:rPr lang="en-US" sz="2800" b="0" i="0"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𝑈</m:t>
                    </m:r>
                  </m:oMath>
                </a14:m>
                <a:r>
                  <a:rPr lang="en-US" sz="2800" dirty="0" smtClean="0">
                    <a:solidFill>
                      <a:schemeClr val="tx1"/>
                    </a:solidFill>
                  </a:rPr>
                  <a:t> by decreasing weight, take any element not spanned by predecessors.</a:t>
                </a:r>
              </a:p>
              <a:p>
                <a:r>
                  <a:rPr lang="en-US" sz="2800" b="1" dirty="0" smtClean="0">
                    <a:solidFill>
                      <a:schemeClr val="accent2"/>
                    </a:solidFill>
                  </a:rPr>
                  <a:t>Corollary 2</a:t>
                </a:r>
                <a:r>
                  <a:rPr lang="en-US" sz="2800" dirty="0" smtClean="0">
                    <a:solidFill>
                      <a:schemeClr val="tx1"/>
                    </a:solidFill>
                  </a:rPr>
                  <a:t>: Order elements of </a:t>
                </a:r>
                <a14:m>
                  <m:oMath xmlns:m="http://schemas.openxmlformats.org/officeDocument/2006/math">
                    <m:r>
                      <a:rPr lang="en-US" sz="2800" b="0" i="1" smtClean="0">
                        <a:solidFill>
                          <a:schemeClr val="tx1"/>
                        </a:solidFill>
                        <a:latin typeface="Cambria Math" panose="02040503050406030204" pitchFamily="18" charset="0"/>
                      </a:rPr>
                      <m:t>𝑈</m:t>
                    </m:r>
                  </m:oMath>
                </a14:m>
                <a:r>
                  <a:rPr lang="en-US" sz="2800" dirty="0" smtClean="0">
                    <a:solidFill>
                      <a:schemeClr val="tx1"/>
                    </a:solidFill>
                  </a:rPr>
                  <a:t> arbitrarily as </a:t>
                </a:r>
                <a14:m>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𝑢</m:t>
                        </m:r>
                      </m:e>
                      <m:sub>
                        <m:r>
                          <a:rPr lang="en-US" sz="2800" b="0" i="1" smtClean="0">
                            <a:solidFill>
                              <a:schemeClr val="tx1"/>
                            </a:solidFill>
                            <a:latin typeface="Cambria Math" panose="02040503050406030204" pitchFamily="18" charset="0"/>
                          </a:rPr>
                          <m:t>1</m:t>
                        </m:r>
                      </m:sub>
                    </m:sSub>
                    <m:r>
                      <a:rPr lang="en-US" sz="2800" b="0" i="1" smtClean="0">
                        <a:solidFill>
                          <a:schemeClr val="tx1"/>
                        </a:solidFill>
                        <a:latin typeface="Cambria Math" panose="02040503050406030204" pitchFamily="18" charset="0"/>
                      </a:rPr>
                      <m:t>,…,</m:t>
                    </m:r>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𝑢</m:t>
                        </m:r>
                      </m:e>
                      <m:sub>
                        <m:r>
                          <a:rPr lang="en-US" sz="2800" b="0" i="1" smtClean="0">
                            <a:solidFill>
                              <a:schemeClr val="tx1"/>
                            </a:solidFill>
                            <a:latin typeface="Cambria Math" panose="02040503050406030204" pitchFamily="18" charset="0"/>
                          </a:rPr>
                          <m:t>𝑛</m:t>
                        </m:r>
                      </m:sub>
                    </m:sSub>
                    <m:r>
                      <a:rPr lang="en-US" sz="2800" b="0" i="0" smtClean="0">
                        <a:solidFill>
                          <a:schemeClr val="tx1"/>
                        </a:solidFill>
                        <a:latin typeface="Cambria Math" panose="02040503050406030204" pitchFamily="18" charset="0"/>
                      </a:rPr>
                      <m:t>.</m:t>
                    </m:r>
                  </m:oMath>
                </a14:m>
                <a:r>
                  <a:rPr lang="en-US" sz="2800" dirty="0" smtClean="0">
                    <a:solidFill>
                      <a:schemeClr val="tx1"/>
                    </a:solidFill>
                  </a:rPr>
                  <a:t> Let </a:t>
                </a:r>
                <a14:m>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𝐵</m:t>
                        </m:r>
                      </m:e>
                      <m:sub>
                        <m:r>
                          <a:rPr lang="en-US" sz="2800" b="0" i="1" smtClean="0">
                            <a:solidFill>
                              <a:schemeClr val="tx1"/>
                            </a:solidFill>
                            <a:latin typeface="Cambria Math" panose="02040503050406030204" pitchFamily="18" charset="0"/>
                          </a:rPr>
                          <m:t>𝑘</m:t>
                        </m:r>
                      </m:sub>
                    </m:sSub>
                    <m:r>
                      <a:rPr lang="en-US" sz="2800" b="0" i="1" smtClean="0">
                        <a:solidFill>
                          <a:schemeClr val="tx1"/>
                        </a:solidFill>
                        <a:latin typeface="Cambria Math" panose="02040503050406030204" pitchFamily="18" charset="0"/>
                      </a:rPr>
                      <m:t> </m:t>
                    </m:r>
                  </m:oMath>
                </a14:m>
                <a:r>
                  <a:rPr lang="en-US" sz="2800" dirty="0" smtClean="0">
                    <a:solidFill>
                      <a:schemeClr val="tx1"/>
                    </a:solidFill>
                  </a:rPr>
                  <a:t>be the max-weight basis of first </a:t>
                </a:r>
                <a14:m>
                  <m:oMath xmlns:m="http://schemas.openxmlformats.org/officeDocument/2006/math">
                    <m:r>
                      <a:rPr lang="en-US" sz="2800" b="0" i="1" smtClean="0">
                        <a:solidFill>
                          <a:schemeClr val="tx1"/>
                        </a:solidFill>
                        <a:latin typeface="Cambria Math" panose="02040503050406030204" pitchFamily="18" charset="0"/>
                      </a:rPr>
                      <m:t>𝑘</m:t>
                    </m:r>
                  </m:oMath>
                </a14:m>
                <a:r>
                  <a:rPr lang="en-US" sz="2800" dirty="0" smtClean="0">
                    <a:solidFill>
                      <a:schemeClr val="tx1"/>
                    </a:solidFill>
                  </a:rPr>
                  <a:t> elements. Then </a:t>
                </a:r>
                <a14:m>
                  <m:oMath xmlns:m="http://schemas.openxmlformats.org/officeDocument/2006/math">
                    <m:sSub>
                      <m:sSubPr>
                        <m:ctrlPr>
                          <a:rPr lang="en-US" sz="2800" b="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𝐵</m:t>
                        </m:r>
                      </m:e>
                      <m:sub>
                        <m:r>
                          <a:rPr lang="en-US" sz="2800" b="0" i="1" smtClean="0">
                            <a:solidFill>
                              <a:srgbClr val="C00000"/>
                            </a:solidFill>
                            <a:latin typeface="Cambria Math" panose="02040503050406030204" pitchFamily="18" charset="0"/>
                          </a:rPr>
                          <m:t>𝑘</m:t>
                        </m:r>
                        <m:r>
                          <a:rPr lang="en-US" sz="2800" b="0" i="1" smtClean="0">
                            <a:solidFill>
                              <a:srgbClr val="C00000"/>
                            </a:solidFill>
                            <a:latin typeface="Cambria Math" panose="02040503050406030204" pitchFamily="18" charset="0"/>
                          </a:rPr>
                          <m:t>+1</m:t>
                        </m:r>
                      </m:sub>
                    </m:sSub>
                    <m:r>
                      <a:rPr lang="en-US" sz="2800" b="0" i="1" smtClean="0">
                        <a:solidFill>
                          <a:srgbClr val="C00000"/>
                        </a:solidFill>
                        <a:latin typeface="Cambria Math" panose="02040503050406030204" pitchFamily="18" charset="0"/>
                      </a:rPr>
                      <m:t>⊆</m:t>
                    </m:r>
                    <m:sSub>
                      <m:sSubPr>
                        <m:ctrlPr>
                          <a:rPr lang="en-US" sz="2800" b="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𝐵</m:t>
                        </m:r>
                      </m:e>
                      <m:sub>
                        <m:r>
                          <a:rPr lang="en-US" sz="2800" b="0" i="1" smtClean="0">
                            <a:solidFill>
                              <a:srgbClr val="C00000"/>
                            </a:solidFill>
                            <a:latin typeface="Cambria Math" panose="02040503050406030204" pitchFamily="18" charset="0"/>
                          </a:rPr>
                          <m:t>𝑘</m:t>
                        </m:r>
                      </m:sub>
                    </m:sSub>
                    <m:r>
                      <a:rPr lang="en-US" sz="2800" b="0" i="1" smtClean="0">
                        <a:solidFill>
                          <a:srgbClr val="C00000"/>
                        </a:solidFill>
                        <a:latin typeface="Cambria Math" panose="02040503050406030204" pitchFamily="18" charset="0"/>
                      </a:rPr>
                      <m:t>∪</m:t>
                    </m:r>
                    <m:r>
                      <m:rPr>
                        <m:lit/>
                      </m:rPr>
                      <a:rPr lang="en-US" sz="2800" b="0" i="1" smtClean="0">
                        <a:solidFill>
                          <a:srgbClr val="C00000"/>
                        </a:solidFill>
                        <a:latin typeface="Cambria Math" panose="02040503050406030204" pitchFamily="18" charset="0"/>
                      </a:rPr>
                      <m:t>{</m:t>
                    </m:r>
                    <m:sSub>
                      <m:sSubPr>
                        <m:ctrlPr>
                          <a:rPr lang="en-US" sz="2800" b="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𝑢</m:t>
                        </m:r>
                      </m:e>
                      <m:sub>
                        <m:r>
                          <a:rPr lang="en-US" sz="2800" b="0" i="1" smtClean="0">
                            <a:solidFill>
                              <a:srgbClr val="C00000"/>
                            </a:solidFill>
                            <a:latin typeface="Cambria Math" panose="02040503050406030204" pitchFamily="18" charset="0"/>
                          </a:rPr>
                          <m:t>𝑘</m:t>
                        </m:r>
                        <m:r>
                          <a:rPr lang="en-US" sz="2800" b="0" i="1" smtClean="0">
                            <a:solidFill>
                              <a:srgbClr val="C00000"/>
                            </a:solidFill>
                            <a:latin typeface="Cambria Math" panose="02040503050406030204" pitchFamily="18" charset="0"/>
                          </a:rPr>
                          <m:t>+1</m:t>
                        </m:r>
                      </m:sub>
                    </m:sSub>
                    <m:r>
                      <a:rPr lang="en-US" sz="2800" b="0" i="1" smtClean="0">
                        <a:solidFill>
                          <a:srgbClr val="C00000"/>
                        </a:solidFill>
                        <a:latin typeface="Cambria Math" panose="02040503050406030204" pitchFamily="18" charset="0"/>
                      </a:rPr>
                      <m:t>}</m:t>
                    </m:r>
                    <m:r>
                      <a:rPr lang="en-US" sz="2800" b="0" i="1" smtClean="0">
                        <a:solidFill>
                          <a:schemeClr val="tx1"/>
                        </a:solidFill>
                        <a:latin typeface="Cambria Math" panose="02040503050406030204" pitchFamily="18" charset="0"/>
                      </a:rPr>
                      <m:t>.</m:t>
                    </m:r>
                  </m:oMath>
                </a14:m>
                <a:endParaRPr lang="en-US" sz="2800" dirty="0" smtClean="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5"/>
                <a:stretch>
                  <a:fillRect l="-1111" t="-1348" r="-389"/>
                </a:stretch>
              </a:blipFill>
            </p:spPr>
            <p:txBody>
              <a:bodyPr/>
              <a:lstStyle/>
              <a:p>
                <a:r>
                  <a:rPr lang="en-US">
                    <a:noFill/>
                  </a:rPr>
                  <a:t> </a:t>
                </a:r>
              </a:p>
            </p:txBody>
          </p:sp>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6659085"/>
      </p:ext>
    </p:extLst>
  </p:cSld>
  <p:clrMapOvr>
    <a:masterClrMapping/>
  </p:clrMapOvr>
  <mc:AlternateContent xmlns:mc="http://schemas.openxmlformats.org/markup-compatibility/2006">
    <mc:Choice xmlns:p14="http://schemas.microsoft.com/office/powerpoint/2010/main" Requires="p14">
      <p:transition spd="slow" p14:dur="2000" advTm="128902"/>
    </mc:Choice>
    <mc:Fallback>
      <p:transition spd="slow" advTm="128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Matroid</a:t>
            </a:r>
            <a:r>
              <a:rPr lang="en-US" dirty="0" smtClean="0"/>
              <a:t> Secretary Problems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400" dirty="0" smtClean="0"/>
                  <a:t>A </a:t>
                </a:r>
                <a:r>
                  <a:rPr lang="en-US" sz="3400" i="1" dirty="0" err="1" smtClean="0">
                    <a:solidFill>
                      <a:schemeClr val="accent2"/>
                    </a:solidFill>
                  </a:rPr>
                  <a:t>matroid</a:t>
                </a:r>
                <a:r>
                  <a:rPr lang="en-US" sz="3400" i="1" dirty="0" smtClean="0">
                    <a:solidFill>
                      <a:schemeClr val="accent2"/>
                    </a:solidFill>
                  </a:rPr>
                  <a:t> secretary problem</a:t>
                </a:r>
                <a:r>
                  <a:rPr lang="en-US" sz="3400" i="1" dirty="0" smtClean="0">
                    <a:solidFill>
                      <a:schemeClr val="accent1"/>
                    </a:solidFill>
                  </a:rPr>
                  <a:t> </a:t>
                </a:r>
                <a:r>
                  <a:rPr lang="en-US" sz="3400" dirty="0" smtClean="0"/>
                  <a:t>is a combinatorial secretary problem in which </a:t>
                </a:r>
                <a14:m>
                  <m:oMath xmlns:m="http://schemas.openxmlformats.org/officeDocument/2006/math">
                    <m:d>
                      <m:dPr>
                        <m:ctrlPr>
                          <a:rPr lang="en-US" sz="3400" b="0" i="1" smtClean="0">
                            <a:latin typeface="Cambria Math" panose="02040503050406030204" pitchFamily="18" charset="0"/>
                          </a:rPr>
                        </m:ctrlPr>
                      </m:dPr>
                      <m:e>
                        <m:r>
                          <a:rPr lang="en-US" sz="3400" b="0" i="1" smtClean="0">
                            <a:latin typeface="Cambria Math" panose="02040503050406030204" pitchFamily="18" charset="0"/>
                          </a:rPr>
                          <m:t>𝑈</m:t>
                        </m:r>
                        <m:r>
                          <a:rPr lang="en-US" sz="3400" b="0" i="1" smtClean="0">
                            <a:latin typeface="Cambria Math" panose="02040503050406030204" pitchFamily="18" charset="0"/>
                          </a:rPr>
                          <m:t>,</m:t>
                        </m:r>
                        <m:r>
                          <a:rPr lang="en-US" sz="3400" b="0" i="1" smtClean="0">
                            <a:latin typeface="Cambria Math" panose="02040503050406030204" pitchFamily="18" charset="0"/>
                          </a:rPr>
                          <m:t>𝐼</m:t>
                        </m:r>
                      </m:e>
                    </m:d>
                  </m:oMath>
                </a14:m>
                <a:r>
                  <a:rPr lang="en-US" sz="3400" dirty="0" smtClean="0"/>
                  <a:t> is a </a:t>
                </a:r>
                <a:r>
                  <a:rPr lang="en-US" sz="3400" dirty="0" err="1" smtClean="0"/>
                  <a:t>matroid</a:t>
                </a:r>
                <a:r>
                  <a:rPr lang="en-US" sz="3400" dirty="0" smtClean="0"/>
                  <a:t>.</a:t>
                </a:r>
              </a:p>
              <a:p>
                <a:r>
                  <a:rPr lang="en-US" sz="3400" b="1" dirty="0" smtClean="0">
                    <a:solidFill>
                      <a:schemeClr val="accent1"/>
                    </a:solidFill>
                  </a:rPr>
                  <a:t>Weak </a:t>
                </a:r>
                <a:r>
                  <a:rPr lang="en-US" sz="3400" b="1" dirty="0" err="1" smtClean="0">
                    <a:solidFill>
                      <a:schemeClr val="accent1"/>
                    </a:solidFill>
                  </a:rPr>
                  <a:t>Matroid</a:t>
                </a:r>
                <a:r>
                  <a:rPr lang="en-US" sz="3400" b="1" dirty="0" smtClean="0">
                    <a:solidFill>
                      <a:schemeClr val="accent1"/>
                    </a:solidFill>
                  </a:rPr>
                  <a:t> Secretary Conjecture</a:t>
                </a:r>
                <a:r>
                  <a:rPr lang="en-US" sz="3400" dirty="0" smtClean="0"/>
                  <a:t>: every </a:t>
                </a:r>
                <a:r>
                  <a:rPr lang="en-US" sz="3400" dirty="0" err="1" smtClean="0"/>
                  <a:t>matroid</a:t>
                </a:r>
                <a:r>
                  <a:rPr lang="en-US" sz="3400" dirty="0" smtClean="0"/>
                  <a:t> secretary problem has an algorithm that guarantees at least </a:t>
                </a:r>
                <a14:m>
                  <m:oMath xmlns:m="http://schemas.openxmlformats.org/officeDocument/2006/math">
                    <m:r>
                      <a:rPr lang="en-US" sz="3400" b="0" i="1" smtClean="0">
                        <a:latin typeface="Cambria Math" panose="02040503050406030204" pitchFamily="18" charset="0"/>
                      </a:rPr>
                      <m:t>𝐶</m:t>
                    </m:r>
                    <m:r>
                      <a:rPr lang="en-US" sz="3400" b="0" i="1" smtClean="0">
                        <a:latin typeface="Cambria Math" panose="02040503050406030204" pitchFamily="18" charset="0"/>
                      </a:rPr>
                      <m:t>⋅</m:t>
                    </m:r>
                    <m:r>
                      <a:rPr lang="en-US" sz="3400" b="0" i="1" smtClean="0">
                        <a:latin typeface="Cambria Math" panose="02040503050406030204" pitchFamily="18" charset="0"/>
                      </a:rPr>
                      <m:t>𝑂𝑃𝑇</m:t>
                    </m:r>
                    <m:r>
                      <a:rPr lang="en-US" sz="3400" b="0" i="1" smtClean="0">
                        <a:latin typeface="Cambria Math" panose="02040503050406030204" pitchFamily="18" charset="0"/>
                      </a:rPr>
                      <m:t>, </m:t>
                    </m:r>
                  </m:oMath>
                </a14:m>
                <a:r>
                  <a:rPr lang="en-US" sz="3400" dirty="0" smtClean="0"/>
                  <a:t>where </a:t>
                </a:r>
                <a14:m>
                  <m:oMath xmlns:m="http://schemas.openxmlformats.org/officeDocument/2006/math">
                    <m:r>
                      <a:rPr lang="en-US" sz="3400" b="0" i="1" smtClean="0">
                        <a:latin typeface="Cambria Math" panose="02040503050406030204" pitchFamily="18" charset="0"/>
                      </a:rPr>
                      <m:t>𝐶</m:t>
                    </m:r>
                    <m:r>
                      <a:rPr lang="en-US" sz="3400" b="0" i="1" smtClean="0">
                        <a:latin typeface="Cambria Math" panose="02040503050406030204" pitchFamily="18" charset="0"/>
                      </a:rPr>
                      <m:t>&gt;0</m:t>
                    </m:r>
                  </m:oMath>
                </a14:m>
                <a:r>
                  <a:rPr lang="en-US" sz="3400" dirty="0" smtClean="0"/>
                  <a:t> is a universal constant.</a:t>
                </a:r>
              </a:p>
              <a:p>
                <a:r>
                  <a:rPr lang="en-US" sz="3400" b="1" dirty="0" smtClean="0">
                    <a:solidFill>
                      <a:schemeClr val="accent1"/>
                    </a:solidFill>
                  </a:rPr>
                  <a:t>Strong </a:t>
                </a:r>
                <a:r>
                  <a:rPr lang="en-US" sz="3400" b="1" dirty="0" err="1" smtClean="0">
                    <a:solidFill>
                      <a:schemeClr val="accent1"/>
                    </a:solidFill>
                  </a:rPr>
                  <a:t>Matroid</a:t>
                </a:r>
                <a:r>
                  <a:rPr lang="en-US" sz="3400" b="1" dirty="0" smtClean="0">
                    <a:solidFill>
                      <a:schemeClr val="accent1"/>
                    </a:solidFill>
                  </a:rPr>
                  <a:t> Secretary Conjecture</a:t>
                </a:r>
                <a:r>
                  <a:rPr lang="en-US" sz="3400" dirty="0" smtClean="0"/>
                  <a:t>: In the previous conjecture, </a:t>
                </a:r>
                <a14:m>
                  <m:oMath xmlns:m="http://schemas.openxmlformats.org/officeDocument/2006/math">
                    <m:r>
                      <a:rPr lang="en-US" sz="3400" b="0" i="1" smtClean="0">
                        <a:latin typeface="Cambria Math" panose="02040503050406030204" pitchFamily="18" charset="0"/>
                      </a:rPr>
                      <m:t>𝐶</m:t>
                    </m:r>
                    <m:r>
                      <a:rPr lang="en-US" sz="3400" b="0" i="1" smtClean="0">
                        <a:latin typeface="Cambria Math" panose="02040503050406030204" pitchFamily="18" charset="0"/>
                      </a:rPr>
                      <m:t>=</m:t>
                    </m:r>
                    <m:box>
                      <m:boxPr>
                        <m:ctrlPr>
                          <a:rPr lang="en-US" sz="3400" b="0" i="1" smtClean="0">
                            <a:latin typeface="Cambria Math" panose="02040503050406030204" pitchFamily="18" charset="0"/>
                          </a:rPr>
                        </m:ctrlPr>
                      </m:boxPr>
                      <m:e>
                        <m:argPr>
                          <m:argSz m:val="-1"/>
                        </m:argPr>
                        <m:f>
                          <m:fPr>
                            <m:ctrlPr>
                              <a:rPr lang="en-US" sz="3400" b="0" i="1" smtClean="0">
                                <a:latin typeface="Cambria Math" panose="02040503050406030204" pitchFamily="18" charset="0"/>
                              </a:rPr>
                            </m:ctrlPr>
                          </m:fPr>
                          <m:num>
                            <m:r>
                              <a:rPr lang="en-US" sz="3400" b="0" i="1" smtClean="0">
                                <a:latin typeface="Cambria Math" panose="02040503050406030204" pitchFamily="18" charset="0"/>
                              </a:rPr>
                              <m:t>1</m:t>
                            </m:r>
                          </m:num>
                          <m:den>
                            <m:r>
                              <a:rPr lang="en-US" sz="3400" b="0" i="1" smtClean="0">
                                <a:latin typeface="Cambria Math" panose="02040503050406030204" pitchFamily="18" charset="0"/>
                              </a:rPr>
                              <m:t>𝑒</m:t>
                            </m:r>
                          </m:den>
                        </m:f>
                      </m:e>
                    </m:box>
                    <m:r>
                      <a:rPr lang="en-US" sz="3400" b="0" i="1" smtClean="0">
                        <a:latin typeface="Cambria Math" panose="02040503050406030204" pitchFamily="18" charset="0"/>
                      </a:rPr>
                      <m:t> .</m:t>
                    </m:r>
                  </m:oMath>
                </a14:m>
                <a:endParaRPr lang="en-US" sz="3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556" t="-2022" r="-1167"/>
                </a:stretch>
              </a:blipFill>
            </p:spPr>
            <p:txBody>
              <a:bodyPr/>
              <a:lstStyle/>
              <a:p>
                <a:r>
                  <a:rPr lang="en-US">
                    <a:noFill/>
                  </a:rPr>
                  <a:t> </a:t>
                </a:r>
              </a:p>
            </p:txBody>
          </p:sp>
        </mc:Fallback>
      </mc:AlternateContent>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6976725"/>
      </p:ext>
    </p:extLst>
  </p:cSld>
  <p:clrMapOvr>
    <a:masterClrMapping/>
  </p:clrMapOvr>
  <mc:AlternateContent xmlns:mc="http://schemas.openxmlformats.org/markup-compatibility/2006">
    <mc:Choice xmlns:p14="http://schemas.microsoft.com/office/powerpoint/2010/main" Requires="p14">
      <p:transition spd="slow" p14:dur="2000" advTm="75227"/>
    </mc:Choice>
    <mc:Fallback>
      <p:transition spd="slow" advTm="75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the Conjectures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sz="3600" b="1" dirty="0" smtClean="0">
                    <a:solidFill>
                      <a:schemeClr val="accent1"/>
                    </a:solidFill>
                  </a:rPr>
                  <a:t>Strong form </a:t>
                </a:r>
                <a:r>
                  <a:rPr lang="en-US" sz="3600" dirty="0" smtClean="0"/>
                  <a:t>for uniform and transversal </a:t>
                </a:r>
                <a:r>
                  <a:rPr lang="en-US" sz="3600" dirty="0" err="1" smtClean="0"/>
                  <a:t>matroids</a:t>
                </a:r>
                <a:r>
                  <a:rPr lang="en-US" sz="3600" dirty="0" smtClean="0"/>
                  <a:t>. </a:t>
                </a:r>
                <a:r>
                  <a:rPr lang="en-US" sz="2600" dirty="0" smtClean="0">
                    <a:solidFill>
                      <a:schemeClr val="accent2"/>
                    </a:solidFill>
                  </a:rPr>
                  <a:t>[Babaioff-Immorlica-Kempe-K. ‘07, </a:t>
                </a:r>
                <a:r>
                  <a:rPr lang="en-US" sz="2600" dirty="0" err="1" smtClean="0">
                    <a:solidFill>
                      <a:schemeClr val="accent2"/>
                    </a:solidFill>
                  </a:rPr>
                  <a:t>Kesselheim</a:t>
                </a:r>
                <a:r>
                  <a:rPr lang="en-US" sz="2600" dirty="0" smtClean="0">
                    <a:solidFill>
                      <a:schemeClr val="accent2"/>
                    </a:solidFill>
                  </a:rPr>
                  <a:t> et al. ‘13]</a:t>
                </a:r>
              </a:p>
              <a:p>
                <a:r>
                  <a:rPr lang="en-US" sz="3600" b="1" dirty="0" smtClean="0">
                    <a:solidFill>
                      <a:schemeClr val="accent1"/>
                    </a:solidFill>
                  </a:rPr>
                  <a:t>Weak form</a:t>
                </a:r>
                <a:r>
                  <a:rPr lang="en-US" sz="3600" dirty="0" smtClean="0">
                    <a:solidFill>
                      <a:schemeClr val="accent2"/>
                    </a:solidFill>
                  </a:rPr>
                  <a:t> </a:t>
                </a:r>
                <a:r>
                  <a:rPr lang="en-US" sz="3600" dirty="0" smtClean="0"/>
                  <a:t>for graphic, </a:t>
                </a:r>
                <a:r>
                  <a:rPr lang="en-US" sz="3600" dirty="0" err="1" smtClean="0"/>
                  <a:t>cographic</a:t>
                </a:r>
                <a:r>
                  <a:rPr lang="en-US" sz="3600" dirty="0" smtClean="0"/>
                  <a:t>, laminar, and regular </a:t>
                </a:r>
                <a:r>
                  <a:rPr lang="en-US" sz="3600" dirty="0" err="1" smtClean="0"/>
                  <a:t>matroids</a:t>
                </a:r>
                <a:r>
                  <a:rPr lang="en-US" sz="3600" dirty="0" smtClean="0"/>
                  <a:t> (those representable over every field).</a:t>
                </a:r>
                <a:r>
                  <a:rPr lang="en-US" dirty="0" smtClean="0"/>
                  <a:t> </a:t>
                </a:r>
                <a:r>
                  <a:rPr lang="en-US" sz="2600" dirty="0" smtClean="0">
                    <a:solidFill>
                      <a:schemeClr val="accent2"/>
                    </a:solidFill>
                  </a:rPr>
                  <a:t>[Babaioff-Immorlica-K. ‘07, Soto ‘11, </a:t>
                </a:r>
                <a:r>
                  <a:rPr lang="en-US" sz="2600" dirty="0" err="1" smtClean="0">
                    <a:solidFill>
                      <a:schemeClr val="accent2"/>
                    </a:solidFill>
                  </a:rPr>
                  <a:t>Im</a:t>
                </a:r>
                <a:r>
                  <a:rPr lang="en-US" sz="2600" dirty="0" smtClean="0">
                    <a:solidFill>
                      <a:schemeClr val="accent2"/>
                    </a:solidFill>
                  </a:rPr>
                  <a:t> &amp; Wang ‘11, </a:t>
                </a:r>
                <a:r>
                  <a:rPr lang="en-US" sz="2600" dirty="0" err="1" smtClean="0">
                    <a:solidFill>
                      <a:schemeClr val="accent2"/>
                    </a:solidFill>
                  </a:rPr>
                  <a:t>Dinitz</a:t>
                </a:r>
                <a:r>
                  <a:rPr lang="en-US" sz="2600" dirty="0" smtClean="0">
                    <a:solidFill>
                      <a:schemeClr val="accent2"/>
                    </a:solidFill>
                  </a:rPr>
                  <a:t> &amp; </a:t>
                </a:r>
                <a:r>
                  <a:rPr lang="en-US" sz="2600" dirty="0" err="1" smtClean="0">
                    <a:solidFill>
                      <a:schemeClr val="accent2"/>
                    </a:solidFill>
                  </a:rPr>
                  <a:t>Kortsarz</a:t>
                </a:r>
                <a:r>
                  <a:rPr lang="en-US" sz="2600" dirty="0" smtClean="0">
                    <a:solidFill>
                      <a:schemeClr val="accent2"/>
                    </a:solidFill>
                  </a:rPr>
                  <a:t> ‘13]</a:t>
                </a:r>
              </a:p>
              <a:p>
                <a:r>
                  <a:rPr lang="en-US" sz="3600" dirty="0"/>
                  <a:t>F</a:t>
                </a:r>
                <a:r>
                  <a:rPr lang="en-US" sz="3600" dirty="0" smtClean="0"/>
                  <a:t>or general rank-</a:t>
                </a:r>
                <a:r>
                  <a:rPr lang="en-US" sz="3600" i="1" dirty="0" smtClean="0"/>
                  <a:t>r</a:t>
                </a:r>
                <a:r>
                  <a:rPr lang="en-US" sz="3600" dirty="0" smtClean="0"/>
                  <a:t> </a:t>
                </a:r>
                <a:r>
                  <a:rPr lang="en-US" sz="3600" dirty="0" err="1" smtClean="0"/>
                  <a:t>matroids</a:t>
                </a:r>
                <a:r>
                  <a:rPr lang="en-US" sz="3600" dirty="0"/>
                  <a:t>,</a:t>
                </a:r>
                <a:r>
                  <a:rPr lang="en-US" sz="3600" dirty="0" smtClean="0"/>
                  <a:t> </a:t>
                </a:r>
                <a14:m>
                  <m:oMath xmlns:m="http://schemas.openxmlformats.org/officeDocument/2006/math">
                    <m:box>
                      <m:boxPr>
                        <m:ctrlPr>
                          <a:rPr lang="en-US" sz="3600" b="1" i="1" smtClean="0">
                            <a:solidFill>
                              <a:schemeClr val="accent1"/>
                            </a:solidFill>
                            <a:latin typeface="Cambria Math" panose="02040503050406030204" pitchFamily="18" charset="0"/>
                          </a:rPr>
                        </m:ctrlPr>
                      </m:boxPr>
                      <m:e>
                        <m:argPr>
                          <m:argSz m:val="-1"/>
                        </m:argPr>
                        <m:f>
                          <m:fPr>
                            <m:ctrlPr>
                              <a:rPr lang="en-US" sz="3600" b="1" i="1" smtClean="0">
                                <a:solidFill>
                                  <a:schemeClr val="accent1"/>
                                </a:solidFill>
                                <a:latin typeface="Cambria Math" panose="02040503050406030204" pitchFamily="18" charset="0"/>
                              </a:rPr>
                            </m:ctrlPr>
                          </m:fPr>
                          <m:num>
                            <m:r>
                              <a:rPr lang="en-US" sz="3600" b="1" i="1" smtClean="0">
                                <a:solidFill>
                                  <a:schemeClr val="accent1"/>
                                </a:solidFill>
                                <a:latin typeface="Cambria Math" panose="02040503050406030204" pitchFamily="18" charset="0"/>
                              </a:rPr>
                              <m:t>𝑶𝑷𝑻</m:t>
                            </m:r>
                          </m:num>
                          <m:den>
                            <m:func>
                              <m:funcPr>
                                <m:ctrlPr>
                                  <a:rPr lang="en-US" sz="3600" b="1" i="1" smtClean="0">
                                    <a:solidFill>
                                      <a:schemeClr val="accent1"/>
                                    </a:solidFill>
                                    <a:latin typeface="Cambria Math" panose="02040503050406030204" pitchFamily="18" charset="0"/>
                                  </a:rPr>
                                </m:ctrlPr>
                              </m:funcPr>
                              <m:fName>
                                <m:r>
                                  <a:rPr lang="en-US" sz="3600" b="1" i="1" smtClean="0">
                                    <a:solidFill>
                                      <a:schemeClr val="accent1"/>
                                    </a:solidFill>
                                    <a:latin typeface="Cambria Math" panose="02040503050406030204" pitchFamily="18" charset="0"/>
                                  </a:rPr>
                                  <m:t>𝑶</m:t>
                                </m:r>
                                <m:r>
                                  <a:rPr lang="en-US" sz="3600" b="1" i="0" smtClean="0">
                                    <a:solidFill>
                                      <a:schemeClr val="accent1"/>
                                    </a:solidFill>
                                    <a:latin typeface="Cambria Math" panose="02040503050406030204" pitchFamily="18" charset="0"/>
                                  </a:rPr>
                                  <m:t>(</m:t>
                                </m:r>
                                <m:r>
                                  <a:rPr lang="en-US" sz="3600" b="1" i="0" smtClean="0">
                                    <a:solidFill>
                                      <a:schemeClr val="accent1"/>
                                    </a:solidFill>
                                    <a:latin typeface="Cambria Math" panose="02040503050406030204" pitchFamily="18" charset="0"/>
                                  </a:rPr>
                                  <m:t>𝐥𝐨𝐠</m:t>
                                </m:r>
                              </m:fName>
                              <m:e>
                                <m:func>
                                  <m:funcPr>
                                    <m:ctrlPr>
                                      <a:rPr lang="en-US" sz="3600" b="1" i="1" smtClean="0">
                                        <a:solidFill>
                                          <a:schemeClr val="accent1"/>
                                        </a:solidFill>
                                        <a:latin typeface="Cambria Math" panose="02040503050406030204" pitchFamily="18" charset="0"/>
                                      </a:rPr>
                                    </m:ctrlPr>
                                  </m:funcPr>
                                  <m:fName>
                                    <m:r>
                                      <a:rPr lang="en-US" sz="3600" b="1" i="0" smtClean="0">
                                        <a:solidFill>
                                          <a:schemeClr val="accent1"/>
                                        </a:solidFill>
                                        <a:latin typeface="Cambria Math" panose="02040503050406030204" pitchFamily="18" charset="0"/>
                                      </a:rPr>
                                      <m:t>𝐥𝐨𝐠</m:t>
                                    </m:r>
                                  </m:fName>
                                  <m:e>
                                    <m:r>
                                      <a:rPr lang="en-US" sz="3600" b="1" i="1" smtClean="0">
                                        <a:solidFill>
                                          <a:schemeClr val="accent1"/>
                                        </a:solidFill>
                                        <a:latin typeface="Cambria Math" panose="02040503050406030204" pitchFamily="18" charset="0"/>
                                      </a:rPr>
                                      <m:t>𝒓</m:t>
                                    </m:r>
                                    <m:r>
                                      <a:rPr lang="en-US" sz="3600" b="1" i="1" smtClean="0">
                                        <a:solidFill>
                                          <a:schemeClr val="accent1"/>
                                        </a:solidFill>
                                        <a:latin typeface="Cambria Math" panose="02040503050406030204" pitchFamily="18" charset="0"/>
                                      </a:rPr>
                                      <m:t>)</m:t>
                                    </m:r>
                                  </m:e>
                                </m:func>
                              </m:e>
                            </m:func>
                          </m:den>
                        </m:f>
                      </m:e>
                    </m:box>
                  </m:oMath>
                </a14:m>
                <a:r>
                  <a:rPr lang="en-US" sz="3600" dirty="0" smtClean="0"/>
                  <a:t> is strongest known bound. </a:t>
                </a:r>
                <a:r>
                  <a:rPr lang="en-US" sz="2600" dirty="0" smtClean="0">
                    <a:solidFill>
                      <a:schemeClr val="accent2"/>
                    </a:solidFill>
                  </a:rPr>
                  <a:t>[Lachish ‘14, Feldman-</a:t>
                </a:r>
                <a:r>
                  <a:rPr lang="en-US" sz="2600" dirty="0" err="1" smtClean="0">
                    <a:solidFill>
                      <a:schemeClr val="accent2"/>
                    </a:solidFill>
                  </a:rPr>
                  <a:t>Svensson</a:t>
                </a:r>
                <a:r>
                  <a:rPr lang="en-US" sz="2600" dirty="0" smtClean="0">
                    <a:solidFill>
                      <a:schemeClr val="accent2"/>
                    </a:solidFill>
                  </a:rPr>
                  <a:t>-</a:t>
                </a:r>
                <a:r>
                  <a:rPr lang="en-US" sz="2600" dirty="0" err="1" smtClean="0">
                    <a:solidFill>
                      <a:schemeClr val="accent2"/>
                    </a:solidFill>
                  </a:rPr>
                  <a:t>Zenklusen</a:t>
                </a:r>
                <a:r>
                  <a:rPr lang="en-US" sz="2600" dirty="0" smtClean="0">
                    <a:solidFill>
                      <a:schemeClr val="accent2"/>
                    </a:solidFill>
                  </a:rPr>
                  <a:t> ‘15]</a:t>
                </a:r>
                <a:endParaRPr lang="en-US" sz="3600" dirty="0">
                  <a:solidFill>
                    <a:schemeClr val="accent2"/>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5"/>
                <a:stretch>
                  <a:fillRect l="-1667" t="-3235" b="-1752"/>
                </a:stretch>
              </a:blipFill>
            </p:spPr>
            <p:txBody>
              <a:bodyPr/>
              <a:lstStyle/>
              <a:p>
                <a:r>
                  <a:rPr lang="en-US">
                    <a:noFill/>
                  </a:rPr>
                  <a:t> </a:t>
                </a:r>
              </a:p>
            </p:txBody>
          </p:sp>
        </mc:Fallback>
      </mc:AlternateContent>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4173758"/>
      </p:ext>
    </p:extLst>
  </p:cSld>
  <p:clrMapOvr>
    <a:masterClrMapping/>
  </p:clrMapOvr>
  <mc:AlternateContent xmlns:mc="http://schemas.openxmlformats.org/markup-compatibility/2006">
    <mc:Choice xmlns:p14="http://schemas.microsoft.com/office/powerpoint/2010/main" Requires="p14">
      <p:transition spd="slow" p14:dur="2000" advTm="68097"/>
    </mc:Choice>
    <mc:Fallback>
      <p:transition spd="slow" advTm="6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7109640" y="5010184"/>
            <a:ext cx="356188" cy="461665"/>
          </a:xfrm>
          <a:prstGeom prst="rect">
            <a:avLst/>
          </a:prstGeom>
          <a:noFill/>
        </p:spPr>
        <p:txBody>
          <a:bodyPr wrap="none" rtlCol="0">
            <a:spAutoFit/>
          </a:bodyPr>
          <a:lstStyle/>
          <a:p>
            <a:r>
              <a:rPr lang="en-US" sz="2400" dirty="0" smtClean="0"/>
              <a:t>1</a:t>
            </a:r>
            <a:endParaRPr lang="en-US" sz="2400" dirty="0"/>
          </a:p>
        </p:txBody>
      </p:sp>
      <p:sp>
        <p:nvSpPr>
          <p:cNvPr id="2" name="Title 1"/>
          <p:cNvSpPr>
            <a:spLocks noGrp="1"/>
          </p:cNvSpPr>
          <p:nvPr>
            <p:ph type="title"/>
          </p:nvPr>
        </p:nvSpPr>
        <p:spPr/>
        <p:txBody>
          <a:bodyPr/>
          <a:lstStyle/>
          <a:p>
            <a:r>
              <a:rPr lang="en-US" dirty="0" smtClean="0"/>
              <a:t>Why the Greedy </a:t>
            </a:r>
            <a:r>
              <a:rPr lang="en-US" dirty="0"/>
              <a:t>A</a:t>
            </a:r>
            <a:r>
              <a:rPr lang="en-US" dirty="0" smtClean="0"/>
              <a:t>lgorithm </a:t>
            </a:r>
            <a:r>
              <a:rPr lang="en-US" dirty="0"/>
              <a:t>F</a:t>
            </a:r>
            <a:r>
              <a:rPr lang="en-US" dirty="0" smtClean="0"/>
              <a:t>ails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1" y="1417639"/>
                <a:ext cx="10972799" cy="4708525"/>
              </a:xfrm>
            </p:spPr>
            <p:txBody>
              <a:bodyPr/>
              <a:lstStyle/>
              <a:p>
                <a:r>
                  <a:rPr lang="en-US" sz="3400" dirty="0" smtClean="0">
                    <a:solidFill>
                      <a:srgbClr val="C00000"/>
                    </a:solidFill>
                  </a:rPr>
                  <a:t>After step t=</a:t>
                </a:r>
                <a14:m>
                  <m:oMath xmlns:m="http://schemas.openxmlformats.org/officeDocument/2006/math">
                    <m:d>
                      <m:dPr>
                        <m:begChr m:val="⌊"/>
                        <m:endChr m:val="⌋"/>
                        <m:ctrlPr>
                          <a:rPr lang="en-US" sz="3400" b="0" i="1" smtClean="0">
                            <a:solidFill>
                              <a:srgbClr val="C00000"/>
                            </a:solidFill>
                            <a:latin typeface="Cambria Math" panose="02040503050406030204" pitchFamily="18" charset="0"/>
                          </a:rPr>
                        </m:ctrlPr>
                      </m:dPr>
                      <m:e>
                        <m:box>
                          <m:boxPr>
                            <m:ctrlPr>
                              <a:rPr lang="en-US" sz="3400" b="0" i="1" smtClean="0">
                                <a:solidFill>
                                  <a:srgbClr val="C00000"/>
                                </a:solidFill>
                                <a:latin typeface="Cambria Math" panose="02040503050406030204" pitchFamily="18" charset="0"/>
                              </a:rPr>
                            </m:ctrlPr>
                          </m:boxPr>
                          <m:e>
                            <m:argPr>
                              <m:argSz m:val="-1"/>
                            </m:argPr>
                            <m:f>
                              <m:fPr>
                                <m:ctrlPr>
                                  <a:rPr lang="en-US" sz="3400" b="0" i="1" smtClean="0">
                                    <a:solidFill>
                                      <a:srgbClr val="C00000"/>
                                    </a:solidFill>
                                    <a:latin typeface="Cambria Math" panose="02040503050406030204" pitchFamily="18" charset="0"/>
                                  </a:rPr>
                                </m:ctrlPr>
                              </m:fPr>
                              <m:num>
                                <m:r>
                                  <a:rPr lang="en-US" sz="3400" b="0" i="1" smtClean="0">
                                    <a:solidFill>
                                      <a:srgbClr val="C00000"/>
                                    </a:solidFill>
                                    <a:latin typeface="Cambria Math" panose="02040503050406030204" pitchFamily="18" charset="0"/>
                                  </a:rPr>
                                  <m:t>𝑛</m:t>
                                </m:r>
                              </m:num>
                              <m:den>
                                <m:r>
                                  <a:rPr lang="en-US" sz="3400" b="0" i="1" smtClean="0">
                                    <a:solidFill>
                                      <a:srgbClr val="C00000"/>
                                    </a:solidFill>
                                    <a:latin typeface="Cambria Math" panose="02040503050406030204" pitchFamily="18" charset="0"/>
                                  </a:rPr>
                                  <m:t>𝑒</m:t>
                                </m:r>
                              </m:den>
                            </m:f>
                          </m:e>
                        </m:box>
                      </m:e>
                    </m:d>
                    <m:r>
                      <a:rPr lang="en-US" sz="3400" b="0" i="1" smtClean="0">
                        <a:solidFill>
                          <a:srgbClr val="C00000"/>
                        </a:solidFill>
                        <a:latin typeface="Cambria Math" panose="02040503050406030204" pitchFamily="18" charset="0"/>
                      </a:rPr>
                      <m:t>,</m:t>
                    </m:r>
                    <m:r>
                      <a:rPr lang="en-US" sz="3400" b="0" i="0" smtClean="0">
                        <a:solidFill>
                          <a:srgbClr val="C00000"/>
                        </a:solidFill>
                        <a:latin typeface="Cambria Math" panose="02040503050406030204" pitchFamily="18" charset="0"/>
                      </a:rPr>
                      <m:t> </m:t>
                    </m:r>
                  </m:oMath>
                </a14:m>
                <a:r>
                  <a:rPr lang="en-US" sz="3400" dirty="0" smtClean="0">
                    <a:solidFill>
                      <a:srgbClr val="C00000"/>
                    </a:solidFill>
                  </a:rPr>
                  <a:t>select any new element that</a:t>
                </a:r>
              </a:p>
              <a:p>
                <a:pPr marL="742950" indent="-742950">
                  <a:buFont typeface="Arial" panose="020B0604020202020204" pitchFamily="34" charset="0"/>
                  <a:buChar char="•"/>
                </a:pPr>
                <a:r>
                  <a:rPr lang="en-US" sz="3400" dirty="0">
                    <a:solidFill>
                      <a:srgbClr val="C00000"/>
                    </a:solidFill>
                  </a:rPr>
                  <a:t>b</a:t>
                </a:r>
                <a:r>
                  <a:rPr lang="en-US" sz="3400" dirty="0" smtClean="0">
                    <a:solidFill>
                      <a:srgbClr val="C00000"/>
                    </a:solidFill>
                  </a:rPr>
                  <a:t>elongs to the current max-weight basis;</a:t>
                </a:r>
              </a:p>
              <a:p>
                <a:pPr marL="742950" indent="-742950">
                  <a:buFont typeface="Arial" panose="020B0604020202020204" pitchFamily="34" charset="0"/>
                  <a:buChar char="•"/>
                </a:pPr>
                <a:r>
                  <a:rPr lang="en-US" sz="3400" dirty="0">
                    <a:solidFill>
                      <a:srgbClr val="C00000"/>
                    </a:solidFill>
                  </a:rPr>
                  <a:t>i</a:t>
                </a:r>
                <a:r>
                  <a:rPr lang="en-US" sz="3400" dirty="0" smtClean="0">
                    <a:solidFill>
                      <a:srgbClr val="C00000"/>
                    </a:solidFill>
                  </a:rPr>
                  <a:t>s not in the span of previous selections.</a:t>
                </a:r>
                <a:endParaRPr lang="en-US" sz="3400"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1" y="1417639"/>
                <a:ext cx="10972799" cy="4708525"/>
              </a:xfrm>
              <a:blipFill rotWithShape="0">
                <a:blip r:embed="rId5"/>
                <a:stretch>
                  <a:fillRect l="-1556" t="-1425"/>
                </a:stretch>
              </a:blipFill>
            </p:spPr>
            <p:txBody>
              <a:bodyPr/>
              <a:lstStyle/>
              <a:p>
                <a:r>
                  <a:rPr lang="en-US">
                    <a:noFill/>
                  </a:rPr>
                  <a:t> </a:t>
                </a:r>
              </a:p>
            </p:txBody>
          </p:sp>
        </mc:Fallback>
      </mc:AlternateContent>
      <p:sp>
        <p:nvSpPr>
          <p:cNvPr id="4" name="Oval 3"/>
          <p:cNvSpPr/>
          <p:nvPr/>
        </p:nvSpPr>
        <p:spPr>
          <a:xfrm>
            <a:off x="5900737" y="3692652"/>
            <a:ext cx="390525" cy="3905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900737" y="5513832"/>
            <a:ext cx="390525" cy="3905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005387" y="4562475"/>
            <a:ext cx="390525" cy="3905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281487" y="4562474"/>
            <a:ext cx="390525" cy="3905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709776" y="4562470"/>
            <a:ext cx="390525" cy="3905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0239332" y="4562469"/>
            <a:ext cx="390525" cy="3905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529510" y="4562472"/>
            <a:ext cx="390525" cy="3905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805610" y="4562471"/>
            <a:ext cx="390525" cy="390525"/>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stCxn id="4" idx="4"/>
            <a:endCxn id="5" idx="0"/>
          </p:cNvCxnSpPr>
          <p:nvPr/>
        </p:nvCxnSpPr>
        <p:spPr>
          <a:xfrm>
            <a:off x="6096000" y="4083177"/>
            <a:ext cx="0" cy="14306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4" idx="4"/>
            <a:endCxn id="6" idx="7"/>
          </p:cNvCxnSpPr>
          <p:nvPr/>
        </p:nvCxnSpPr>
        <p:spPr>
          <a:xfrm flipH="1">
            <a:off x="5338721" y="4083177"/>
            <a:ext cx="757279" cy="5364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5" idx="0"/>
            <a:endCxn id="6" idx="5"/>
          </p:cNvCxnSpPr>
          <p:nvPr/>
        </p:nvCxnSpPr>
        <p:spPr>
          <a:xfrm flipH="1" flipV="1">
            <a:off x="5338721" y="4895809"/>
            <a:ext cx="757279" cy="6180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3" idx="1"/>
            <a:endCxn id="4" idx="4"/>
          </p:cNvCxnSpPr>
          <p:nvPr/>
        </p:nvCxnSpPr>
        <p:spPr>
          <a:xfrm flipH="1" flipV="1">
            <a:off x="6096000" y="4083177"/>
            <a:ext cx="766801" cy="5364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3" idx="3"/>
            <a:endCxn id="5" idx="0"/>
          </p:cNvCxnSpPr>
          <p:nvPr/>
        </p:nvCxnSpPr>
        <p:spPr>
          <a:xfrm flipH="1">
            <a:off x="6096000" y="4895805"/>
            <a:ext cx="766801" cy="6180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4" idx="3"/>
            <a:endCxn id="7" idx="7"/>
          </p:cNvCxnSpPr>
          <p:nvPr/>
        </p:nvCxnSpPr>
        <p:spPr>
          <a:xfrm flipH="1">
            <a:off x="4614821" y="4025986"/>
            <a:ext cx="1343107" cy="5936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2" idx="1"/>
            <a:endCxn id="4" idx="5"/>
          </p:cNvCxnSpPr>
          <p:nvPr/>
        </p:nvCxnSpPr>
        <p:spPr>
          <a:xfrm flipH="1" flipV="1">
            <a:off x="6234071" y="4025986"/>
            <a:ext cx="1352630" cy="5936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4" idx="2"/>
            <a:endCxn id="8" idx="0"/>
          </p:cNvCxnSpPr>
          <p:nvPr/>
        </p:nvCxnSpPr>
        <p:spPr>
          <a:xfrm flipH="1">
            <a:off x="1905039" y="3887915"/>
            <a:ext cx="3995698" cy="6745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1" idx="0"/>
            <a:endCxn id="4" idx="6"/>
          </p:cNvCxnSpPr>
          <p:nvPr/>
        </p:nvCxnSpPr>
        <p:spPr>
          <a:xfrm flipH="1" flipV="1">
            <a:off x="6291262" y="3887915"/>
            <a:ext cx="4143333" cy="6745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2676641" y="4672047"/>
            <a:ext cx="161842" cy="16184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90788" y="4676813"/>
            <a:ext cx="161842" cy="16184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714699" y="4676813"/>
            <a:ext cx="161842" cy="16184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532345" y="4672045"/>
            <a:ext cx="161842" cy="16184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9046492" y="4676811"/>
            <a:ext cx="161842" cy="16184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9570403" y="4676811"/>
            <a:ext cx="161842" cy="16184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a:stCxn id="12" idx="3"/>
            <a:endCxn id="5" idx="7"/>
          </p:cNvCxnSpPr>
          <p:nvPr/>
        </p:nvCxnSpPr>
        <p:spPr>
          <a:xfrm flipH="1">
            <a:off x="6234071" y="4895806"/>
            <a:ext cx="1352630" cy="67521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11" idx="4"/>
            <a:endCxn id="5" idx="6"/>
          </p:cNvCxnSpPr>
          <p:nvPr/>
        </p:nvCxnSpPr>
        <p:spPr>
          <a:xfrm flipH="1">
            <a:off x="6291262" y="4952994"/>
            <a:ext cx="4143333" cy="7561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5" idx="2"/>
            <a:endCxn id="8" idx="4"/>
          </p:cNvCxnSpPr>
          <p:nvPr/>
        </p:nvCxnSpPr>
        <p:spPr>
          <a:xfrm flipH="1" flipV="1">
            <a:off x="1905039" y="4952995"/>
            <a:ext cx="3995698" cy="756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 idx="1"/>
            <a:endCxn id="7" idx="5"/>
          </p:cNvCxnSpPr>
          <p:nvPr/>
        </p:nvCxnSpPr>
        <p:spPr>
          <a:xfrm flipH="1" flipV="1">
            <a:off x="4614821" y="4895808"/>
            <a:ext cx="1343107" cy="6752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042630" y="4592216"/>
            <a:ext cx="494046" cy="492443"/>
          </a:xfrm>
          <a:prstGeom prst="rect">
            <a:avLst/>
          </a:prstGeom>
          <a:noFill/>
        </p:spPr>
        <p:txBody>
          <a:bodyPr wrap="none" rtlCol="0">
            <a:spAutoFit/>
          </a:bodyPr>
          <a:lstStyle/>
          <a:p>
            <a:r>
              <a:rPr lang="en-US" sz="2600" dirty="0" smtClean="0"/>
              <a:t>n</a:t>
            </a:r>
            <a:r>
              <a:rPr lang="en-US" sz="2600" baseline="30000" dirty="0" smtClean="0"/>
              <a:t>2</a:t>
            </a:r>
            <a:endParaRPr lang="en-US" sz="2600" dirty="0"/>
          </a:p>
        </p:txBody>
      </p:sp>
      <p:sp>
        <p:nvSpPr>
          <p:cNvPr id="63" name="TextBox 62"/>
          <p:cNvSpPr txBox="1"/>
          <p:nvPr/>
        </p:nvSpPr>
        <p:spPr>
          <a:xfrm>
            <a:off x="5611662" y="4833887"/>
            <a:ext cx="356188" cy="461665"/>
          </a:xfrm>
          <a:prstGeom prst="rect">
            <a:avLst/>
          </a:prstGeom>
          <a:noFill/>
        </p:spPr>
        <p:txBody>
          <a:bodyPr wrap="none" rtlCol="0">
            <a:spAutoFit/>
          </a:bodyPr>
          <a:lstStyle/>
          <a:p>
            <a:r>
              <a:rPr lang="en-US" sz="2400" dirty="0" smtClean="0"/>
              <a:t>1</a:t>
            </a:r>
            <a:endParaRPr lang="en-US" sz="2400" dirty="0"/>
          </a:p>
        </p:txBody>
      </p:sp>
      <p:sp>
        <p:nvSpPr>
          <p:cNvPr id="64" name="TextBox 63"/>
          <p:cNvSpPr txBox="1"/>
          <p:nvPr/>
        </p:nvSpPr>
        <p:spPr>
          <a:xfrm>
            <a:off x="4572558" y="4946548"/>
            <a:ext cx="356188" cy="461665"/>
          </a:xfrm>
          <a:prstGeom prst="rect">
            <a:avLst/>
          </a:prstGeom>
          <a:noFill/>
        </p:spPr>
        <p:txBody>
          <a:bodyPr wrap="none" rtlCol="0">
            <a:spAutoFit/>
          </a:bodyPr>
          <a:lstStyle/>
          <a:p>
            <a:r>
              <a:rPr lang="en-US" sz="2400" dirty="0" smtClean="0"/>
              <a:t>1</a:t>
            </a:r>
            <a:endParaRPr lang="en-US" sz="2400" dirty="0"/>
          </a:p>
        </p:txBody>
      </p:sp>
      <p:sp>
        <p:nvSpPr>
          <p:cNvPr id="65" name="TextBox 64"/>
          <p:cNvSpPr txBox="1"/>
          <p:nvPr/>
        </p:nvSpPr>
        <p:spPr>
          <a:xfrm>
            <a:off x="3477530" y="5273546"/>
            <a:ext cx="356188" cy="461665"/>
          </a:xfrm>
          <a:prstGeom prst="rect">
            <a:avLst/>
          </a:prstGeom>
          <a:noFill/>
        </p:spPr>
        <p:txBody>
          <a:bodyPr wrap="none" rtlCol="0">
            <a:spAutoFit/>
          </a:bodyPr>
          <a:lstStyle/>
          <a:p>
            <a:r>
              <a:rPr lang="en-US" sz="2400" dirty="0" smtClean="0"/>
              <a:t>1</a:t>
            </a:r>
            <a:endParaRPr lang="en-US" sz="2400" dirty="0"/>
          </a:p>
        </p:txBody>
      </p:sp>
      <p:sp>
        <p:nvSpPr>
          <p:cNvPr id="66" name="TextBox 65"/>
          <p:cNvSpPr txBox="1"/>
          <p:nvPr/>
        </p:nvSpPr>
        <p:spPr>
          <a:xfrm>
            <a:off x="7116071" y="5010184"/>
            <a:ext cx="356188" cy="461665"/>
          </a:xfrm>
          <a:prstGeom prst="rect">
            <a:avLst/>
          </a:prstGeom>
          <a:noFill/>
          <a:ln>
            <a:noFill/>
          </a:ln>
        </p:spPr>
        <p:txBody>
          <a:bodyPr wrap="none" rtlCol="0">
            <a:spAutoFit/>
          </a:bodyPr>
          <a:lstStyle/>
          <a:p>
            <a:r>
              <a:rPr lang="en-US" sz="2400" b="1" dirty="0" smtClean="0">
                <a:solidFill>
                  <a:srgbClr val="0070C0"/>
                </a:solidFill>
              </a:rPr>
              <a:t>1</a:t>
            </a:r>
            <a:endParaRPr lang="en-US" sz="2400" b="1" dirty="0">
              <a:solidFill>
                <a:srgbClr val="0070C0"/>
              </a:solidFill>
            </a:endParaRPr>
          </a:p>
        </p:txBody>
      </p:sp>
      <p:sp>
        <p:nvSpPr>
          <p:cNvPr id="67" name="TextBox 66"/>
          <p:cNvSpPr txBox="1"/>
          <p:nvPr/>
        </p:nvSpPr>
        <p:spPr>
          <a:xfrm>
            <a:off x="8530348" y="5243804"/>
            <a:ext cx="356188" cy="461665"/>
          </a:xfrm>
          <a:prstGeom prst="rect">
            <a:avLst/>
          </a:prstGeom>
          <a:noFill/>
        </p:spPr>
        <p:txBody>
          <a:bodyPr wrap="none" rtlCol="0">
            <a:spAutoFit/>
          </a:bodyPr>
          <a:lstStyle/>
          <a:p>
            <a:r>
              <a:rPr lang="en-US" sz="2400" dirty="0" smtClean="0"/>
              <a:t>1</a:t>
            </a:r>
            <a:endParaRPr lang="en-US" sz="2400" dirty="0"/>
          </a:p>
        </p:txBody>
      </p:sp>
      <p:sp>
        <p:nvSpPr>
          <p:cNvPr id="68" name="TextBox 67"/>
          <p:cNvSpPr txBox="1"/>
          <p:nvPr/>
        </p:nvSpPr>
        <p:spPr>
          <a:xfrm>
            <a:off x="3477530" y="3851513"/>
            <a:ext cx="356188" cy="461665"/>
          </a:xfrm>
          <a:prstGeom prst="rect">
            <a:avLst/>
          </a:prstGeom>
          <a:noFill/>
        </p:spPr>
        <p:txBody>
          <a:bodyPr wrap="none" rtlCol="0">
            <a:spAutoFit/>
          </a:bodyPr>
          <a:lstStyle/>
          <a:p>
            <a:r>
              <a:rPr lang="en-US" sz="2400" dirty="0"/>
              <a:t>2</a:t>
            </a:r>
          </a:p>
        </p:txBody>
      </p:sp>
      <p:sp>
        <p:nvSpPr>
          <p:cNvPr id="69" name="TextBox 68"/>
          <p:cNvSpPr txBox="1"/>
          <p:nvPr/>
        </p:nvSpPr>
        <p:spPr>
          <a:xfrm>
            <a:off x="4612826" y="4100805"/>
            <a:ext cx="356188" cy="461665"/>
          </a:xfrm>
          <a:prstGeom prst="rect">
            <a:avLst/>
          </a:prstGeom>
          <a:noFill/>
        </p:spPr>
        <p:txBody>
          <a:bodyPr wrap="none" rtlCol="0">
            <a:spAutoFit/>
          </a:bodyPr>
          <a:lstStyle/>
          <a:p>
            <a:r>
              <a:rPr lang="en-US" sz="2400" dirty="0"/>
              <a:t>2</a:t>
            </a:r>
          </a:p>
        </p:txBody>
      </p:sp>
      <p:sp>
        <p:nvSpPr>
          <p:cNvPr id="70" name="TextBox 69"/>
          <p:cNvSpPr txBox="1"/>
          <p:nvPr/>
        </p:nvSpPr>
        <p:spPr>
          <a:xfrm>
            <a:off x="5611126" y="4322824"/>
            <a:ext cx="356188" cy="461665"/>
          </a:xfrm>
          <a:prstGeom prst="rect">
            <a:avLst/>
          </a:prstGeom>
          <a:noFill/>
        </p:spPr>
        <p:txBody>
          <a:bodyPr wrap="none" rtlCol="0">
            <a:spAutoFit/>
          </a:bodyPr>
          <a:lstStyle/>
          <a:p>
            <a:r>
              <a:rPr lang="en-US" sz="2400" dirty="0"/>
              <a:t>2</a:t>
            </a:r>
          </a:p>
        </p:txBody>
      </p:sp>
      <p:sp>
        <p:nvSpPr>
          <p:cNvPr id="71" name="TextBox 70"/>
          <p:cNvSpPr txBox="1"/>
          <p:nvPr/>
        </p:nvSpPr>
        <p:spPr>
          <a:xfrm>
            <a:off x="7104208" y="4065234"/>
            <a:ext cx="356188" cy="461665"/>
          </a:xfrm>
          <a:prstGeom prst="rect">
            <a:avLst/>
          </a:prstGeom>
          <a:noFill/>
        </p:spPr>
        <p:txBody>
          <a:bodyPr wrap="none" rtlCol="0">
            <a:spAutoFit/>
          </a:bodyPr>
          <a:lstStyle/>
          <a:p>
            <a:r>
              <a:rPr lang="en-US" sz="2400" dirty="0"/>
              <a:t>2</a:t>
            </a:r>
          </a:p>
        </p:txBody>
      </p:sp>
      <p:sp>
        <p:nvSpPr>
          <p:cNvPr id="72" name="TextBox 71"/>
          <p:cNvSpPr txBox="1"/>
          <p:nvPr/>
        </p:nvSpPr>
        <p:spPr>
          <a:xfrm>
            <a:off x="8532519" y="3884845"/>
            <a:ext cx="356188" cy="461665"/>
          </a:xfrm>
          <a:prstGeom prst="rect">
            <a:avLst/>
          </a:prstGeom>
          <a:noFill/>
        </p:spPr>
        <p:txBody>
          <a:bodyPr wrap="none" rtlCol="0">
            <a:spAutoFit/>
          </a:bodyPr>
          <a:lstStyle/>
          <a:p>
            <a:r>
              <a:rPr lang="en-US" sz="2400" dirty="0"/>
              <a:t>2</a:t>
            </a:r>
          </a:p>
        </p:txBody>
      </p:sp>
      <p:cxnSp>
        <p:nvCxnSpPr>
          <p:cNvPr id="75" name="Straight Connector 74"/>
          <p:cNvCxnSpPr>
            <a:stCxn id="5" idx="7"/>
            <a:endCxn id="12" idx="3"/>
          </p:cNvCxnSpPr>
          <p:nvPr/>
        </p:nvCxnSpPr>
        <p:spPr>
          <a:xfrm flipV="1">
            <a:off x="6234071" y="4895806"/>
            <a:ext cx="1352630" cy="675217"/>
          </a:xfrm>
          <a:prstGeom prst="line">
            <a:avLst/>
          </a:prstGeom>
          <a:ln>
            <a:solidFill>
              <a:srgbClr val="0070C0"/>
            </a:solidFill>
          </a:ln>
        </p:spPr>
        <p:style>
          <a:lnRef idx="3">
            <a:schemeClr val="accent2"/>
          </a:lnRef>
          <a:fillRef idx="0">
            <a:schemeClr val="accent2"/>
          </a:fillRef>
          <a:effectRef idx="2">
            <a:schemeClr val="accent2"/>
          </a:effectRef>
          <a:fontRef idx="minor">
            <a:schemeClr val="tx1"/>
          </a:fontRef>
        </p:style>
      </p:cxnSp>
      <p:cxnSp>
        <p:nvCxnSpPr>
          <p:cNvPr id="80" name="Straight Connector 79"/>
          <p:cNvCxnSpPr>
            <a:stCxn id="4" idx="5"/>
            <a:endCxn id="12" idx="1"/>
          </p:cNvCxnSpPr>
          <p:nvPr/>
        </p:nvCxnSpPr>
        <p:spPr>
          <a:xfrm>
            <a:off x="6234071" y="4025986"/>
            <a:ext cx="1352630" cy="593677"/>
          </a:xfrm>
          <a:prstGeom prst="line">
            <a:avLst/>
          </a:prstGeom>
          <a:ln w="41275">
            <a:solidFill>
              <a:srgbClr val="FF0000"/>
            </a:solidFill>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7109640" y="4072211"/>
            <a:ext cx="356188" cy="461665"/>
          </a:xfrm>
          <a:prstGeom prst="rect">
            <a:avLst/>
          </a:prstGeom>
          <a:noFill/>
        </p:spPr>
        <p:txBody>
          <a:bodyPr wrap="none" rtlCol="0">
            <a:spAutoFit/>
          </a:bodyPr>
          <a:lstStyle/>
          <a:p>
            <a:r>
              <a:rPr lang="en-US" sz="2400" b="1" dirty="0" smtClean="0">
                <a:solidFill>
                  <a:srgbClr val="FF0000"/>
                </a:solidFill>
              </a:rPr>
              <a:t>2</a:t>
            </a:r>
            <a:endParaRPr lang="en-US" sz="2400" b="1" dirty="0">
              <a:solidFill>
                <a:srgbClr val="FF0000"/>
              </a:solidFill>
            </a:endParaRPr>
          </a:p>
        </p:txBody>
      </p:sp>
      <p:pic>
        <p:nvPicPr>
          <p:cNvPr id="27" name="Audio 2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19665448"/>
      </p:ext>
    </p:extLst>
  </p:cSld>
  <p:clrMapOvr>
    <a:masterClrMapping/>
  </p:clrMapOvr>
  <mc:AlternateContent xmlns:mc="http://schemas.openxmlformats.org/markup-compatibility/2006">
    <mc:Choice xmlns:p14="http://schemas.microsoft.com/office/powerpoint/2010/main" Requires="p14">
      <p:transition spd="slow" p14:dur="2000" advTm="164066"/>
    </mc:Choice>
    <mc:Fallback>
      <p:transition spd="slow" advTm="16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9" presetClass="emph" presetSubtype="0" nodeType="clickEffect">
                                  <p:stCondLst>
                                    <p:cond delay="0"/>
                                  </p:stCondLst>
                                  <p:childTnLst>
                                    <p:set>
                                      <p:cBhvr rctx="PPT">
                                        <p:cTn id="92" dur="indefinite"/>
                                        <p:tgtEl>
                                          <p:spTgt spid="15"/>
                                        </p:tgtEl>
                                        <p:attrNameLst>
                                          <p:attrName>style.opacity</p:attrName>
                                        </p:attrNameLst>
                                      </p:cBhvr>
                                      <p:to>
                                        <p:strVal val="0.25"/>
                                      </p:to>
                                    </p:set>
                                    <p:animEffect filter="image" prLst="opacity: 0.25">
                                      <p:cBhvr rctx="IE">
                                        <p:cTn id="93" dur="indefinite"/>
                                        <p:tgtEl>
                                          <p:spTgt spid="15"/>
                                        </p:tgtEl>
                                      </p:cBhvr>
                                    </p:animEffect>
                                  </p:childTnLst>
                                </p:cTn>
                              </p:par>
                              <p:par>
                                <p:cTn id="94" presetID="9" presetClass="emph" presetSubtype="0" nodeType="withEffect">
                                  <p:stCondLst>
                                    <p:cond delay="0"/>
                                  </p:stCondLst>
                                  <p:childTnLst>
                                    <p:set>
                                      <p:cBhvr rctx="PPT">
                                        <p:cTn id="95" dur="indefinite"/>
                                        <p:tgtEl>
                                          <p:spTgt spid="26"/>
                                        </p:tgtEl>
                                        <p:attrNameLst>
                                          <p:attrName>style.opacity</p:attrName>
                                        </p:attrNameLst>
                                      </p:cBhvr>
                                      <p:to>
                                        <p:strVal val="0.25"/>
                                      </p:to>
                                    </p:set>
                                    <p:animEffect filter="image" prLst="opacity: 0.25">
                                      <p:cBhvr rctx="IE">
                                        <p:cTn id="96" dur="indefinite"/>
                                        <p:tgtEl>
                                          <p:spTgt spid="26"/>
                                        </p:tgtEl>
                                      </p:cBhvr>
                                    </p:animEffect>
                                  </p:childTnLst>
                                </p:cTn>
                              </p:par>
                              <p:par>
                                <p:cTn id="97" presetID="9" presetClass="emph" presetSubtype="0" nodeType="withEffect">
                                  <p:stCondLst>
                                    <p:cond delay="0"/>
                                  </p:stCondLst>
                                  <p:childTnLst>
                                    <p:set>
                                      <p:cBhvr rctx="PPT">
                                        <p:cTn id="98" dur="indefinite"/>
                                        <p:tgtEl>
                                          <p:spTgt spid="29"/>
                                        </p:tgtEl>
                                        <p:attrNameLst>
                                          <p:attrName>style.opacity</p:attrName>
                                        </p:attrNameLst>
                                      </p:cBhvr>
                                      <p:to>
                                        <p:strVal val="0.25"/>
                                      </p:to>
                                    </p:set>
                                    <p:animEffect filter="image" prLst="opacity: 0.25">
                                      <p:cBhvr rctx="IE">
                                        <p:cTn id="99" dur="indefinite"/>
                                        <p:tgtEl>
                                          <p:spTgt spid="29"/>
                                        </p:tgtEl>
                                      </p:cBhvr>
                                    </p:animEffect>
                                  </p:childTnLst>
                                </p:cTn>
                              </p:par>
                              <p:par>
                                <p:cTn id="100" presetID="9" presetClass="emph" presetSubtype="0" nodeType="withEffect">
                                  <p:stCondLst>
                                    <p:cond delay="0"/>
                                  </p:stCondLst>
                                  <p:childTnLst>
                                    <p:set>
                                      <p:cBhvr rctx="PPT">
                                        <p:cTn id="101" dur="indefinite"/>
                                        <p:tgtEl>
                                          <p:spTgt spid="32"/>
                                        </p:tgtEl>
                                        <p:attrNameLst>
                                          <p:attrName>style.opacity</p:attrName>
                                        </p:attrNameLst>
                                      </p:cBhvr>
                                      <p:to>
                                        <p:strVal val="0.25"/>
                                      </p:to>
                                    </p:set>
                                    <p:animEffect filter="image" prLst="opacity: 0.25">
                                      <p:cBhvr rctx="IE">
                                        <p:cTn id="102" dur="indefinite"/>
                                        <p:tgtEl>
                                          <p:spTgt spid="32"/>
                                        </p:tgtEl>
                                      </p:cBhvr>
                                    </p:animEffect>
                                  </p:childTnLst>
                                </p:cTn>
                              </p:par>
                              <p:par>
                                <p:cTn id="103" presetID="9" presetClass="emph" presetSubtype="0" nodeType="withEffect">
                                  <p:stCondLst>
                                    <p:cond delay="0"/>
                                  </p:stCondLst>
                                  <p:childTnLst>
                                    <p:set>
                                      <p:cBhvr rctx="PPT">
                                        <p:cTn id="104" dur="indefinite"/>
                                        <p:tgtEl>
                                          <p:spTgt spid="41"/>
                                        </p:tgtEl>
                                        <p:attrNameLst>
                                          <p:attrName>style.opacity</p:attrName>
                                        </p:attrNameLst>
                                      </p:cBhvr>
                                      <p:to>
                                        <p:strVal val="0.25"/>
                                      </p:to>
                                    </p:set>
                                    <p:animEffect filter="image" prLst="opacity: 0.25">
                                      <p:cBhvr rctx="IE">
                                        <p:cTn id="105" dur="indefinite"/>
                                        <p:tgtEl>
                                          <p:spTgt spid="41"/>
                                        </p:tgtEl>
                                      </p:cBhvr>
                                    </p:animEffect>
                                  </p:childTnLst>
                                </p:cTn>
                              </p:par>
                              <p:par>
                                <p:cTn id="106" presetID="9" presetClass="emph" presetSubtype="0" nodeType="withEffect">
                                  <p:stCondLst>
                                    <p:cond delay="0"/>
                                  </p:stCondLst>
                                  <p:childTnLst>
                                    <p:set>
                                      <p:cBhvr rctx="PPT">
                                        <p:cTn id="107" dur="indefinite"/>
                                        <p:tgtEl>
                                          <p:spTgt spid="50"/>
                                        </p:tgtEl>
                                        <p:attrNameLst>
                                          <p:attrName>style.opacity</p:attrName>
                                        </p:attrNameLst>
                                      </p:cBhvr>
                                      <p:to>
                                        <p:strVal val="0.25"/>
                                      </p:to>
                                    </p:set>
                                    <p:animEffect filter="image" prLst="opacity: 0.25">
                                      <p:cBhvr rctx="IE">
                                        <p:cTn id="108" dur="indefinite"/>
                                        <p:tgtEl>
                                          <p:spTgt spid="50"/>
                                        </p:tgtEl>
                                      </p:cBhvr>
                                    </p:animEffect>
                                  </p:childTnLst>
                                </p:cTn>
                              </p:par>
                              <p:par>
                                <p:cTn id="109" presetID="9" presetClass="emph" presetSubtype="0" nodeType="withEffect">
                                  <p:stCondLst>
                                    <p:cond delay="0"/>
                                  </p:stCondLst>
                                  <p:childTnLst>
                                    <p:set>
                                      <p:cBhvr rctx="PPT">
                                        <p:cTn id="110" dur="indefinite"/>
                                        <p:tgtEl>
                                          <p:spTgt spid="56"/>
                                        </p:tgtEl>
                                        <p:attrNameLst>
                                          <p:attrName>style.opacity</p:attrName>
                                        </p:attrNameLst>
                                      </p:cBhvr>
                                      <p:to>
                                        <p:strVal val="0.25"/>
                                      </p:to>
                                    </p:set>
                                    <p:animEffect filter="image" prLst="opacity: 0.25">
                                      <p:cBhvr rctx="IE">
                                        <p:cTn id="111" dur="indefinite"/>
                                        <p:tgtEl>
                                          <p:spTgt spid="56"/>
                                        </p:tgtEl>
                                      </p:cBhvr>
                                    </p:animEffect>
                                  </p:childTnLst>
                                </p:cTn>
                              </p:par>
                              <p:par>
                                <p:cTn id="112" presetID="9" presetClass="emph" presetSubtype="0" nodeType="withEffect">
                                  <p:stCondLst>
                                    <p:cond delay="0"/>
                                  </p:stCondLst>
                                  <p:childTnLst>
                                    <p:set>
                                      <p:cBhvr rctx="PPT">
                                        <p:cTn id="113" dur="indefinite"/>
                                        <p:tgtEl>
                                          <p:spTgt spid="59"/>
                                        </p:tgtEl>
                                        <p:attrNameLst>
                                          <p:attrName>style.opacity</p:attrName>
                                        </p:attrNameLst>
                                      </p:cBhvr>
                                      <p:to>
                                        <p:strVal val="0.25"/>
                                      </p:to>
                                    </p:set>
                                    <p:animEffect filter="image" prLst="opacity: 0.25">
                                      <p:cBhvr rctx="IE">
                                        <p:cTn id="114" dur="indefinite"/>
                                        <p:tgtEl>
                                          <p:spTgt spid="59"/>
                                        </p:tgtEl>
                                      </p:cBhvr>
                                    </p:animEffect>
                                  </p:childTnLst>
                                </p:cTn>
                              </p:par>
                              <p:par>
                                <p:cTn id="115" presetID="9" presetClass="emph" presetSubtype="0" grpId="1" nodeType="withEffect">
                                  <p:stCondLst>
                                    <p:cond delay="0"/>
                                  </p:stCondLst>
                                  <p:childTnLst>
                                    <p:set>
                                      <p:cBhvr rctx="PPT">
                                        <p:cTn id="116" dur="indefinite"/>
                                        <p:tgtEl>
                                          <p:spTgt spid="62"/>
                                        </p:tgtEl>
                                        <p:attrNameLst>
                                          <p:attrName>style.opacity</p:attrName>
                                        </p:attrNameLst>
                                      </p:cBhvr>
                                      <p:to>
                                        <p:strVal val="0.25"/>
                                      </p:to>
                                    </p:set>
                                    <p:animEffect filter="image" prLst="opacity: 0.25">
                                      <p:cBhvr rctx="IE">
                                        <p:cTn id="117" dur="indefinite"/>
                                        <p:tgtEl>
                                          <p:spTgt spid="62"/>
                                        </p:tgtEl>
                                      </p:cBhvr>
                                    </p:animEffect>
                                  </p:childTnLst>
                                </p:cTn>
                              </p:par>
                              <p:par>
                                <p:cTn id="118" presetID="9" presetClass="emph" presetSubtype="0" grpId="1" nodeType="withEffect">
                                  <p:stCondLst>
                                    <p:cond delay="0"/>
                                  </p:stCondLst>
                                  <p:childTnLst>
                                    <p:set>
                                      <p:cBhvr rctx="PPT">
                                        <p:cTn id="119" dur="indefinite"/>
                                        <p:tgtEl>
                                          <p:spTgt spid="69"/>
                                        </p:tgtEl>
                                        <p:attrNameLst>
                                          <p:attrName>style.opacity</p:attrName>
                                        </p:attrNameLst>
                                      </p:cBhvr>
                                      <p:to>
                                        <p:strVal val="0.25"/>
                                      </p:to>
                                    </p:set>
                                    <p:animEffect filter="image" prLst="opacity: 0.25">
                                      <p:cBhvr rctx="IE">
                                        <p:cTn id="120" dur="indefinite"/>
                                        <p:tgtEl>
                                          <p:spTgt spid="69"/>
                                        </p:tgtEl>
                                      </p:cBhvr>
                                    </p:animEffect>
                                  </p:childTnLst>
                                </p:cTn>
                              </p:par>
                              <p:par>
                                <p:cTn id="121" presetID="9" presetClass="emph" presetSubtype="0" grpId="1" nodeType="withEffect">
                                  <p:stCondLst>
                                    <p:cond delay="0"/>
                                  </p:stCondLst>
                                  <p:childTnLst>
                                    <p:set>
                                      <p:cBhvr rctx="PPT">
                                        <p:cTn id="122" dur="indefinite"/>
                                        <p:tgtEl>
                                          <p:spTgt spid="71"/>
                                        </p:tgtEl>
                                        <p:attrNameLst>
                                          <p:attrName>style.opacity</p:attrName>
                                        </p:attrNameLst>
                                      </p:cBhvr>
                                      <p:to>
                                        <p:strVal val="0.25"/>
                                      </p:to>
                                    </p:set>
                                    <p:animEffect filter="image" prLst="opacity: 0.25">
                                      <p:cBhvr rctx="IE">
                                        <p:cTn id="123" dur="indefinite"/>
                                        <p:tgtEl>
                                          <p:spTgt spid="71"/>
                                        </p:tgtEl>
                                      </p:cBhvr>
                                    </p:animEffect>
                                  </p:childTnLst>
                                </p:cTn>
                              </p:par>
                              <p:par>
                                <p:cTn id="124" presetID="9" presetClass="emph" presetSubtype="0" grpId="1" nodeType="withEffect">
                                  <p:stCondLst>
                                    <p:cond delay="0"/>
                                  </p:stCondLst>
                                  <p:childTnLst>
                                    <p:set>
                                      <p:cBhvr rctx="PPT">
                                        <p:cTn id="125" dur="indefinite"/>
                                        <p:tgtEl>
                                          <p:spTgt spid="72"/>
                                        </p:tgtEl>
                                        <p:attrNameLst>
                                          <p:attrName>style.opacity</p:attrName>
                                        </p:attrNameLst>
                                      </p:cBhvr>
                                      <p:to>
                                        <p:strVal val="0.25"/>
                                      </p:to>
                                    </p:set>
                                    <p:animEffect filter="image" prLst="opacity: 0.25">
                                      <p:cBhvr rctx="IE">
                                        <p:cTn id="126" dur="indefinite"/>
                                        <p:tgtEl>
                                          <p:spTgt spid="72"/>
                                        </p:tgtEl>
                                      </p:cBhvr>
                                    </p:animEffect>
                                  </p:childTnLst>
                                </p:cTn>
                              </p:par>
                              <p:par>
                                <p:cTn id="127" presetID="9" presetClass="emph" presetSubtype="0" grpId="1" nodeType="withEffect">
                                  <p:stCondLst>
                                    <p:cond delay="0"/>
                                  </p:stCondLst>
                                  <p:childTnLst>
                                    <p:set>
                                      <p:cBhvr rctx="PPT">
                                        <p:cTn id="128" dur="indefinite"/>
                                        <p:tgtEl>
                                          <p:spTgt spid="65"/>
                                        </p:tgtEl>
                                        <p:attrNameLst>
                                          <p:attrName>style.opacity</p:attrName>
                                        </p:attrNameLst>
                                      </p:cBhvr>
                                      <p:to>
                                        <p:strVal val="0.25"/>
                                      </p:to>
                                    </p:set>
                                    <p:animEffect filter="image" prLst="opacity: 0.25">
                                      <p:cBhvr rctx="IE">
                                        <p:cTn id="129" dur="indefinite"/>
                                        <p:tgtEl>
                                          <p:spTgt spid="65"/>
                                        </p:tgtEl>
                                      </p:cBhvr>
                                    </p:animEffect>
                                  </p:childTnLst>
                                </p:cTn>
                              </p:par>
                              <p:par>
                                <p:cTn id="130" presetID="9" presetClass="emph" presetSubtype="0" grpId="1" nodeType="withEffect">
                                  <p:stCondLst>
                                    <p:cond delay="0"/>
                                  </p:stCondLst>
                                  <p:childTnLst>
                                    <p:set>
                                      <p:cBhvr rctx="PPT">
                                        <p:cTn id="131" dur="indefinite"/>
                                        <p:tgtEl>
                                          <p:spTgt spid="64"/>
                                        </p:tgtEl>
                                        <p:attrNameLst>
                                          <p:attrName>style.opacity</p:attrName>
                                        </p:attrNameLst>
                                      </p:cBhvr>
                                      <p:to>
                                        <p:strVal val="0.25"/>
                                      </p:to>
                                    </p:set>
                                    <p:animEffect filter="image" prLst="opacity: 0.25">
                                      <p:cBhvr rctx="IE">
                                        <p:cTn id="132" dur="indefinite"/>
                                        <p:tgtEl>
                                          <p:spTgt spid="64"/>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7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1"/>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5" fill="hold" display="0">
                  <p:stCondLst>
                    <p:cond delay="indefinite"/>
                  </p:stCondLst>
                  <p:endCondLst>
                    <p:cond evt="onStopAudio" delay="0">
                      <p:tgtEl>
                        <p:sldTgt/>
                      </p:tgtEl>
                    </p:cond>
                  </p:endCondLst>
                </p:cTn>
                <p:tgtEl>
                  <p:spTgt spid="27"/>
                </p:tgtEl>
              </p:cMediaNode>
            </p:audio>
          </p:childTnLst>
        </p:cTn>
      </p:par>
    </p:tnLst>
    <p:bldLst>
      <p:bldP spid="78" grpId="0"/>
      <p:bldP spid="4" grpId="0" animBg="1"/>
      <p:bldP spid="5" grpId="0" animBg="1"/>
      <p:bldP spid="6" grpId="0" animBg="1"/>
      <p:bldP spid="7" grpId="0" animBg="1"/>
      <p:bldP spid="8" grpId="0" animBg="1"/>
      <p:bldP spid="11" grpId="0" animBg="1"/>
      <p:bldP spid="12" grpId="0" animBg="1"/>
      <p:bldP spid="13" grpId="0" animBg="1"/>
      <p:bldP spid="44" grpId="0" animBg="1"/>
      <p:bldP spid="45" grpId="0" animBg="1"/>
      <p:bldP spid="46" grpId="0" animBg="1"/>
      <p:bldP spid="47" grpId="0" animBg="1"/>
      <p:bldP spid="48" grpId="0" animBg="1"/>
      <p:bldP spid="49" grpId="0" animBg="1"/>
      <p:bldP spid="62" grpId="0"/>
      <p:bldP spid="62" grpId="1"/>
      <p:bldP spid="63" grpId="0"/>
      <p:bldP spid="64" grpId="0"/>
      <p:bldP spid="64" grpId="1"/>
      <p:bldP spid="65" grpId="0"/>
      <p:bldP spid="65" grpId="1"/>
      <p:bldP spid="66" grpId="0"/>
      <p:bldP spid="67" grpId="0"/>
      <p:bldP spid="68" grpId="0"/>
      <p:bldP spid="69" grpId="0"/>
      <p:bldP spid="69" grpId="1"/>
      <p:bldP spid="70" grpId="0"/>
      <p:bldP spid="71" grpId="0"/>
      <p:bldP spid="71" grpId="1"/>
      <p:bldP spid="72" grpId="0"/>
      <p:bldP spid="72" grpId="1"/>
      <p:bldP spid="81"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t>
            </a:r>
            <a:r>
              <a:rPr lang="en-US" dirty="0" smtClean="0"/>
              <a:t>ower Bound for General </a:t>
            </a:r>
            <a:r>
              <a:rPr lang="en-US" dirty="0"/>
              <a:t>S</a:t>
            </a:r>
            <a:r>
              <a:rPr lang="en-US" dirty="0" smtClean="0"/>
              <a:t>et </a:t>
            </a:r>
            <a:r>
              <a:rPr lang="en-US" dirty="0"/>
              <a:t>S</a:t>
            </a:r>
            <a:r>
              <a:rPr lang="en-US" dirty="0" smtClean="0"/>
              <a:t>ystems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1" y="1600201"/>
                <a:ext cx="6772274" cy="4525963"/>
              </a:xfrm>
            </p:spPr>
            <p:txBody>
              <a:bodyPr/>
              <a:lstStyle/>
              <a:p>
                <a:r>
                  <a:rPr lang="en-US" b="0" dirty="0" smtClean="0"/>
                  <a:t>Suppose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𝑘</m:t>
                        </m:r>
                        <m:r>
                          <a:rPr lang="en-US" b="0" i="1" smtClean="0">
                            <a:latin typeface="Cambria Math" panose="02040503050406030204" pitchFamily="18" charset="0"/>
                          </a:rPr>
                          <m:t>+1</m:t>
                        </m:r>
                      </m:sup>
                    </m:sSup>
                  </m:oMath>
                </a14:m>
                <a:r>
                  <a:rPr lang="en-US" dirty="0" smtClean="0"/>
                  <a:t>.</a:t>
                </a:r>
              </a:p>
              <a:p>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 </m:t>
                    </m:r>
                  </m:oMath>
                </a14:m>
                <a:r>
                  <a:rPr lang="en-US" dirty="0" smtClean="0"/>
                  <a:t>vertices of an </a:t>
                </a:r>
                <a14:m>
                  <m:oMath xmlns:m="http://schemas.openxmlformats.org/officeDocument/2006/math">
                    <m:r>
                      <a:rPr lang="en-US" b="0" i="1" smtClean="0">
                        <a:latin typeface="Cambria Math" panose="02040503050406030204" pitchFamily="18" charset="0"/>
                      </a:rPr>
                      <m:t>𝑛</m:t>
                    </m:r>
                  </m:oMath>
                </a14:m>
                <a:r>
                  <a:rPr lang="en-US" dirty="0" smtClean="0"/>
                  <a:t>-cycle</a:t>
                </a:r>
              </a:p>
              <a:p>
                <a14:m>
                  <m:oMath xmlns:m="http://schemas.openxmlformats.org/officeDocument/2006/math">
                    <m:r>
                      <a:rPr lang="en-US" b="0" i="1" smtClean="0">
                        <a:latin typeface="Cambria Math" panose="02040503050406030204" pitchFamily="18" charset="0"/>
                      </a:rPr>
                      <m:t>𝐼</m:t>
                    </m:r>
                    <m:r>
                      <a:rPr lang="en-US" b="0" i="1" smtClean="0">
                        <a:latin typeface="Cambria Math" panose="02040503050406030204" pitchFamily="18" charset="0"/>
                      </a:rPr>
                      <m:t>= </m:t>
                    </m:r>
                  </m:oMath>
                </a14:m>
                <a:r>
                  <a:rPr lang="en-US" dirty="0" smtClean="0"/>
                  <a:t> sets of diameter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𝑘</m:t>
                    </m:r>
                  </m:oMath>
                </a14:m>
                <a:endParaRPr lang="en-US" b="0" dirty="0" smtClean="0"/>
              </a:p>
              <a:p>
                <a:r>
                  <a:rPr lang="en-US" dirty="0" smtClean="0"/>
                  <a:t>Weights </a:t>
                </a:r>
                <a14:m>
                  <m:oMath xmlns:m="http://schemas.openxmlformats.org/officeDocument/2006/math">
                    <m:r>
                      <a:rPr lang="en-US" sz="3200" b="0" i="1" smtClean="0">
                        <a:latin typeface="Cambria Math" panose="02040503050406030204" pitchFamily="18" charset="0"/>
                      </a:rPr>
                      <m:t>𝑤</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𝑥</m:t>
                        </m:r>
                      </m:e>
                    </m:d>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m>
                          <m:mPr>
                            <m:mcs>
                              <m:mc>
                                <m:mcPr>
                                  <m:count m:val="1"/>
                                  <m:mcJc m:val="center"/>
                                </m:mcPr>
                              </m:mc>
                            </m:mcs>
                            <m:ctrlPr>
                              <a:rPr lang="en-US" sz="3200" b="0" i="1" smtClean="0">
                                <a:latin typeface="Cambria Math" panose="02040503050406030204" pitchFamily="18" charset="0"/>
                              </a:rPr>
                            </m:ctrlPr>
                          </m:mPr>
                          <m:mr>
                            <m:e>
                              <m:r>
                                <m:rPr>
                                  <m:brk m:alnAt="7"/>
                                </m:rPr>
                                <a:rPr lang="en-US" sz="3200" b="0" i="1" smtClean="0">
                                  <a:latin typeface="Cambria Math" panose="02040503050406030204" pitchFamily="18" charset="0"/>
                                </a:rPr>
                                <m:t>1</m:t>
                              </m:r>
                              <m:r>
                                <a:rPr lang="en-US" sz="3200" b="0" i="1" smtClean="0">
                                  <a:latin typeface="Cambria Math" panose="02040503050406030204" pitchFamily="18" charset="0"/>
                                </a:rPr>
                                <m:t> </m:t>
                              </m:r>
                              <m:r>
                                <a:rPr lang="en-US" sz="3200" b="0" i="1" smtClean="0">
                                  <a:latin typeface="Cambria Math" panose="02040503050406030204" pitchFamily="18" charset="0"/>
                                </a:rPr>
                                <m:t>𝑤𝑖𝑡h</m:t>
                              </m:r>
                              <m:r>
                                <a:rPr lang="en-US" sz="3200" b="0" i="1" smtClean="0">
                                  <a:latin typeface="Cambria Math" panose="02040503050406030204" pitchFamily="18" charset="0"/>
                                </a:rPr>
                                <m:t> </m:t>
                              </m:r>
                              <m:r>
                                <a:rPr lang="en-US" sz="3200" b="0" i="1" smtClean="0">
                                  <a:latin typeface="Cambria Math" panose="02040503050406030204" pitchFamily="18" charset="0"/>
                                </a:rPr>
                                <m:t>𝑝𝑟𝑜𝑏</m:t>
                              </m:r>
                              <m:r>
                                <a:rPr lang="en-US" sz="3200" b="0" i="1" smtClean="0">
                                  <a:latin typeface="Cambria Math" panose="02040503050406030204" pitchFamily="18" charset="0"/>
                                </a:rPr>
                                <m:t> </m:t>
                              </m:r>
                              <m:box>
                                <m:boxPr>
                                  <m:ctrlPr>
                                    <a:rPr lang="en-US" sz="3200" b="0" i="1" smtClean="0">
                                      <a:latin typeface="Cambria Math" panose="02040503050406030204" pitchFamily="18" charset="0"/>
                                    </a:rPr>
                                  </m:ctrlPr>
                                </m:boxPr>
                                <m:e>
                                  <m:argPr>
                                    <m:argSz m:val="-1"/>
                                  </m:argP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𝑘</m:t>
                                      </m:r>
                                    </m:den>
                                  </m:f>
                                </m:e>
                              </m:box>
                            </m:e>
                          </m:mr>
                          <m:mr>
                            <m:e>
                              <m:r>
                                <a:rPr lang="en-US" sz="3200" b="0" i="1" smtClean="0">
                                  <a:latin typeface="Cambria Math" panose="02040503050406030204" pitchFamily="18" charset="0"/>
                                </a:rPr>
                                <m:t>0 </m:t>
                              </m:r>
                              <m:r>
                                <a:rPr lang="en-US" sz="3200" b="0" i="1" smtClean="0">
                                  <a:latin typeface="Cambria Math" panose="02040503050406030204" pitchFamily="18" charset="0"/>
                                </a:rPr>
                                <m:t>𝑜𝑡h𝑒𝑟𝑤𝑖𝑠𝑒</m:t>
                              </m:r>
                            </m:e>
                          </m:mr>
                        </m:m>
                      </m:e>
                    </m:d>
                  </m:oMath>
                </a14:m>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1" y="1600201"/>
                <a:ext cx="6772274" cy="4525963"/>
              </a:xfrm>
              <a:blipFill rotWithShape="0">
                <a:blip r:embed="rId3"/>
                <a:stretch>
                  <a:fillRect l="-2880" t="-2156"/>
                </a:stretch>
              </a:blipFill>
            </p:spPr>
            <p:txBody>
              <a:bodyPr/>
              <a:lstStyle/>
              <a:p>
                <a:r>
                  <a:rPr lang="en-US">
                    <a:noFill/>
                  </a:rPr>
                  <a:t> </a:t>
                </a:r>
              </a:p>
            </p:txBody>
          </p:sp>
        </mc:Fallback>
      </mc:AlternateContent>
      <p:sp>
        <p:nvSpPr>
          <p:cNvPr id="6" name="Oval 5"/>
          <p:cNvSpPr/>
          <p:nvPr/>
        </p:nvSpPr>
        <p:spPr>
          <a:xfrm>
            <a:off x="8558251" y="1492252"/>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9679800" y="1498600"/>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536675" y="2022475"/>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986587" y="3032125"/>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0575150" y="2022475"/>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1183550" y="4070351"/>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991350" y="4070351"/>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1175225" y="3032124"/>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0603725" y="5080000"/>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9653625" y="5595938"/>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536675" y="5079999"/>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7" name="Oval 16"/>
          <p:cNvSpPr/>
          <p:nvPr/>
        </p:nvSpPr>
        <p:spPr>
          <a:xfrm>
            <a:off x="8558251" y="5594350"/>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stCxn id="8" idx="6"/>
            <a:endCxn id="6" idx="3"/>
          </p:cNvCxnSpPr>
          <p:nvPr/>
        </p:nvCxnSpPr>
        <p:spPr>
          <a:xfrm flipV="1">
            <a:off x="7927200" y="1825586"/>
            <a:ext cx="688242" cy="392152"/>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a:stCxn id="9" idx="7"/>
            <a:endCxn id="8" idx="4"/>
          </p:cNvCxnSpPr>
          <p:nvPr/>
        </p:nvCxnSpPr>
        <p:spPr>
          <a:xfrm flipV="1">
            <a:off x="7319921" y="2413000"/>
            <a:ext cx="412017" cy="676316"/>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a:stCxn id="12" idx="7"/>
            <a:endCxn id="9" idx="5"/>
          </p:cNvCxnSpPr>
          <p:nvPr/>
        </p:nvCxnSpPr>
        <p:spPr>
          <a:xfrm flipH="1" flipV="1">
            <a:off x="7319921" y="3365459"/>
            <a:ext cx="4763" cy="762083"/>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a:stCxn id="16" idx="0"/>
            <a:endCxn id="12" idx="5"/>
          </p:cNvCxnSpPr>
          <p:nvPr/>
        </p:nvCxnSpPr>
        <p:spPr>
          <a:xfrm flipH="1" flipV="1">
            <a:off x="7324684" y="4403685"/>
            <a:ext cx="407254" cy="676314"/>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stCxn id="17" idx="1"/>
            <a:endCxn id="16" idx="6"/>
          </p:cNvCxnSpPr>
          <p:nvPr/>
        </p:nvCxnSpPr>
        <p:spPr>
          <a:xfrm flipH="1" flipV="1">
            <a:off x="7927200" y="5275262"/>
            <a:ext cx="688242" cy="376279"/>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a:stCxn id="15" idx="2"/>
            <a:endCxn id="17" idx="6"/>
          </p:cNvCxnSpPr>
          <p:nvPr/>
        </p:nvCxnSpPr>
        <p:spPr>
          <a:xfrm flipH="1" flipV="1">
            <a:off x="8948776" y="5789613"/>
            <a:ext cx="704849" cy="1588"/>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a:stCxn id="14" idx="2"/>
            <a:endCxn id="15" idx="7"/>
          </p:cNvCxnSpPr>
          <p:nvPr/>
        </p:nvCxnSpPr>
        <p:spPr>
          <a:xfrm flipH="1">
            <a:off x="9986959" y="5275263"/>
            <a:ext cx="616766" cy="377866"/>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a:stCxn id="11" idx="3"/>
            <a:endCxn id="14" idx="0"/>
          </p:cNvCxnSpPr>
          <p:nvPr/>
        </p:nvCxnSpPr>
        <p:spPr>
          <a:xfrm flipH="1">
            <a:off x="10798988" y="4403685"/>
            <a:ext cx="441753" cy="676315"/>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a:stCxn id="13" idx="3"/>
            <a:endCxn id="11" idx="1"/>
          </p:cNvCxnSpPr>
          <p:nvPr/>
        </p:nvCxnSpPr>
        <p:spPr>
          <a:xfrm>
            <a:off x="11232416" y="3365458"/>
            <a:ext cx="8325" cy="762084"/>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a:stCxn id="10" idx="4"/>
            <a:endCxn id="13" idx="1"/>
          </p:cNvCxnSpPr>
          <p:nvPr/>
        </p:nvCxnSpPr>
        <p:spPr>
          <a:xfrm>
            <a:off x="10770413" y="2413000"/>
            <a:ext cx="462003" cy="676315"/>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p:cNvCxnSpPr>
            <a:stCxn id="7" idx="5"/>
            <a:endCxn id="10" idx="2"/>
          </p:cNvCxnSpPr>
          <p:nvPr/>
        </p:nvCxnSpPr>
        <p:spPr>
          <a:xfrm>
            <a:off x="10013134" y="1831934"/>
            <a:ext cx="562016" cy="385804"/>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p:cNvCxnSpPr>
            <a:stCxn id="6" idx="6"/>
            <a:endCxn id="7" idx="2"/>
          </p:cNvCxnSpPr>
          <p:nvPr/>
        </p:nvCxnSpPr>
        <p:spPr>
          <a:xfrm>
            <a:off x="8948776" y="1687515"/>
            <a:ext cx="731024" cy="6348"/>
          </a:xfrm>
          <a:prstGeom prst="line">
            <a:avLst/>
          </a:prstGeom>
        </p:spPr>
        <p:style>
          <a:lnRef idx="1">
            <a:schemeClr val="dk1"/>
          </a:lnRef>
          <a:fillRef idx="0">
            <a:schemeClr val="dk1"/>
          </a:fillRef>
          <a:effectRef idx="0">
            <a:schemeClr val="dk1"/>
          </a:effectRef>
          <a:fontRef idx="minor">
            <a:schemeClr val="tx1"/>
          </a:fontRef>
        </p:style>
      </p:cxnSp>
      <p:sp>
        <p:nvSpPr>
          <p:cNvPr id="62" name="TextBox 61"/>
          <p:cNvSpPr txBox="1"/>
          <p:nvPr/>
        </p:nvSpPr>
        <p:spPr>
          <a:xfrm>
            <a:off x="1572070" y="4403685"/>
            <a:ext cx="3547766" cy="666336"/>
          </a:xfrm>
          <a:prstGeom prst="rect">
            <a:avLst/>
          </a:prstGeom>
          <a:noFill/>
        </p:spPr>
        <p:txBody>
          <a:bodyPr wrap="none" rtlCol="0">
            <a:spAutoFit/>
          </a:bodyPr>
          <a:lstStyle/>
          <a:p>
            <a:r>
              <a:rPr lang="en-US" sz="3730" b="1" i="1" dirty="0" smtClean="0">
                <a:solidFill>
                  <a:schemeClr val="accent1"/>
                </a:solidFill>
                <a:latin typeface="Trebuchet MS" panose="020B0603020202020204" pitchFamily="34" charset="0"/>
              </a:rPr>
              <a:t>Not a </a:t>
            </a:r>
            <a:r>
              <a:rPr lang="en-US" sz="3730" b="1" i="1" dirty="0" err="1">
                <a:solidFill>
                  <a:schemeClr val="accent1"/>
                </a:solidFill>
                <a:latin typeface="Trebuchet MS" panose="020B0603020202020204" pitchFamily="34" charset="0"/>
              </a:rPr>
              <a:t>m</a:t>
            </a:r>
            <a:r>
              <a:rPr lang="en-US" sz="3730" b="1" i="1" dirty="0" err="1" smtClean="0">
                <a:solidFill>
                  <a:schemeClr val="accent1"/>
                </a:solidFill>
                <a:latin typeface="Trebuchet MS" panose="020B0603020202020204" pitchFamily="34" charset="0"/>
              </a:rPr>
              <a:t>atroid</a:t>
            </a:r>
            <a:r>
              <a:rPr lang="en-US" sz="3730" b="1" i="1" dirty="0" smtClean="0">
                <a:solidFill>
                  <a:schemeClr val="accent1"/>
                </a:solidFill>
                <a:latin typeface="Trebuchet MS" panose="020B0603020202020204" pitchFamily="34" charset="0"/>
              </a:rPr>
              <a:t>!</a:t>
            </a:r>
            <a:endParaRPr lang="en-US" sz="3730" b="1" i="1" dirty="0">
              <a:solidFill>
                <a:schemeClr val="accent1"/>
              </a:solidFill>
              <a:latin typeface="Trebuchet MS" panose="020B0603020202020204" pitchFamily="34" charset="0"/>
            </a:endParaRPr>
          </a:p>
        </p:txBody>
      </p:sp>
    </p:spTree>
    <p:extLst>
      <p:ext uri="{BB962C8B-B14F-4D97-AF65-F5344CB8AC3E}">
        <p14:creationId xmlns:p14="http://schemas.microsoft.com/office/powerpoint/2010/main" val="830378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par>
                          <p:cTn id="7" fill="hold">
                            <p:stCondLst>
                              <p:cond delay="0"/>
                            </p:stCondLst>
                            <p:childTnLst>
                              <p:par>
                                <p:cTn id="8" presetID="19" presetClass="emph" presetSubtype="0" fill="hold" grpId="0" nodeType="afterEffect">
                                  <p:stCondLst>
                                    <p:cond delay="0"/>
                                  </p:stCondLst>
                                  <p:childTnLst>
                                    <p:animClr clrSpc="rgb" dir="cw">
                                      <p:cBhvr override="childStyle">
                                        <p:cTn id="9" dur="500" fill="hold"/>
                                        <p:tgtEl>
                                          <p:spTgt spid="13"/>
                                        </p:tgtEl>
                                        <p:attrNameLst>
                                          <p:attrName>style.color</p:attrName>
                                        </p:attrNameLst>
                                      </p:cBhvr>
                                      <p:to>
                                        <a:srgbClr val="0070C0"/>
                                      </p:to>
                                    </p:animClr>
                                    <p:animClr clrSpc="rgb" dir="cw">
                                      <p:cBhvr>
                                        <p:cTn id="10" dur="500" fill="hold"/>
                                        <p:tgtEl>
                                          <p:spTgt spid="13"/>
                                        </p:tgtEl>
                                        <p:attrNameLst>
                                          <p:attrName>fillcolor</p:attrName>
                                        </p:attrNameLst>
                                      </p:cBhvr>
                                      <p:to>
                                        <a:srgbClr val="0070C0"/>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cTn>
                              </p:par>
                              <p:par>
                                <p:cTn id="13" presetID="19" presetClass="emph" presetSubtype="0" fill="hold" grpId="0" nodeType="withEffect">
                                  <p:stCondLst>
                                    <p:cond delay="0"/>
                                  </p:stCondLst>
                                  <p:childTnLst>
                                    <p:animClr clrSpc="rgb" dir="cw">
                                      <p:cBhvr override="childStyle">
                                        <p:cTn id="14" dur="500" fill="hold"/>
                                        <p:tgtEl>
                                          <p:spTgt spid="12"/>
                                        </p:tgtEl>
                                        <p:attrNameLst>
                                          <p:attrName>style.color</p:attrName>
                                        </p:attrNameLst>
                                      </p:cBhvr>
                                      <p:to>
                                        <a:srgbClr val="FF0000"/>
                                      </p:to>
                                    </p:animClr>
                                    <p:animClr clrSpc="rgb" dir="cw">
                                      <p:cBhvr>
                                        <p:cTn id="15" dur="500" fill="hold"/>
                                        <p:tgtEl>
                                          <p:spTgt spid="12"/>
                                        </p:tgtEl>
                                        <p:attrNameLst>
                                          <p:attrName>fillcolor</p:attrName>
                                        </p:attrNameLst>
                                      </p:cBhvr>
                                      <p:to>
                                        <a:srgbClr val="FF0000"/>
                                      </p:to>
                                    </p:animClr>
                                    <p:set>
                                      <p:cBhvr>
                                        <p:cTn id="16" dur="500" fill="hold"/>
                                        <p:tgtEl>
                                          <p:spTgt spid="12"/>
                                        </p:tgtEl>
                                        <p:attrNameLst>
                                          <p:attrName>fill.type</p:attrName>
                                        </p:attrNameLst>
                                      </p:cBhvr>
                                      <p:to>
                                        <p:strVal val="solid"/>
                                      </p:to>
                                    </p:set>
                                    <p:set>
                                      <p:cBhvr>
                                        <p:cTn id="17" dur="500" fill="hold"/>
                                        <p:tgtEl>
                                          <p:spTgt spid="12"/>
                                        </p:tgtEl>
                                        <p:attrNameLst>
                                          <p:attrName>fill.on</p:attrName>
                                        </p:attrNameLst>
                                      </p:cBhvr>
                                      <p:to>
                                        <p:strVal val="true"/>
                                      </p:to>
                                    </p:set>
                                  </p:childTnLst>
                                </p:cTn>
                              </p:par>
                              <p:par>
                                <p:cTn id="18" presetID="19" presetClass="emph" presetSubtype="0" fill="hold" grpId="0" nodeType="withEffect">
                                  <p:stCondLst>
                                    <p:cond delay="0"/>
                                  </p:stCondLst>
                                  <p:childTnLst>
                                    <p:animClr clrSpc="rgb" dir="cw">
                                      <p:cBhvr override="childStyle">
                                        <p:cTn id="19" dur="500" fill="hold"/>
                                        <p:tgtEl>
                                          <p:spTgt spid="16"/>
                                        </p:tgtEl>
                                        <p:attrNameLst>
                                          <p:attrName>style.color</p:attrName>
                                        </p:attrNameLst>
                                      </p:cBhvr>
                                      <p:to>
                                        <a:srgbClr val="FF0000"/>
                                      </p:to>
                                    </p:animClr>
                                    <p:animClr clrSpc="rgb" dir="cw">
                                      <p:cBhvr>
                                        <p:cTn id="20" dur="500" fill="hold"/>
                                        <p:tgtEl>
                                          <p:spTgt spid="16"/>
                                        </p:tgtEl>
                                        <p:attrNameLst>
                                          <p:attrName>fillcolor</p:attrName>
                                        </p:attrNameLst>
                                      </p:cBhvr>
                                      <p:to>
                                        <a:srgbClr val="FF0000"/>
                                      </p:to>
                                    </p:animClr>
                                    <p:set>
                                      <p:cBhvr>
                                        <p:cTn id="21" dur="500" fill="hold"/>
                                        <p:tgtEl>
                                          <p:spTgt spid="16"/>
                                        </p:tgtEl>
                                        <p:attrNameLst>
                                          <p:attrName>fill.type</p:attrName>
                                        </p:attrNameLst>
                                      </p:cBhvr>
                                      <p:to>
                                        <p:strVal val="solid"/>
                                      </p:to>
                                    </p:set>
                                    <p:set>
                                      <p:cBhvr>
                                        <p:cTn id="22" dur="500" fill="hold"/>
                                        <p:tgtEl>
                                          <p:spTgt spid="16"/>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62" grpId="0"/>
      <p:bldP spid="62" grpId="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1" y="1628776"/>
                <a:ext cx="6169744" cy="4525963"/>
              </a:xfrm>
            </p:spPr>
            <p:txBody>
              <a:bodyPr>
                <a:normAutofit/>
              </a:bodyPr>
              <a:lstStyle/>
              <a:p>
                <a:r>
                  <a:rPr lang="en-US" dirty="0" smtClean="0"/>
                  <a:t>Weights </a:t>
                </a:r>
                <a14:m>
                  <m:oMath xmlns:m="http://schemas.openxmlformats.org/officeDocument/2006/math">
                    <m:r>
                      <a:rPr lang="en-US" sz="3200" i="1">
                        <a:latin typeface="Cambria Math" panose="02040503050406030204" pitchFamily="18" charset="0"/>
                      </a:rPr>
                      <m:t>𝑤</m:t>
                    </m:r>
                    <m:d>
                      <m:dPr>
                        <m:ctrlPr>
                          <a:rPr lang="en-US" sz="3200" i="1">
                            <a:latin typeface="Cambria Math" panose="02040503050406030204" pitchFamily="18" charset="0"/>
                          </a:rPr>
                        </m:ctrlPr>
                      </m:dPr>
                      <m:e>
                        <m:r>
                          <a:rPr lang="en-US" sz="3200" i="1">
                            <a:latin typeface="Cambria Math" panose="02040503050406030204" pitchFamily="18" charset="0"/>
                          </a:rPr>
                          <m:t>𝑥</m:t>
                        </m:r>
                      </m:e>
                    </m:d>
                    <m:r>
                      <a:rPr lang="en-US" sz="3200" i="1">
                        <a:latin typeface="Cambria Math" panose="02040503050406030204" pitchFamily="18" charset="0"/>
                      </a:rPr>
                      <m:t>=</m:t>
                    </m:r>
                    <m:d>
                      <m:dPr>
                        <m:begChr m:val="{"/>
                        <m:endChr m:val="}"/>
                        <m:ctrlPr>
                          <a:rPr lang="en-US" sz="3200" i="1">
                            <a:latin typeface="Cambria Math" panose="02040503050406030204" pitchFamily="18" charset="0"/>
                          </a:rPr>
                        </m:ctrlPr>
                      </m:dPr>
                      <m:e>
                        <m:m>
                          <m:mPr>
                            <m:mcs>
                              <m:mc>
                                <m:mcPr>
                                  <m:count m:val="1"/>
                                  <m:mcJc m:val="center"/>
                                </m:mcPr>
                              </m:mc>
                            </m:mcs>
                            <m:ctrlPr>
                              <a:rPr lang="en-US" sz="3200" i="1">
                                <a:latin typeface="Cambria Math" panose="02040503050406030204" pitchFamily="18" charset="0"/>
                              </a:rPr>
                            </m:ctrlPr>
                          </m:mPr>
                          <m:mr>
                            <m:e>
                              <m:r>
                                <m:rPr>
                                  <m:brk m:alnAt="7"/>
                                </m:rPr>
                                <a:rPr lang="en-US" sz="3200" i="1">
                                  <a:latin typeface="Cambria Math" panose="02040503050406030204" pitchFamily="18" charset="0"/>
                                </a:rPr>
                                <m:t>1</m:t>
                              </m:r>
                              <m:r>
                                <a:rPr lang="en-US" sz="3200" i="1">
                                  <a:latin typeface="Cambria Math" panose="02040503050406030204" pitchFamily="18" charset="0"/>
                                </a:rPr>
                                <m:t> </m:t>
                              </m:r>
                              <m:r>
                                <a:rPr lang="en-US" sz="3200" i="1">
                                  <a:latin typeface="Cambria Math" panose="02040503050406030204" pitchFamily="18" charset="0"/>
                                </a:rPr>
                                <m:t>𝑤𝑖𝑡h</m:t>
                              </m:r>
                              <m:r>
                                <a:rPr lang="en-US" sz="3200" i="1">
                                  <a:latin typeface="Cambria Math" panose="02040503050406030204" pitchFamily="18" charset="0"/>
                                </a:rPr>
                                <m:t> </m:t>
                              </m:r>
                              <m:r>
                                <a:rPr lang="en-US" sz="3200" i="1">
                                  <a:latin typeface="Cambria Math" panose="02040503050406030204" pitchFamily="18" charset="0"/>
                                </a:rPr>
                                <m:t>𝑝𝑟𝑜𝑏</m:t>
                              </m:r>
                              <m:r>
                                <a:rPr lang="en-US" sz="3200" b="0" i="1" smtClean="0">
                                  <a:latin typeface="Cambria Math" panose="02040503050406030204" pitchFamily="18" charset="0"/>
                                </a:rPr>
                                <m:t> </m:t>
                              </m:r>
                              <m:box>
                                <m:boxPr>
                                  <m:ctrlPr>
                                    <a:rPr lang="en-US" sz="3200" i="1">
                                      <a:latin typeface="Cambria Math" panose="02040503050406030204" pitchFamily="18" charset="0"/>
                                    </a:rPr>
                                  </m:ctrlPr>
                                </m:boxPr>
                                <m:e>
                                  <m:argPr>
                                    <m:argSz m:val="-1"/>
                                  </m:argPr>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𝑘</m:t>
                                      </m:r>
                                    </m:den>
                                  </m:f>
                                </m:e>
                              </m:box>
                            </m:e>
                          </m:mr>
                          <m:mr>
                            <m:e>
                              <m:r>
                                <a:rPr lang="en-US" sz="3200" i="1">
                                  <a:latin typeface="Cambria Math" panose="02040503050406030204" pitchFamily="18" charset="0"/>
                                </a:rPr>
                                <m:t>0 </m:t>
                              </m:r>
                              <m:r>
                                <a:rPr lang="en-US" sz="3200" i="1">
                                  <a:latin typeface="Cambria Math" panose="02040503050406030204" pitchFamily="18" charset="0"/>
                                </a:rPr>
                                <m:t>𝑜𝑡h𝑒𝑟𝑤𝑖𝑠𝑒</m:t>
                              </m:r>
                            </m:e>
                          </m:mr>
                        </m:m>
                      </m:e>
                    </m:d>
                  </m:oMath>
                </a14:m>
                <a:endParaRPr lang="en-US" sz="3200" dirty="0" smtClean="0"/>
              </a:p>
              <a:p>
                <a:pPr>
                  <a:spcBef>
                    <a:spcPts val="0"/>
                  </a:spcBef>
                </a:pPr>
                <a14:m>
                  <m:oMathPara xmlns:m="http://schemas.openxmlformats.org/officeDocument/2006/math">
                    <m:oMathParaPr>
                      <m:jc m:val="centerGroup"/>
                    </m:oMathParaPr>
                    <m:oMath xmlns:m="http://schemas.openxmlformats.org/officeDocument/2006/math">
                      <m:r>
                        <a:rPr lang="en-US" sz="3200" b="0" i="1" smtClean="0">
                          <a:solidFill>
                            <a:srgbClr val="C00000"/>
                          </a:solidFill>
                          <a:latin typeface="Cambria Math" panose="02040503050406030204" pitchFamily="18" charset="0"/>
                        </a:rPr>
                        <m:t>𝐸</m:t>
                      </m:r>
                      <m:d>
                        <m:dPr>
                          <m:begChr m:val="["/>
                          <m:endChr m:val="]"/>
                          <m:ctrlPr>
                            <a:rPr lang="en-US" sz="3200" b="0" i="1" smtClean="0">
                              <a:solidFill>
                                <a:srgbClr val="C00000"/>
                              </a:solidFill>
                              <a:latin typeface="Cambria Math" panose="02040503050406030204" pitchFamily="18" charset="0"/>
                            </a:rPr>
                          </m:ctrlPr>
                        </m:dPr>
                        <m:e>
                          <m:r>
                            <a:rPr lang="en-US" sz="3200" b="0" i="1" smtClean="0">
                              <a:solidFill>
                                <a:srgbClr val="C00000"/>
                              </a:solidFill>
                              <a:latin typeface="Cambria Math" panose="02040503050406030204" pitchFamily="18" charset="0"/>
                            </a:rPr>
                            <m:t>𝑂𝑃𝑇</m:t>
                          </m:r>
                        </m:e>
                      </m:d>
                      <m:r>
                        <a:rPr lang="en-US" sz="3200" b="0" i="1" smtClean="0">
                          <a:solidFill>
                            <a:srgbClr val="C00000"/>
                          </a:solidFill>
                          <a:latin typeface="Cambria Math" panose="02040503050406030204" pitchFamily="18" charset="0"/>
                        </a:rPr>
                        <m:t>≥</m:t>
                      </m:r>
                      <m:box>
                        <m:boxPr>
                          <m:ctrlPr>
                            <a:rPr lang="en-US" sz="3200" b="0" i="1" smtClean="0">
                              <a:solidFill>
                                <a:srgbClr val="C00000"/>
                              </a:solidFill>
                              <a:latin typeface="Cambria Math" panose="02040503050406030204" pitchFamily="18" charset="0"/>
                            </a:rPr>
                          </m:ctrlPr>
                        </m:boxPr>
                        <m:e>
                          <m:argPr>
                            <m:argSz m:val="-1"/>
                          </m:argPr>
                          <m:f>
                            <m:fPr>
                              <m:ctrlPr>
                                <a:rPr lang="en-US" sz="3200" b="0" i="1" smtClean="0">
                                  <a:solidFill>
                                    <a:srgbClr val="C00000"/>
                                  </a:solidFill>
                                  <a:latin typeface="Cambria Math" panose="02040503050406030204" pitchFamily="18" charset="0"/>
                                </a:rPr>
                              </m:ctrlPr>
                            </m:fPr>
                            <m:num>
                              <m:r>
                                <a:rPr lang="en-US" sz="3200" b="0" i="1" smtClean="0">
                                  <a:solidFill>
                                    <a:srgbClr val="C00000"/>
                                  </a:solidFill>
                                  <a:latin typeface="Cambria Math" panose="02040503050406030204" pitchFamily="18" charset="0"/>
                                </a:rPr>
                                <m:t>𝑘</m:t>
                              </m:r>
                            </m:num>
                            <m:den>
                              <m:r>
                                <a:rPr lang="en-US" sz="3200" b="0" i="1" smtClean="0">
                                  <a:solidFill>
                                    <a:srgbClr val="C00000"/>
                                  </a:solidFill>
                                  <a:latin typeface="Cambria Math" panose="02040503050406030204" pitchFamily="18" charset="0"/>
                                </a:rPr>
                                <m:t>𝑒</m:t>
                              </m:r>
                            </m:den>
                          </m:f>
                        </m:e>
                      </m:box>
                    </m:oMath>
                  </m:oMathPara>
                </a14:m>
                <a:endParaRPr lang="en-US" sz="3200" dirty="0" smtClean="0"/>
              </a:p>
              <a:p>
                <a:pPr/>
                <a14:m>
                  <m:oMathPara xmlns:m="http://schemas.openxmlformats.org/officeDocument/2006/math">
                    <m:oMathParaPr>
                      <m:jc m:val="centerGroup"/>
                    </m:oMathParaPr>
                    <m:oMath xmlns:m="http://schemas.openxmlformats.org/officeDocument/2006/math">
                      <m:r>
                        <a:rPr lang="en-US" sz="3200" b="0" i="1" smtClean="0">
                          <a:solidFill>
                            <a:srgbClr val="C00000"/>
                          </a:solidFill>
                          <a:latin typeface="Cambria Math" panose="02040503050406030204" pitchFamily="18" charset="0"/>
                        </a:rPr>
                        <m:t>𝐸</m:t>
                      </m:r>
                      <m:d>
                        <m:dPr>
                          <m:begChr m:val="["/>
                          <m:endChr m:val="]"/>
                          <m:ctrlPr>
                            <a:rPr lang="en-US" sz="3200" b="0" i="1" smtClean="0">
                              <a:solidFill>
                                <a:srgbClr val="C00000"/>
                              </a:solidFill>
                              <a:latin typeface="Cambria Math" panose="02040503050406030204" pitchFamily="18" charset="0"/>
                            </a:rPr>
                          </m:ctrlPr>
                        </m:dPr>
                        <m:e>
                          <m:r>
                            <a:rPr lang="en-US" sz="3200" b="0" i="1" smtClean="0">
                              <a:solidFill>
                                <a:srgbClr val="C00000"/>
                              </a:solidFill>
                              <a:latin typeface="Cambria Math" panose="02040503050406030204" pitchFamily="18" charset="0"/>
                            </a:rPr>
                            <m:t>𝐴𝐿𝐺</m:t>
                          </m:r>
                        </m:e>
                      </m:d>
                      <m:r>
                        <a:rPr lang="en-US" sz="3200" b="0" i="1" smtClean="0">
                          <a:solidFill>
                            <a:srgbClr val="C00000"/>
                          </a:solidFill>
                          <a:latin typeface="Cambria Math" panose="02040503050406030204" pitchFamily="18" charset="0"/>
                        </a:rPr>
                        <m:t>≤3</m:t>
                      </m:r>
                    </m:oMath>
                  </m:oMathPara>
                </a14:m>
                <a:endParaRPr lang="en-US" sz="3200" dirty="0" smtClean="0">
                  <a:solidFill>
                    <a:srgbClr val="C00000"/>
                  </a:solidFill>
                </a:endParaRPr>
              </a:p>
              <a:p>
                <a:r>
                  <a:rPr lang="en-US" sz="3200" dirty="0" smtClean="0">
                    <a:solidFill>
                      <a:schemeClr val="tx1"/>
                    </a:solidFill>
                  </a:rPr>
                  <a:t>This example: </a:t>
                </a:r>
                <a14:m>
                  <m:oMath xmlns:m="http://schemas.openxmlformats.org/officeDocument/2006/math">
                    <m:box>
                      <m:boxPr>
                        <m:ctrlPr>
                          <a:rPr lang="en-US" sz="3200" b="0" i="1" smtClean="0">
                            <a:solidFill>
                              <a:srgbClr val="0070C0"/>
                            </a:solidFill>
                            <a:latin typeface="Cambria Math" panose="02040503050406030204" pitchFamily="18" charset="0"/>
                          </a:rPr>
                        </m:ctrlPr>
                      </m:boxPr>
                      <m:e>
                        <m:argPr>
                          <m:argSz m:val="-1"/>
                        </m:argPr>
                        <m:f>
                          <m:fPr>
                            <m:ctrlPr>
                              <a:rPr lang="en-US" sz="3200" b="0" i="1" smtClean="0">
                                <a:solidFill>
                                  <a:srgbClr val="0070C0"/>
                                </a:solidFill>
                                <a:latin typeface="Cambria Math" panose="02040503050406030204" pitchFamily="18" charset="0"/>
                              </a:rPr>
                            </m:ctrlPr>
                          </m:fPr>
                          <m:num>
                            <m:r>
                              <a:rPr lang="en-US" sz="3200" b="0" i="1" smtClean="0">
                                <a:solidFill>
                                  <a:srgbClr val="0070C0"/>
                                </a:solidFill>
                                <a:latin typeface="Cambria Math" panose="02040503050406030204" pitchFamily="18" charset="0"/>
                              </a:rPr>
                              <m:t>𝐸</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𝑂𝑃𝑇</m:t>
                            </m:r>
                            <m:r>
                              <a:rPr lang="en-US" sz="3200" b="0" i="1" smtClean="0">
                                <a:solidFill>
                                  <a:srgbClr val="0070C0"/>
                                </a:solidFill>
                                <a:latin typeface="Cambria Math" panose="02040503050406030204" pitchFamily="18" charset="0"/>
                              </a:rPr>
                              <m:t>]</m:t>
                            </m:r>
                          </m:num>
                          <m:den>
                            <m:r>
                              <a:rPr lang="en-US" sz="3200" b="0" i="1" smtClean="0">
                                <a:solidFill>
                                  <a:srgbClr val="0070C0"/>
                                </a:solidFill>
                                <a:latin typeface="Cambria Math" panose="02040503050406030204" pitchFamily="18" charset="0"/>
                              </a:rPr>
                              <m:t>𝐸</m:t>
                            </m:r>
                            <m:r>
                              <a:rPr lang="en-US" sz="3200" b="0" i="1" smtClean="0">
                                <a:solidFill>
                                  <a:srgbClr val="0070C0"/>
                                </a:solidFill>
                                <a:latin typeface="Cambria Math" panose="02040503050406030204" pitchFamily="18" charset="0"/>
                              </a:rPr>
                              <m:t>[</m:t>
                            </m:r>
                            <m:r>
                              <a:rPr lang="en-US" sz="3200" b="0" i="1" smtClean="0">
                                <a:solidFill>
                                  <a:srgbClr val="0070C0"/>
                                </a:solidFill>
                                <a:latin typeface="Cambria Math" panose="02040503050406030204" pitchFamily="18" charset="0"/>
                              </a:rPr>
                              <m:t>𝐴𝐿𝐺</m:t>
                            </m:r>
                            <m:r>
                              <a:rPr lang="en-US" sz="3200" b="0" i="1" smtClean="0">
                                <a:solidFill>
                                  <a:srgbClr val="0070C0"/>
                                </a:solidFill>
                                <a:latin typeface="Cambria Math" panose="02040503050406030204" pitchFamily="18" charset="0"/>
                              </a:rPr>
                              <m:t>]</m:t>
                            </m:r>
                          </m:den>
                        </m:f>
                      </m:e>
                    </m:box>
                    <m:r>
                      <a:rPr lang="en-US" sz="3200" b="0" i="1" smtClean="0">
                        <a:solidFill>
                          <a:srgbClr val="0070C0"/>
                        </a:solidFill>
                        <a:latin typeface="Cambria Math" panose="02040503050406030204" pitchFamily="18" charset="0"/>
                      </a:rPr>
                      <m:t>=</m:t>
                    </m:r>
                    <m:r>
                      <m:rPr>
                        <m:sty m:val="p"/>
                      </m:rPr>
                      <a:rPr lang="en-US" sz="3200" b="0" i="0" smtClean="0">
                        <a:solidFill>
                          <a:srgbClr val="0070C0"/>
                        </a:solidFill>
                        <a:latin typeface="Cambria Math" panose="02040503050406030204" pitchFamily="18" charset="0"/>
                      </a:rPr>
                      <m:t>Ω</m:t>
                    </m:r>
                    <m:d>
                      <m:dPr>
                        <m:ctrlPr>
                          <a:rPr lang="en-US" sz="3200" b="0" i="1" smtClean="0">
                            <a:solidFill>
                              <a:srgbClr val="0070C0"/>
                            </a:solidFill>
                            <a:latin typeface="Cambria Math" panose="02040503050406030204" pitchFamily="18" charset="0"/>
                          </a:rPr>
                        </m:ctrlPr>
                      </m:dPr>
                      <m:e>
                        <m:box>
                          <m:boxPr>
                            <m:ctrlPr>
                              <a:rPr lang="en-US" sz="3200" b="0" i="1" smtClean="0">
                                <a:solidFill>
                                  <a:srgbClr val="0070C0"/>
                                </a:solidFill>
                                <a:latin typeface="Cambria Math" panose="02040503050406030204" pitchFamily="18" charset="0"/>
                              </a:rPr>
                            </m:ctrlPr>
                          </m:boxPr>
                          <m:e>
                            <m:argPr>
                              <m:argSz m:val="-1"/>
                            </m:argPr>
                            <m:f>
                              <m:fPr>
                                <m:ctrlPr>
                                  <a:rPr lang="en-US" sz="3200" b="0" i="1" smtClean="0">
                                    <a:solidFill>
                                      <a:srgbClr val="0070C0"/>
                                    </a:solidFill>
                                    <a:latin typeface="Cambria Math" panose="02040503050406030204" pitchFamily="18" charset="0"/>
                                  </a:rPr>
                                </m:ctrlPr>
                              </m:fPr>
                              <m:num>
                                <m:func>
                                  <m:funcPr>
                                    <m:ctrlPr>
                                      <a:rPr lang="en-US" sz="3200" b="0" i="1" smtClean="0">
                                        <a:solidFill>
                                          <a:srgbClr val="0070C0"/>
                                        </a:solidFill>
                                        <a:latin typeface="Cambria Math" panose="02040503050406030204" pitchFamily="18" charset="0"/>
                                      </a:rPr>
                                    </m:ctrlPr>
                                  </m:funcPr>
                                  <m:fName>
                                    <m:r>
                                      <m:rPr>
                                        <m:sty m:val="p"/>
                                      </m:rPr>
                                      <a:rPr lang="en-US" sz="3200" b="0" i="0" smtClean="0">
                                        <a:solidFill>
                                          <a:srgbClr val="0070C0"/>
                                        </a:solidFill>
                                        <a:latin typeface="Cambria Math" panose="02040503050406030204" pitchFamily="18" charset="0"/>
                                      </a:rPr>
                                      <m:t>log</m:t>
                                    </m:r>
                                  </m:fName>
                                  <m:e>
                                    <m:r>
                                      <a:rPr lang="en-US" sz="3200" b="0" i="1" smtClean="0">
                                        <a:solidFill>
                                          <a:srgbClr val="0070C0"/>
                                        </a:solidFill>
                                        <a:latin typeface="Cambria Math" panose="02040503050406030204" pitchFamily="18" charset="0"/>
                                      </a:rPr>
                                      <m:t>𝑛</m:t>
                                    </m:r>
                                  </m:e>
                                </m:func>
                              </m:num>
                              <m:den>
                                <m:func>
                                  <m:funcPr>
                                    <m:ctrlPr>
                                      <a:rPr lang="en-US" sz="3200" b="0" i="1" smtClean="0">
                                        <a:solidFill>
                                          <a:srgbClr val="0070C0"/>
                                        </a:solidFill>
                                        <a:latin typeface="Cambria Math" panose="02040503050406030204" pitchFamily="18" charset="0"/>
                                      </a:rPr>
                                    </m:ctrlPr>
                                  </m:funcPr>
                                  <m:fName>
                                    <m:r>
                                      <m:rPr>
                                        <m:sty m:val="p"/>
                                      </m:rPr>
                                      <a:rPr lang="en-US" sz="3200" b="0" i="0" smtClean="0">
                                        <a:solidFill>
                                          <a:srgbClr val="0070C0"/>
                                        </a:solidFill>
                                        <a:latin typeface="Cambria Math" panose="02040503050406030204" pitchFamily="18" charset="0"/>
                                      </a:rPr>
                                      <m:t>log</m:t>
                                    </m:r>
                                  </m:fName>
                                  <m:e>
                                    <m:func>
                                      <m:funcPr>
                                        <m:ctrlPr>
                                          <a:rPr lang="en-US" sz="3200" b="0" i="1" smtClean="0">
                                            <a:solidFill>
                                              <a:srgbClr val="0070C0"/>
                                            </a:solidFill>
                                            <a:latin typeface="Cambria Math" panose="02040503050406030204" pitchFamily="18" charset="0"/>
                                          </a:rPr>
                                        </m:ctrlPr>
                                      </m:funcPr>
                                      <m:fName>
                                        <m:r>
                                          <m:rPr>
                                            <m:sty m:val="p"/>
                                          </m:rPr>
                                          <a:rPr lang="en-US" sz="3200" b="0" i="0" smtClean="0">
                                            <a:solidFill>
                                              <a:srgbClr val="0070C0"/>
                                            </a:solidFill>
                                            <a:latin typeface="Cambria Math" panose="02040503050406030204" pitchFamily="18" charset="0"/>
                                          </a:rPr>
                                          <m:t>log</m:t>
                                        </m:r>
                                      </m:fName>
                                      <m:e>
                                        <m:r>
                                          <a:rPr lang="en-US" sz="3200" b="0" i="1" smtClean="0">
                                            <a:solidFill>
                                              <a:srgbClr val="0070C0"/>
                                            </a:solidFill>
                                            <a:latin typeface="Cambria Math" panose="02040503050406030204" pitchFamily="18" charset="0"/>
                                          </a:rPr>
                                          <m:t>𝑛</m:t>
                                        </m:r>
                                      </m:e>
                                    </m:func>
                                  </m:e>
                                </m:func>
                              </m:den>
                            </m:f>
                          </m:e>
                        </m:box>
                      </m:e>
                    </m:d>
                  </m:oMath>
                </a14:m>
                <a:endParaRPr lang="en-US" sz="3200" dirty="0" smtClean="0">
                  <a:solidFill>
                    <a:schemeClr val="tx1"/>
                  </a:solidFill>
                </a:endParaRPr>
              </a:p>
              <a:p>
                <a:endParaRPr lang="en-US" sz="3200"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1" y="1628776"/>
                <a:ext cx="6169744" cy="4525963"/>
              </a:xfrm>
              <a:blipFill rotWithShape="0">
                <a:blip r:embed="rId3"/>
                <a:stretch>
                  <a:fillRect l="-31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723942" y="4378271"/>
                <a:ext cx="5853910" cy="1384995"/>
              </a:xfrm>
              <a:prstGeom prst="rect">
                <a:avLst/>
              </a:prstGeom>
              <a:noFill/>
            </p:spPr>
            <p:txBody>
              <a:bodyPr wrap="none" rtlCol="0">
                <a:spAutoFit/>
              </a:bodyPr>
              <a:lstStyle/>
              <a:p>
                <a:r>
                  <a:rPr lang="en-US" sz="2800" dirty="0" smtClean="0">
                    <a:solidFill>
                      <a:schemeClr val="accent1"/>
                    </a:solidFill>
                    <a:latin typeface="Trebuchet MS" panose="020B0603020202020204" pitchFamily="34" charset="0"/>
                  </a:rPr>
                  <a:t>When ALG selects its first element,</a:t>
                </a:r>
              </a:p>
              <a:p>
                <a:r>
                  <a:rPr lang="en-US" sz="2800" dirty="0">
                    <a:solidFill>
                      <a:schemeClr val="accent1"/>
                    </a:solidFill>
                    <a:latin typeface="Trebuchet MS" panose="020B0603020202020204" pitchFamily="34" charset="0"/>
                  </a:rPr>
                  <a:t>e</a:t>
                </a:r>
                <a:r>
                  <a:rPr lang="en-US" sz="2800" dirty="0" smtClean="0">
                    <a:solidFill>
                      <a:schemeClr val="accent1"/>
                    </a:solidFill>
                    <a:latin typeface="Trebuchet MS" panose="020B0603020202020204" pitchFamily="34" charset="0"/>
                  </a:rPr>
                  <a:t>xpected weight of all compatible </a:t>
                </a:r>
              </a:p>
              <a:p>
                <a:r>
                  <a:rPr lang="en-US" sz="2800" dirty="0" smtClean="0">
                    <a:solidFill>
                      <a:schemeClr val="accent1"/>
                    </a:solidFill>
                    <a:latin typeface="Trebuchet MS" panose="020B0603020202020204" pitchFamily="34" charset="0"/>
                  </a:rPr>
                  <a:t>elements is </a:t>
                </a:r>
                <a14:m>
                  <m:oMath xmlns:m="http://schemas.openxmlformats.org/officeDocument/2006/math">
                    <m:r>
                      <a:rPr lang="en-US" sz="2800" b="0" i="1" smtClean="0">
                        <a:solidFill>
                          <a:schemeClr val="accent1"/>
                        </a:solidFill>
                        <a:latin typeface="Cambria Math" panose="02040503050406030204" pitchFamily="18" charset="0"/>
                      </a:rPr>
                      <m:t>≤2. </m:t>
                    </m:r>
                  </m:oMath>
                </a14:m>
                <a:r>
                  <a:rPr lang="en-US" sz="2800" dirty="0" smtClean="0">
                    <a:latin typeface="Trebuchet MS" panose="020B0603020202020204" pitchFamily="34" charset="0"/>
                  </a:rPr>
                  <a:t> </a:t>
                </a:r>
                <a:endParaRPr lang="en-US" sz="2800" dirty="0">
                  <a:latin typeface="Trebuchet MS" panose="020B0603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723942" y="4378271"/>
                <a:ext cx="5853910" cy="1384995"/>
              </a:xfrm>
              <a:prstGeom prst="rect">
                <a:avLst/>
              </a:prstGeom>
              <a:blipFill rotWithShape="0">
                <a:blip r:embed="rId4"/>
                <a:stretch>
                  <a:fillRect l="-2188" t="-3965" r="-1146" b="-11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23194" y="4216619"/>
                <a:ext cx="6502405" cy="969496"/>
              </a:xfrm>
              <a:prstGeom prst="rect">
                <a:avLst/>
              </a:prstGeom>
              <a:noFill/>
            </p:spPr>
            <p:txBody>
              <a:bodyPr wrap="square" rtlCol="0">
                <a:spAutoFit/>
              </a:bodyPr>
              <a:lstStyle/>
              <a:p>
                <a:r>
                  <a:rPr lang="en-US" sz="2800" dirty="0" smtClean="0">
                    <a:solidFill>
                      <a:schemeClr val="accent1"/>
                    </a:solidFill>
                    <a:latin typeface="Trebuchet MS" panose="020B0603020202020204" pitchFamily="34" charset="0"/>
                  </a:rPr>
                  <a:t>Partition </a:t>
                </a:r>
                <a14:m>
                  <m:oMath xmlns:m="http://schemas.openxmlformats.org/officeDocument/2006/math">
                    <m:r>
                      <a:rPr lang="en-US" sz="2800" b="0" i="1" smtClean="0">
                        <a:solidFill>
                          <a:schemeClr val="accent1"/>
                        </a:solidFill>
                        <a:latin typeface="Cambria Math" panose="02040503050406030204" pitchFamily="18" charset="0"/>
                      </a:rPr>
                      <m:t>𝑈</m:t>
                    </m:r>
                  </m:oMath>
                </a14:m>
                <a:r>
                  <a:rPr lang="en-US" sz="2800" dirty="0" smtClean="0">
                    <a:solidFill>
                      <a:schemeClr val="accent1"/>
                    </a:solidFill>
                    <a:latin typeface="Trebuchet MS" panose="020B0603020202020204" pitchFamily="34" charset="0"/>
                  </a:rPr>
                  <a:t> into </a:t>
                </a:r>
                <a14:m>
                  <m:oMath xmlns:m="http://schemas.openxmlformats.org/officeDocument/2006/math">
                    <m:sSup>
                      <m:sSupPr>
                        <m:ctrlPr>
                          <a:rPr lang="en-US" sz="2800" b="0" i="1" smtClean="0">
                            <a:solidFill>
                              <a:schemeClr val="accent1"/>
                            </a:solidFill>
                            <a:latin typeface="Cambria Math" panose="02040503050406030204" pitchFamily="18" charset="0"/>
                          </a:rPr>
                        </m:ctrlPr>
                      </m:sSupPr>
                      <m:e>
                        <m:r>
                          <a:rPr lang="en-US" sz="2800" b="0" i="1" smtClean="0">
                            <a:solidFill>
                              <a:schemeClr val="accent1"/>
                            </a:solidFill>
                            <a:latin typeface="Cambria Math" panose="02040503050406030204" pitchFamily="18" charset="0"/>
                          </a:rPr>
                          <m:t>𝑘</m:t>
                        </m:r>
                      </m:e>
                      <m:sup>
                        <m:r>
                          <a:rPr lang="en-US" sz="2800" b="0" i="1" smtClean="0">
                            <a:solidFill>
                              <a:schemeClr val="accent1"/>
                            </a:solidFill>
                            <a:latin typeface="Cambria Math" panose="02040503050406030204" pitchFamily="18" charset="0"/>
                          </a:rPr>
                          <m:t>𝑘</m:t>
                        </m:r>
                      </m:sup>
                    </m:sSup>
                  </m:oMath>
                </a14:m>
                <a:r>
                  <a:rPr lang="en-US" sz="2800" dirty="0" smtClean="0">
                    <a:solidFill>
                      <a:schemeClr val="accent1"/>
                    </a:solidFill>
                    <a:latin typeface="Trebuchet MS" panose="020B0603020202020204" pitchFamily="34" charset="0"/>
                  </a:rPr>
                  <a:t> sets of diameter </a:t>
                </a:r>
                <a14:m>
                  <m:oMath xmlns:m="http://schemas.openxmlformats.org/officeDocument/2006/math">
                    <m:r>
                      <a:rPr lang="en-US" sz="2800" b="0" i="1" smtClean="0">
                        <a:solidFill>
                          <a:schemeClr val="accent1"/>
                        </a:solidFill>
                        <a:latin typeface="Cambria Math" panose="02040503050406030204" pitchFamily="18" charset="0"/>
                      </a:rPr>
                      <m:t>𝑘</m:t>
                    </m:r>
                    <m:r>
                      <a:rPr lang="en-US" sz="2800" b="0" i="1" smtClean="0">
                        <a:solidFill>
                          <a:schemeClr val="accent1"/>
                        </a:solidFill>
                        <a:latin typeface="Cambria Math" panose="02040503050406030204" pitchFamily="18" charset="0"/>
                      </a:rPr>
                      <m:t>.</m:t>
                    </m:r>
                  </m:oMath>
                </a14:m>
                <a:endParaRPr lang="en-US" sz="2800" b="0" dirty="0" smtClean="0">
                  <a:solidFill>
                    <a:schemeClr val="accent1"/>
                  </a:solidFill>
                  <a:latin typeface="Trebuchet MS" panose="020B0603020202020204" pitchFamily="34" charset="0"/>
                </a:endParaRPr>
              </a:p>
              <a:p>
                <a:r>
                  <a:rPr lang="en-US" sz="2800" dirty="0" smtClean="0">
                    <a:solidFill>
                      <a:schemeClr val="accent1"/>
                    </a:solidFill>
                    <a:latin typeface="Trebuchet MS" panose="020B0603020202020204" pitchFamily="34" charset="0"/>
                  </a:rPr>
                  <a:t>Each has weight </a:t>
                </a:r>
                <a14:m>
                  <m:oMath xmlns:m="http://schemas.openxmlformats.org/officeDocument/2006/math">
                    <m:r>
                      <a:rPr lang="en-US" sz="2800" b="0" i="1" smtClean="0">
                        <a:solidFill>
                          <a:schemeClr val="accent1"/>
                        </a:solidFill>
                        <a:latin typeface="Cambria Math" panose="02040503050406030204" pitchFamily="18" charset="0"/>
                      </a:rPr>
                      <m:t>𝑘</m:t>
                    </m:r>
                  </m:oMath>
                </a14:m>
                <a:r>
                  <a:rPr lang="en-US" sz="2800" b="0" dirty="0" smtClean="0">
                    <a:solidFill>
                      <a:schemeClr val="accent1"/>
                    </a:solidFill>
                    <a:latin typeface="Trebuchet MS" panose="020B0603020202020204" pitchFamily="34" charset="0"/>
                  </a:rPr>
                  <a:t> with probability </a:t>
                </a:r>
                <a14:m>
                  <m:oMath xmlns:m="http://schemas.openxmlformats.org/officeDocument/2006/math">
                    <m:sSup>
                      <m:sSupPr>
                        <m:ctrlPr>
                          <a:rPr lang="en-US" sz="2800" b="0" i="1" smtClean="0">
                            <a:solidFill>
                              <a:schemeClr val="accent1"/>
                            </a:solidFill>
                            <a:latin typeface="Cambria Math" panose="02040503050406030204" pitchFamily="18" charset="0"/>
                          </a:rPr>
                        </m:ctrlPr>
                      </m:sSupPr>
                      <m:e>
                        <m:r>
                          <a:rPr lang="en-US" sz="2800" b="0" i="1" smtClean="0">
                            <a:solidFill>
                              <a:schemeClr val="accent1"/>
                            </a:solidFill>
                            <a:latin typeface="Cambria Math" panose="02040503050406030204" pitchFamily="18" charset="0"/>
                          </a:rPr>
                          <m:t>𝑘</m:t>
                        </m:r>
                      </m:e>
                      <m:sup>
                        <m:r>
                          <a:rPr lang="en-US" sz="2800" b="0" i="1" smtClean="0">
                            <a:solidFill>
                              <a:schemeClr val="accent1"/>
                            </a:solidFill>
                            <a:latin typeface="Cambria Math" panose="02040503050406030204" pitchFamily="18" charset="0"/>
                          </a:rPr>
                          <m:t>−</m:t>
                        </m:r>
                        <m:r>
                          <a:rPr lang="en-US" sz="2800" b="0" i="1" smtClean="0">
                            <a:solidFill>
                              <a:schemeClr val="accent1"/>
                            </a:solidFill>
                            <a:latin typeface="Cambria Math" panose="02040503050406030204" pitchFamily="18" charset="0"/>
                          </a:rPr>
                          <m:t>𝑘</m:t>
                        </m:r>
                      </m:sup>
                    </m:sSup>
                    <m:r>
                      <a:rPr lang="en-US" sz="2800" b="0" i="1" smtClean="0">
                        <a:solidFill>
                          <a:schemeClr val="accent1"/>
                        </a:solidFill>
                        <a:latin typeface="Cambria Math" panose="02040503050406030204" pitchFamily="18" charset="0"/>
                      </a:rPr>
                      <m:t>.</m:t>
                    </m:r>
                  </m:oMath>
                </a14:m>
                <a:endParaRPr lang="en-US" sz="2800" b="0" dirty="0" smtClean="0">
                  <a:latin typeface="Trebuchet MS" panose="020B0603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23194" y="4216619"/>
                <a:ext cx="6502405" cy="969496"/>
              </a:xfrm>
              <a:prstGeom prst="rect">
                <a:avLst/>
              </a:prstGeom>
              <a:blipFill rotWithShape="0">
                <a:blip r:embed="rId5"/>
                <a:stretch>
                  <a:fillRect l="-1970" t="-5660" b="-16981"/>
                </a:stretch>
              </a:blipFill>
            </p:spPr>
            <p:txBody>
              <a:bodyPr/>
              <a:lstStyle/>
              <a:p>
                <a:r>
                  <a:rPr lang="en-US">
                    <a:noFill/>
                  </a:rPr>
                  <a:t> </a:t>
                </a:r>
              </a:p>
            </p:txBody>
          </p:sp>
        </mc:Fallback>
      </mc:AlternateContent>
      <p:sp>
        <p:nvSpPr>
          <p:cNvPr id="35" name="Oval 34"/>
          <p:cNvSpPr/>
          <p:nvPr/>
        </p:nvSpPr>
        <p:spPr>
          <a:xfrm rot="18045320">
            <a:off x="6497223" y="2222153"/>
            <a:ext cx="2009775" cy="912813"/>
          </a:xfrm>
          <a:prstGeom prst="ellipse">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rot="18045320">
            <a:off x="10062601" y="4330301"/>
            <a:ext cx="2009775" cy="912813"/>
          </a:xfrm>
          <a:prstGeom prst="ellipse">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8296313" y="5311417"/>
            <a:ext cx="2009775" cy="912813"/>
          </a:xfrm>
          <a:prstGeom prst="ellipse">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rot="3693360">
            <a:off x="6483950" y="4323554"/>
            <a:ext cx="2009775" cy="912813"/>
          </a:xfrm>
          <a:prstGeom prst="ellipse">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rot="3693360">
            <a:off x="10062602" y="2279657"/>
            <a:ext cx="2009775" cy="912813"/>
          </a:xfrm>
          <a:prstGeom prst="ellipse">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8334375" y="1304924"/>
            <a:ext cx="2009775" cy="912813"/>
          </a:xfrm>
          <a:prstGeom prst="ellipse">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L</a:t>
            </a:r>
            <a:r>
              <a:rPr lang="en-US" dirty="0" smtClean="0"/>
              <a:t>ower Bound for General </a:t>
            </a:r>
            <a:r>
              <a:rPr lang="en-US" dirty="0"/>
              <a:t>S</a:t>
            </a:r>
            <a:r>
              <a:rPr lang="en-US" dirty="0" smtClean="0"/>
              <a:t>et </a:t>
            </a:r>
            <a:r>
              <a:rPr lang="en-US" dirty="0"/>
              <a:t>S</a:t>
            </a:r>
            <a:r>
              <a:rPr lang="en-US" dirty="0" smtClean="0"/>
              <a:t>ystems</a:t>
            </a:r>
            <a:endParaRPr lang="en-US" dirty="0"/>
          </a:p>
        </p:txBody>
      </p:sp>
      <p:sp>
        <p:nvSpPr>
          <p:cNvPr id="6" name="Oval 5"/>
          <p:cNvSpPr/>
          <p:nvPr/>
        </p:nvSpPr>
        <p:spPr>
          <a:xfrm>
            <a:off x="8558251" y="1492252"/>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9679800" y="1498600"/>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536675" y="2022475"/>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986587" y="3032125"/>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0575150" y="2022475"/>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1183550" y="4070351"/>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991350" y="4070351"/>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1175225" y="3032124"/>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0603725" y="5080000"/>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9653625" y="5595938"/>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536675" y="5079999"/>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7" name="Oval 16"/>
          <p:cNvSpPr/>
          <p:nvPr/>
        </p:nvSpPr>
        <p:spPr>
          <a:xfrm>
            <a:off x="8558251" y="5594350"/>
            <a:ext cx="390525" cy="39052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stCxn id="8" idx="6"/>
            <a:endCxn id="6" idx="3"/>
          </p:cNvCxnSpPr>
          <p:nvPr/>
        </p:nvCxnSpPr>
        <p:spPr>
          <a:xfrm flipV="1">
            <a:off x="7927200" y="1825586"/>
            <a:ext cx="688242" cy="392152"/>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a:stCxn id="9" idx="7"/>
            <a:endCxn id="8" idx="4"/>
          </p:cNvCxnSpPr>
          <p:nvPr/>
        </p:nvCxnSpPr>
        <p:spPr>
          <a:xfrm flipV="1">
            <a:off x="7319921" y="2413000"/>
            <a:ext cx="412017" cy="676316"/>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a:stCxn id="12" idx="7"/>
            <a:endCxn id="9" idx="5"/>
          </p:cNvCxnSpPr>
          <p:nvPr/>
        </p:nvCxnSpPr>
        <p:spPr>
          <a:xfrm flipH="1" flipV="1">
            <a:off x="7319921" y="3365459"/>
            <a:ext cx="4763" cy="762083"/>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a:stCxn id="16" idx="0"/>
            <a:endCxn id="12" idx="5"/>
          </p:cNvCxnSpPr>
          <p:nvPr/>
        </p:nvCxnSpPr>
        <p:spPr>
          <a:xfrm flipH="1" flipV="1">
            <a:off x="7324684" y="4403685"/>
            <a:ext cx="407254" cy="676314"/>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stCxn id="17" idx="1"/>
            <a:endCxn id="16" idx="6"/>
          </p:cNvCxnSpPr>
          <p:nvPr/>
        </p:nvCxnSpPr>
        <p:spPr>
          <a:xfrm flipH="1" flipV="1">
            <a:off x="7927200" y="5275262"/>
            <a:ext cx="688242" cy="376279"/>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a:stCxn id="15" idx="2"/>
            <a:endCxn id="17" idx="6"/>
          </p:cNvCxnSpPr>
          <p:nvPr/>
        </p:nvCxnSpPr>
        <p:spPr>
          <a:xfrm flipH="1" flipV="1">
            <a:off x="8948776" y="5789613"/>
            <a:ext cx="704849" cy="1588"/>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a:stCxn id="14" idx="2"/>
            <a:endCxn id="15" idx="7"/>
          </p:cNvCxnSpPr>
          <p:nvPr/>
        </p:nvCxnSpPr>
        <p:spPr>
          <a:xfrm flipH="1">
            <a:off x="9986959" y="5275263"/>
            <a:ext cx="616766" cy="377866"/>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a:stCxn id="11" idx="3"/>
            <a:endCxn id="14" idx="0"/>
          </p:cNvCxnSpPr>
          <p:nvPr/>
        </p:nvCxnSpPr>
        <p:spPr>
          <a:xfrm flipH="1">
            <a:off x="10798988" y="4403685"/>
            <a:ext cx="441753" cy="676315"/>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a:stCxn id="13" idx="3"/>
            <a:endCxn id="11" idx="1"/>
          </p:cNvCxnSpPr>
          <p:nvPr/>
        </p:nvCxnSpPr>
        <p:spPr>
          <a:xfrm>
            <a:off x="11232416" y="3365458"/>
            <a:ext cx="8325" cy="762084"/>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a:stCxn id="10" idx="4"/>
            <a:endCxn id="13" idx="1"/>
          </p:cNvCxnSpPr>
          <p:nvPr/>
        </p:nvCxnSpPr>
        <p:spPr>
          <a:xfrm>
            <a:off x="10770413" y="2413000"/>
            <a:ext cx="462003" cy="676315"/>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p:cNvCxnSpPr>
            <a:stCxn id="7" idx="5"/>
            <a:endCxn id="10" idx="2"/>
          </p:cNvCxnSpPr>
          <p:nvPr/>
        </p:nvCxnSpPr>
        <p:spPr>
          <a:xfrm>
            <a:off x="10013134" y="1831934"/>
            <a:ext cx="562016" cy="385804"/>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p:cNvCxnSpPr>
            <a:stCxn id="6" idx="6"/>
            <a:endCxn id="7" idx="2"/>
          </p:cNvCxnSpPr>
          <p:nvPr/>
        </p:nvCxnSpPr>
        <p:spPr>
          <a:xfrm>
            <a:off x="8948776" y="1687515"/>
            <a:ext cx="731024" cy="6348"/>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603299" y="5329654"/>
                <a:ext cx="6693051" cy="779957"/>
              </a:xfrm>
              <a:prstGeom prst="rect">
                <a:avLst/>
              </a:prstGeom>
              <a:noFill/>
            </p:spPr>
            <p:txBody>
              <a:bodyPr wrap="none" rtlCol="0">
                <a:spAutoFit/>
              </a:bodyPr>
              <a:lstStyle/>
              <a:p>
                <a:r>
                  <a:rPr lang="en-US" sz="2600" dirty="0" smtClean="0">
                    <a:latin typeface="Trebuchet MS" panose="020B0603020202020204" pitchFamily="34" charset="0"/>
                  </a:rPr>
                  <a:t>Rubinstein [2016]: </a:t>
                </a:r>
                <a14:m>
                  <m:oMath xmlns:m="http://schemas.openxmlformats.org/officeDocument/2006/math">
                    <m:f>
                      <m:fPr>
                        <m:ctrlPr>
                          <a:rPr lang="en-US" sz="2800" i="1" smtClean="0">
                            <a:solidFill>
                              <a:srgbClr val="0070C0"/>
                            </a:solidFill>
                            <a:latin typeface="Cambria Math" panose="02040503050406030204" pitchFamily="18" charset="0"/>
                          </a:rPr>
                        </m:ctrlPr>
                      </m:fPr>
                      <m:num>
                        <m:r>
                          <a:rPr lang="en-US" sz="2800" b="0" i="1" smtClean="0">
                            <a:solidFill>
                              <a:srgbClr val="0070C0"/>
                            </a:solidFill>
                            <a:latin typeface="Cambria Math" panose="02040503050406030204" pitchFamily="18" charset="0"/>
                          </a:rPr>
                          <m:t>𝐸</m:t>
                        </m:r>
                        <m:d>
                          <m:dPr>
                            <m:begChr m:val="["/>
                            <m:endChr m:val="]"/>
                            <m:ctrlPr>
                              <a:rPr lang="en-US" sz="2800" i="1" smtClean="0">
                                <a:solidFill>
                                  <a:srgbClr val="0070C0"/>
                                </a:solidFill>
                                <a:latin typeface="Cambria Math" panose="02040503050406030204" pitchFamily="18" charset="0"/>
                              </a:rPr>
                            </m:ctrlPr>
                          </m:dPr>
                          <m:e>
                            <m:r>
                              <a:rPr lang="en-US" sz="2800" b="0" i="1" smtClean="0">
                                <a:solidFill>
                                  <a:srgbClr val="0070C0"/>
                                </a:solidFill>
                                <a:latin typeface="Cambria Math" panose="02040503050406030204" pitchFamily="18" charset="0"/>
                              </a:rPr>
                              <m:t>𝑂𝑃𝑇</m:t>
                            </m:r>
                          </m:e>
                        </m:d>
                      </m:num>
                      <m:den>
                        <m:r>
                          <a:rPr lang="en-US" sz="2800" b="0" i="1" smtClean="0">
                            <a:solidFill>
                              <a:srgbClr val="0070C0"/>
                            </a:solidFill>
                            <a:latin typeface="Cambria Math" panose="02040503050406030204" pitchFamily="18" charset="0"/>
                          </a:rPr>
                          <m:t>𝐸</m:t>
                        </m:r>
                        <m:d>
                          <m:dPr>
                            <m:begChr m:val="["/>
                            <m:endChr m:val="]"/>
                            <m:ctrlPr>
                              <a:rPr lang="en-US" sz="2800" i="1" smtClean="0">
                                <a:solidFill>
                                  <a:srgbClr val="0070C0"/>
                                </a:solidFill>
                                <a:latin typeface="Cambria Math" panose="02040503050406030204" pitchFamily="18" charset="0"/>
                              </a:rPr>
                            </m:ctrlPr>
                          </m:dPr>
                          <m:e>
                            <m:r>
                              <a:rPr lang="en-US" sz="2800" b="0" i="1" smtClean="0">
                                <a:solidFill>
                                  <a:srgbClr val="0070C0"/>
                                </a:solidFill>
                                <a:latin typeface="Cambria Math" panose="02040503050406030204" pitchFamily="18" charset="0"/>
                              </a:rPr>
                              <m:t>𝐴𝐿𝐺</m:t>
                            </m:r>
                          </m:e>
                        </m:d>
                      </m:den>
                    </m:f>
                    <m:r>
                      <a:rPr lang="en-US" sz="2800" b="0" i="1" smtClean="0">
                        <a:solidFill>
                          <a:srgbClr val="0070C0"/>
                        </a:solidFill>
                        <a:latin typeface="Cambria Math" panose="02040503050406030204" pitchFamily="18" charset="0"/>
                      </a:rPr>
                      <m:t>=</m:t>
                    </m:r>
                    <m:r>
                      <a:rPr lang="en-US" sz="2800" b="0" i="1" smtClean="0">
                        <a:solidFill>
                          <a:srgbClr val="0070C0"/>
                        </a:solidFill>
                        <a:latin typeface="Cambria Math" panose="02040503050406030204" pitchFamily="18" charset="0"/>
                      </a:rPr>
                      <m:t>𝑂</m:t>
                    </m:r>
                    <m:d>
                      <m:dPr>
                        <m:ctrlPr>
                          <a:rPr lang="en-US" sz="2800" i="1" smtClean="0">
                            <a:solidFill>
                              <a:srgbClr val="0070C0"/>
                            </a:solidFill>
                            <a:latin typeface="Cambria Math" panose="02040503050406030204" pitchFamily="18" charset="0"/>
                          </a:rPr>
                        </m:ctrlPr>
                      </m:dPr>
                      <m:e>
                        <m:func>
                          <m:funcPr>
                            <m:ctrlPr>
                              <a:rPr lang="en-US" sz="2800" i="1" smtClean="0">
                                <a:solidFill>
                                  <a:srgbClr val="0070C0"/>
                                </a:solidFill>
                                <a:latin typeface="Cambria Math" panose="02040503050406030204" pitchFamily="18" charset="0"/>
                              </a:rPr>
                            </m:ctrlPr>
                          </m:funcPr>
                          <m:fName>
                            <m:r>
                              <m:rPr>
                                <m:sty m:val="p"/>
                              </m:rPr>
                              <a:rPr lang="en-US" sz="2800" b="0" i="0" smtClean="0">
                                <a:solidFill>
                                  <a:srgbClr val="0070C0"/>
                                </a:solidFill>
                                <a:latin typeface="Cambria Math" panose="02040503050406030204" pitchFamily="18" charset="0"/>
                              </a:rPr>
                              <m:t>log</m:t>
                            </m:r>
                          </m:fName>
                          <m:e>
                            <m:r>
                              <a:rPr lang="en-US" sz="2800" b="0" i="1" smtClean="0">
                                <a:solidFill>
                                  <a:srgbClr val="0070C0"/>
                                </a:solidFill>
                                <a:latin typeface="Cambria Math" panose="02040503050406030204" pitchFamily="18" charset="0"/>
                              </a:rPr>
                              <m:t>𝑛</m:t>
                            </m:r>
                            <m:r>
                              <a:rPr lang="en-US" sz="2800" b="0" i="1" smtClean="0">
                                <a:solidFill>
                                  <a:srgbClr val="0070C0"/>
                                </a:solidFill>
                                <a:latin typeface="Cambria Math" panose="02040503050406030204" pitchFamily="18" charset="0"/>
                              </a:rPr>
                              <m:t>⋅</m:t>
                            </m:r>
                            <m:r>
                              <a:rPr lang="en-US" sz="2800" b="0" i="1" smtClean="0">
                                <a:solidFill>
                                  <a:srgbClr val="0070C0"/>
                                </a:solidFill>
                                <a:latin typeface="Cambria Math" panose="02040503050406030204" pitchFamily="18" charset="0"/>
                              </a:rPr>
                              <m:t>𝑙𝑜𝑔</m:t>
                            </m:r>
                            <m:r>
                              <a:rPr lang="en-US" sz="2800" b="0" i="1" smtClean="0">
                                <a:solidFill>
                                  <a:srgbClr val="0070C0"/>
                                </a:solidFill>
                                <a:latin typeface="Cambria Math" panose="02040503050406030204" pitchFamily="18" charset="0"/>
                              </a:rPr>
                              <m:t> </m:t>
                            </m:r>
                            <m:r>
                              <a:rPr lang="en-US" sz="2800" b="0" i="1" smtClean="0">
                                <a:solidFill>
                                  <a:srgbClr val="0070C0"/>
                                </a:solidFill>
                                <a:latin typeface="Cambria Math" panose="02040503050406030204" pitchFamily="18" charset="0"/>
                              </a:rPr>
                              <m:t>𝑟</m:t>
                            </m:r>
                          </m:e>
                        </m:func>
                      </m:e>
                    </m:d>
                  </m:oMath>
                </a14:m>
                <a:endParaRPr lang="en-US" sz="2800" dirty="0">
                  <a:latin typeface="Trebuchet MS" panose="020B0603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03299" y="5329654"/>
                <a:ext cx="6693051" cy="779957"/>
              </a:xfrm>
              <a:prstGeom prst="rect">
                <a:avLst/>
              </a:prstGeom>
              <a:blipFill rotWithShape="0">
                <a:blip r:embed="rId6"/>
                <a:stretch>
                  <a:fillRect l="-1639"/>
                </a:stretch>
              </a:blipFill>
            </p:spPr>
            <p:txBody>
              <a:bodyPr/>
              <a:lstStyle/>
              <a:p>
                <a:r>
                  <a:rPr lang="en-US">
                    <a:noFill/>
                  </a:rPr>
                  <a:t> </a:t>
                </a:r>
              </a:p>
            </p:txBody>
          </p:sp>
        </mc:Fallback>
      </mc:AlternateContent>
    </p:spTree>
    <p:extLst>
      <p:ext uri="{BB962C8B-B14F-4D97-AF65-F5344CB8AC3E}">
        <p14:creationId xmlns:p14="http://schemas.microsoft.com/office/powerpoint/2010/main" val="3561691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5" grpId="0"/>
      <p:bldP spid="5" grpId="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Matroid</a:t>
            </a:r>
            <a:r>
              <a:rPr lang="en-US" dirty="0" smtClean="0"/>
              <a:t> Secretary: “Free Order” Model</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lnSpcReduction="10000"/>
              </a:bodyPr>
              <a:lstStyle/>
              <a:p>
                <a:r>
                  <a:rPr lang="en-US" sz="3200" dirty="0" smtClean="0">
                    <a:solidFill>
                      <a:schemeClr val="tx1"/>
                    </a:solidFill>
                  </a:rPr>
                  <a:t>Allow the algorithm to choose the order of inspection.</a:t>
                </a:r>
              </a:p>
              <a:p>
                <a:r>
                  <a:rPr lang="en-US" sz="3200" b="1" dirty="0" smtClean="0">
                    <a:solidFill>
                      <a:schemeClr val="accent2"/>
                    </a:solidFill>
                  </a:rPr>
                  <a:t>Algorithm</a:t>
                </a:r>
                <a:r>
                  <a:rPr lang="en-US" sz="3200" dirty="0" smtClean="0">
                    <a:solidFill>
                      <a:schemeClr val="tx1"/>
                    </a:solidFill>
                  </a:rPr>
                  <a:t> (</a:t>
                </a:r>
                <a:r>
                  <a:rPr lang="en-US" sz="3200" dirty="0" err="1" smtClean="0">
                    <a:solidFill>
                      <a:schemeClr val="tx1"/>
                    </a:solidFill>
                  </a:rPr>
                  <a:t>Jaillet</a:t>
                </a:r>
                <a:r>
                  <a:rPr lang="en-US" sz="3200" dirty="0" smtClean="0">
                    <a:solidFill>
                      <a:schemeClr val="tx1"/>
                    </a:solidFill>
                  </a:rPr>
                  <a:t>, Soto, &amp; </a:t>
                </a:r>
                <a:r>
                  <a:rPr lang="en-US" sz="3200" dirty="0" err="1" smtClean="0">
                    <a:solidFill>
                      <a:schemeClr val="tx1"/>
                    </a:solidFill>
                  </a:rPr>
                  <a:t>Zenklusen</a:t>
                </a:r>
                <a:r>
                  <a:rPr lang="en-US" sz="3200" dirty="0" smtClean="0">
                    <a:solidFill>
                      <a:schemeClr val="tx1"/>
                    </a:solidFill>
                  </a:rPr>
                  <a:t> 2013) </a:t>
                </a:r>
              </a:p>
              <a:p>
                <a:pPr marL="514350" indent="-514350">
                  <a:buFont typeface="+mj-lt"/>
                  <a:buAutoNum type="arabicPeriod"/>
                </a:pPr>
                <a:r>
                  <a:rPr lang="en-US" sz="3200" dirty="0" smtClean="0">
                    <a:solidFill>
                      <a:schemeClr val="tx1"/>
                    </a:solidFill>
                  </a:rPr>
                  <a:t>Let </a:t>
                </a:r>
                <a14:m>
                  <m:oMath xmlns:m="http://schemas.openxmlformats.org/officeDocument/2006/math">
                    <m:r>
                      <a:rPr lang="en-US" sz="3200" b="0" i="1" smtClean="0">
                        <a:solidFill>
                          <a:schemeClr val="tx1"/>
                        </a:solidFill>
                        <a:latin typeface="Cambria Math" panose="02040503050406030204" pitchFamily="18" charset="0"/>
                      </a:rPr>
                      <m:t>𝑆</m:t>
                    </m:r>
                    <m:r>
                      <a:rPr lang="en-US" sz="3200" b="0" i="1" smtClean="0">
                        <a:solidFill>
                          <a:schemeClr val="tx1"/>
                        </a:solidFill>
                        <a:latin typeface="Cambria Math" panose="02040503050406030204" pitchFamily="18" charset="0"/>
                      </a:rPr>
                      <m:t>=</m:t>
                    </m:r>
                  </m:oMath>
                </a14:m>
                <a:r>
                  <a:rPr lang="en-US" sz="3200" dirty="0" smtClean="0">
                    <a:solidFill>
                      <a:schemeClr val="tx1"/>
                    </a:solidFill>
                  </a:rPr>
                  <a:t> </a:t>
                </a:r>
                <a14:m>
                  <m:oMath xmlns:m="http://schemas.openxmlformats.org/officeDocument/2006/math">
                    <m:r>
                      <a:rPr lang="en-US" sz="3200" b="0" i="1" dirty="0" smtClean="0">
                        <a:solidFill>
                          <a:schemeClr val="tx1"/>
                        </a:solidFill>
                        <a:latin typeface="Cambria Math" panose="02040503050406030204" pitchFamily="18" charset="0"/>
                      </a:rPr>
                      <m:t>{</m:t>
                    </m:r>
                  </m:oMath>
                </a14:m>
                <a:r>
                  <a:rPr lang="en-US" sz="3200" dirty="0" smtClean="0">
                    <a:solidFill>
                      <a:schemeClr val="tx1"/>
                    </a:solidFill>
                  </a:rPr>
                  <a:t>random </a:t>
                </a:r>
                <a14:m>
                  <m:oMath xmlns:m="http://schemas.openxmlformats.org/officeDocument/2006/math">
                    <m:r>
                      <a:rPr lang="en-US" sz="3200" b="0" i="1" smtClean="0">
                        <a:solidFill>
                          <a:schemeClr val="tx1"/>
                        </a:solidFill>
                        <a:latin typeface="Cambria Math" panose="02040503050406030204" pitchFamily="18" charset="0"/>
                      </a:rPr>
                      <m:t>⌊</m:t>
                    </m:r>
                    <m:box>
                      <m:boxPr>
                        <m:ctrlPr>
                          <a:rPr lang="en-US" sz="3200" i="1" smtClean="0">
                            <a:solidFill>
                              <a:schemeClr val="tx1"/>
                            </a:solidFill>
                            <a:latin typeface="Cambria Math" panose="02040503050406030204" pitchFamily="18" charset="0"/>
                          </a:rPr>
                        </m:ctrlPr>
                      </m:boxPr>
                      <m:e>
                        <m:argPr>
                          <m:argSz m:val="-1"/>
                        </m:argPr>
                        <m:f>
                          <m:fPr>
                            <m:ctrlPr>
                              <a:rPr lang="en-US" sz="3200" i="1" smtClean="0">
                                <a:solidFill>
                                  <a:schemeClr val="tx1"/>
                                </a:solidFill>
                                <a:latin typeface="Cambria Math" panose="02040503050406030204" pitchFamily="18" charset="0"/>
                              </a:rPr>
                            </m:ctrlPr>
                          </m:fPr>
                          <m:num>
                            <m:r>
                              <a:rPr lang="en-US" sz="3200" b="0" i="1" smtClean="0">
                                <a:solidFill>
                                  <a:schemeClr val="tx1"/>
                                </a:solidFill>
                                <a:latin typeface="Cambria Math" panose="02040503050406030204" pitchFamily="18" charset="0"/>
                              </a:rPr>
                              <m:t>𝑛</m:t>
                            </m:r>
                          </m:num>
                          <m:den>
                            <m:r>
                              <a:rPr lang="en-US" sz="3200" b="0" i="1" smtClean="0">
                                <a:solidFill>
                                  <a:schemeClr val="tx1"/>
                                </a:solidFill>
                                <a:latin typeface="Cambria Math" panose="02040503050406030204" pitchFamily="18" charset="0"/>
                              </a:rPr>
                              <m:t>2</m:t>
                            </m:r>
                          </m:den>
                        </m:f>
                      </m:e>
                    </m:box>
                    <m:r>
                      <a:rPr lang="en-US" sz="3200" b="0" i="1" smtClean="0">
                        <a:solidFill>
                          <a:schemeClr val="tx1"/>
                        </a:solidFill>
                        <a:latin typeface="Cambria Math" panose="02040503050406030204" pitchFamily="18" charset="0"/>
                      </a:rPr>
                      <m:t>⌋</m:t>
                    </m:r>
                  </m:oMath>
                </a14:m>
                <a:r>
                  <a:rPr lang="en-US" sz="3200" dirty="0" smtClean="0">
                    <a:solidFill>
                      <a:schemeClr val="tx1"/>
                    </a:solidFill>
                  </a:rPr>
                  <a:t> elements</a:t>
                </a:r>
                <a14:m>
                  <m:oMath xmlns:m="http://schemas.openxmlformats.org/officeDocument/2006/math">
                    <m:r>
                      <a:rPr lang="en-US" sz="3200" b="0" i="1" dirty="0" smtClean="0">
                        <a:solidFill>
                          <a:schemeClr val="tx1"/>
                        </a:solidFill>
                        <a:latin typeface="Cambria Math" panose="02040503050406030204" pitchFamily="18" charset="0"/>
                      </a:rPr>
                      <m:t>}</m:t>
                    </m:r>
                  </m:oMath>
                </a14:m>
                <a:r>
                  <a:rPr lang="en-US" sz="3200" dirty="0" smtClean="0">
                    <a:solidFill>
                      <a:schemeClr val="tx1"/>
                    </a:solidFill>
                  </a:rPr>
                  <a:t>. Select none of these.</a:t>
                </a:r>
              </a:p>
              <a:p>
                <a:pPr marL="514350" indent="-514350">
                  <a:buFont typeface="+mj-lt"/>
                  <a:buAutoNum type="arabicPeriod"/>
                </a:pPr>
                <a:r>
                  <a:rPr lang="en-US" sz="3200" dirty="0" smtClean="0">
                    <a:solidFill>
                      <a:schemeClr val="tx1"/>
                    </a:solidFill>
                  </a:rPr>
                  <a:t>For </a:t>
                </a:r>
                <a14:m>
                  <m:oMath xmlns:m="http://schemas.openxmlformats.org/officeDocument/2006/math">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𝑈</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𝑆</m:t>
                    </m:r>
                    <m:r>
                      <a:rPr lang="en-US" sz="3200" b="0" i="1" smtClean="0">
                        <a:solidFill>
                          <a:schemeClr val="tx1"/>
                        </a:solidFill>
                        <a:latin typeface="Cambria Math" panose="02040503050406030204" pitchFamily="18" charset="0"/>
                      </a:rPr>
                      <m:t>, </m:t>
                    </m:r>
                  </m:oMath>
                </a14:m>
                <a:r>
                  <a:rPr lang="en-US" sz="3200" dirty="0" smtClean="0">
                    <a:solidFill>
                      <a:schemeClr val="tx1"/>
                    </a:solidFill>
                  </a:rPr>
                  <a:t>let </a:t>
                </a:r>
                <a14:m>
                  <m:oMath xmlns:m="http://schemas.openxmlformats.org/officeDocument/2006/math">
                    <m:r>
                      <a:rPr lang="en-US" sz="3200" b="0" i="1" smtClean="0">
                        <a:solidFill>
                          <a:schemeClr val="tx1"/>
                        </a:solidFill>
                        <a:latin typeface="Cambria Math" panose="02040503050406030204" pitchFamily="18" charset="0"/>
                      </a:rPr>
                      <m:t>𝜃</m:t>
                    </m:r>
                    <m:d>
                      <m:dPr>
                        <m:ctrlPr>
                          <a:rPr lang="en-US" sz="3200" b="0" i="1" smtClean="0">
                            <a:solidFill>
                              <a:schemeClr val="tx1"/>
                            </a:solidFill>
                            <a:latin typeface="Cambria Math" panose="02040503050406030204" pitchFamily="18" charset="0"/>
                          </a:rPr>
                        </m:ctrlPr>
                      </m:dPr>
                      <m:e>
                        <m:r>
                          <a:rPr lang="en-US" sz="3200" b="0" i="1" smtClean="0">
                            <a:solidFill>
                              <a:schemeClr val="tx1"/>
                            </a:solidFill>
                            <a:latin typeface="Cambria Math" panose="02040503050406030204" pitchFamily="18" charset="0"/>
                          </a:rPr>
                          <m:t>𝑥</m:t>
                        </m:r>
                      </m:e>
                    </m:d>
                    <m:r>
                      <a:rPr lang="en-US" sz="3200" b="0" i="1" smtClean="0">
                        <a:solidFill>
                          <a:schemeClr val="tx1"/>
                        </a:solidFill>
                        <a:latin typeface="Cambria Math" panose="02040503050406030204" pitchFamily="18" charset="0"/>
                      </a:rPr>
                      <m:t>=</m:t>
                    </m:r>
                    <m:r>
                      <m:rPr>
                        <m:sty m:val="p"/>
                      </m:rPr>
                      <a:rPr lang="en-US" sz="3200" b="0" i="1" smtClean="0">
                        <a:solidFill>
                          <a:schemeClr val="tx1"/>
                        </a:solidFill>
                        <a:latin typeface="Cambria Math" panose="02040503050406030204" pitchFamily="18" charset="0"/>
                      </a:rPr>
                      <m:t>min</m:t>
                    </m:r>
                    <m:r>
                      <m:rPr>
                        <m:lit/>
                      </m:rP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𝜃</m:t>
                    </m:r>
                    <m:r>
                      <a:rPr lang="en-US" sz="3200" b="0" i="1" smtClean="0">
                        <a:solidFill>
                          <a:schemeClr val="tx1"/>
                        </a:solidFill>
                        <a:latin typeface="Cambria Math" panose="02040503050406030204" pitchFamily="18" charset="0"/>
                      </a:rPr>
                      <m:t> </m:t>
                    </m:r>
                    <m:d>
                      <m:dPr>
                        <m:begChr m:val="|"/>
                        <m:endChr m:val="}"/>
                        <m:ctrlPr>
                          <a:rPr lang="en-US" sz="3200" b="0" i="1" smtClean="0">
                            <a:solidFill>
                              <a:schemeClr val="tx1"/>
                            </a:solidFill>
                            <a:latin typeface="Cambria Math" panose="02040503050406030204" pitchFamily="18" charset="0"/>
                          </a:rPr>
                        </m:ctrlPr>
                      </m:dPr>
                      <m:e>
                        <m:r>
                          <a:rPr lang="en-US" sz="3200" b="0" i="1" smtClean="0">
                            <a:solidFill>
                              <a:schemeClr val="tx1"/>
                            </a:solidFill>
                            <a:latin typeface="Cambria Math" panose="02040503050406030204" pitchFamily="18" charset="0"/>
                          </a:rPr>
                          <m:t> </m:t>
                        </m:r>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m:rPr>
                            <m:sty m:val="p"/>
                          </m:rPr>
                          <a:rPr lang="en-US" sz="3200" b="0" i="1" smtClean="0">
                            <a:solidFill>
                              <a:schemeClr val="tx1"/>
                            </a:solidFill>
                            <a:latin typeface="Cambria Math" panose="02040503050406030204" pitchFamily="18" charset="0"/>
                          </a:rPr>
                          <m:t>Span</m:t>
                        </m:r>
                        <m:d>
                          <m:dPr>
                            <m:ctrlPr>
                              <a:rPr lang="en-US" sz="3200" b="0" i="1" smtClean="0">
                                <a:solidFill>
                                  <a:schemeClr val="tx1"/>
                                </a:solidFill>
                                <a:latin typeface="Cambria Math" panose="02040503050406030204" pitchFamily="18" charset="0"/>
                              </a:rPr>
                            </m:ctrlPr>
                          </m:dPr>
                          <m:e>
                            <m:r>
                              <a:rPr lang="en-US" sz="3200" b="0" i="1" smtClean="0">
                                <a:solidFill>
                                  <a:schemeClr val="tx1"/>
                                </a:solidFill>
                                <a:latin typeface="Cambria Math" panose="02040503050406030204" pitchFamily="18" charset="0"/>
                              </a:rPr>
                              <m:t>𝑆</m:t>
                            </m:r>
                            <m:r>
                              <a:rPr lang="en-US" sz="3200" b="0" i="1" smtClean="0">
                                <a:solidFill>
                                  <a:schemeClr val="tx1"/>
                                </a:solidFill>
                                <a:latin typeface="Cambria Math" panose="02040503050406030204" pitchFamily="18" charset="0"/>
                              </a:rPr>
                              <m:t>∩</m:t>
                            </m:r>
                            <m:sSub>
                              <m:sSubPr>
                                <m:ctrlPr>
                                  <a:rPr lang="en-US" sz="3200" b="0" i="1" smtClean="0">
                                    <a:solidFill>
                                      <a:schemeClr val="tx1"/>
                                    </a:solidFill>
                                    <a:latin typeface="Cambria Math" panose="02040503050406030204" pitchFamily="18" charset="0"/>
                                  </a:rPr>
                                </m:ctrlPr>
                              </m:sSubPr>
                              <m:e>
                                <m:r>
                                  <a:rPr lang="en-US" sz="3200" b="0" i="1" smtClean="0">
                                    <a:solidFill>
                                      <a:schemeClr val="tx1"/>
                                    </a:solidFill>
                                    <a:latin typeface="Cambria Math" panose="02040503050406030204" pitchFamily="18" charset="0"/>
                                  </a:rPr>
                                  <m:t>𝑈</m:t>
                                </m:r>
                              </m:e>
                              <m:sub>
                                <m:r>
                                  <a:rPr lang="en-US" sz="3200" b="0" i="1" smtClean="0">
                                    <a:solidFill>
                                      <a:schemeClr val="tx1"/>
                                    </a:solidFill>
                                    <a:latin typeface="Cambria Math" panose="02040503050406030204" pitchFamily="18" charset="0"/>
                                  </a:rPr>
                                  <m:t>𝜃</m:t>
                                </m:r>
                              </m:sub>
                            </m:sSub>
                          </m:e>
                        </m:d>
                      </m:e>
                    </m:d>
                    <m:r>
                      <a:rPr lang="en-US" sz="3200" b="0" i="1" smtClean="0">
                        <a:solidFill>
                          <a:schemeClr val="tx1"/>
                        </a:solidFill>
                        <a:latin typeface="Cambria Math" panose="02040503050406030204" pitchFamily="18" charset="0"/>
                      </a:rPr>
                      <m:t>.</m:t>
                    </m:r>
                  </m:oMath>
                </a14:m>
                <a:endParaRPr lang="en-US" sz="3200" dirty="0" smtClean="0">
                  <a:solidFill>
                    <a:schemeClr val="tx1"/>
                  </a:solidFill>
                </a:endParaRPr>
              </a:p>
              <a:p>
                <a:pPr marL="514350" indent="-514350">
                  <a:buFont typeface="+mj-lt"/>
                  <a:buAutoNum type="arabicPeriod"/>
                </a:pPr>
                <a:r>
                  <a:rPr lang="en-US" sz="3200" dirty="0" smtClean="0">
                    <a:solidFill>
                      <a:schemeClr val="tx1"/>
                    </a:solidFill>
                  </a:rPr>
                  <a:t>Inspect </a:t>
                </a:r>
                <a14:m>
                  <m:oMath xmlns:m="http://schemas.openxmlformats.org/officeDocument/2006/math">
                    <m:r>
                      <a:rPr lang="en-US" sz="3200" b="0" i="1" smtClean="0">
                        <a:solidFill>
                          <a:schemeClr val="tx1"/>
                        </a:solidFill>
                        <a:latin typeface="Cambria Math" panose="02040503050406030204" pitchFamily="18" charset="0"/>
                      </a:rPr>
                      <m:t>𝑈</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𝑆</m:t>
                    </m:r>
                    <m:r>
                      <a:rPr lang="en-US" sz="3200" b="0" i="1" smtClean="0">
                        <a:solidFill>
                          <a:schemeClr val="tx1"/>
                        </a:solidFill>
                        <a:latin typeface="Cambria Math" panose="02040503050406030204" pitchFamily="18" charset="0"/>
                      </a:rPr>
                      <m:t> </m:t>
                    </m:r>
                  </m:oMath>
                </a14:m>
                <a:r>
                  <a:rPr lang="en-US" sz="3200" dirty="0" smtClean="0">
                    <a:solidFill>
                      <a:schemeClr val="tx1"/>
                    </a:solidFill>
                  </a:rPr>
                  <a:t>in decreasing order of </a:t>
                </a:r>
                <a14:m>
                  <m:oMath xmlns:m="http://schemas.openxmlformats.org/officeDocument/2006/math">
                    <m:r>
                      <a:rPr lang="en-US" sz="3200" b="0" i="1" smtClean="0">
                        <a:solidFill>
                          <a:schemeClr val="tx1"/>
                        </a:solidFill>
                        <a:latin typeface="Cambria Math" panose="02040503050406030204" pitchFamily="18" charset="0"/>
                      </a:rPr>
                      <m:t>𝜃</m:t>
                    </m:r>
                    <m:d>
                      <m:dPr>
                        <m:ctrlPr>
                          <a:rPr lang="en-US" sz="3200" b="0" i="1" smtClean="0">
                            <a:solidFill>
                              <a:schemeClr val="tx1"/>
                            </a:solidFill>
                            <a:latin typeface="Cambria Math" panose="02040503050406030204" pitchFamily="18" charset="0"/>
                          </a:rPr>
                        </m:ctrlPr>
                      </m:dPr>
                      <m:e>
                        <m:r>
                          <a:rPr lang="en-US" sz="3200" b="0" i="1" smtClean="0">
                            <a:solidFill>
                              <a:schemeClr val="tx1"/>
                            </a:solidFill>
                            <a:latin typeface="Cambria Math" panose="02040503050406030204" pitchFamily="18" charset="0"/>
                          </a:rPr>
                          <m:t>𝑥</m:t>
                        </m:r>
                      </m:e>
                    </m:d>
                    <m:r>
                      <a:rPr lang="en-US" sz="3200" b="0" i="1" smtClean="0">
                        <a:solidFill>
                          <a:schemeClr val="tx1"/>
                        </a:solidFill>
                        <a:latin typeface="Cambria Math" panose="02040503050406030204" pitchFamily="18" charset="0"/>
                      </a:rPr>
                      <m:t>.</m:t>
                    </m:r>
                  </m:oMath>
                </a14:m>
                <a:endParaRPr lang="en-US" sz="3200" b="0" dirty="0" smtClean="0">
                  <a:solidFill>
                    <a:schemeClr val="tx1"/>
                  </a:solidFill>
                </a:endParaRPr>
              </a:p>
              <a:p>
                <a:pPr marL="514350" indent="-514350">
                  <a:buFont typeface="+mj-lt"/>
                  <a:buAutoNum type="arabicPeriod"/>
                </a:pPr>
                <a:r>
                  <a:rPr lang="en-US" sz="3200" dirty="0" smtClean="0">
                    <a:solidFill>
                      <a:schemeClr val="tx1"/>
                    </a:solidFill>
                  </a:rPr>
                  <a:t>Pick any </a:t>
                </a:r>
                <a14:m>
                  <m:oMath xmlns:m="http://schemas.openxmlformats.org/officeDocument/2006/math">
                    <m:r>
                      <a:rPr lang="en-US" sz="3200" b="0" i="1" smtClean="0">
                        <a:solidFill>
                          <a:schemeClr val="tx1"/>
                        </a:solidFill>
                        <a:latin typeface="Cambria Math" panose="02040503050406030204" pitchFamily="18" charset="0"/>
                      </a:rPr>
                      <m:t>𝑥</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𝑈</m:t>
                    </m:r>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𝑆</m:t>
                    </m:r>
                  </m:oMath>
                </a14:m>
                <a:r>
                  <a:rPr lang="en-US" sz="3200" dirty="0" smtClean="0">
                    <a:solidFill>
                      <a:schemeClr val="tx1"/>
                    </a:solidFill>
                  </a:rPr>
                  <a:t> such that </a:t>
                </a:r>
                <a14:m>
                  <m:oMath xmlns:m="http://schemas.openxmlformats.org/officeDocument/2006/math">
                    <m:r>
                      <a:rPr lang="en-US" sz="3200" b="0" i="1" smtClean="0">
                        <a:solidFill>
                          <a:schemeClr val="tx1"/>
                        </a:solidFill>
                        <a:latin typeface="Cambria Math" panose="02040503050406030204" pitchFamily="18" charset="0"/>
                      </a:rPr>
                      <m:t>𝑤</m:t>
                    </m:r>
                    <m:d>
                      <m:dPr>
                        <m:ctrlPr>
                          <a:rPr lang="en-US" sz="3200" b="0" i="1" smtClean="0">
                            <a:solidFill>
                              <a:schemeClr val="tx1"/>
                            </a:solidFill>
                            <a:latin typeface="Cambria Math" panose="02040503050406030204" pitchFamily="18" charset="0"/>
                          </a:rPr>
                        </m:ctrlPr>
                      </m:dPr>
                      <m:e>
                        <m:r>
                          <a:rPr lang="en-US" sz="3200" b="0" i="1" smtClean="0">
                            <a:solidFill>
                              <a:schemeClr val="tx1"/>
                            </a:solidFill>
                            <a:latin typeface="Cambria Math" panose="02040503050406030204" pitchFamily="18" charset="0"/>
                          </a:rPr>
                          <m:t>𝑥</m:t>
                        </m:r>
                      </m:e>
                    </m:d>
                    <m:r>
                      <a:rPr lang="en-US" sz="3200" b="0" i="1" smtClean="0">
                        <a:solidFill>
                          <a:schemeClr val="tx1"/>
                        </a:solidFill>
                        <a:latin typeface="Cambria Math" panose="02040503050406030204" pitchFamily="18" charset="0"/>
                      </a:rPr>
                      <m:t>≥</m:t>
                    </m:r>
                    <m:r>
                      <a:rPr lang="en-US" sz="3200" b="0" i="1" smtClean="0">
                        <a:solidFill>
                          <a:schemeClr val="tx1"/>
                        </a:solidFill>
                        <a:latin typeface="Cambria Math" panose="02040503050406030204" pitchFamily="18" charset="0"/>
                      </a:rPr>
                      <m:t>𝜃</m:t>
                    </m:r>
                    <m:d>
                      <m:dPr>
                        <m:ctrlPr>
                          <a:rPr lang="en-US" sz="3200" b="0" i="1" smtClean="0">
                            <a:solidFill>
                              <a:schemeClr val="tx1"/>
                            </a:solidFill>
                            <a:latin typeface="Cambria Math" panose="02040503050406030204" pitchFamily="18" charset="0"/>
                          </a:rPr>
                        </m:ctrlPr>
                      </m:dPr>
                      <m:e>
                        <m:r>
                          <a:rPr lang="en-US" sz="3200" b="0" i="1" smtClean="0">
                            <a:solidFill>
                              <a:schemeClr val="tx1"/>
                            </a:solidFill>
                            <a:latin typeface="Cambria Math" panose="02040503050406030204" pitchFamily="18" charset="0"/>
                          </a:rPr>
                          <m:t>𝑥</m:t>
                        </m:r>
                      </m:e>
                    </m:d>
                  </m:oMath>
                </a14:m>
                <a:r>
                  <a:rPr lang="en-US" sz="3200" dirty="0" smtClean="0">
                    <a:solidFill>
                      <a:schemeClr val="tx1"/>
                    </a:solidFill>
                  </a:rPr>
                  <a:t> unless it is spanned by previously selected elements.</a:t>
                </a:r>
                <a:r>
                  <a:rPr lang="en-US" sz="3400" dirty="0" smtClean="0">
                    <a:solidFill>
                      <a:schemeClr val="tx1"/>
                    </a:solidFill>
                  </a:rPr>
                  <a:t> </a:t>
                </a:r>
                <a:endParaRPr lang="en-US" sz="3400" dirty="0">
                  <a:solidFill>
                    <a:schemeClr val="tx1"/>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6"/>
                <a:stretch>
                  <a:fillRect l="-1389" t="-2830"/>
                </a:stretch>
              </a:blipFill>
            </p:spPr>
            <p:txBody>
              <a:bodyPr/>
              <a:lstStyle/>
              <a:p>
                <a:r>
                  <a:rPr lang="en-US">
                    <a:noFill/>
                  </a:rPr>
                  <a:t> </a:t>
                </a:r>
              </a:p>
            </p:txBody>
          </p:sp>
        </mc:Fallback>
      </mc:AlternateContent>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11455253"/>
      </p:ext>
    </p:extLst>
  </p:cSld>
  <p:clrMapOvr>
    <a:masterClrMapping/>
  </p:clrMapOvr>
  <mc:AlternateContent xmlns:mc="http://schemas.openxmlformats.org/markup-compatibility/2006">
    <mc:Choice xmlns:p14="http://schemas.microsoft.com/office/powerpoint/2010/main" Requires="p14">
      <p:transition spd="slow" p14:dur="2000" advTm="77392"/>
    </mc:Choice>
    <mc:Fallback>
      <p:transition spd="slow" advTm="7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Matroid</a:t>
            </a:r>
            <a:r>
              <a:rPr lang="en-US" dirty="0" smtClean="0"/>
              <a:t> Secretary: “Free Order” Model</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09601" y="1600201"/>
                <a:ext cx="6972299" cy="4525963"/>
              </a:xfrm>
            </p:spPr>
            <p:txBody>
              <a:bodyPr>
                <a:normAutofit/>
              </a:bodyPr>
              <a:lstStyle/>
              <a:p>
                <a:r>
                  <a:rPr lang="en-US" sz="2800" b="1" dirty="0" smtClean="0">
                    <a:solidFill>
                      <a:schemeClr val="accent2"/>
                    </a:solidFill>
                  </a:rPr>
                  <a:t>Analysis</a:t>
                </a:r>
                <a:r>
                  <a:rPr lang="en-US" sz="2800" dirty="0" smtClean="0">
                    <a:solidFill>
                      <a:schemeClr val="tx1"/>
                    </a:solidFill>
                  </a:rPr>
                  <a:t>: Consider any </a:t>
                </a:r>
                <a14:m>
                  <m:oMath xmlns:m="http://schemas.openxmlformats.org/officeDocument/2006/math">
                    <m:r>
                      <a:rPr lang="en-US" sz="2800" b="0" i="1" smtClean="0">
                        <a:solidFill>
                          <a:schemeClr val="tx1"/>
                        </a:solidFill>
                        <a:latin typeface="Cambria Math" panose="02040503050406030204" pitchFamily="18" charset="0"/>
                      </a:rPr>
                      <m:t>𝑥</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𝑂𝑃𝑇</m:t>
                    </m:r>
                    <m:r>
                      <a:rPr lang="en-US" sz="2800" b="0" i="1" smtClean="0">
                        <a:solidFill>
                          <a:schemeClr val="tx1"/>
                        </a:solidFill>
                        <a:latin typeface="Cambria Math" panose="02040503050406030204" pitchFamily="18" charset="0"/>
                      </a:rPr>
                      <m:t>. </m:t>
                    </m:r>
                  </m:oMath>
                </a14:m>
                <a:r>
                  <a:rPr lang="en-US" sz="2800" dirty="0" smtClean="0">
                    <a:solidFill>
                      <a:schemeClr val="tx1"/>
                    </a:solidFill>
                  </a:rPr>
                  <a:t>Let 	</a:t>
                </a:r>
                <a:endParaRPr lang="en-US" sz="2800" b="0" i="1" dirty="0" smtClean="0">
                  <a:solidFill>
                    <a:schemeClr val="tx1"/>
                  </a:solidFill>
                  <a:latin typeface="Cambria Math" panose="02040503050406030204" pitchFamily="18" charset="0"/>
                </a:endParaRPr>
              </a:p>
              <a:p>
                <a:r>
                  <a:rPr lang="en-US" sz="2800" b="0" dirty="0" smtClean="0">
                    <a:solidFill>
                      <a:schemeClr val="tx1"/>
                    </a:solidFill>
                  </a:rPr>
                  <a:t>	</a:t>
                </a:r>
                <a14:m>
                  <m:oMath xmlns:m="http://schemas.openxmlformats.org/officeDocument/2006/math">
                    <m:r>
                      <a:rPr lang="en-US" sz="2800" b="0" i="1" smtClean="0">
                        <a:solidFill>
                          <a:schemeClr val="tx1"/>
                        </a:solidFill>
                        <a:latin typeface="Cambria Math" panose="02040503050406030204" pitchFamily="18" charset="0"/>
                      </a:rPr>
                      <m:t>𝑇</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𝑈</m:t>
                    </m:r>
                    <m:r>
                      <a:rPr lang="en-US" sz="2800" b="0" i="1" smtClean="0">
                        <a:solidFill>
                          <a:schemeClr val="tx1"/>
                        </a:solidFill>
                        <a:latin typeface="Cambria Math" panose="02040503050406030204" pitchFamily="18" charset="0"/>
                      </a:rPr>
                      <m:t>∖</m:t>
                    </m:r>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𝑆</m:t>
                        </m:r>
                        <m:r>
                          <a:rPr lang="en-US" sz="2800" b="0" i="1" smtClean="0">
                            <a:solidFill>
                              <a:schemeClr val="tx1"/>
                            </a:solidFill>
                            <a:latin typeface="Cambria Math" panose="02040503050406030204" pitchFamily="18" charset="0"/>
                          </a:rPr>
                          <m:t>∪</m:t>
                        </m:r>
                        <m:r>
                          <m:rPr>
                            <m:lit/>
                          </m:rP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𝑥</m:t>
                        </m:r>
                        <m:r>
                          <m:rPr>
                            <m:lit/>
                          </m:rPr>
                          <a:rPr lang="en-US" sz="2800" b="0" i="1" smtClean="0">
                            <a:solidFill>
                              <a:schemeClr val="tx1"/>
                            </a:solidFill>
                            <a:latin typeface="Cambria Math" panose="02040503050406030204" pitchFamily="18" charset="0"/>
                          </a:rPr>
                          <m:t>}</m:t>
                        </m:r>
                      </m:e>
                    </m:d>
                  </m:oMath>
                </a14:m>
                <a:endParaRPr lang="en-US" sz="2800" b="0" i="1" dirty="0" smtClean="0">
                  <a:solidFill>
                    <a:schemeClr val="tx1"/>
                  </a:solidFill>
                  <a:latin typeface="Cambria Math" panose="02040503050406030204" pitchFamily="18" charset="0"/>
                </a:endParaRPr>
              </a:p>
              <a:p>
                <a:r>
                  <a:rPr lang="en-US" sz="2800" b="0" dirty="0" smtClean="0">
                    <a:solidFill>
                      <a:schemeClr val="tx1"/>
                    </a:solidFill>
                  </a:rPr>
                  <a:t>	</a:t>
                </a:r>
                <a14:m>
                  <m:oMath xmlns:m="http://schemas.openxmlformats.org/officeDocument/2006/math">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𝜃</m:t>
                        </m:r>
                      </m:e>
                      <m:sup>
                        <m:r>
                          <a:rPr lang="en-US" sz="2800" b="0" i="1" smtClean="0">
                            <a:solidFill>
                              <a:schemeClr val="tx1"/>
                            </a:solidFill>
                            <a:latin typeface="Cambria Math" panose="02040503050406030204" pitchFamily="18" charset="0"/>
                          </a:rPr>
                          <m:t>′</m:t>
                        </m:r>
                      </m:sup>
                    </m:sSup>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𝑥</m:t>
                        </m:r>
                      </m:e>
                    </m:d>
                    <m:r>
                      <a:rPr lang="en-US" sz="2800" b="0" i="1" smtClean="0">
                        <a:solidFill>
                          <a:schemeClr val="tx1"/>
                        </a:solidFill>
                        <a:latin typeface="Cambria Math" panose="02040503050406030204" pitchFamily="18" charset="0"/>
                      </a:rPr>
                      <m:t>=</m:t>
                    </m:r>
                    <m:r>
                      <m:rPr>
                        <m:sty m:val="p"/>
                      </m:rPr>
                      <a:rPr lang="en-US" sz="2800" b="0" i="1" smtClean="0">
                        <a:solidFill>
                          <a:schemeClr val="tx1"/>
                        </a:solidFill>
                        <a:latin typeface="Cambria Math" panose="02040503050406030204" pitchFamily="18" charset="0"/>
                      </a:rPr>
                      <m:t>min</m:t>
                    </m:r>
                    <m:r>
                      <m:rPr>
                        <m:lit/>
                      </m:rP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𝜃</m:t>
                    </m:r>
                    <m:d>
                      <m:dPr>
                        <m:begChr m:val="|"/>
                        <m:endChr m:val="}"/>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𝑥</m:t>
                        </m:r>
                        <m:r>
                          <a:rPr lang="en-US" sz="2800" b="0" i="1" smtClean="0">
                            <a:solidFill>
                              <a:schemeClr val="tx1"/>
                            </a:solidFill>
                            <a:latin typeface="Cambria Math" panose="02040503050406030204" pitchFamily="18" charset="0"/>
                          </a:rPr>
                          <m:t>∈</m:t>
                        </m:r>
                        <m:r>
                          <m:rPr>
                            <m:sty m:val="p"/>
                          </m:rPr>
                          <a:rPr lang="en-US" sz="2800" b="0" i="1" smtClean="0">
                            <a:solidFill>
                              <a:schemeClr val="tx1"/>
                            </a:solidFill>
                            <a:latin typeface="Cambria Math" panose="02040503050406030204" pitchFamily="18" charset="0"/>
                          </a:rPr>
                          <m:t>Span</m:t>
                        </m:r>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𝑇</m:t>
                            </m:r>
                            <m:r>
                              <a:rPr lang="en-US" sz="2800" b="0" i="1" smtClean="0">
                                <a:solidFill>
                                  <a:schemeClr val="tx1"/>
                                </a:solidFill>
                                <a:latin typeface="Cambria Math" panose="02040503050406030204" pitchFamily="18" charset="0"/>
                              </a:rPr>
                              <m:t>∩</m:t>
                            </m:r>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𝑈</m:t>
                                </m:r>
                              </m:e>
                              <m:sub>
                                <m:r>
                                  <a:rPr lang="en-US" sz="2800" b="0" i="1" smtClean="0">
                                    <a:solidFill>
                                      <a:schemeClr val="tx1"/>
                                    </a:solidFill>
                                    <a:latin typeface="Cambria Math" panose="02040503050406030204" pitchFamily="18" charset="0"/>
                                  </a:rPr>
                                  <m:t>𝜃</m:t>
                                </m:r>
                              </m:sub>
                            </m:sSub>
                          </m:e>
                        </m:d>
                      </m:e>
                    </m:d>
                    <m:r>
                      <a:rPr lang="en-US" sz="2800" b="0" i="1" smtClean="0">
                        <a:solidFill>
                          <a:schemeClr val="tx1"/>
                        </a:solidFill>
                        <a:latin typeface="Cambria Math" panose="02040503050406030204" pitchFamily="18" charset="0"/>
                      </a:rPr>
                      <m:t>.</m:t>
                    </m:r>
                  </m:oMath>
                </a14:m>
                <a:endParaRPr lang="en-US" sz="2800" dirty="0" smtClean="0">
                  <a:solidFill>
                    <a:schemeClr val="tx1"/>
                  </a:solidFill>
                </a:endParaRPr>
              </a:p>
              <a:p>
                <a:pPr marL="457200" indent="-457200">
                  <a:buFont typeface="Arial" panose="020B0604020202020204" pitchFamily="34" charset="0"/>
                  <a:buChar char="•"/>
                </a:pPr>
                <a14:m>
                  <m:oMath xmlns:m="http://schemas.openxmlformats.org/officeDocument/2006/math">
                    <m:func>
                      <m:funcPr>
                        <m:ctrlPr>
                          <a:rPr lang="en-US" sz="2800" b="0" i="1" smtClean="0">
                            <a:solidFill>
                              <a:schemeClr val="tx1"/>
                            </a:solidFill>
                            <a:latin typeface="Cambria Math" panose="02040503050406030204" pitchFamily="18" charset="0"/>
                          </a:rPr>
                        </m:ctrlPr>
                      </m:funcPr>
                      <m:fName>
                        <m:r>
                          <m:rPr>
                            <m:sty m:val="p"/>
                          </m:rPr>
                          <a:rPr lang="en-US" sz="2800" b="0" i="0" smtClean="0">
                            <a:solidFill>
                              <a:schemeClr val="tx1"/>
                            </a:solidFill>
                            <a:latin typeface="Cambria Math" panose="02040503050406030204" pitchFamily="18" charset="0"/>
                          </a:rPr>
                          <m:t>Pr</m:t>
                        </m:r>
                      </m:fName>
                      <m:e>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𝑥</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𝑆</m:t>
                            </m:r>
                          </m:e>
                        </m:d>
                      </m:e>
                    </m:func>
                    <m:r>
                      <a:rPr lang="en-US" sz="2800" b="0" i="1" smtClean="0">
                        <a:solidFill>
                          <a:schemeClr val="tx1"/>
                        </a:solidFill>
                        <a:latin typeface="Cambria Math" panose="02040503050406030204" pitchFamily="18" charset="0"/>
                        <a:ea typeface="Cambria Math" panose="02040503050406030204" pitchFamily="18" charset="0"/>
                      </a:rPr>
                      <m:t>=</m:t>
                    </m:r>
                    <m:box>
                      <m:boxPr>
                        <m:ctrlPr>
                          <a:rPr lang="en-US" sz="2800" b="0" i="1" smtClean="0">
                            <a:solidFill>
                              <a:schemeClr val="tx1"/>
                            </a:solidFill>
                            <a:latin typeface="Cambria Math" panose="02040503050406030204" pitchFamily="18" charset="0"/>
                            <a:ea typeface="Cambria Math" panose="02040503050406030204" pitchFamily="18" charset="0"/>
                          </a:rPr>
                        </m:ctrlPr>
                      </m:boxPr>
                      <m:e>
                        <m:argPr>
                          <m:argSz m:val="-1"/>
                        </m:argPr>
                        <m:f>
                          <m:fPr>
                            <m:ctrlPr>
                              <a:rPr lang="en-US" sz="2800" b="0" i="1" smtClean="0">
                                <a:solidFill>
                                  <a:schemeClr val="tx1"/>
                                </a:solidFill>
                                <a:latin typeface="Cambria Math" panose="02040503050406030204" pitchFamily="18" charset="0"/>
                                <a:ea typeface="Cambria Math" panose="02040503050406030204" pitchFamily="18" charset="0"/>
                              </a:rPr>
                            </m:ctrlPr>
                          </m:fPr>
                          <m:num>
                            <m:r>
                              <a:rPr lang="en-US" sz="2800" b="0" i="1" smtClean="0">
                                <a:solidFill>
                                  <a:schemeClr val="tx1"/>
                                </a:solidFill>
                                <a:latin typeface="Cambria Math" panose="02040503050406030204" pitchFamily="18" charset="0"/>
                                <a:ea typeface="Cambria Math" panose="02040503050406030204" pitchFamily="18" charset="0"/>
                              </a:rPr>
                              <m:t>1</m:t>
                            </m:r>
                          </m:num>
                          <m:den>
                            <m:r>
                              <a:rPr lang="en-US" sz="2800" b="0" i="1" smtClean="0">
                                <a:solidFill>
                                  <a:schemeClr val="tx1"/>
                                </a:solidFill>
                                <a:latin typeface="Cambria Math" panose="02040503050406030204" pitchFamily="18" charset="0"/>
                                <a:ea typeface="Cambria Math" panose="02040503050406030204" pitchFamily="18" charset="0"/>
                              </a:rPr>
                              <m:t>2</m:t>
                            </m:r>
                          </m:den>
                        </m:f>
                      </m:e>
                    </m:box>
                  </m:oMath>
                </a14:m>
                <a:endParaRPr lang="en-US" sz="2800" dirty="0" smtClean="0">
                  <a:solidFill>
                    <a:schemeClr val="tx1"/>
                  </a:solidFill>
                </a:endParaRPr>
              </a:p>
              <a:p>
                <a:pPr marL="457200" indent="-457200">
                  <a:buFont typeface="Arial" panose="020B0604020202020204" pitchFamily="34" charset="0"/>
                  <a:buChar char="•"/>
                </a:pPr>
                <a14:m>
                  <m:oMath xmlns:m="http://schemas.openxmlformats.org/officeDocument/2006/math">
                    <m:r>
                      <m:rPr>
                        <m:sty m:val="p"/>
                      </m:rPr>
                      <a:rPr lang="en-US" sz="2800" b="0" i="0" smtClean="0">
                        <a:solidFill>
                          <a:schemeClr val="tx1"/>
                        </a:solidFill>
                        <a:latin typeface="Cambria Math" panose="02040503050406030204" pitchFamily="18" charset="0"/>
                      </a:rPr>
                      <m:t>Pr</m:t>
                    </m:r>
                    <m:r>
                      <a:rPr lang="en-US" sz="2800" b="0" i="1" smtClean="0">
                        <a:solidFill>
                          <a:schemeClr val="tx1"/>
                        </a:solidFill>
                        <a:latin typeface="Cambria Math" panose="02040503050406030204" pitchFamily="18" charset="0"/>
                      </a:rPr>
                      <m:t>⁡</m:t>
                    </m:r>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𝜃</m:t>
                        </m:r>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𝑥</m:t>
                        </m:r>
                        <m:r>
                          <a:rPr lang="en-US" sz="2800" b="0" i="1" smtClean="0">
                            <a:solidFill>
                              <a:schemeClr val="tx1"/>
                            </a:solidFill>
                            <a:latin typeface="Cambria Math" panose="02040503050406030204" pitchFamily="18" charset="0"/>
                          </a:rPr>
                          <m:t>)&gt;</m:t>
                        </m:r>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𝜃</m:t>
                            </m:r>
                          </m:e>
                          <m:sup>
                            <m:r>
                              <a:rPr lang="en-US" sz="2800" b="0" i="1" smtClean="0">
                                <a:solidFill>
                                  <a:schemeClr val="tx1"/>
                                </a:solidFill>
                                <a:latin typeface="Cambria Math" panose="02040503050406030204" pitchFamily="18" charset="0"/>
                              </a:rPr>
                              <m:t>′</m:t>
                            </m:r>
                          </m:sup>
                        </m:sSup>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𝑥</m:t>
                            </m:r>
                          </m:e>
                        </m:d>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𝑥</m:t>
                        </m:r>
                        <m:r>
                          <a:rPr lang="en-US" sz="2800" i="1">
                            <a:solidFill>
                              <a:schemeClr val="tx1"/>
                            </a:solidFill>
                            <a:latin typeface="Cambria Math" panose="02040503050406030204" pitchFamily="18" charset="0"/>
                            <a:ea typeface="Cambria Math" panose="02040503050406030204" pitchFamily="18" charset="0"/>
                          </a:rPr>
                          <m:t>∉</m:t>
                        </m:r>
                        <m:r>
                          <a:rPr lang="en-US" sz="2800" i="1">
                            <a:solidFill>
                              <a:schemeClr val="tx1"/>
                            </a:solidFill>
                            <a:latin typeface="Cambria Math" panose="02040503050406030204" pitchFamily="18" charset="0"/>
                            <a:ea typeface="Cambria Math" panose="02040503050406030204" pitchFamily="18" charset="0"/>
                          </a:rPr>
                          <m:t>𝑆</m:t>
                        </m:r>
                      </m:e>
                    </m:d>
                  </m:oMath>
                </a14:m>
                <a:r>
                  <a:rPr lang="en-US" sz="2800" dirty="0">
                    <a:solidFill>
                      <a:schemeClr val="tx1"/>
                    </a:solidFill>
                    <a:ea typeface="Cambria Math" panose="02040503050406030204" pitchFamily="18" charset="0"/>
                  </a:rPr>
                  <a:t> </a:t>
                </a:r>
                <a14:m>
                  <m:oMath xmlns:m="http://schemas.openxmlformats.org/officeDocument/2006/math">
                    <m:r>
                      <a:rPr lang="en-US" sz="2800" i="1">
                        <a:solidFill>
                          <a:schemeClr val="tx1"/>
                        </a:solidFill>
                        <a:latin typeface="Cambria Math" panose="02040503050406030204" pitchFamily="18" charset="0"/>
                        <a:ea typeface="Cambria Math" panose="02040503050406030204" pitchFamily="18" charset="0"/>
                      </a:rPr>
                      <m:t>=</m:t>
                    </m:r>
                    <m:box>
                      <m:boxPr>
                        <m:ctrlPr>
                          <a:rPr lang="en-US" sz="2800" i="1">
                            <a:solidFill>
                              <a:schemeClr val="tx1"/>
                            </a:solidFill>
                            <a:latin typeface="Cambria Math" panose="02040503050406030204" pitchFamily="18" charset="0"/>
                            <a:ea typeface="Cambria Math" panose="02040503050406030204" pitchFamily="18" charset="0"/>
                          </a:rPr>
                        </m:ctrlPr>
                      </m:boxPr>
                      <m:e>
                        <m:argPr>
                          <m:argSz m:val="-1"/>
                        </m:argPr>
                        <m:f>
                          <m:fPr>
                            <m:ctrlPr>
                              <a:rPr lang="en-US" sz="2800" i="1">
                                <a:solidFill>
                                  <a:schemeClr val="tx1"/>
                                </a:solidFill>
                                <a:latin typeface="Cambria Math" panose="02040503050406030204" pitchFamily="18" charset="0"/>
                                <a:ea typeface="Cambria Math" panose="02040503050406030204" pitchFamily="18" charset="0"/>
                              </a:rPr>
                            </m:ctrlPr>
                          </m:fPr>
                          <m:num>
                            <m:r>
                              <a:rPr lang="en-US" sz="2800" i="1">
                                <a:solidFill>
                                  <a:schemeClr val="tx1"/>
                                </a:solidFill>
                                <a:latin typeface="Cambria Math" panose="02040503050406030204" pitchFamily="18" charset="0"/>
                                <a:ea typeface="Cambria Math" panose="02040503050406030204" pitchFamily="18" charset="0"/>
                              </a:rPr>
                              <m:t>1</m:t>
                            </m:r>
                          </m:num>
                          <m:den>
                            <m:r>
                              <a:rPr lang="en-US" sz="2800" i="1">
                                <a:solidFill>
                                  <a:schemeClr val="tx1"/>
                                </a:solidFill>
                                <a:latin typeface="Cambria Math" panose="02040503050406030204" pitchFamily="18" charset="0"/>
                                <a:ea typeface="Cambria Math" panose="02040503050406030204" pitchFamily="18" charset="0"/>
                              </a:rPr>
                              <m:t>2</m:t>
                            </m:r>
                          </m:den>
                        </m:f>
                      </m:e>
                    </m:box>
                  </m:oMath>
                </a14:m>
                <a:endParaRPr lang="en-US" sz="2800" dirty="0" smtClean="0">
                  <a:solidFill>
                    <a:schemeClr val="tx1"/>
                  </a:solidFill>
                  <a:ea typeface="Cambria Math" panose="02040503050406030204" pitchFamily="18" charset="0"/>
                </a:endParaRPr>
              </a:p>
              <a:p>
                <a:pPr marL="457200" indent="-457200">
                  <a:buFont typeface="Arial" panose="020B0604020202020204" pitchFamily="34" charset="0"/>
                  <a:buChar char="•"/>
                </a:pPr>
                <a:r>
                  <a:rPr lang="en-US" sz="2800" dirty="0" smtClean="0">
                    <a:solidFill>
                      <a:schemeClr val="tx1"/>
                    </a:solidFill>
                  </a:rPr>
                  <a:t>If </a:t>
                </a:r>
                <a:r>
                  <a:rPr lang="en-US" sz="2800" dirty="0" smtClean="0">
                    <a:solidFill>
                      <a:schemeClr val="tx1"/>
                    </a:solidFill>
                  </a:rPr>
                  <a:t>both events happen, </a:t>
                </a:r>
                <a14:m>
                  <m:oMath xmlns:m="http://schemas.openxmlformats.org/officeDocument/2006/math">
                    <m:r>
                      <a:rPr lang="en-US" sz="2800" b="0" i="1" smtClean="0">
                        <a:solidFill>
                          <a:schemeClr val="tx1"/>
                        </a:solidFill>
                        <a:latin typeface="Cambria Math" panose="02040503050406030204" pitchFamily="18" charset="0"/>
                      </a:rPr>
                      <m:t>𝑥</m:t>
                    </m:r>
                  </m:oMath>
                </a14:m>
                <a:r>
                  <a:rPr lang="en-US" sz="2800" dirty="0" smtClean="0">
                    <a:solidFill>
                      <a:schemeClr val="tx1"/>
                    </a:solidFill>
                  </a:rPr>
                  <a:t> gets selected.</a:t>
                </a:r>
              </a:p>
              <a:p>
                <a:r>
                  <a:rPr lang="en-US" sz="2800" b="1" dirty="0" smtClean="0">
                    <a:solidFill>
                      <a:schemeClr val="accent2"/>
                    </a:solidFill>
                  </a:rPr>
                  <a:t>Theorem</a:t>
                </a:r>
                <a:r>
                  <a:rPr lang="en-US" sz="2800" dirty="0" smtClean="0">
                    <a:solidFill>
                      <a:schemeClr val="tx1"/>
                    </a:solidFill>
                  </a:rPr>
                  <a:t>: </a:t>
                </a:r>
                <a14:m>
                  <m:oMath xmlns:m="http://schemas.openxmlformats.org/officeDocument/2006/math">
                    <m:r>
                      <a:rPr lang="en-US" sz="2800" b="0" i="1" smtClean="0">
                        <a:solidFill>
                          <a:schemeClr val="tx1"/>
                        </a:solidFill>
                        <a:latin typeface="Cambria Math" panose="02040503050406030204" pitchFamily="18" charset="0"/>
                      </a:rPr>
                      <m:t>𝐸</m:t>
                    </m:r>
                    <m:d>
                      <m:dPr>
                        <m:begChr m:val="["/>
                        <m:endChr m:val="]"/>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Cambria Math" panose="02040503050406030204" pitchFamily="18" charset="0"/>
                          </a:rPr>
                          <m:t>𝐴𝐿𝐺</m:t>
                        </m:r>
                      </m:e>
                    </m:d>
                    <m:r>
                      <a:rPr lang="en-US" sz="2800" b="0" i="1" smtClean="0">
                        <a:solidFill>
                          <a:schemeClr val="tx1"/>
                        </a:solidFill>
                        <a:latin typeface="Cambria Math" panose="02040503050406030204" pitchFamily="18" charset="0"/>
                      </a:rPr>
                      <m:t>≥</m:t>
                    </m:r>
                    <m:box>
                      <m:boxPr>
                        <m:ctrlPr>
                          <a:rPr lang="en-US" sz="2800" b="0" i="1" smtClean="0">
                            <a:solidFill>
                              <a:schemeClr val="tx1"/>
                            </a:solidFill>
                            <a:latin typeface="Cambria Math" panose="02040503050406030204" pitchFamily="18" charset="0"/>
                          </a:rPr>
                        </m:ctrlPr>
                      </m:boxPr>
                      <m:e>
                        <m:argPr>
                          <m:argSz m:val="-1"/>
                        </m:argPr>
                        <m:f>
                          <m:fPr>
                            <m:ctrlPr>
                              <a:rPr lang="en-US" sz="2800" b="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rPr>
                              <m:t>1</m:t>
                            </m:r>
                          </m:num>
                          <m:den>
                            <m:r>
                              <a:rPr lang="en-US" sz="2800" b="0" i="1" smtClean="0">
                                <a:solidFill>
                                  <a:schemeClr val="tx1"/>
                                </a:solidFill>
                                <a:latin typeface="Cambria Math" panose="02040503050406030204" pitchFamily="18" charset="0"/>
                              </a:rPr>
                              <m:t>4</m:t>
                            </m:r>
                          </m:den>
                        </m:f>
                      </m:e>
                    </m:box>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𝑂𝑃𝑇</m:t>
                    </m:r>
                    <m:r>
                      <a:rPr lang="en-US" sz="2800" b="0" i="1" smtClean="0">
                        <a:solidFill>
                          <a:schemeClr val="tx1"/>
                        </a:solidFill>
                        <a:latin typeface="Cambria Math" panose="02040503050406030204" pitchFamily="18" charset="0"/>
                      </a:rPr>
                      <m:t>.</m:t>
                    </m:r>
                  </m:oMath>
                </a14:m>
                <a:r>
                  <a:rPr lang="en-US" sz="3200" dirty="0" smtClean="0">
                    <a:solidFill>
                      <a:schemeClr val="tx1"/>
                    </a:solidFill>
                  </a:rPr>
                  <a:t> </a:t>
                </a:r>
                <a:endParaRPr lang="en-US" sz="3200" dirty="0">
                  <a:solidFill>
                    <a:schemeClr val="tx1"/>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09601" y="1600201"/>
                <a:ext cx="6972299" cy="4525963"/>
              </a:xfrm>
              <a:blipFill rotWithShape="0">
                <a:blip r:embed="rId5"/>
                <a:stretch>
                  <a:fillRect l="-1748" t="-1348" r="-612" b="-1213"/>
                </a:stretch>
              </a:blipFill>
            </p:spPr>
            <p:txBody>
              <a:bodyPr/>
              <a:lstStyle/>
              <a:p>
                <a:r>
                  <a:rPr lang="en-US">
                    <a:noFill/>
                  </a:rPr>
                  <a:t> </a:t>
                </a:r>
              </a:p>
            </p:txBody>
          </p:sp>
        </mc:Fallback>
      </mc:AlternateContent>
      <p:sp>
        <p:nvSpPr>
          <p:cNvPr id="4" name="Rounded Rectangle 3"/>
          <p:cNvSpPr/>
          <p:nvPr/>
        </p:nvSpPr>
        <p:spPr>
          <a:xfrm>
            <a:off x="8115300" y="1666875"/>
            <a:ext cx="3190875" cy="2124075"/>
          </a:xfrm>
          <a:prstGeom prst="roundRect">
            <a:avLst>
              <a:gd name="adj" fmla="val 18909"/>
            </a:avLst>
          </a:prstGeom>
          <a:solidFill>
            <a:srgbClr val="FFCC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p:cNvSpPr/>
          <p:nvPr/>
        </p:nvSpPr>
        <p:spPr>
          <a:xfrm>
            <a:off x="8115300" y="3790950"/>
            <a:ext cx="3190875" cy="2124075"/>
          </a:xfrm>
          <a:prstGeom prst="roundRect">
            <a:avLst>
              <a:gd name="adj" fmla="val 18012"/>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9248776" y="3657600"/>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9997440" y="3657600"/>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6" idx="6"/>
            <a:endCxn id="7" idx="2"/>
          </p:cNvCxnSpPr>
          <p:nvPr/>
        </p:nvCxnSpPr>
        <p:spPr>
          <a:xfrm>
            <a:off x="9523096" y="3794760"/>
            <a:ext cx="474344" cy="0"/>
          </a:xfrm>
          <a:prstGeom prst="line">
            <a:avLst/>
          </a:prstGeom>
          <a:effectLst/>
        </p:spPr>
        <p:style>
          <a:lnRef idx="3">
            <a:schemeClr val="dk1"/>
          </a:lnRef>
          <a:fillRef idx="0">
            <a:schemeClr val="dk1"/>
          </a:fillRef>
          <a:effectRef idx="2">
            <a:schemeClr val="dk1"/>
          </a:effectRef>
          <a:fontRef idx="minor">
            <a:schemeClr val="tx1"/>
          </a:fontRef>
        </p:style>
      </p:cxnSp>
      <p:sp>
        <p:nvSpPr>
          <p:cNvPr id="10" name="Oval 9"/>
          <p:cNvSpPr/>
          <p:nvPr/>
        </p:nvSpPr>
        <p:spPr>
          <a:xfrm>
            <a:off x="8886826" y="4305300"/>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9659303" y="4852987"/>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439401" y="4299585"/>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8872539" y="2922270"/>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9248776" y="2203451"/>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9997440" y="2203451"/>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0439401" y="2929890"/>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stCxn id="6" idx="3"/>
            <a:endCxn id="10" idx="7"/>
          </p:cNvCxnSpPr>
          <p:nvPr/>
        </p:nvCxnSpPr>
        <p:spPr>
          <a:xfrm flipH="1">
            <a:off x="9120973" y="3891747"/>
            <a:ext cx="167976" cy="453726"/>
          </a:xfrm>
          <a:prstGeom prst="line">
            <a:avLst/>
          </a:prstGeom>
          <a:effectLst/>
        </p:spPr>
        <p:style>
          <a:lnRef idx="3">
            <a:schemeClr val="dk1"/>
          </a:lnRef>
          <a:fillRef idx="0">
            <a:schemeClr val="dk1"/>
          </a:fillRef>
          <a:effectRef idx="2">
            <a:schemeClr val="dk1"/>
          </a:effectRef>
          <a:fontRef idx="minor">
            <a:schemeClr val="tx1"/>
          </a:fontRef>
        </p:style>
      </p:cxnSp>
      <p:cxnSp>
        <p:nvCxnSpPr>
          <p:cNvPr id="21" name="Straight Connector 20"/>
          <p:cNvCxnSpPr>
            <a:stCxn id="7" idx="5"/>
            <a:endCxn id="12" idx="1"/>
          </p:cNvCxnSpPr>
          <p:nvPr/>
        </p:nvCxnSpPr>
        <p:spPr>
          <a:xfrm>
            <a:off x="10231587" y="3891747"/>
            <a:ext cx="247987" cy="448011"/>
          </a:xfrm>
          <a:prstGeom prst="line">
            <a:avLst/>
          </a:prstGeom>
          <a:effectLst/>
        </p:spPr>
        <p:style>
          <a:lnRef idx="3">
            <a:schemeClr val="dk1"/>
          </a:lnRef>
          <a:fillRef idx="0">
            <a:schemeClr val="dk1"/>
          </a:fillRef>
          <a:effectRef idx="2">
            <a:schemeClr val="dk1"/>
          </a:effectRef>
          <a:fontRef idx="minor">
            <a:schemeClr val="tx1"/>
          </a:fontRef>
        </p:style>
      </p:cxnSp>
      <p:cxnSp>
        <p:nvCxnSpPr>
          <p:cNvPr id="24" name="Straight Connector 23"/>
          <p:cNvCxnSpPr>
            <a:stCxn id="10" idx="5"/>
            <a:endCxn id="11" idx="1"/>
          </p:cNvCxnSpPr>
          <p:nvPr/>
        </p:nvCxnSpPr>
        <p:spPr>
          <a:xfrm>
            <a:off x="9120973" y="4539447"/>
            <a:ext cx="578503" cy="353713"/>
          </a:xfrm>
          <a:prstGeom prst="line">
            <a:avLst/>
          </a:prstGeom>
          <a:effectLst/>
        </p:spPr>
        <p:style>
          <a:lnRef idx="3">
            <a:schemeClr val="dk1"/>
          </a:lnRef>
          <a:fillRef idx="0">
            <a:schemeClr val="dk1"/>
          </a:fillRef>
          <a:effectRef idx="2">
            <a:schemeClr val="dk1"/>
          </a:effectRef>
          <a:fontRef idx="minor">
            <a:schemeClr val="tx1"/>
          </a:fontRef>
        </p:style>
      </p:cxnSp>
      <p:cxnSp>
        <p:nvCxnSpPr>
          <p:cNvPr id="29" name="Straight Connector 28"/>
          <p:cNvCxnSpPr>
            <a:stCxn id="12" idx="3"/>
            <a:endCxn id="11" idx="7"/>
          </p:cNvCxnSpPr>
          <p:nvPr/>
        </p:nvCxnSpPr>
        <p:spPr>
          <a:xfrm flipH="1">
            <a:off x="9893450" y="4533732"/>
            <a:ext cx="586124" cy="359428"/>
          </a:xfrm>
          <a:prstGeom prst="line">
            <a:avLst/>
          </a:prstGeom>
          <a:effectLst/>
        </p:spPr>
        <p:style>
          <a:lnRef idx="3">
            <a:schemeClr val="dk1"/>
          </a:lnRef>
          <a:fillRef idx="0">
            <a:schemeClr val="dk1"/>
          </a:fillRef>
          <a:effectRef idx="2">
            <a:schemeClr val="dk1"/>
          </a:effectRef>
          <a:fontRef idx="minor">
            <a:schemeClr val="tx1"/>
          </a:fontRef>
        </p:style>
      </p:cxnSp>
      <p:cxnSp>
        <p:nvCxnSpPr>
          <p:cNvPr id="32" name="Straight Connector 31"/>
          <p:cNvCxnSpPr>
            <a:stCxn id="14" idx="4"/>
            <a:endCxn id="6" idx="1"/>
          </p:cNvCxnSpPr>
          <p:nvPr/>
        </p:nvCxnSpPr>
        <p:spPr>
          <a:xfrm>
            <a:off x="9009699" y="3196590"/>
            <a:ext cx="279250" cy="501183"/>
          </a:xfrm>
          <a:prstGeom prst="line">
            <a:avLst/>
          </a:prstGeom>
          <a:effectLst/>
        </p:spPr>
        <p:style>
          <a:lnRef idx="3">
            <a:schemeClr val="dk1"/>
          </a:lnRef>
          <a:fillRef idx="0">
            <a:schemeClr val="dk1"/>
          </a:fillRef>
          <a:effectRef idx="2">
            <a:schemeClr val="dk1"/>
          </a:effectRef>
          <a:fontRef idx="minor">
            <a:schemeClr val="tx1"/>
          </a:fontRef>
        </p:style>
      </p:cxnSp>
      <p:cxnSp>
        <p:nvCxnSpPr>
          <p:cNvPr id="36" name="Straight Connector 35"/>
          <p:cNvCxnSpPr>
            <a:stCxn id="15" idx="3"/>
            <a:endCxn id="14" idx="0"/>
          </p:cNvCxnSpPr>
          <p:nvPr/>
        </p:nvCxnSpPr>
        <p:spPr>
          <a:xfrm flipH="1">
            <a:off x="9009699" y="2437598"/>
            <a:ext cx="279250" cy="484672"/>
          </a:xfrm>
          <a:prstGeom prst="line">
            <a:avLst/>
          </a:prstGeom>
          <a:effectLst/>
        </p:spPr>
        <p:style>
          <a:lnRef idx="3">
            <a:schemeClr val="dk1"/>
          </a:lnRef>
          <a:fillRef idx="0">
            <a:schemeClr val="dk1"/>
          </a:fillRef>
          <a:effectRef idx="2">
            <a:schemeClr val="dk1"/>
          </a:effectRef>
          <a:fontRef idx="minor">
            <a:schemeClr val="tx1"/>
          </a:fontRef>
        </p:style>
      </p:cxnSp>
      <p:cxnSp>
        <p:nvCxnSpPr>
          <p:cNvPr id="39" name="Straight Connector 38"/>
          <p:cNvCxnSpPr>
            <a:stCxn id="16" idx="5"/>
            <a:endCxn id="17" idx="0"/>
          </p:cNvCxnSpPr>
          <p:nvPr/>
        </p:nvCxnSpPr>
        <p:spPr>
          <a:xfrm>
            <a:off x="10231587" y="2437598"/>
            <a:ext cx="344974" cy="492292"/>
          </a:xfrm>
          <a:prstGeom prst="line">
            <a:avLst/>
          </a:prstGeom>
          <a:effectLst/>
        </p:spPr>
        <p:style>
          <a:lnRef idx="3">
            <a:schemeClr val="dk1"/>
          </a:lnRef>
          <a:fillRef idx="0">
            <a:schemeClr val="dk1"/>
          </a:fillRef>
          <a:effectRef idx="2">
            <a:schemeClr val="dk1"/>
          </a:effectRef>
          <a:fontRef idx="minor">
            <a:schemeClr val="tx1"/>
          </a:fontRef>
        </p:style>
      </p:cxnSp>
      <p:cxnSp>
        <p:nvCxnSpPr>
          <p:cNvPr id="42" name="Straight Connector 41"/>
          <p:cNvCxnSpPr>
            <a:stCxn id="17" idx="4"/>
            <a:endCxn id="7" idx="7"/>
          </p:cNvCxnSpPr>
          <p:nvPr/>
        </p:nvCxnSpPr>
        <p:spPr>
          <a:xfrm flipH="1">
            <a:off x="10231587" y="3204210"/>
            <a:ext cx="344974" cy="493563"/>
          </a:xfrm>
          <a:prstGeom prst="line">
            <a:avLst/>
          </a:prstGeom>
          <a:effectLst/>
        </p:spPr>
        <p:style>
          <a:lnRef idx="3">
            <a:schemeClr val="dk1"/>
          </a:lnRef>
          <a:fillRef idx="0">
            <a:schemeClr val="dk1"/>
          </a:fillRef>
          <a:effectRef idx="2">
            <a:schemeClr val="dk1"/>
          </a:effectRef>
          <a:fontRef idx="minor">
            <a:schemeClr val="tx1"/>
          </a:fontRef>
        </p:style>
      </p:cxnSp>
      <p:cxnSp>
        <p:nvCxnSpPr>
          <p:cNvPr id="45" name="Straight Connector 44"/>
          <p:cNvCxnSpPr>
            <a:stCxn id="15" idx="6"/>
            <a:endCxn id="16" idx="2"/>
          </p:cNvCxnSpPr>
          <p:nvPr/>
        </p:nvCxnSpPr>
        <p:spPr>
          <a:xfrm>
            <a:off x="9523096" y="2340611"/>
            <a:ext cx="474344" cy="0"/>
          </a:xfrm>
          <a:prstGeom prst="line">
            <a:avLst/>
          </a:prstGeom>
          <a:effectLst/>
        </p:spPr>
        <p:style>
          <a:lnRef idx="3">
            <a:schemeClr val="dk1"/>
          </a:lnRef>
          <a:fillRef idx="0">
            <a:schemeClr val="dk1"/>
          </a:fillRef>
          <a:effectRef idx="2">
            <a:schemeClr val="dk1"/>
          </a:effectRef>
          <a:fontRef idx="minor">
            <a:schemeClr val="tx1"/>
          </a:fontRef>
        </p:style>
      </p:cxnSp>
      <p:sp>
        <p:nvSpPr>
          <p:cNvPr id="48" name="TextBox 47"/>
          <p:cNvSpPr txBox="1"/>
          <p:nvPr/>
        </p:nvSpPr>
        <p:spPr>
          <a:xfrm>
            <a:off x="8643768" y="1851750"/>
            <a:ext cx="45719" cy="646331"/>
          </a:xfrm>
          <a:prstGeom prst="rect">
            <a:avLst/>
          </a:prstGeom>
          <a:noFill/>
        </p:spPr>
        <p:txBody>
          <a:bodyPr wrap="square" rtlCol="0">
            <a:spAutoFit/>
          </a:bodyPr>
          <a:lstStyle/>
          <a:p>
            <a:r>
              <a:rPr lang="en-US" sz="3600" dirty="0" smtClean="0">
                <a:latin typeface="Trebuchet MS" panose="020B0603020202020204" pitchFamily="34" charset="0"/>
              </a:rPr>
              <a:t>S</a:t>
            </a:r>
            <a:endParaRPr lang="en-US" sz="3600" dirty="0">
              <a:latin typeface="Trebuchet MS" panose="020B0603020202020204" pitchFamily="34" charset="0"/>
            </a:endParaRPr>
          </a:p>
        </p:txBody>
      </p:sp>
      <p:sp>
        <p:nvSpPr>
          <p:cNvPr id="49" name="TextBox 48"/>
          <p:cNvSpPr txBox="1"/>
          <p:nvPr/>
        </p:nvSpPr>
        <p:spPr>
          <a:xfrm>
            <a:off x="8643768" y="5241288"/>
            <a:ext cx="127466" cy="646331"/>
          </a:xfrm>
          <a:prstGeom prst="rect">
            <a:avLst/>
          </a:prstGeom>
          <a:noFill/>
        </p:spPr>
        <p:txBody>
          <a:bodyPr wrap="square" rtlCol="0">
            <a:spAutoFit/>
          </a:bodyPr>
          <a:lstStyle/>
          <a:p>
            <a:r>
              <a:rPr lang="en-US" sz="3600" dirty="0" smtClean="0">
                <a:latin typeface="Trebuchet MS" panose="020B0603020202020204" pitchFamily="34" charset="0"/>
              </a:rPr>
              <a:t>T</a:t>
            </a:r>
            <a:endParaRPr lang="en-US" sz="3600" dirty="0">
              <a:latin typeface="Trebuchet MS" panose="020B0603020202020204" pitchFamily="34" charset="0"/>
            </a:endParaRPr>
          </a:p>
        </p:txBody>
      </p:sp>
      <mc:AlternateContent xmlns:mc="http://schemas.openxmlformats.org/markup-compatibility/2006" xmlns:a14="http://schemas.microsoft.com/office/drawing/2010/main">
        <mc:Choice Requires="a14">
          <p:sp>
            <p:nvSpPr>
              <p:cNvPr id="50" name="TextBox 49"/>
              <p:cNvSpPr txBox="1"/>
              <p:nvPr/>
            </p:nvSpPr>
            <p:spPr>
              <a:xfrm>
                <a:off x="10468928" y="2344421"/>
                <a:ext cx="45719"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𝜃</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𝑥</m:t>
                          </m:r>
                        </m:e>
                      </m:d>
                    </m:oMath>
                  </m:oMathPara>
                </a14:m>
                <a:endParaRPr lang="en-US" sz="2600" b="0" dirty="0" smtClean="0">
                  <a:latin typeface="Trebuchet MS" panose="020B0603020202020204" pitchFamily="34"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10468928" y="2344421"/>
                <a:ext cx="45719" cy="492443"/>
              </a:xfrm>
              <a:prstGeom prst="rect">
                <a:avLst/>
              </a:prstGeom>
              <a:blipFill rotWithShape="0">
                <a:blip r:embed="rId6"/>
                <a:stretch>
                  <a:fillRect r="-12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8688149" y="4611686"/>
                <a:ext cx="45719"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𝜃</m:t>
                      </m:r>
                      <m:r>
                        <a:rPr lang="en-US" sz="2600" b="0" i="1" smtClean="0">
                          <a:latin typeface="Cambria Math" panose="02040503050406030204" pitchFamily="18" charset="0"/>
                        </a:rPr>
                        <m:t>′</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𝑥</m:t>
                          </m:r>
                        </m:e>
                      </m:d>
                    </m:oMath>
                  </m:oMathPara>
                </a14:m>
                <a:endParaRPr lang="en-US" sz="2600" b="0" dirty="0" smtClean="0">
                  <a:latin typeface="Trebuchet MS" panose="020B0603020202020204" pitchFamily="34"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8688149" y="4611686"/>
                <a:ext cx="45719" cy="492443"/>
              </a:xfrm>
              <a:prstGeom prst="rect">
                <a:avLst/>
              </a:prstGeom>
              <a:blipFill rotWithShape="0">
                <a:blip r:embed="rId7"/>
                <a:stretch>
                  <a:fillRect r="-140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9650899" y="3703954"/>
                <a:ext cx="45719"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𝑥</m:t>
                      </m:r>
                    </m:oMath>
                  </m:oMathPara>
                </a14:m>
                <a:endParaRPr lang="en-US" sz="2600" b="0" dirty="0" smtClean="0">
                  <a:latin typeface="Trebuchet MS" panose="020B0603020202020204" pitchFamily="34"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9650899" y="3703954"/>
                <a:ext cx="45719" cy="492443"/>
              </a:xfrm>
              <a:prstGeom prst="rect">
                <a:avLst/>
              </a:prstGeom>
              <a:blipFill rotWithShape="0">
                <a:blip r:embed="rId8"/>
                <a:stretch>
                  <a:fillRect r="-300000"/>
                </a:stretch>
              </a:blipFill>
            </p:spPr>
            <p:txBody>
              <a:bodyPr/>
              <a:lstStyle/>
              <a:p>
                <a:r>
                  <a:rPr lang="en-US">
                    <a:noFill/>
                  </a:rPr>
                  <a:t> </a:t>
                </a:r>
              </a:p>
            </p:txBody>
          </p:sp>
        </mc:Fallback>
      </mc:AlternateContent>
      <p:pic>
        <p:nvPicPr>
          <p:cNvPr id="28" name="Audio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8947937"/>
      </p:ext>
    </p:extLst>
  </p:cSld>
  <p:clrMapOvr>
    <a:masterClrMapping/>
  </p:clrMapOvr>
  <mc:AlternateContent xmlns:mc="http://schemas.openxmlformats.org/markup-compatibility/2006">
    <mc:Choice xmlns:p14="http://schemas.microsoft.com/office/powerpoint/2010/main" Requires="p14">
      <p:transition spd="slow" p14:dur="2000" advTm="178786"/>
    </mc:Choice>
    <mc:Fallback>
      <p:transition spd="slow" advTm="17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a:t>
            </a:r>
            <a:r>
              <a:rPr lang="en-US" dirty="0" smtClean="0"/>
              <a:t>review of Next </a:t>
            </a:r>
            <a:r>
              <a:rPr lang="en-US" dirty="0"/>
              <a:t>L</a:t>
            </a:r>
            <a:r>
              <a:rPr lang="en-US" dirty="0" smtClean="0"/>
              <a:t>ecture</a:t>
            </a:r>
            <a:endParaRPr lang="en-US" dirty="0"/>
          </a:p>
        </p:txBody>
      </p:sp>
      <p:sp>
        <p:nvSpPr>
          <p:cNvPr id="3" name="Content Placeholder 2"/>
          <p:cNvSpPr>
            <a:spLocks noGrp="1"/>
          </p:cNvSpPr>
          <p:nvPr>
            <p:ph idx="1"/>
          </p:nvPr>
        </p:nvSpPr>
        <p:spPr>
          <a:xfrm>
            <a:off x="4038454" y="1326838"/>
            <a:ext cx="7239000" cy="2219324"/>
          </a:xfrm>
        </p:spPr>
        <p:txBody>
          <a:bodyPr>
            <a:normAutofit/>
          </a:bodyPr>
          <a:lstStyle/>
          <a:p>
            <a:pPr algn="ctr"/>
            <a:r>
              <a:rPr lang="en-US" sz="3600" b="1" dirty="0" err="1" smtClean="0">
                <a:solidFill>
                  <a:schemeClr val="accent2"/>
                </a:solidFill>
              </a:rPr>
              <a:t>Matroid</a:t>
            </a:r>
            <a:r>
              <a:rPr lang="en-US" sz="3600" b="1" dirty="0" smtClean="0">
                <a:solidFill>
                  <a:schemeClr val="accent2"/>
                </a:solidFill>
              </a:rPr>
              <a:t> Prophet Inequality</a:t>
            </a:r>
            <a:r>
              <a:rPr lang="en-US" sz="3600" dirty="0" smtClean="0"/>
              <a:t> </a:t>
            </a:r>
          </a:p>
          <a:p>
            <a:r>
              <a:rPr lang="en-US" sz="3600" dirty="0" smtClean="0"/>
              <a:t>Similar to </a:t>
            </a:r>
            <a:r>
              <a:rPr lang="en-US" sz="3600" dirty="0" err="1" smtClean="0"/>
              <a:t>matroid</a:t>
            </a:r>
            <a:r>
              <a:rPr lang="en-US" sz="3600" dirty="0" smtClean="0"/>
              <a:t> secretary problem, with a happier ending!</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775" y="2159100"/>
            <a:ext cx="1590822" cy="173271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713" y="1600201"/>
            <a:ext cx="1547153" cy="167259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526" y="3450321"/>
            <a:ext cx="1594485" cy="2568535"/>
          </a:xfrm>
          <a:prstGeom prst="rect">
            <a:avLst/>
          </a:prstGeom>
        </p:spPr>
      </p:pic>
      <p:sp>
        <p:nvSpPr>
          <p:cNvPr id="7" name="Content Placeholder 2"/>
          <p:cNvSpPr txBox="1">
            <a:spLocks/>
          </p:cNvSpPr>
          <p:nvPr/>
        </p:nvSpPr>
        <p:spPr>
          <a:xfrm>
            <a:off x="1563562" y="3831698"/>
            <a:ext cx="6980217" cy="2219324"/>
          </a:xfrm>
          <a:prstGeom prst="rect">
            <a:avLst/>
          </a:prstGeom>
        </p:spPr>
        <p:txBody>
          <a:bodyPr vert="horz" lIns="91440" tIns="45720" rIns="91440" bIns="45720" rtlCol="0">
            <a:normAutofit fontScale="92500" lnSpcReduction="20000"/>
          </a:bodyPr>
          <a:lstStyle>
            <a:lvl1pPr marL="0" indent="0" algn="l" defTabSz="609585" rtl="0" eaLnBrk="1" latinLnBrk="0" hangingPunct="1">
              <a:spcBef>
                <a:spcPct val="20000"/>
              </a:spcBef>
              <a:spcAft>
                <a:spcPts val="896"/>
              </a:spcAft>
              <a:buFont typeface="Arial"/>
              <a:buNone/>
              <a:tabLst/>
              <a:defRPr sz="3733" b="0" i="0" strike="noStrike" kern="1200" cap="none" normalizeH="0">
                <a:solidFill>
                  <a:srgbClr val="262626"/>
                </a:solidFill>
                <a:latin typeface="Trebuchet MS" panose="020B0603020202020204" pitchFamily="34" charset="0"/>
                <a:ea typeface="+mn-ea"/>
                <a:cs typeface="Source Sans Pro"/>
              </a:defRPr>
            </a:lvl1pPr>
            <a:lvl2pPr marL="990575" indent="-380990" algn="l" defTabSz="609585" rtl="0" eaLnBrk="1" latinLnBrk="0" hangingPunct="1">
              <a:spcBef>
                <a:spcPct val="20000"/>
              </a:spcBef>
              <a:buFont typeface="Arial"/>
              <a:buChar char="•"/>
              <a:defRPr lang="en-US" sz="3200" kern="1200" dirty="0" smtClean="0">
                <a:solidFill>
                  <a:srgbClr val="262626"/>
                </a:solidFill>
                <a:latin typeface="Trebuchet MS" panose="020B0603020202020204" pitchFamily="34" charset="0"/>
                <a:ea typeface="+mn-ea"/>
                <a:cs typeface="Source Sans Pro"/>
              </a:defRPr>
            </a:lvl2pPr>
            <a:lvl3pPr marL="1523962" indent="-304792" algn="l" defTabSz="609585" rtl="0" eaLnBrk="1" latinLnBrk="0" hangingPunct="1">
              <a:spcBef>
                <a:spcPct val="20000"/>
              </a:spcBef>
              <a:buFont typeface="Lucida Grande"/>
              <a:buChar char="-"/>
              <a:defRPr sz="2667" kern="1200">
                <a:solidFill>
                  <a:srgbClr val="262626"/>
                </a:solidFill>
                <a:latin typeface="Trebuchet MS" panose="020B0603020202020204" pitchFamily="34" charset="0"/>
                <a:ea typeface="+mn-ea"/>
                <a:cs typeface="Source Sans Pro"/>
              </a:defRPr>
            </a:lvl3pPr>
            <a:lvl4pPr marL="2133547"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4pPr>
            <a:lvl5pPr marL="2743131"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sz="3900" b="1" dirty="0" smtClean="0">
                <a:solidFill>
                  <a:schemeClr val="accent2"/>
                </a:solidFill>
              </a:rPr>
              <a:t>Pandora’s Box</a:t>
            </a:r>
            <a:r>
              <a:rPr lang="en-US" sz="3900" dirty="0" smtClean="0"/>
              <a:t> </a:t>
            </a:r>
          </a:p>
          <a:p>
            <a:r>
              <a:rPr lang="en-US" sz="3900" dirty="0" smtClean="0"/>
              <a:t>Standard Economics model of optimal search. Combinatorial version introduced just this year.</a:t>
            </a:r>
            <a:endParaRPr lang="en-US" sz="39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7218833"/>
      </p:ext>
    </p:extLst>
  </p:cSld>
  <p:clrMapOvr>
    <a:masterClrMapping/>
  </p:clrMapOvr>
  <mc:AlternateContent xmlns:mc="http://schemas.openxmlformats.org/markup-compatibility/2006">
    <mc:Choice xmlns:p14="http://schemas.microsoft.com/office/powerpoint/2010/main" Requires="p14">
      <p:transition spd="slow" p14:dur="2000" advTm="55739"/>
    </mc:Choice>
    <mc:Fallback>
      <p:transition spd="slow" advTm="55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92369"/>
            <a:ext cx="3244947" cy="5451233"/>
          </a:xfrm>
        </p:spPr>
        <p:txBody>
          <a:bodyPr numCol="1">
            <a:normAutofit/>
          </a:bodyPr>
          <a:lstStyle/>
          <a:p>
            <a:pPr algn="ctr"/>
            <a:r>
              <a:rPr lang="en-US" dirty="0" smtClean="0">
                <a:solidFill>
                  <a:schemeClr val="accent1"/>
                </a:solidFill>
              </a:rPr>
              <a:t>Secretary Problem</a:t>
            </a:r>
          </a:p>
          <a:p>
            <a:pPr algn="ctr"/>
            <a:endParaRPr lang="en-US" dirty="0">
              <a:solidFill>
                <a:schemeClr val="accent1"/>
              </a:solidFill>
            </a:endParaRPr>
          </a:p>
          <a:p>
            <a:pPr algn="ctr"/>
            <a:endParaRPr lang="en-US" dirty="0" smtClean="0">
              <a:solidFill>
                <a:schemeClr val="accent1"/>
              </a:solidFill>
            </a:endParaRPr>
          </a:p>
          <a:p>
            <a:pPr algn="ctr"/>
            <a:endParaRPr lang="en-US" dirty="0">
              <a:solidFill>
                <a:schemeClr val="accent1"/>
              </a:solidFill>
            </a:endParaRPr>
          </a:p>
          <a:p>
            <a:pPr algn="ctr"/>
            <a:endParaRPr lang="en-US" dirty="0" smtClean="0">
              <a:solidFill>
                <a:schemeClr val="accent1"/>
              </a:solidFill>
            </a:endParaRPr>
          </a:p>
          <a:p>
            <a:pPr algn="ctr"/>
            <a:r>
              <a:rPr lang="en-US" sz="3200" dirty="0" smtClean="0">
                <a:solidFill>
                  <a:schemeClr val="tx1"/>
                </a:solidFill>
              </a:rPr>
              <a:t>M. Flood, 1949</a:t>
            </a:r>
            <a:endParaRPr lang="en-US" sz="3200" dirty="0">
              <a:solidFill>
                <a:schemeClr val="tx1"/>
              </a:solidFill>
            </a:endParaRPr>
          </a:p>
        </p:txBody>
      </p:sp>
      <p:sp>
        <p:nvSpPr>
          <p:cNvPr id="4" name="TextBox 3"/>
          <p:cNvSpPr txBox="1"/>
          <p:nvPr/>
        </p:nvSpPr>
        <p:spPr>
          <a:xfrm>
            <a:off x="4304714" y="1417639"/>
            <a:ext cx="3108960" cy="4547063"/>
          </a:xfrm>
          <a:prstGeom prst="rect">
            <a:avLst/>
          </a:prstGeom>
          <a:noFill/>
        </p:spPr>
        <p:txBody>
          <a:bodyPr wrap="square" rtlCol="0">
            <a:spAutoFit/>
          </a:bodyPr>
          <a:lstStyle/>
          <a:p>
            <a:endParaRPr lang="en-US" dirty="0"/>
          </a:p>
        </p:txBody>
      </p:sp>
      <p:sp>
        <p:nvSpPr>
          <p:cNvPr id="5" name="Content Placeholder 2"/>
          <p:cNvSpPr txBox="1">
            <a:spLocks/>
          </p:cNvSpPr>
          <p:nvPr/>
        </p:nvSpPr>
        <p:spPr>
          <a:xfrm>
            <a:off x="4236720" y="492368"/>
            <a:ext cx="3514578" cy="6105379"/>
          </a:xfrm>
          <a:prstGeom prst="rect">
            <a:avLst/>
          </a:prstGeom>
        </p:spPr>
        <p:txBody>
          <a:bodyPr vert="horz" lIns="91440" tIns="45720" rIns="91440" bIns="45720" numCol="1" rtlCol="0">
            <a:normAutofit/>
          </a:bodyPr>
          <a:lstStyle>
            <a:lvl1pPr marL="0" indent="0" algn="l" defTabSz="609585" rtl="0" eaLnBrk="1" latinLnBrk="0" hangingPunct="1">
              <a:spcBef>
                <a:spcPct val="20000"/>
              </a:spcBef>
              <a:spcAft>
                <a:spcPts val="896"/>
              </a:spcAft>
              <a:buFont typeface="Arial"/>
              <a:buNone/>
              <a:tabLst/>
              <a:defRPr sz="3733" b="0" i="0" strike="noStrike" kern="1200" cap="none" normalizeH="0">
                <a:solidFill>
                  <a:srgbClr val="262626"/>
                </a:solidFill>
                <a:latin typeface="Trebuchet MS" panose="020B0603020202020204" pitchFamily="34" charset="0"/>
                <a:ea typeface="+mn-ea"/>
                <a:cs typeface="Source Sans Pro"/>
              </a:defRPr>
            </a:lvl1pPr>
            <a:lvl2pPr marL="990575" indent="-380990" algn="l" defTabSz="609585" rtl="0" eaLnBrk="1" latinLnBrk="0" hangingPunct="1">
              <a:spcBef>
                <a:spcPct val="20000"/>
              </a:spcBef>
              <a:buFont typeface="Arial"/>
              <a:buChar char="•"/>
              <a:defRPr lang="en-US" sz="3200" kern="1200" dirty="0" smtClean="0">
                <a:solidFill>
                  <a:srgbClr val="262626"/>
                </a:solidFill>
                <a:latin typeface="Trebuchet MS" panose="020B0603020202020204" pitchFamily="34" charset="0"/>
                <a:ea typeface="+mn-ea"/>
                <a:cs typeface="Source Sans Pro"/>
              </a:defRPr>
            </a:lvl2pPr>
            <a:lvl3pPr marL="1523962" indent="-304792" algn="l" defTabSz="609585" rtl="0" eaLnBrk="1" latinLnBrk="0" hangingPunct="1">
              <a:spcBef>
                <a:spcPct val="20000"/>
              </a:spcBef>
              <a:buFont typeface="Lucida Grande"/>
              <a:buChar char="-"/>
              <a:defRPr sz="2667" kern="1200">
                <a:solidFill>
                  <a:srgbClr val="262626"/>
                </a:solidFill>
                <a:latin typeface="Trebuchet MS" panose="020B0603020202020204" pitchFamily="34" charset="0"/>
                <a:ea typeface="+mn-ea"/>
                <a:cs typeface="Source Sans Pro"/>
              </a:defRPr>
            </a:lvl3pPr>
            <a:lvl4pPr marL="2133547"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4pPr>
            <a:lvl5pPr marL="2743131"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dirty="0" smtClean="0">
                <a:solidFill>
                  <a:schemeClr val="accent1"/>
                </a:solidFill>
              </a:rPr>
              <a:t>Prophet Inequality</a:t>
            </a:r>
          </a:p>
          <a:p>
            <a:pPr algn="ctr"/>
            <a:endParaRPr lang="en-US" sz="3200" dirty="0">
              <a:solidFill>
                <a:schemeClr val="accent1"/>
              </a:solidFill>
            </a:endParaRPr>
          </a:p>
          <a:p>
            <a:pPr algn="ctr"/>
            <a:endParaRPr lang="en-US" sz="3200" dirty="0" smtClean="0">
              <a:solidFill>
                <a:schemeClr val="accent1"/>
              </a:solidFill>
            </a:endParaRPr>
          </a:p>
          <a:p>
            <a:pPr algn="ctr"/>
            <a:endParaRPr lang="en-US" sz="3200" dirty="0" smtClean="0">
              <a:solidFill>
                <a:schemeClr val="accent1"/>
              </a:solidFill>
            </a:endParaRPr>
          </a:p>
          <a:p>
            <a:pPr algn="ctr"/>
            <a:endParaRPr lang="en-US" dirty="0" smtClean="0">
              <a:solidFill>
                <a:schemeClr val="accent5"/>
              </a:solidFill>
            </a:endParaRPr>
          </a:p>
          <a:p>
            <a:pPr algn="ctr"/>
            <a:r>
              <a:rPr lang="en-US" sz="3200" dirty="0" err="1" smtClean="0">
                <a:solidFill>
                  <a:schemeClr val="accent5"/>
                </a:solidFill>
              </a:rPr>
              <a:t>Krengel</a:t>
            </a:r>
            <a:r>
              <a:rPr lang="en-US" sz="3200" dirty="0" smtClean="0">
                <a:solidFill>
                  <a:schemeClr val="accent5"/>
                </a:solidFill>
              </a:rPr>
              <a:t> &amp; </a:t>
            </a:r>
            <a:r>
              <a:rPr lang="en-US" sz="3200" dirty="0" err="1" smtClean="0">
                <a:solidFill>
                  <a:schemeClr val="accent5"/>
                </a:solidFill>
              </a:rPr>
              <a:t>Sucheston</a:t>
            </a:r>
            <a:r>
              <a:rPr lang="en-US" sz="3200" dirty="0" smtClean="0">
                <a:solidFill>
                  <a:schemeClr val="accent5"/>
                </a:solidFill>
              </a:rPr>
              <a:t>, 1978</a:t>
            </a:r>
            <a:endParaRPr lang="en-US" sz="3200" dirty="0">
              <a:solidFill>
                <a:srgbClr val="002060"/>
              </a:solidFill>
            </a:endParaRPr>
          </a:p>
        </p:txBody>
      </p:sp>
      <p:sp>
        <p:nvSpPr>
          <p:cNvPr id="6" name="Content Placeholder 2"/>
          <p:cNvSpPr txBox="1">
            <a:spLocks/>
          </p:cNvSpPr>
          <p:nvPr/>
        </p:nvSpPr>
        <p:spPr>
          <a:xfrm>
            <a:off x="7846839" y="675249"/>
            <a:ext cx="3702736" cy="5289453"/>
          </a:xfrm>
          <a:prstGeom prst="rect">
            <a:avLst/>
          </a:prstGeom>
        </p:spPr>
        <p:txBody>
          <a:bodyPr vert="horz" lIns="91440" tIns="45720" rIns="91440" bIns="45720" numCol="1" rtlCol="0">
            <a:normAutofit/>
          </a:bodyPr>
          <a:lstStyle>
            <a:lvl1pPr marL="0" indent="0" algn="l" defTabSz="609585" rtl="0" eaLnBrk="1" latinLnBrk="0" hangingPunct="1">
              <a:spcBef>
                <a:spcPct val="20000"/>
              </a:spcBef>
              <a:spcAft>
                <a:spcPts val="896"/>
              </a:spcAft>
              <a:buFont typeface="Arial"/>
              <a:buNone/>
              <a:tabLst/>
              <a:defRPr sz="3733" b="0" i="0" strike="noStrike" kern="1200" cap="none" normalizeH="0">
                <a:solidFill>
                  <a:srgbClr val="262626"/>
                </a:solidFill>
                <a:latin typeface="Trebuchet MS" panose="020B0603020202020204" pitchFamily="34" charset="0"/>
                <a:ea typeface="+mn-ea"/>
                <a:cs typeface="Source Sans Pro"/>
              </a:defRPr>
            </a:lvl1pPr>
            <a:lvl2pPr marL="990575" indent="-380990" algn="l" defTabSz="609585" rtl="0" eaLnBrk="1" latinLnBrk="0" hangingPunct="1">
              <a:spcBef>
                <a:spcPct val="20000"/>
              </a:spcBef>
              <a:buFont typeface="Arial"/>
              <a:buChar char="•"/>
              <a:defRPr lang="en-US" sz="3200" kern="1200" dirty="0" smtClean="0">
                <a:solidFill>
                  <a:srgbClr val="262626"/>
                </a:solidFill>
                <a:latin typeface="Trebuchet MS" panose="020B0603020202020204" pitchFamily="34" charset="0"/>
                <a:ea typeface="+mn-ea"/>
                <a:cs typeface="Source Sans Pro"/>
              </a:defRPr>
            </a:lvl2pPr>
            <a:lvl3pPr marL="1523962" indent="-304792" algn="l" defTabSz="609585" rtl="0" eaLnBrk="1" latinLnBrk="0" hangingPunct="1">
              <a:spcBef>
                <a:spcPct val="20000"/>
              </a:spcBef>
              <a:buFont typeface="Lucida Grande"/>
              <a:buChar char="-"/>
              <a:defRPr sz="2667" kern="1200">
                <a:solidFill>
                  <a:srgbClr val="262626"/>
                </a:solidFill>
                <a:latin typeface="Trebuchet MS" panose="020B0603020202020204" pitchFamily="34" charset="0"/>
                <a:ea typeface="+mn-ea"/>
                <a:cs typeface="Source Sans Pro"/>
              </a:defRPr>
            </a:lvl3pPr>
            <a:lvl4pPr marL="2133547"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4pPr>
            <a:lvl5pPr marL="2743131"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lnSpc>
                <a:spcPts val="2480"/>
              </a:lnSpc>
            </a:pPr>
            <a:r>
              <a:rPr lang="en-US" dirty="0" smtClean="0">
                <a:solidFill>
                  <a:schemeClr val="accent1"/>
                </a:solidFill>
              </a:rPr>
              <a:t>Pandora’s </a:t>
            </a:r>
          </a:p>
          <a:p>
            <a:pPr algn="ctr">
              <a:lnSpc>
                <a:spcPts val="2480"/>
              </a:lnSpc>
            </a:pPr>
            <a:r>
              <a:rPr lang="en-US" dirty="0" smtClean="0">
                <a:solidFill>
                  <a:schemeClr val="accent1"/>
                </a:solidFill>
              </a:rPr>
              <a:t>Box</a:t>
            </a:r>
          </a:p>
          <a:p>
            <a:pPr algn="ctr"/>
            <a:endParaRPr lang="en-US" dirty="0">
              <a:solidFill>
                <a:schemeClr val="accent1"/>
              </a:solidFill>
            </a:endParaRPr>
          </a:p>
          <a:p>
            <a:pPr algn="ctr"/>
            <a:endParaRPr lang="en-US" dirty="0" smtClean="0">
              <a:solidFill>
                <a:schemeClr val="accent1"/>
              </a:solidFill>
            </a:endParaRPr>
          </a:p>
          <a:p>
            <a:pPr algn="ctr"/>
            <a:endParaRPr lang="en-US" dirty="0">
              <a:solidFill>
                <a:schemeClr val="accent1"/>
              </a:solidFill>
            </a:endParaRPr>
          </a:p>
          <a:p>
            <a:pPr algn="ctr"/>
            <a:endParaRPr lang="en-US" dirty="0" smtClean="0">
              <a:solidFill>
                <a:schemeClr val="accent1"/>
              </a:solidFill>
            </a:endParaRPr>
          </a:p>
          <a:p>
            <a:pPr algn="ctr"/>
            <a:r>
              <a:rPr lang="en-US" sz="3200" dirty="0" smtClean="0">
                <a:solidFill>
                  <a:schemeClr val="tx1"/>
                </a:solidFill>
              </a:rPr>
              <a:t>Weitzman, 1979</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653" y="1792725"/>
            <a:ext cx="2230839" cy="285051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255" y="2618903"/>
            <a:ext cx="1590822" cy="173271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9193" y="2060004"/>
            <a:ext cx="1547153" cy="16725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2223" y="1792725"/>
            <a:ext cx="1769533" cy="2850517"/>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8042729"/>
      </p:ext>
    </p:extLst>
  </p:cSld>
  <p:clrMapOvr>
    <a:masterClrMapping/>
  </p:clrMapOvr>
  <mc:AlternateContent xmlns:mc="http://schemas.openxmlformats.org/markup-compatibility/2006">
    <mc:Choice xmlns:p14="http://schemas.microsoft.com/office/powerpoint/2010/main" Requires="p14">
      <p:transition spd="slow" p14:dur="2000" advTm="18542"/>
    </mc:Choice>
    <mc:Fallback>
      <p:transition spd="slow" advTm="18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92369"/>
            <a:ext cx="3244947" cy="5451233"/>
          </a:xfrm>
        </p:spPr>
        <p:txBody>
          <a:bodyPr numCol="1"/>
          <a:lstStyle/>
          <a:p>
            <a:pPr algn="ctr"/>
            <a:r>
              <a:rPr lang="en-US" dirty="0" smtClean="0">
                <a:solidFill>
                  <a:schemeClr val="accent1"/>
                </a:solidFill>
              </a:rPr>
              <a:t>Secretary Problem</a:t>
            </a:r>
          </a:p>
          <a:p>
            <a:pPr algn="ctr"/>
            <a:endParaRPr lang="en-US" dirty="0">
              <a:solidFill>
                <a:schemeClr val="accent1"/>
              </a:solidFill>
            </a:endParaRPr>
          </a:p>
          <a:p>
            <a:pPr algn="ctr"/>
            <a:endParaRPr lang="en-US" dirty="0" smtClean="0">
              <a:solidFill>
                <a:schemeClr val="accent1"/>
              </a:solidFill>
            </a:endParaRPr>
          </a:p>
          <a:p>
            <a:pPr algn="ctr"/>
            <a:endParaRPr lang="en-US" dirty="0">
              <a:solidFill>
                <a:schemeClr val="accent1"/>
              </a:solidFill>
            </a:endParaRPr>
          </a:p>
          <a:p>
            <a:pPr algn="ctr"/>
            <a:endParaRPr lang="en-US" dirty="0" smtClean="0">
              <a:solidFill>
                <a:schemeClr val="accent1"/>
              </a:solidFill>
            </a:endParaRPr>
          </a:p>
          <a:p>
            <a:pPr algn="ctr"/>
            <a:r>
              <a:rPr lang="en-US" dirty="0">
                <a:solidFill>
                  <a:schemeClr val="tx1"/>
                </a:solidFill>
              </a:rPr>
              <a:t>r</a:t>
            </a:r>
            <a:r>
              <a:rPr lang="en-US" dirty="0" smtClean="0">
                <a:solidFill>
                  <a:schemeClr val="tx1"/>
                </a:solidFill>
              </a:rPr>
              <a:t>andom order</a:t>
            </a:r>
            <a:endParaRPr lang="en-US" dirty="0">
              <a:solidFill>
                <a:schemeClr val="tx1"/>
              </a:solidFill>
            </a:endParaRPr>
          </a:p>
        </p:txBody>
      </p:sp>
      <p:sp>
        <p:nvSpPr>
          <p:cNvPr id="4" name="TextBox 3"/>
          <p:cNvSpPr txBox="1"/>
          <p:nvPr/>
        </p:nvSpPr>
        <p:spPr>
          <a:xfrm>
            <a:off x="4304714" y="1417639"/>
            <a:ext cx="3108960" cy="4547063"/>
          </a:xfrm>
          <a:prstGeom prst="rect">
            <a:avLst/>
          </a:prstGeom>
          <a:noFill/>
        </p:spPr>
        <p:txBody>
          <a:bodyPr wrap="square" rtlCol="0">
            <a:spAutoFit/>
          </a:bodyPr>
          <a:lstStyle/>
          <a:p>
            <a:endParaRPr lang="en-US" dirty="0"/>
          </a:p>
        </p:txBody>
      </p:sp>
      <p:sp>
        <p:nvSpPr>
          <p:cNvPr id="5" name="Content Placeholder 2"/>
          <p:cNvSpPr txBox="1">
            <a:spLocks/>
          </p:cNvSpPr>
          <p:nvPr/>
        </p:nvSpPr>
        <p:spPr>
          <a:xfrm>
            <a:off x="4236720" y="492368"/>
            <a:ext cx="3514578" cy="6105379"/>
          </a:xfrm>
          <a:prstGeom prst="rect">
            <a:avLst/>
          </a:prstGeom>
        </p:spPr>
        <p:txBody>
          <a:bodyPr vert="horz" lIns="91440" tIns="45720" rIns="91440" bIns="45720" numCol="1" rtlCol="0">
            <a:normAutofit/>
          </a:bodyPr>
          <a:lstStyle>
            <a:lvl1pPr marL="0" indent="0" algn="l" defTabSz="609585" rtl="0" eaLnBrk="1" latinLnBrk="0" hangingPunct="1">
              <a:spcBef>
                <a:spcPct val="20000"/>
              </a:spcBef>
              <a:spcAft>
                <a:spcPts val="896"/>
              </a:spcAft>
              <a:buFont typeface="Arial"/>
              <a:buNone/>
              <a:tabLst/>
              <a:defRPr sz="3733" b="0" i="0" strike="noStrike" kern="1200" cap="none" normalizeH="0">
                <a:solidFill>
                  <a:srgbClr val="262626"/>
                </a:solidFill>
                <a:latin typeface="Trebuchet MS" panose="020B0603020202020204" pitchFamily="34" charset="0"/>
                <a:ea typeface="+mn-ea"/>
                <a:cs typeface="Source Sans Pro"/>
              </a:defRPr>
            </a:lvl1pPr>
            <a:lvl2pPr marL="990575" indent="-380990" algn="l" defTabSz="609585" rtl="0" eaLnBrk="1" latinLnBrk="0" hangingPunct="1">
              <a:spcBef>
                <a:spcPct val="20000"/>
              </a:spcBef>
              <a:buFont typeface="Arial"/>
              <a:buChar char="•"/>
              <a:defRPr lang="en-US" sz="3200" kern="1200" dirty="0" smtClean="0">
                <a:solidFill>
                  <a:srgbClr val="262626"/>
                </a:solidFill>
                <a:latin typeface="Trebuchet MS" panose="020B0603020202020204" pitchFamily="34" charset="0"/>
                <a:ea typeface="+mn-ea"/>
                <a:cs typeface="Source Sans Pro"/>
              </a:defRPr>
            </a:lvl2pPr>
            <a:lvl3pPr marL="1523962" indent="-304792" algn="l" defTabSz="609585" rtl="0" eaLnBrk="1" latinLnBrk="0" hangingPunct="1">
              <a:spcBef>
                <a:spcPct val="20000"/>
              </a:spcBef>
              <a:buFont typeface="Lucida Grande"/>
              <a:buChar char="-"/>
              <a:defRPr sz="2667" kern="1200">
                <a:solidFill>
                  <a:srgbClr val="262626"/>
                </a:solidFill>
                <a:latin typeface="Trebuchet MS" panose="020B0603020202020204" pitchFamily="34" charset="0"/>
                <a:ea typeface="+mn-ea"/>
                <a:cs typeface="Source Sans Pro"/>
              </a:defRPr>
            </a:lvl3pPr>
            <a:lvl4pPr marL="2133547"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4pPr>
            <a:lvl5pPr marL="2743131"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dirty="0" smtClean="0">
                <a:solidFill>
                  <a:schemeClr val="accent1"/>
                </a:solidFill>
              </a:rPr>
              <a:t>Prophet Inequality</a:t>
            </a:r>
          </a:p>
          <a:p>
            <a:pPr algn="ctr"/>
            <a:endParaRPr lang="en-US" sz="3200" dirty="0">
              <a:solidFill>
                <a:schemeClr val="accent1"/>
              </a:solidFill>
            </a:endParaRPr>
          </a:p>
          <a:p>
            <a:pPr algn="ctr"/>
            <a:endParaRPr lang="en-US" sz="3200" dirty="0" smtClean="0">
              <a:solidFill>
                <a:schemeClr val="accent1"/>
              </a:solidFill>
            </a:endParaRPr>
          </a:p>
          <a:p>
            <a:pPr algn="ctr"/>
            <a:endParaRPr lang="en-US" sz="3200" dirty="0" smtClean="0">
              <a:solidFill>
                <a:schemeClr val="accent1"/>
              </a:solidFill>
            </a:endParaRPr>
          </a:p>
          <a:p>
            <a:pPr algn="ctr"/>
            <a:endParaRPr lang="en-US" dirty="0" smtClean="0">
              <a:solidFill>
                <a:schemeClr val="accent5"/>
              </a:solidFill>
            </a:endParaRPr>
          </a:p>
          <a:p>
            <a:pPr algn="ctr"/>
            <a:r>
              <a:rPr lang="en-US" dirty="0">
                <a:solidFill>
                  <a:schemeClr val="accent5"/>
                </a:solidFill>
              </a:rPr>
              <a:t>i</a:t>
            </a:r>
            <a:r>
              <a:rPr lang="en-US" dirty="0" smtClean="0">
                <a:solidFill>
                  <a:schemeClr val="accent5"/>
                </a:solidFill>
              </a:rPr>
              <a:t>ndependent random values</a:t>
            </a:r>
            <a:endParaRPr lang="en-US" dirty="0">
              <a:solidFill>
                <a:srgbClr val="002060"/>
              </a:solidFill>
            </a:endParaRPr>
          </a:p>
        </p:txBody>
      </p:sp>
      <p:sp>
        <p:nvSpPr>
          <p:cNvPr id="6" name="Content Placeholder 2"/>
          <p:cNvSpPr txBox="1">
            <a:spLocks/>
          </p:cNvSpPr>
          <p:nvPr/>
        </p:nvSpPr>
        <p:spPr>
          <a:xfrm>
            <a:off x="7846839" y="675249"/>
            <a:ext cx="3702736" cy="5289453"/>
          </a:xfrm>
          <a:prstGeom prst="rect">
            <a:avLst/>
          </a:prstGeom>
        </p:spPr>
        <p:txBody>
          <a:bodyPr vert="horz" lIns="91440" tIns="45720" rIns="91440" bIns="45720" numCol="1" rtlCol="0">
            <a:normAutofit/>
          </a:bodyPr>
          <a:lstStyle>
            <a:lvl1pPr marL="0" indent="0" algn="l" defTabSz="609585" rtl="0" eaLnBrk="1" latinLnBrk="0" hangingPunct="1">
              <a:spcBef>
                <a:spcPct val="20000"/>
              </a:spcBef>
              <a:spcAft>
                <a:spcPts val="896"/>
              </a:spcAft>
              <a:buFont typeface="Arial"/>
              <a:buNone/>
              <a:tabLst/>
              <a:defRPr sz="3733" b="0" i="0" strike="noStrike" kern="1200" cap="none" normalizeH="0">
                <a:solidFill>
                  <a:srgbClr val="262626"/>
                </a:solidFill>
                <a:latin typeface="Trebuchet MS" panose="020B0603020202020204" pitchFamily="34" charset="0"/>
                <a:ea typeface="+mn-ea"/>
                <a:cs typeface="Source Sans Pro"/>
              </a:defRPr>
            </a:lvl1pPr>
            <a:lvl2pPr marL="990575" indent="-380990" algn="l" defTabSz="609585" rtl="0" eaLnBrk="1" latinLnBrk="0" hangingPunct="1">
              <a:spcBef>
                <a:spcPct val="20000"/>
              </a:spcBef>
              <a:buFont typeface="Arial"/>
              <a:buChar char="•"/>
              <a:defRPr lang="en-US" sz="3200" kern="1200" dirty="0" smtClean="0">
                <a:solidFill>
                  <a:srgbClr val="262626"/>
                </a:solidFill>
                <a:latin typeface="Trebuchet MS" panose="020B0603020202020204" pitchFamily="34" charset="0"/>
                <a:ea typeface="+mn-ea"/>
                <a:cs typeface="Source Sans Pro"/>
              </a:defRPr>
            </a:lvl2pPr>
            <a:lvl3pPr marL="1523962" indent="-304792" algn="l" defTabSz="609585" rtl="0" eaLnBrk="1" latinLnBrk="0" hangingPunct="1">
              <a:spcBef>
                <a:spcPct val="20000"/>
              </a:spcBef>
              <a:buFont typeface="Lucida Grande"/>
              <a:buChar char="-"/>
              <a:defRPr sz="2667" kern="1200">
                <a:solidFill>
                  <a:srgbClr val="262626"/>
                </a:solidFill>
                <a:latin typeface="Trebuchet MS" panose="020B0603020202020204" pitchFamily="34" charset="0"/>
                <a:ea typeface="+mn-ea"/>
                <a:cs typeface="Source Sans Pro"/>
              </a:defRPr>
            </a:lvl3pPr>
            <a:lvl4pPr marL="2133547"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4pPr>
            <a:lvl5pPr marL="2743131" indent="-304792" algn="l" defTabSz="609585" rtl="0" eaLnBrk="1" latinLnBrk="0" hangingPunct="1">
              <a:spcBef>
                <a:spcPct val="20000"/>
              </a:spcBef>
              <a:buFont typeface="Arial"/>
              <a:buChar char="»"/>
              <a:defRPr sz="2667" kern="1200">
                <a:solidFill>
                  <a:srgbClr val="262626"/>
                </a:solidFill>
                <a:latin typeface="Trebuchet MS" panose="020B0603020202020204" pitchFamily="34" charset="0"/>
                <a:ea typeface="+mn-ea"/>
                <a:cs typeface="Source Sans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lnSpc>
                <a:spcPts val="2480"/>
              </a:lnSpc>
            </a:pPr>
            <a:r>
              <a:rPr lang="en-US" dirty="0" smtClean="0">
                <a:solidFill>
                  <a:schemeClr val="accent1"/>
                </a:solidFill>
              </a:rPr>
              <a:t>Pandora’s </a:t>
            </a:r>
          </a:p>
          <a:p>
            <a:pPr algn="ctr">
              <a:lnSpc>
                <a:spcPts val="2480"/>
              </a:lnSpc>
            </a:pPr>
            <a:r>
              <a:rPr lang="en-US" dirty="0" smtClean="0">
                <a:solidFill>
                  <a:schemeClr val="accent1"/>
                </a:solidFill>
              </a:rPr>
              <a:t>Box</a:t>
            </a:r>
          </a:p>
          <a:p>
            <a:pPr algn="ctr"/>
            <a:endParaRPr lang="en-US" dirty="0">
              <a:solidFill>
                <a:schemeClr val="accent1"/>
              </a:solidFill>
            </a:endParaRPr>
          </a:p>
          <a:p>
            <a:pPr algn="ctr"/>
            <a:endParaRPr lang="en-US" dirty="0" smtClean="0">
              <a:solidFill>
                <a:schemeClr val="accent1"/>
              </a:solidFill>
            </a:endParaRPr>
          </a:p>
          <a:p>
            <a:pPr algn="ctr"/>
            <a:endParaRPr lang="en-US" dirty="0">
              <a:solidFill>
                <a:schemeClr val="accent1"/>
              </a:solidFill>
            </a:endParaRPr>
          </a:p>
          <a:p>
            <a:pPr algn="ctr"/>
            <a:endParaRPr lang="en-US" dirty="0" smtClean="0">
              <a:solidFill>
                <a:schemeClr val="accent1"/>
              </a:solidFill>
            </a:endParaRPr>
          </a:p>
          <a:p>
            <a:pPr algn="ctr"/>
            <a:r>
              <a:rPr lang="en-US" dirty="0">
                <a:solidFill>
                  <a:schemeClr val="tx1"/>
                </a:solidFill>
              </a:rPr>
              <a:t>i</a:t>
            </a:r>
            <a:r>
              <a:rPr lang="en-US" dirty="0" smtClean="0">
                <a:solidFill>
                  <a:schemeClr val="tx1"/>
                </a:solidFill>
              </a:rPr>
              <a:t>nspection costs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653" y="1792725"/>
            <a:ext cx="2230839" cy="285051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255" y="2618903"/>
            <a:ext cx="1590822" cy="173271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9193" y="2060004"/>
            <a:ext cx="1547153" cy="16725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2223" y="1792725"/>
            <a:ext cx="1769533" cy="2850517"/>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38844"/>
      </p:ext>
    </p:extLst>
  </p:cSld>
  <p:clrMapOvr>
    <a:masterClrMapping/>
  </p:clrMapOvr>
  <mc:AlternateContent xmlns:mc="http://schemas.openxmlformats.org/markup-compatibility/2006">
    <mc:Choice xmlns:p14="http://schemas.microsoft.com/office/powerpoint/2010/main" Requires="p14">
      <p:transition spd="slow" p14:dur="2000" advTm="60355"/>
    </mc:Choice>
    <mc:Fallback>
      <p:transition spd="slow" advTm="60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 Labor Markets</a:t>
            </a:r>
            <a:endParaRPr lang="en-US" dirty="0"/>
          </a:p>
        </p:txBody>
      </p:sp>
      <p:sp>
        <p:nvSpPr>
          <p:cNvPr id="3" name="Content Placeholder 2"/>
          <p:cNvSpPr>
            <a:spLocks noGrp="1"/>
          </p:cNvSpPr>
          <p:nvPr>
            <p:ph idx="1"/>
          </p:nvPr>
        </p:nvSpPr>
        <p:spPr/>
        <p:txBody>
          <a:bodyPr>
            <a:normAutofit lnSpcReduction="10000"/>
          </a:bodyPr>
          <a:lstStyle/>
          <a:p>
            <a:r>
              <a:rPr lang="en-US" dirty="0" smtClean="0"/>
              <a:t>A firm wants to hire one of n job candidates.</a:t>
            </a:r>
          </a:p>
          <a:p>
            <a:pPr marL="571500" indent="-571500">
              <a:buFont typeface="Arial" panose="020B0604020202020204" pitchFamily="34" charset="0"/>
              <a:buChar char="•"/>
            </a:pPr>
            <a:r>
              <a:rPr lang="en-US" sz="3600" dirty="0" smtClean="0">
                <a:solidFill>
                  <a:schemeClr val="accent1"/>
                </a:solidFill>
              </a:rPr>
              <a:t>Secretary</a:t>
            </a:r>
            <a:r>
              <a:rPr lang="en-US" sz="3600" dirty="0" smtClean="0"/>
              <a:t>: interviews occur in random order, immediate hiring decision after each.</a:t>
            </a:r>
          </a:p>
          <a:p>
            <a:pPr marL="571500" indent="-571500">
              <a:buFont typeface="Arial" panose="020B0604020202020204" pitchFamily="34" charset="0"/>
              <a:buChar char="•"/>
            </a:pPr>
            <a:r>
              <a:rPr lang="en-US" sz="3600" dirty="0" smtClean="0">
                <a:solidFill>
                  <a:schemeClr val="accent1"/>
                </a:solidFill>
              </a:rPr>
              <a:t>Prophet</a:t>
            </a:r>
            <a:r>
              <a:rPr lang="en-US" sz="3600" dirty="0" smtClean="0"/>
              <a:t>: interviews occur in pre-specified order, immediate hiring decision after each.</a:t>
            </a:r>
          </a:p>
          <a:p>
            <a:pPr marL="571500" indent="-571500">
              <a:buFont typeface="Arial" panose="020B0604020202020204" pitchFamily="34" charset="0"/>
              <a:buChar char="•"/>
            </a:pPr>
            <a:r>
              <a:rPr lang="en-US" sz="3600" dirty="0" smtClean="0">
                <a:solidFill>
                  <a:schemeClr val="accent1"/>
                </a:solidFill>
              </a:rPr>
              <a:t>Pandora’s Box</a:t>
            </a:r>
            <a:r>
              <a:rPr lang="en-US" sz="3600" dirty="0" smtClean="0"/>
              <a:t>: firm determines interview order, pays for interview, defers decisions until end.</a:t>
            </a:r>
            <a:endParaRPr lang="en-US" sz="36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3084103"/>
      </p:ext>
    </p:extLst>
  </p:cSld>
  <p:clrMapOvr>
    <a:masterClrMapping/>
  </p:clrMapOvr>
  <mc:AlternateContent xmlns:mc="http://schemas.openxmlformats.org/markup-compatibility/2006">
    <mc:Choice xmlns:p14="http://schemas.microsoft.com/office/powerpoint/2010/main" Requires="p14">
      <p:transition spd="slow" p14:dur="2000" advTm="169447"/>
    </mc:Choice>
    <mc:Fallback>
      <p:transition spd="slow" advTm="169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Variations on the Theme</a:t>
            </a:r>
            <a:endParaRPr lang="en-US" dirty="0"/>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US" sz="3400" dirty="0" smtClean="0">
                <a:solidFill>
                  <a:schemeClr val="accent1"/>
                </a:solidFill>
              </a:rPr>
              <a:t>Combinatorial versions</a:t>
            </a:r>
            <a:r>
              <a:rPr lang="en-US" sz="3400" dirty="0" smtClean="0"/>
              <a:t>: Pick more than one element, subject to feasibility constraint.</a:t>
            </a:r>
          </a:p>
          <a:p>
            <a:pPr marL="742950" indent="-742950">
              <a:buFont typeface="+mj-lt"/>
              <a:buAutoNum type="arabicPeriod"/>
            </a:pPr>
            <a:r>
              <a:rPr lang="en-US" sz="3400" dirty="0" smtClean="0">
                <a:solidFill>
                  <a:schemeClr val="accent1"/>
                </a:solidFill>
              </a:rPr>
              <a:t>Order of inspection</a:t>
            </a:r>
            <a:r>
              <a:rPr lang="en-US" sz="3400" dirty="0" smtClean="0"/>
              <a:t>: Worst case? Random? Chosen by the algorithm itself?</a:t>
            </a:r>
          </a:p>
          <a:p>
            <a:pPr marL="742950" indent="-742950">
              <a:buFont typeface="+mj-lt"/>
              <a:buAutoNum type="arabicPeriod"/>
            </a:pPr>
            <a:r>
              <a:rPr lang="en-US" sz="3400" dirty="0" smtClean="0">
                <a:solidFill>
                  <a:schemeClr val="accent1"/>
                </a:solidFill>
              </a:rPr>
              <a:t>Strategic versions</a:t>
            </a:r>
            <a:r>
              <a:rPr lang="en-US" sz="3400" dirty="0" smtClean="0"/>
              <a:t>: e.g. firms competing to hire.</a:t>
            </a:r>
          </a:p>
          <a:p>
            <a:pPr marL="742950" indent="-742950">
              <a:buFont typeface="+mj-lt"/>
              <a:buAutoNum type="arabicPeriod"/>
            </a:pPr>
            <a:r>
              <a:rPr lang="en-US" sz="3400" dirty="0" smtClean="0">
                <a:solidFill>
                  <a:schemeClr val="accent1"/>
                </a:solidFill>
              </a:rPr>
              <a:t>Non-linear objectives</a:t>
            </a:r>
            <a:r>
              <a:rPr lang="en-US" sz="3400" dirty="0" smtClean="0"/>
              <a:t>: elements can be substitutes, complements.</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7958" y="2883877"/>
            <a:ext cx="2657907" cy="3010486"/>
          </a:xfrm>
          <a:prstGeom prst="rect">
            <a:avLst/>
          </a:prstGeom>
        </p:spPr>
      </p:pic>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61803557"/>
      </p:ext>
    </p:extLst>
  </p:cSld>
  <p:clrMapOvr>
    <a:masterClrMapping/>
  </p:clrMapOvr>
  <mc:AlternateContent xmlns:mc="http://schemas.openxmlformats.org/markup-compatibility/2006">
    <mc:Choice xmlns:p14="http://schemas.microsoft.com/office/powerpoint/2010/main" Requires="p14">
      <p:transition spd="slow" p14:dur="2000" advTm="217468"/>
    </mc:Choice>
    <mc:Fallback>
      <p:transition spd="slow" advTm="21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8"/>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0812" y="3067294"/>
            <a:ext cx="10363200" cy="1082675"/>
          </a:xfrm>
        </p:spPr>
        <p:txBody>
          <a:bodyPr/>
          <a:lstStyle/>
          <a:p>
            <a:r>
              <a:rPr lang="en-US" sz="6600" dirty="0" smtClean="0"/>
              <a:t>Part I: Secretary Problems</a:t>
            </a:r>
            <a:endParaRPr lang="en-US" sz="6600" dirty="0"/>
          </a:p>
        </p:txBody>
      </p:sp>
      <p:sp>
        <p:nvSpPr>
          <p:cNvPr id="3" name="Rectangle 2"/>
          <p:cNvSpPr/>
          <p:nvPr/>
        </p:nvSpPr>
        <p:spPr>
          <a:xfrm>
            <a:off x="3038622" y="4149969"/>
            <a:ext cx="6147581" cy="24196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8738966"/>
      </p:ext>
    </p:extLst>
  </p:cSld>
  <p:clrMapOvr>
    <a:masterClrMapping/>
  </p:clrMapOvr>
  <mc:AlternateContent xmlns:mc="http://schemas.openxmlformats.org/markup-compatibility/2006">
    <mc:Choice xmlns:p14="http://schemas.microsoft.com/office/powerpoint/2010/main" Requires="p14">
      <p:transition spd="slow" p14:dur="2000" advTm="15625"/>
    </mc:Choice>
    <mc:Fallback>
      <p:transition spd="slow" advTm="15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Secretary Problem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200" dirty="0" smtClean="0"/>
                  <a:t>Observe elements of a totally ordered set </a:t>
                </a:r>
                <a14:m>
                  <m:oMath xmlns:m="http://schemas.openxmlformats.org/officeDocument/2006/math">
                    <m:r>
                      <a:rPr lang="en-US" sz="3200" b="0" i="1" smtClean="0">
                        <a:latin typeface="Cambria Math" panose="02040503050406030204" pitchFamily="18" charset="0"/>
                      </a:rPr>
                      <m:t>𝑋</m:t>
                    </m:r>
                  </m:oMath>
                </a14:m>
                <a:r>
                  <a:rPr lang="en-US" sz="3200" dirty="0" smtClean="0"/>
                  <a:t> in (uniformly) random order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𝑛</m:t>
                        </m:r>
                      </m:sub>
                    </m:sSub>
                    <m:r>
                      <a:rPr lang="en-US" sz="3200" b="0" i="1" smtClean="0">
                        <a:latin typeface="Cambria Math" panose="02040503050406030204" pitchFamily="18" charset="0"/>
                      </a:rPr>
                      <m:t>.</m:t>
                    </m:r>
                  </m:oMath>
                </a14:m>
                <a:endParaRPr lang="en-US" sz="3200" dirty="0" smtClean="0"/>
              </a:p>
              <a:p>
                <a:r>
                  <a:rPr lang="en-US" sz="3200" dirty="0" smtClean="0"/>
                  <a:t>Stopping rule </a:t>
                </a:r>
                <a14:m>
                  <m:oMath xmlns:m="http://schemas.openxmlformats.org/officeDocument/2006/math">
                    <m:r>
                      <a:rPr lang="en-US" sz="3200" b="0" i="1" smtClean="0">
                        <a:latin typeface="Cambria Math" panose="02040503050406030204" pitchFamily="18" charset="0"/>
                      </a:rPr>
                      <m:t>𝜏</m:t>
                    </m:r>
                  </m:oMath>
                </a14:m>
                <a:r>
                  <a:rPr lang="en-US" sz="3200" dirty="0" smtClean="0"/>
                  <a:t> knows </a:t>
                </a:r>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𝑋</m:t>
                        </m:r>
                      </m:e>
                    </m:d>
                    <m:r>
                      <a:rPr lang="en-US" sz="3200" b="0" i="1" smtClean="0">
                        <a:latin typeface="Cambria Math" panose="02040503050406030204" pitchFamily="18" charset="0"/>
                      </a:rPr>
                      <m:t>, </m:t>
                    </m:r>
                  </m:oMath>
                </a14:m>
                <a:r>
                  <a:rPr lang="en-US" sz="3200" dirty="0" smtClean="0"/>
                  <a:t>decides whether to stop at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sub>
                    </m:sSub>
                    <m:r>
                      <a:rPr lang="en-US" sz="3200" b="0" i="0" smtClean="0">
                        <a:latin typeface="Cambria Math" panose="02040503050406030204" pitchFamily="18" charset="0"/>
                      </a:rPr>
                      <m:t> </m:t>
                    </m:r>
                  </m:oMath>
                </a14:m>
                <a:r>
                  <a:rPr lang="en-US" sz="3200" dirty="0" smtClean="0"/>
                  <a:t>based on relative order of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𝑘</m:t>
                        </m:r>
                      </m:sub>
                    </m:sSub>
                    <m:r>
                      <a:rPr lang="en-US" sz="3200" b="0" i="1" smtClean="0">
                        <a:latin typeface="Cambria Math" panose="02040503050406030204" pitchFamily="18" charset="0"/>
                      </a:rPr>
                      <m:t>.</m:t>
                    </m:r>
                  </m:oMath>
                </a14:m>
                <a:r>
                  <a:rPr lang="en-US" sz="3200" dirty="0" smtClean="0"/>
                  <a:t> </a:t>
                </a:r>
              </a:p>
              <a:p>
                <a:r>
                  <a:rPr lang="en-US" sz="3200" dirty="0" smtClean="0"/>
                  <a:t>Maximize probability of stopping on maximum element.</a:t>
                </a:r>
              </a:p>
              <a:p>
                <a:r>
                  <a:rPr lang="en-US" sz="3200" dirty="0" smtClean="0"/>
                  <a:t>Theorem (Lindley ‘61, </a:t>
                </a:r>
                <a:r>
                  <a:rPr lang="en-US" sz="3200" dirty="0" err="1" smtClean="0"/>
                  <a:t>Dynkin</a:t>
                </a:r>
                <a:r>
                  <a:rPr lang="en-US" sz="3200" dirty="0" smtClean="0"/>
                  <a:t> ‘63): There exists a stopping rule with </a:t>
                </a:r>
                <a:r>
                  <a:rPr lang="en-US" sz="3200" dirty="0" err="1" smtClean="0"/>
                  <a:t>Pr</a:t>
                </a:r>
                <a:r>
                  <a:rPr lang="en-US" sz="3200" dirty="0" smtClean="0"/>
                  <a:t>(success) greater than </a:t>
                </a:r>
                <a14:m>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𝑒</m:t>
                        </m:r>
                      </m:den>
                    </m:f>
                    <m:r>
                      <a:rPr lang="en-US" sz="3200" b="0" i="1" smtClean="0">
                        <a:latin typeface="Cambria Math" panose="02040503050406030204" pitchFamily="18" charset="0"/>
                      </a:rPr>
                      <m:t>≈0.367.</m:t>
                    </m:r>
                  </m:oMath>
                </a14:m>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389" t="-1752" r="-1833"/>
                </a:stretch>
              </a:blipFill>
            </p:spPr>
            <p:txBody>
              <a:bodyPr/>
              <a:lstStyle/>
              <a:p>
                <a:r>
                  <a:rPr lang="en-US">
                    <a:noFill/>
                  </a:rPr>
                  <a:t> </a:t>
                </a:r>
              </a:p>
            </p:txBody>
          </p:sp>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6004543"/>
      </p:ext>
    </p:extLst>
  </p:cSld>
  <p:clrMapOvr>
    <a:masterClrMapping/>
  </p:clrMapOvr>
  <mc:AlternateContent xmlns:mc="http://schemas.openxmlformats.org/markup-compatibility/2006">
    <mc:Choice xmlns:p14="http://schemas.microsoft.com/office/powerpoint/2010/main" Requires="p14">
      <p:transition spd="slow" p14:dur="2000" advTm="87609"/>
    </mc:Choice>
    <mc:Fallback>
      <p:transition spd="slow" advTm="8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by Dynamic Programming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400" dirty="0" smtClean="0"/>
                  <a:t>Analyze Markov chain with states </a:t>
                </a:r>
                <a14:m>
                  <m:oMath xmlns:m="http://schemas.openxmlformats.org/officeDocument/2006/math">
                    <m:r>
                      <m:rPr>
                        <m:lit/>
                      </m:rPr>
                      <a:rPr lang="en-US" sz="3400" b="0" i="1" smtClean="0">
                        <a:latin typeface="Cambria Math" panose="02040503050406030204" pitchFamily="18" charset="0"/>
                      </a:rPr>
                      <m:t>{</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𝑠</m:t>
                        </m:r>
                      </m:e>
                      <m:sub>
                        <m:r>
                          <a:rPr lang="en-US" sz="3400" b="0" i="1" smtClean="0">
                            <a:latin typeface="Cambria Math" panose="02040503050406030204" pitchFamily="18" charset="0"/>
                          </a:rPr>
                          <m:t>1</m:t>
                        </m:r>
                      </m:sub>
                    </m:sSub>
                    <m:r>
                      <a:rPr lang="en-US" sz="3400" b="0" i="1" smtClean="0">
                        <a:latin typeface="Cambria Math" panose="02040503050406030204" pitchFamily="18" charset="0"/>
                      </a:rPr>
                      <m:t>,…,</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𝑠</m:t>
                        </m:r>
                      </m:e>
                      <m:sub>
                        <m:r>
                          <a:rPr lang="en-US" sz="3400" b="0" i="1" smtClean="0">
                            <a:latin typeface="Cambria Math" panose="02040503050406030204" pitchFamily="18" charset="0"/>
                          </a:rPr>
                          <m:t>𝑛</m:t>
                        </m:r>
                      </m:sub>
                    </m:sSub>
                    <m:r>
                      <m:rPr>
                        <m:lit/>
                      </m:rPr>
                      <a:rPr lang="en-US" sz="3400" b="0" i="1" smtClean="0">
                        <a:latin typeface="Cambria Math" panose="02040503050406030204" pitchFamily="18" charset="0"/>
                      </a:rPr>
                      <m:t>}</m:t>
                    </m:r>
                    <m:r>
                      <a:rPr lang="en-US" sz="3400" b="0" i="1" smtClean="0">
                        <a:latin typeface="Cambria Math" panose="02040503050406030204" pitchFamily="18" charset="0"/>
                      </a:rPr>
                      <m:t> </m:t>
                    </m:r>
                  </m:oMath>
                </a14:m>
                <a:r>
                  <a:rPr lang="en-US" sz="3400" dirty="0" smtClean="0"/>
                  <a:t>where </a:t>
                </a:r>
                <a14:m>
                  <m:oMath xmlns:m="http://schemas.openxmlformats.org/officeDocument/2006/math">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𝑠</m:t>
                        </m:r>
                      </m:e>
                      <m:sub>
                        <m:r>
                          <a:rPr lang="en-US" sz="3400" b="0" i="1" smtClean="0">
                            <a:latin typeface="Cambria Math" panose="02040503050406030204" pitchFamily="18" charset="0"/>
                          </a:rPr>
                          <m:t>𝑘</m:t>
                        </m:r>
                      </m:sub>
                    </m:sSub>
                  </m:oMath>
                </a14:m>
                <a:r>
                  <a:rPr lang="en-US" sz="3400" dirty="0" smtClean="0"/>
                  <a:t> represents currently observing </a:t>
                </a:r>
                <a14:m>
                  <m:oMath xmlns:m="http://schemas.openxmlformats.org/officeDocument/2006/math">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𝑥</m:t>
                        </m:r>
                      </m:e>
                      <m:sub>
                        <m:r>
                          <a:rPr lang="en-US" sz="3400" b="0" i="1" smtClean="0">
                            <a:latin typeface="Cambria Math" panose="02040503050406030204" pitchFamily="18" charset="0"/>
                          </a:rPr>
                          <m:t>𝑘</m:t>
                        </m:r>
                      </m:sub>
                    </m:sSub>
                    <m:r>
                      <a:rPr lang="en-US" sz="3400" b="0" i="1" smtClean="0">
                        <a:latin typeface="Cambria Math" panose="02040503050406030204" pitchFamily="18" charset="0"/>
                      </a:rPr>
                      <m:t>=</m:t>
                    </m:r>
                    <m:r>
                      <m:rPr>
                        <m:sty m:val="p"/>
                      </m:rPr>
                      <a:rPr lang="en-US" sz="3400" b="0" i="1" smtClean="0">
                        <a:latin typeface="Cambria Math" panose="02040503050406030204" pitchFamily="18" charset="0"/>
                      </a:rPr>
                      <m:t>max</m:t>
                    </m:r>
                    <m:r>
                      <a:rPr lang="en-US" sz="3400" b="0" i="1" smtClean="0">
                        <a:latin typeface="Cambria Math" panose="02040503050406030204" pitchFamily="18" charset="0"/>
                      </a:rPr>
                      <m:t> </m:t>
                    </m:r>
                    <m:r>
                      <m:rPr>
                        <m:lit/>
                      </m:rPr>
                      <a:rPr lang="en-US" sz="3400" b="0" i="1" smtClean="0">
                        <a:latin typeface="Cambria Math" panose="02040503050406030204" pitchFamily="18" charset="0"/>
                      </a:rPr>
                      <m:t>{</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𝑥</m:t>
                        </m:r>
                      </m:e>
                      <m:sub>
                        <m:r>
                          <a:rPr lang="en-US" sz="3400" b="0" i="1" smtClean="0">
                            <a:latin typeface="Cambria Math" panose="02040503050406030204" pitchFamily="18" charset="0"/>
                          </a:rPr>
                          <m:t>1</m:t>
                        </m:r>
                      </m:sub>
                    </m:sSub>
                    <m:r>
                      <a:rPr lang="en-US" sz="3400" b="0" i="1" smtClean="0">
                        <a:latin typeface="Cambria Math" panose="02040503050406030204" pitchFamily="18" charset="0"/>
                      </a:rPr>
                      <m:t>,…,</m:t>
                    </m:r>
                    <m:sSub>
                      <m:sSubPr>
                        <m:ctrlPr>
                          <a:rPr lang="en-US" sz="3400" i="1" smtClean="0">
                            <a:latin typeface="Cambria Math" panose="02040503050406030204" pitchFamily="18" charset="0"/>
                          </a:rPr>
                        </m:ctrlPr>
                      </m:sSubPr>
                      <m:e>
                        <m:r>
                          <a:rPr lang="en-US" sz="3400" i="1">
                            <a:latin typeface="Cambria Math" panose="02040503050406030204" pitchFamily="18" charset="0"/>
                          </a:rPr>
                          <m:t>𝑥</m:t>
                        </m:r>
                      </m:e>
                      <m:sub>
                        <m:r>
                          <a:rPr lang="en-US" sz="3400" b="0" i="1" smtClean="0">
                            <a:latin typeface="Cambria Math" panose="02040503050406030204" pitchFamily="18" charset="0"/>
                          </a:rPr>
                          <m:t>𝑘</m:t>
                        </m:r>
                      </m:sub>
                    </m:sSub>
                    <m:r>
                      <m:rPr>
                        <m:lit/>
                      </m:rPr>
                      <a:rPr lang="en-US" sz="3400" b="0" i="1" smtClean="0">
                        <a:latin typeface="Cambria Math" panose="02040503050406030204" pitchFamily="18" charset="0"/>
                      </a:rPr>
                      <m:t>}</m:t>
                    </m:r>
                    <m:r>
                      <a:rPr lang="en-US" sz="3400" b="0" i="1" smtClean="0">
                        <a:latin typeface="Cambria Math" panose="02040503050406030204" pitchFamily="18" charset="0"/>
                      </a:rPr>
                      <m:t>.</m:t>
                    </m:r>
                  </m:oMath>
                </a14:m>
                <a:endParaRPr lang="en-US" sz="34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sz="3400" b="0" i="1" smtClean="0">
                          <a:latin typeface="Cambria Math" panose="02040503050406030204" pitchFamily="18" charset="0"/>
                        </a:rPr>
                        <m:t>Pr</m:t>
                      </m:r>
                      <m:d>
                        <m:dPr>
                          <m:ctrlPr>
                            <a:rPr lang="en-US" sz="3400" b="0" i="1" smtClean="0">
                              <a:latin typeface="Cambria Math" panose="02040503050406030204" pitchFamily="18" charset="0"/>
                            </a:rPr>
                          </m:ctrlPr>
                        </m:dPr>
                        <m:e>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𝑠</m:t>
                              </m:r>
                            </m:e>
                            <m:sub>
                              <m:r>
                                <a:rPr lang="en-US" sz="3400" b="0" i="1" smtClean="0">
                                  <a:latin typeface="Cambria Math" panose="02040503050406030204" pitchFamily="18" charset="0"/>
                                </a:rPr>
                                <m:t>𝑖</m:t>
                              </m:r>
                            </m:sub>
                          </m:sSub>
                          <m:r>
                            <a:rPr lang="en-US" sz="3400" b="0" i="1" smtClean="0">
                              <a:latin typeface="Cambria Math" panose="02040503050406030204" pitchFamily="18" charset="0"/>
                            </a:rPr>
                            <m:t>→</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𝑠</m:t>
                              </m:r>
                            </m:e>
                            <m:sub>
                              <m:r>
                                <a:rPr lang="en-US" sz="3400" b="0" i="1" smtClean="0">
                                  <a:latin typeface="Cambria Math" panose="02040503050406030204" pitchFamily="18" charset="0"/>
                                </a:rPr>
                                <m:t>𝑗</m:t>
                              </m:r>
                            </m:sub>
                          </m:sSub>
                        </m:e>
                      </m:d>
                      <m:r>
                        <a:rPr lang="en-US" sz="3400" b="0" i="1" smtClean="0">
                          <a:latin typeface="Cambria Math" panose="02040503050406030204" pitchFamily="18" charset="0"/>
                        </a:rPr>
                        <m:t>=</m:t>
                      </m:r>
                      <m:f>
                        <m:fPr>
                          <m:ctrlPr>
                            <a:rPr lang="en-US" sz="3400" b="0" i="1" smtClean="0">
                              <a:latin typeface="Cambria Math" panose="02040503050406030204" pitchFamily="18" charset="0"/>
                            </a:rPr>
                          </m:ctrlPr>
                        </m:fPr>
                        <m:num>
                          <m:r>
                            <a:rPr lang="en-US" sz="3400" b="0" i="1" smtClean="0">
                              <a:latin typeface="Cambria Math" panose="02040503050406030204" pitchFamily="18" charset="0"/>
                            </a:rPr>
                            <m:t>𝑖</m:t>
                          </m:r>
                        </m:num>
                        <m:den>
                          <m:r>
                            <a:rPr lang="en-US" sz="3400" b="0" i="1" smtClean="0">
                              <a:latin typeface="Cambria Math" panose="02040503050406030204" pitchFamily="18" charset="0"/>
                            </a:rPr>
                            <m:t>𝑗</m:t>
                          </m:r>
                          <m:d>
                            <m:dPr>
                              <m:ctrlPr>
                                <a:rPr lang="en-US" sz="3400" b="0" i="1" smtClean="0">
                                  <a:latin typeface="Cambria Math" panose="02040503050406030204" pitchFamily="18" charset="0"/>
                                </a:rPr>
                              </m:ctrlPr>
                            </m:dPr>
                            <m:e>
                              <m:r>
                                <a:rPr lang="en-US" sz="3400" b="0" i="1" smtClean="0">
                                  <a:latin typeface="Cambria Math" panose="02040503050406030204" pitchFamily="18" charset="0"/>
                                </a:rPr>
                                <m:t>𝑗</m:t>
                              </m:r>
                              <m:r>
                                <a:rPr lang="en-US" sz="3400" b="0" i="1" smtClean="0">
                                  <a:latin typeface="Cambria Math" panose="02040503050406030204" pitchFamily="18" charset="0"/>
                                </a:rPr>
                                <m:t>−1</m:t>
                              </m:r>
                            </m:e>
                          </m:d>
                        </m:den>
                      </m:f>
                      <m:r>
                        <a:rPr lang="en-US" sz="3400" b="0" i="1" smtClean="0">
                          <a:latin typeface="Cambria Math" panose="02040503050406030204" pitchFamily="18" charset="0"/>
                        </a:rPr>
                        <m:t>.</m:t>
                      </m:r>
                    </m:oMath>
                  </m:oMathPara>
                </a14:m>
                <a:endParaRPr lang="en-US" sz="3400" dirty="0" smtClean="0"/>
              </a:p>
              <a:p>
                <a:r>
                  <a:rPr lang="en-US" sz="3400" dirty="0" smtClean="0"/>
                  <a:t>Let </a:t>
                </a:r>
                <a14:m>
                  <m:oMath xmlns:m="http://schemas.openxmlformats.org/officeDocument/2006/math">
                    <m:r>
                      <a:rPr lang="en-US" sz="3400" b="0" i="1" smtClean="0">
                        <a:latin typeface="Cambria Math" panose="02040503050406030204" pitchFamily="18" charset="0"/>
                      </a:rPr>
                      <m:t>𝑣</m:t>
                    </m:r>
                    <m:r>
                      <a:rPr lang="en-US" sz="3400" b="0" i="1" smtClean="0">
                        <a:latin typeface="Cambria Math" panose="02040503050406030204" pitchFamily="18" charset="0"/>
                      </a:rPr>
                      <m:t>(</m:t>
                    </m:r>
                    <m:r>
                      <a:rPr lang="en-US" sz="3400" b="0" i="1" smtClean="0">
                        <a:latin typeface="Cambria Math" panose="02040503050406030204" pitchFamily="18" charset="0"/>
                      </a:rPr>
                      <m:t>𝑘</m:t>
                    </m:r>
                    <m:r>
                      <a:rPr lang="en-US" sz="3400" b="0" i="1" smtClean="0">
                        <a:latin typeface="Cambria Math" panose="02040503050406030204" pitchFamily="18" charset="0"/>
                      </a:rPr>
                      <m:t>)</m:t>
                    </m:r>
                  </m:oMath>
                </a14:m>
                <a:r>
                  <a:rPr lang="en-US" sz="3400" dirty="0" smtClean="0"/>
                  <a:t> denote </a:t>
                </a:r>
                <a:r>
                  <a:rPr lang="en-US" sz="3400" dirty="0" err="1" smtClean="0"/>
                  <a:t>Pr</a:t>
                </a:r>
                <a:r>
                  <a:rPr lang="en-US" sz="3400" dirty="0" smtClean="0"/>
                  <a:t>(success) if one applies optimal policy starting from </a:t>
                </a:r>
                <a14:m>
                  <m:oMath xmlns:m="http://schemas.openxmlformats.org/officeDocument/2006/math">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𝑠</m:t>
                        </m:r>
                      </m:e>
                      <m:sub>
                        <m:r>
                          <a:rPr lang="en-US" sz="3400" b="0" i="1" smtClean="0">
                            <a:latin typeface="Cambria Math" panose="02040503050406030204" pitchFamily="18" charset="0"/>
                          </a:rPr>
                          <m:t>𝑘</m:t>
                        </m:r>
                      </m:sub>
                    </m:sSub>
                    <m:r>
                      <a:rPr lang="en-US" sz="3400" b="0" i="1" smtClean="0">
                        <a:latin typeface="Cambria Math" panose="02040503050406030204" pitchFamily="18" charset="0"/>
                      </a:rPr>
                      <m:t>. </m:t>
                    </m:r>
                  </m:oMath>
                </a14:m>
                <a:endParaRPr lang="en-US" sz="3400" dirty="0" smtClean="0"/>
              </a:p>
              <a:p>
                <a:r>
                  <a:rPr lang="en-US" sz="3400" dirty="0" smtClean="0"/>
                  <a:t>Calculate </a:t>
                </a:r>
                <a14:m>
                  <m:oMath xmlns:m="http://schemas.openxmlformats.org/officeDocument/2006/math">
                    <m:r>
                      <a:rPr lang="en-US" sz="3400" b="0" i="1" smtClean="0">
                        <a:latin typeface="Cambria Math" panose="02040503050406030204" pitchFamily="18" charset="0"/>
                      </a:rPr>
                      <m:t>𝑣</m:t>
                    </m:r>
                    <m:r>
                      <a:rPr lang="en-US" sz="3400" b="0" i="1" smtClean="0">
                        <a:latin typeface="Cambria Math" panose="02040503050406030204" pitchFamily="18" charset="0"/>
                      </a:rPr>
                      <m:t>(</m:t>
                    </m:r>
                    <m:r>
                      <a:rPr lang="en-US" sz="3400" b="0" i="1" smtClean="0">
                        <a:latin typeface="Cambria Math" panose="02040503050406030204" pitchFamily="18" charset="0"/>
                      </a:rPr>
                      <m:t>𝑘</m:t>
                    </m:r>
                    <m:r>
                      <a:rPr lang="en-US" sz="3400" b="0" i="1" smtClean="0">
                        <a:latin typeface="Cambria Math" panose="02040503050406030204" pitchFamily="18" charset="0"/>
                      </a:rPr>
                      <m:t>)</m:t>
                    </m:r>
                  </m:oMath>
                </a14:m>
                <a:r>
                  <a:rPr lang="en-US" sz="3400" dirty="0" smtClean="0"/>
                  <a:t> in order from </a:t>
                </a:r>
                <a14:m>
                  <m:oMath xmlns:m="http://schemas.openxmlformats.org/officeDocument/2006/math">
                    <m:r>
                      <a:rPr lang="en-US" sz="3400" b="0" i="1" smtClean="0">
                        <a:latin typeface="Cambria Math" panose="02040503050406030204" pitchFamily="18" charset="0"/>
                      </a:rPr>
                      <m:t>𝑘</m:t>
                    </m:r>
                    <m:r>
                      <a:rPr lang="en-US" sz="3400" b="0" i="1" smtClean="0">
                        <a:latin typeface="Cambria Math" panose="02040503050406030204" pitchFamily="18" charset="0"/>
                      </a:rPr>
                      <m:t>=</m:t>
                    </m:r>
                    <m:r>
                      <a:rPr lang="en-US" sz="3400" b="0" i="1" smtClean="0">
                        <a:latin typeface="Cambria Math" panose="02040503050406030204" pitchFamily="18" charset="0"/>
                      </a:rPr>
                      <m:t>𝑛</m:t>
                    </m:r>
                  </m:oMath>
                </a14:m>
                <a:r>
                  <a:rPr lang="en-US" sz="3400" dirty="0" smtClean="0"/>
                  <a:t> to </a:t>
                </a:r>
                <a14:m>
                  <m:oMath xmlns:m="http://schemas.openxmlformats.org/officeDocument/2006/math">
                    <m:r>
                      <a:rPr lang="en-US" sz="3400" b="0" i="1" smtClean="0">
                        <a:latin typeface="Cambria Math" panose="02040503050406030204" pitchFamily="18" charset="0"/>
                      </a:rPr>
                      <m:t>𝑘</m:t>
                    </m:r>
                    <m:r>
                      <a:rPr lang="en-US" sz="3400" b="0" i="1" smtClean="0">
                        <a:latin typeface="Cambria Math" panose="02040503050406030204" pitchFamily="18" charset="0"/>
                      </a:rPr>
                      <m:t>=1.</m:t>
                    </m:r>
                  </m:oMath>
                </a14:m>
                <a:endParaRPr lang="en-US" sz="3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556" t="-2022"/>
                </a:stretch>
              </a:blipFill>
            </p:spPr>
            <p:txBody>
              <a:bodyPr/>
              <a:lstStyle/>
              <a:p>
                <a:r>
                  <a:rPr lang="en-US">
                    <a:noFill/>
                  </a:rPr>
                  <a:t> </a:t>
                </a:r>
              </a:p>
            </p:txBody>
          </p:sp>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1348173"/>
      </p:ext>
    </p:extLst>
  </p:cSld>
  <p:clrMapOvr>
    <a:masterClrMapping/>
  </p:clrMapOvr>
  <mc:AlternateContent xmlns:mc="http://schemas.openxmlformats.org/markup-compatibility/2006">
    <mc:Choice xmlns:p14="http://schemas.microsoft.com/office/powerpoint/2010/main" Requires="p14">
      <p:transition spd="slow" p14:dur="2000" advTm="154259"/>
    </mc:Choice>
    <mc:Fallback>
      <p:transition spd="slow" advTm="15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8|22.8|45.4"/>
</p:tagLst>
</file>

<file path=ppt/tags/tag2.xml><?xml version="1.0" encoding="utf-8"?>
<p:tagLst xmlns:a="http://schemas.openxmlformats.org/drawingml/2006/main" xmlns:r="http://schemas.openxmlformats.org/officeDocument/2006/relationships" xmlns:p="http://schemas.openxmlformats.org/presentationml/2006/main">
  <p:tag name="TIMING" val="|104.2|122"/>
</p:tagLst>
</file>

<file path=ppt/tags/tag3.xml><?xml version="1.0" encoding="utf-8"?>
<p:tagLst xmlns:a="http://schemas.openxmlformats.org/drawingml/2006/main" xmlns:r="http://schemas.openxmlformats.org/officeDocument/2006/relationships" xmlns:p="http://schemas.openxmlformats.org/presentationml/2006/main">
  <p:tag name="TIMING" val="|75.8|13.7|1.9|13.6"/>
</p:tagLst>
</file>

<file path=ppt/tags/tag4.xml><?xml version="1.0" encoding="utf-8"?>
<p:tagLst xmlns:a="http://schemas.openxmlformats.org/drawingml/2006/main" xmlns:r="http://schemas.openxmlformats.org/officeDocument/2006/relationships" xmlns:p="http://schemas.openxmlformats.org/presentationml/2006/main">
  <p:tag name="TIMING" val="|15.2"/>
</p:tagLst>
</file>

<file path=ppt/tags/tag5.xml><?xml version="1.0" encoding="utf-8"?>
<p:tagLst xmlns:a="http://schemas.openxmlformats.org/drawingml/2006/main" xmlns:r="http://schemas.openxmlformats.org/officeDocument/2006/relationships" xmlns:p="http://schemas.openxmlformats.org/presentationml/2006/main">
  <p:tag name="TIMING" val="|44.9|11.4|5.4|25|12.1|10.4"/>
</p:tagLst>
</file>

<file path=ppt/tags/tag6.xml><?xml version="1.0" encoding="utf-8"?>
<p:tagLst xmlns:a="http://schemas.openxmlformats.org/drawingml/2006/main" xmlns:r="http://schemas.openxmlformats.org/officeDocument/2006/relationships" xmlns:p="http://schemas.openxmlformats.org/presentationml/2006/main">
  <p:tag name="TIMING" val="|19.9"/>
</p:tagLst>
</file>

<file path=ppt/theme/theme1.xml><?xml version="1.0" encoding="utf-8"?>
<a:theme xmlns:a="http://schemas.openxmlformats.org/drawingml/2006/main" name="cornell-cs-powerpoint-theme-v1-1">
  <a:themeElements>
    <a:clrScheme name="Cornell CIS Color Scheme">
      <a:dk1>
        <a:sysClr val="windowText" lastClr="000000"/>
      </a:dk1>
      <a:lt1>
        <a:sysClr val="window" lastClr="FFFFFF"/>
      </a:lt1>
      <a:dk2>
        <a:srgbClr val="333333"/>
      </a:dk2>
      <a:lt2>
        <a:srgbClr val="FAFAFA"/>
      </a:lt2>
      <a:accent1>
        <a:srgbClr val="F17E1B"/>
      </a:accent1>
      <a:accent2>
        <a:srgbClr val="3ABCF2"/>
      </a:accent2>
      <a:accent3>
        <a:srgbClr val="333333"/>
      </a:accent3>
      <a:accent4>
        <a:srgbClr val="000000"/>
      </a:accent4>
      <a:accent5>
        <a:srgbClr val="000000"/>
      </a:accent5>
      <a:accent6>
        <a:srgbClr val="000000"/>
      </a:accent6>
      <a:hlink>
        <a:srgbClr val="F17E1B"/>
      </a:hlink>
      <a:folHlink>
        <a:srgbClr val="E6480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nell-cs-powerpoint-theme-v1-1" id="{247E00AB-1136-6C43-B74D-4D5F8F1CFCAF}" vid="{E2C29E41-4482-534B-82F7-1078E14E10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cornell-cs-powerpoint-theme-v1-1</Template>
  <TotalTime>3273</TotalTime>
  <Words>1117</Words>
  <Application>Microsoft Office PowerPoint</Application>
  <PresentationFormat>Widescreen</PresentationFormat>
  <Paragraphs>239</Paragraphs>
  <Slides>29</Slides>
  <Notes>10</Notes>
  <HiddenSlides>2</HiddenSlides>
  <MMClips>27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 Black</vt:lpstr>
      <vt:lpstr>Calibri</vt:lpstr>
      <vt:lpstr>Cambria Math</vt:lpstr>
      <vt:lpstr>Courier New</vt:lpstr>
      <vt:lpstr>Lucida Grande</vt:lpstr>
      <vt:lpstr>Source Sans Pro</vt:lpstr>
      <vt:lpstr>Source Sans Pro Light</vt:lpstr>
      <vt:lpstr>Trebuchet MS</vt:lpstr>
      <vt:lpstr>cornell-cs-powerpoint-theme-v1-1</vt:lpstr>
      <vt:lpstr>Combinatorial Stochastic Search and Selection (Part 1)  Bobby Kleinberg  São Paulo School of Advanced Science on ACO July 2016</vt:lpstr>
      <vt:lpstr>The Essence of Stochastic Search</vt:lpstr>
      <vt:lpstr>PowerPoint Presentation</vt:lpstr>
      <vt:lpstr>PowerPoint Presentation</vt:lpstr>
      <vt:lpstr>Application: Labor Markets</vt:lpstr>
      <vt:lpstr>Variations on the Theme</vt:lpstr>
      <vt:lpstr>Part I: Secretary Problems</vt:lpstr>
      <vt:lpstr>The Secretary Problem</vt:lpstr>
      <vt:lpstr>Solution by Dynamic Programming</vt:lpstr>
      <vt:lpstr>Solution by Dynamic Programming</vt:lpstr>
      <vt:lpstr>Solution by Dynamic Programming</vt:lpstr>
      <vt:lpstr>Secretary Problem for Matchings</vt:lpstr>
      <vt:lpstr>Secretary Algorithm for Matchings</vt:lpstr>
      <vt:lpstr>Analysis of the Algorithm</vt:lpstr>
      <vt:lpstr>Analysis of the Algorithm</vt:lpstr>
      <vt:lpstr>Analysis of the Algorithm</vt:lpstr>
      <vt:lpstr>Combinatorial Secretary Problems</vt:lpstr>
      <vt:lpstr>Matroids</vt:lpstr>
      <vt:lpstr>Matroid Terminology</vt:lpstr>
      <vt:lpstr>Matroids and Greedy Algorithms</vt:lpstr>
      <vt:lpstr>Matroids and Greedy Algorithms</vt:lpstr>
      <vt:lpstr>Matroid Secretary Problems</vt:lpstr>
      <vt:lpstr>Status of the Conjectures</vt:lpstr>
      <vt:lpstr>Why the Greedy Algorithm Fails</vt:lpstr>
      <vt:lpstr>Lower Bound for General Set Systems</vt:lpstr>
      <vt:lpstr>Lower Bound for General Set Systems</vt:lpstr>
      <vt:lpstr>Matroid Secretary: “Free Order” Model</vt:lpstr>
      <vt:lpstr>Matroid Secretary: “Free Order” Model</vt:lpstr>
      <vt:lpstr>Preview of Next Lecture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Kleinberg</dc:creator>
  <cp:lastModifiedBy>Robert Kleinberg</cp:lastModifiedBy>
  <cp:revision>82</cp:revision>
  <dcterms:created xsi:type="dcterms:W3CDTF">2016-07-14T13:43:44Z</dcterms:created>
  <dcterms:modified xsi:type="dcterms:W3CDTF">2016-07-17T18:34:32Z</dcterms:modified>
</cp:coreProperties>
</file>