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256" r:id="rId2"/>
    <p:sldId id="332" r:id="rId3"/>
    <p:sldId id="287" r:id="rId4"/>
    <p:sldId id="290" r:id="rId5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bg2"/>
      </a:buClr>
      <a:buSzPct val="75000"/>
      <a:buFont typeface="Wingdings" pitchFamily="2" charset="2"/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pperplate Gothic Bold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A4"/>
    <a:srgbClr val="FFCC99"/>
    <a:srgbClr val="000000"/>
    <a:srgbClr val="EAEAEA"/>
    <a:srgbClr val="808080"/>
    <a:srgbClr val="969696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52" autoAdjust="0"/>
    <p:restoredTop sz="97717" autoAdjust="0"/>
  </p:normalViewPr>
  <p:slideViewPr>
    <p:cSldViewPr>
      <p:cViewPr>
        <p:scale>
          <a:sx n="45" d="100"/>
          <a:sy n="45" d="100"/>
        </p:scale>
        <p:origin x="-748" y="-208"/>
      </p:cViewPr>
      <p:guideLst>
        <p:guide orient="horz" pos="346"/>
        <p:guide pos="4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E4CAE789-97DA-41E8-A82F-9B400B10E52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039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711BB5D7-C3CA-41C4-81D3-7FCFE497A02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360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2A321E-CC4B-4A44-96D3-CE2E04B697E3}" type="slidenum">
              <a:rPr lang="pt-BR" altLang="pt-BR" smtClean="0"/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defRPr sz="1600">
                    <a:solidFill>
                      <a:schemeClr val="tx1"/>
                    </a:solidFill>
                    <a:latin typeface="Copperplate Gothic Bold" pitchFamily="34" charset="0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altLang="pt-BR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12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BB869-C30E-4D39-BF16-6A612100CDD1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10920-32B9-4BB2-881B-18F30868142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25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C0698-B219-4150-AE22-F208F25653D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1CD7A-27CA-4577-80E2-78AA5FF3F466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26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F2DDC-2B5E-4856-AA2F-C2EE24FB3F6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70C99-421E-41C9-95E3-1D357AFDC631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3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CD878-D5CB-44BB-988B-9E3124BA112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267C0-B839-4091-A8FC-E924D80AEA70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35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A67F6-0BB6-46A7-AFEF-654BC0CF34F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900D5-D821-4FCB-8815-6506BEFAD81B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72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25021-DF4B-44F4-BB2C-7E354D8B19E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91148-0F1F-4A5A-A6F2-EEE8767CCF83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02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1780C-5008-4F0B-9002-7CE0026AB8B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CEB8-FDBA-4D73-A0D6-1F1E36E9227C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37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3E970-1770-46AE-A718-F9E4C394120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CC692-F400-43FD-B9B1-E90C3B92E6F7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63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80ECF-B650-42AD-9E08-876425D99DB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F652E-38F3-4C89-B391-18C4E99FEE89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10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C26A4-501D-4992-A070-BEE07E8254B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EB199-4005-4767-930C-30D1B8DBA321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02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748C6-E95F-4F3A-99D5-2BE203A7384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017D-10FE-444E-A455-DA93110225B3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13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EEB6FD1A-F569-4E6C-9BD2-253E7F40798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180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180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180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180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180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itchFamily="2" charset="2"/>
                <a:defRPr sz="1600">
                  <a:solidFill>
                    <a:schemeClr val="tx1"/>
                  </a:solidFill>
                  <a:latin typeface="Copperplate Gothic Bold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pt-BR" sz="1800" smtClean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B6B57C69-66B2-4008-97C4-904BC59BA92B}" type="datetime8">
              <a:rPr lang="pt-BR"/>
              <a:pPr>
                <a:defRPr/>
              </a:pPr>
              <a:t>05/11/2018 09:35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700213"/>
            <a:ext cx="6019800" cy="1819275"/>
          </a:xfrm>
        </p:spPr>
        <p:txBody>
          <a:bodyPr/>
          <a:lstStyle/>
          <a:p>
            <a:pPr eaLnBrk="1" hangingPunct="1"/>
            <a:r>
              <a:rPr lang="pt-BR" altLang="pt-BR" sz="3200" b="1" smtClean="0">
                <a:latin typeface="Bookman Old Style" pitchFamily="18" charset="0"/>
              </a:rPr>
              <a:t>Um Array Sistólico para Multiplicação de matrizes </a:t>
            </a:r>
            <a:br>
              <a:rPr lang="pt-BR" altLang="pt-BR" sz="3200" b="1" smtClean="0">
                <a:latin typeface="Bookman Old Style" pitchFamily="18" charset="0"/>
              </a:rPr>
            </a:br>
            <a:r>
              <a:rPr lang="pt-BR" altLang="pt-BR" sz="3200" b="1" smtClean="0">
                <a:latin typeface="Bookman Old Style" pitchFamily="18" charset="0"/>
              </a:rPr>
              <a:t/>
            </a:r>
            <a:br>
              <a:rPr lang="pt-BR" altLang="pt-BR" sz="3200" b="1" smtClean="0">
                <a:latin typeface="Bookman Old Style" pitchFamily="18" charset="0"/>
              </a:rPr>
            </a:br>
            <a:r>
              <a:rPr lang="pt-BR" altLang="pt-BR" sz="3200" b="1" smtClean="0">
                <a:latin typeface="Bookman Old Style" pitchFamily="18" charset="0"/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4329113"/>
            <a:ext cx="6019800" cy="817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1800" smtClean="0">
                <a:latin typeface="Bookman Old Style" pitchFamily="18" charset="0"/>
              </a:rPr>
              <a:t>Kunio Okuda e Siang Wun Song</a:t>
            </a:r>
          </a:p>
          <a:p>
            <a:pPr eaLnBrk="1" hangingPunct="1">
              <a:lnSpc>
                <a:spcPct val="80000"/>
              </a:lnSpc>
            </a:pPr>
            <a:endParaRPr lang="pt-BR" altLang="pt-BR" sz="18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sz="1800" smtClean="0">
                <a:latin typeface="Bookman Old Style" pitchFamily="18" charset="0"/>
              </a:rPr>
              <a:t>(Slides feitos por Marcos T. Yamamoto) </a:t>
            </a:r>
          </a:p>
          <a:p>
            <a:pPr eaLnBrk="1" hangingPunct="1">
              <a:lnSpc>
                <a:spcPct val="80000"/>
              </a:lnSpc>
            </a:pPr>
            <a:endParaRPr lang="pt-BR" altLang="pt-BR" sz="18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sz="1800" smtClean="0">
                <a:latin typeface="Bookman Old Style" pitchFamily="18" charset="0"/>
              </a:rPr>
              <a:t>Universidade de São Paulo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394075" y="3698875"/>
            <a:ext cx="574992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b="1">
                <a:solidFill>
                  <a:srgbClr val="FFFFFF"/>
                </a:solidFill>
                <a:latin typeface="Copperplate Gothic Bold" pitchFamily="34" charset="0"/>
              </a:rPr>
              <a:t> 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2771775" y="5768975"/>
            <a:ext cx="6372225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b="1">
                <a:solidFill>
                  <a:schemeClr val="bg2"/>
                </a:solidFill>
                <a:latin typeface="Bookman Old Style" pitchFamily="18" charset="0"/>
              </a:rPr>
              <a:t>   </a:t>
            </a:r>
            <a:br>
              <a:rPr lang="pt-BR" altLang="pt-BR" sz="2000" b="1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pt-BR" altLang="pt-BR" sz="2000" b="1">
                <a:solidFill>
                  <a:schemeClr val="bg2"/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</a:pPr>
            <a:fld id="{4661FD20-9C15-43DA-B957-B28A19DF73CA}" type="slidenum">
              <a:rPr lang="pt-BR" altLang="pt-BR" sz="1200" smtClean="0">
                <a:latin typeface="Arial Black" pitchFamily="34" charset="0"/>
              </a:rPr>
              <a:pPr algn="r" eaLnBrk="1" hangingPunct="1">
                <a:buFontTx/>
                <a:buNone/>
              </a:pPr>
              <a:t>2</a:t>
            </a:fld>
            <a:endParaRPr lang="pt-BR" altLang="pt-BR" sz="1200" smtClean="0">
              <a:latin typeface="Arial Black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>
                <a:latin typeface="Bookman Old Style" pitchFamily="18" charset="0"/>
              </a:rPr>
              <a:t>No algoritmo sistólico, cada processador faz o seguinte: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altLang="pt-BR" sz="2800" dirty="0" smtClean="0">
                <a:latin typeface="Bookman Old Style" pitchFamily="18" charset="0"/>
              </a:rPr>
              <a:t>Armazena um valor chamado </a:t>
            </a:r>
            <a:r>
              <a:rPr lang="pt-BR" altLang="pt-BR" sz="2800" i="1" dirty="0" smtClean="0">
                <a:latin typeface="Bookman Old Style" pitchFamily="18" charset="0"/>
              </a:rPr>
              <a:t>c</a:t>
            </a:r>
            <a:r>
              <a:rPr lang="pt-BR" altLang="pt-BR" sz="2800" dirty="0" smtClean="0">
                <a:latin typeface="Bookman Old Style" pitchFamily="18" charset="0"/>
              </a:rPr>
              <a:t> (inicialmente zero).</a:t>
            </a:r>
          </a:p>
          <a:p>
            <a:pPr eaLnBrk="1" hangingPunct="1">
              <a:defRPr/>
            </a:pPr>
            <a:r>
              <a:rPr lang="pt-BR" altLang="pt-BR" sz="2800" dirty="0" smtClean="0">
                <a:latin typeface="Bookman Old Style" pitchFamily="18" charset="0"/>
              </a:rPr>
              <a:t>Recebe como entrada dois valores, chamados </a:t>
            </a:r>
            <a:r>
              <a:rPr lang="pt-BR" altLang="pt-BR" sz="2800" i="1" dirty="0" smtClean="0">
                <a:latin typeface="Bookman Old Style" pitchFamily="18" charset="0"/>
              </a:rPr>
              <a:t>a </a:t>
            </a:r>
            <a:r>
              <a:rPr lang="pt-BR" altLang="pt-BR" sz="2800" dirty="0" smtClean="0">
                <a:latin typeface="Bookman Old Style" pitchFamily="18" charset="0"/>
              </a:rPr>
              <a:t>e </a:t>
            </a:r>
            <a:r>
              <a:rPr lang="pt-BR" altLang="pt-BR" sz="2800" i="1" dirty="0" smtClean="0">
                <a:latin typeface="Bookman Old Style" pitchFamily="18" charset="0"/>
              </a:rPr>
              <a:t>b</a:t>
            </a:r>
            <a:r>
              <a:rPr lang="pt-BR" altLang="pt-BR" sz="2800" dirty="0" smtClean="0">
                <a:latin typeface="Bookman Old Style" pitchFamily="18" charset="0"/>
              </a:rPr>
              <a:t>.</a:t>
            </a:r>
          </a:p>
          <a:p>
            <a:pPr eaLnBrk="1" hangingPunct="1">
              <a:defRPr/>
            </a:pPr>
            <a:r>
              <a:rPr lang="pt-BR" altLang="pt-BR" sz="2800" dirty="0" smtClean="0">
                <a:latin typeface="Bookman Old Style" pitchFamily="18" charset="0"/>
              </a:rPr>
              <a:t>Computa um novo </a:t>
            </a:r>
            <a:r>
              <a:rPr lang="pt-BR" altLang="pt-BR" sz="2800" i="1" dirty="0" smtClean="0">
                <a:latin typeface="Bookman Old Style" pitchFamily="18" charset="0"/>
              </a:rPr>
              <a:t>c</a:t>
            </a:r>
            <a:r>
              <a:rPr lang="pt-BR" altLang="pt-BR" sz="2800" dirty="0" smtClean="0">
                <a:latin typeface="Bookman Old Style" pitchFamily="18" charset="0"/>
              </a:rPr>
              <a:t> := </a:t>
            </a:r>
            <a:r>
              <a:rPr lang="pt-BR" altLang="pt-BR" sz="2800" i="1" dirty="0" smtClean="0">
                <a:latin typeface="Bookman Old Style" pitchFamily="18" charset="0"/>
              </a:rPr>
              <a:t>c</a:t>
            </a:r>
            <a:r>
              <a:rPr lang="pt-BR" altLang="pt-BR" sz="2800" dirty="0" smtClean="0">
                <a:latin typeface="Bookman Old Style" pitchFamily="18" charset="0"/>
              </a:rPr>
              <a:t> + </a:t>
            </a:r>
            <a:r>
              <a:rPr lang="pt-BR" altLang="pt-BR" sz="2800" i="1" dirty="0" smtClean="0">
                <a:latin typeface="Bookman Old Style" pitchFamily="18" charset="0"/>
              </a:rPr>
              <a:t>a</a:t>
            </a:r>
            <a:r>
              <a:rPr lang="pt-BR" altLang="pt-BR" sz="2800" dirty="0" smtClean="0">
                <a:latin typeface="Bookman Old Style" pitchFamily="18" charset="0"/>
              </a:rPr>
              <a:t> * </a:t>
            </a:r>
            <a:r>
              <a:rPr lang="pt-BR" altLang="pt-BR" sz="2800" i="1" dirty="0" smtClean="0">
                <a:latin typeface="Bookman Old Style" pitchFamily="18" charset="0"/>
              </a:rPr>
              <a:t>b</a:t>
            </a:r>
            <a:r>
              <a:rPr lang="pt-BR" altLang="pt-BR" sz="2800" dirty="0" smtClean="0">
                <a:latin typeface="Bookman Old Style" pitchFamily="18" charset="0"/>
              </a:rPr>
              <a:t>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altLang="pt-BR" sz="2800" smtClean="0">
              <a:latin typeface="Bookman Old Style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pt-BR" altLang="pt-BR" sz="28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</a:pPr>
            <a:fld id="{0C1DF296-D073-413F-9C1E-B36ABF9AD668}" type="slidenum">
              <a:rPr lang="pt-BR" altLang="pt-BR" sz="1200" smtClean="0">
                <a:latin typeface="Arial Black" pitchFamily="34" charset="0"/>
              </a:rPr>
              <a:pPr algn="r" eaLnBrk="1" hangingPunct="1">
                <a:buFontTx/>
                <a:buNone/>
              </a:pPr>
              <a:t>3</a:t>
            </a:fld>
            <a:endParaRPr lang="pt-BR" altLang="pt-BR" sz="1200" smtClean="0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pPr algn="ctr" eaLnBrk="1" hangingPunct="1"/>
            <a:r>
              <a:rPr lang="pt-BR" altLang="pt-BR" sz="4000" b="1" smtClean="0">
                <a:solidFill>
                  <a:schemeClr val="bg2"/>
                </a:solidFill>
                <a:latin typeface="Bookman Old Style" pitchFamily="18" charset="0"/>
              </a:rPr>
              <a:t>Algoritmo Sistólico</a:t>
            </a:r>
          </a:p>
        </p:txBody>
      </p:sp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395288" y="1125538"/>
            <a:ext cx="8424862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BR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457200" y="1268413"/>
            <a:ext cx="8229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>
                <a:solidFill>
                  <a:schemeClr val="bg2"/>
                </a:solidFill>
                <a:latin typeface="Bookman Old Style" pitchFamily="18" charset="0"/>
              </a:rPr>
              <a:t>Multiplicação de matrizes</a:t>
            </a:r>
          </a:p>
        </p:txBody>
      </p:sp>
      <p:sp>
        <p:nvSpPr>
          <p:cNvPr id="65584" name="Rectangle 48"/>
          <p:cNvSpPr>
            <a:spLocks noChangeArrowheads="1"/>
          </p:cNvSpPr>
          <p:nvPr/>
        </p:nvSpPr>
        <p:spPr bwMode="auto">
          <a:xfrm>
            <a:off x="431800" y="180816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11</a:t>
            </a:r>
          </a:p>
        </p:txBody>
      </p:sp>
      <p:sp>
        <p:nvSpPr>
          <p:cNvPr id="65585" name="Rectangle 49"/>
          <p:cNvSpPr>
            <a:spLocks noChangeArrowheads="1"/>
          </p:cNvSpPr>
          <p:nvPr/>
        </p:nvSpPr>
        <p:spPr bwMode="auto">
          <a:xfrm>
            <a:off x="790575" y="180816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12</a:t>
            </a:r>
          </a:p>
        </p:txBody>
      </p:sp>
      <p:sp>
        <p:nvSpPr>
          <p:cNvPr id="65586" name="Rectangle 50"/>
          <p:cNvSpPr>
            <a:spLocks noChangeArrowheads="1"/>
          </p:cNvSpPr>
          <p:nvPr/>
        </p:nvSpPr>
        <p:spPr bwMode="auto">
          <a:xfrm>
            <a:off x="1150938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13</a:t>
            </a:r>
          </a:p>
        </p:txBody>
      </p:sp>
      <p:sp>
        <p:nvSpPr>
          <p:cNvPr id="65587" name="Rectangle 51"/>
          <p:cNvSpPr>
            <a:spLocks noChangeArrowheads="1"/>
          </p:cNvSpPr>
          <p:nvPr/>
        </p:nvSpPr>
        <p:spPr bwMode="auto">
          <a:xfrm>
            <a:off x="431800" y="2165350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21</a:t>
            </a:r>
          </a:p>
        </p:txBody>
      </p:sp>
      <p:sp>
        <p:nvSpPr>
          <p:cNvPr id="65588" name="Rectangle 52"/>
          <p:cNvSpPr>
            <a:spLocks noChangeArrowheads="1"/>
          </p:cNvSpPr>
          <p:nvPr/>
        </p:nvSpPr>
        <p:spPr bwMode="auto">
          <a:xfrm>
            <a:off x="790575" y="2165350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22</a:t>
            </a:r>
          </a:p>
        </p:txBody>
      </p:sp>
      <p:sp>
        <p:nvSpPr>
          <p:cNvPr id="65589" name="Rectangle 53"/>
          <p:cNvSpPr>
            <a:spLocks noChangeArrowheads="1"/>
          </p:cNvSpPr>
          <p:nvPr/>
        </p:nvSpPr>
        <p:spPr bwMode="auto">
          <a:xfrm>
            <a:off x="1150938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23</a:t>
            </a:r>
          </a:p>
        </p:txBody>
      </p:sp>
      <p:sp>
        <p:nvSpPr>
          <p:cNvPr id="65590" name="Rectangle 54"/>
          <p:cNvSpPr>
            <a:spLocks noChangeArrowheads="1"/>
          </p:cNvSpPr>
          <p:nvPr/>
        </p:nvSpPr>
        <p:spPr bwMode="auto">
          <a:xfrm>
            <a:off x="431800" y="252571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31</a:t>
            </a:r>
          </a:p>
        </p:txBody>
      </p:sp>
      <p:sp>
        <p:nvSpPr>
          <p:cNvPr id="65591" name="Rectangle 55"/>
          <p:cNvSpPr>
            <a:spLocks noChangeArrowheads="1"/>
          </p:cNvSpPr>
          <p:nvPr/>
        </p:nvSpPr>
        <p:spPr bwMode="auto">
          <a:xfrm>
            <a:off x="790575" y="252571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32</a:t>
            </a:r>
          </a:p>
        </p:txBody>
      </p:sp>
      <p:sp>
        <p:nvSpPr>
          <p:cNvPr id="65592" name="Rectangle 56"/>
          <p:cNvSpPr>
            <a:spLocks noChangeArrowheads="1"/>
          </p:cNvSpPr>
          <p:nvPr/>
        </p:nvSpPr>
        <p:spPr bwMode="auto">
          <a:xfrm>
            <a:off x="1150938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33</a:t>
            </a:r>
          </a:p>
        </p:txBody>
      </p:sp>
      <p:sp>
        <p:nvSpPr>
          <p:cNvPr id="65593" name="Rectangle 57"/>
          <p:cNvSpPr>
            <a:spLocks noChangeArrowheads="1"/>
          </p:cNvSpPr>
          <p:nvPr/>
        </p:nvSpPr>
        <p:spPr bwMode="auto">
          <a:xfrm>
            <a:off x="1870075" y="180816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11</a:t>
            </a:r>
          </a:p>
        </p:txBody>
      </p:sp>
      <p:sp>
        <p:nvSpPr>
          <p:cNvPr id="65594" name="Rectangle 58"/>
          <p:cNvSpPr>
            <a:spLocks noChangeArrowheads="1"/>
          </p:cNvSpPr>
          <p:nvPr/>
        </p:nvSpPr>
        <p:spPr bwMode="auto">
          <a:xfrm>
            <a:off x="2230438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12</a:t>
            </a:r>
          </a:p>
        </p:txBody>
      </p:sp>
      <p:sp>
        <p:nvSpPr>
          <p:cNvPr id="65595" name="Rectangle 59"/>
          <p:cNvSpPr>
            <a:spLocks noChangeArrowheads="1"/>
          </p:cNvSpPr>
          <p:nvPr/>
        </p:nvSpPr>
        <p:spPr bwMode="auto">
          <a:xfrm>
            <a:off x="2592388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13</a:t>
            </a:r>
          </a:p>
        </p:txBody>
      </p:sp>
      <p:sp>
        <p:nvSpPr>
          <p:cNvPr id="65596" name="Rectangle 60"/>
          <p:cNvSpPr>
            <a:spLocks noChangeArrowheads="1"/>
          </p:cNvSpPr>
          <p:nvPr/>
        </p:nvSpPr>
        <p:spPr bwMode="auto">
          <a:xfrm>
            <a:off x="1870075" y="2165350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21</a:t>
            </a:r>
          </a:p>
        </p:txBody>
      </p:sp>
      <p:sp>
        <p:nvSpPr>
          <p:cNvPr id="65597" name="Rectangle 61"/>
          <p:cNvSpPr>
            <a:spLocks noChangeArrowheads="1"/>
          </p:cNvSpPr>
          <p:nvPr/>
        </p:nvSpPr>
        <p:spPr bwMode="auto">
          <a:xfrm>
            <a:off x="2230438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22</a:t>
            </a:r>
          </a:p>
        </p:txBody>
      </p:sp>
      <p:sp>
        <p:nvSpPr>
          <p:cNvPr id="65598" name="Rectangle 62"/>
          <p:cNvSpPr>
            <a:spLocks noChangeArrowheads="1"/>
          </p:cNvSpPr>
          <p:nvPr/>
        </p:nvSpPr>
        <p:spPr bwMode="auto">
          <a:xfrm>
            <a:off x="2592388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23</a:t>
            </a:r>
          </a:p>
        </p:txBody>
      </p:sp>
      <p:sp>
        <p:nvSpPr>
          <p:cNvPr id="65599" name="Rectangle 63"/>
          <p:cNvSpPr>
            <a:spLocks noChangeArrowheads="1"/>
          </p:cNvSpPr>
          <p:nvPr/>
        </p:nvSpPr>
        <p:spPr bwMode="auto">
          <a:xfrm>
            <a:off x="1870075" y="252571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31</a:t>
            </a:r>
          </a:p>
        </p:txBody>
      </p:sp>
      <p:sp>
        <p:nvSpPr>
          <p:cNvPr id="65600" name="Rectangle 64"/>
          <p:cNvSpPr>
            <a:spLocks noChangeArrowheads="1"/>
          </p:cNvSpPr>
          <p:nvPr/>
        </p:nvSpPr>
        <p:spPr bwMode="auto">
          <a:xfrm>
            <a:off x="2230438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32</a:t>
            </a:r>
          </a:p>
        </p:txBody>
      </p:sp>
      <p:sp>
        <p:nvSpPr>
          <p:cNvPr id="65601" name="Rectangle 65"/>
          <p:cNvSpPr>
            <a:spLocks noChangeArrowheads="1"/>
          </p:cNvSpPr>
          <p:nvPr/>
        </p:nvSpPr>
        <p:spPr bwMode="auto">
          <a:xfrm>
            <a:off x="2592388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33</a:t>
            </a:r>
          </a:p>
        </p:txBody>
      </p:sp>
      <p:sp>
        <p:nvSpPr>
          <p:cNvPr id="65602" name="Rectangle 66"/>
          <p:cNvSpPr>
            <a:spLocks noChangeArrowheads="1"/>
          </p:cNvSpPr>
          <p:nvPr/>
        </p:nvSpPr>
        <p:spPr bwMode="auto">
          <a:xfrm>
            <a:off x="3309938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11</a:t>
            </a:r>
          </a:p>
        </p:txBody>
      </p:sp>
      <p:sp>
        <p:nvSpPr>
          <p:cNvPr id="65603" name="Rectangle 67"/>
          <p:cNvSpPr>
            <a:spLocks noChangeArrowheads="1"/>
          </p:cNvSpPr>
          <p:nvPr/>
        </p:nvSpPr>
        <p:spPr bwMode="auto">
          <a:xfrm>
            <a:off x="3675063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12</a:t>
            </a:r>
          </a:p>
        </p:txBody>
      </p:sp>
      <p:sp>
        <p:nvSpPr>
          <p:cNvPr id="65604" name="Rectangle 68"/>
          <p:cNvSpPr>
            <a:spLocks noChangeArrowheads="1"/>
          </p:cNvSpPr>
          <p:nvPr/>
        </p:nvSpPr>
        <p:spPr bwMode="auto">
          <a:xfrm>
            <a:off x="4032250" y="180816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13</a:t>
            </a:r>
          </a:p>
        </p:txBody>
      </p:sp>
      <p:sp>
        <p:nvSpPr>
          <p:cNvPr id="65605" name="Rectangle 69"/>
          <p:cNvSpPr>
            <a:spLocks noChangeArrowheads="1"/>
          </p:cNvSpPr>
          <p:nvPr/>
        </p:nvSpPr>
        <p:spPr bwMode="auto">
          <a:xfrm>
            <a:off x="3309938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21</a:t>
            </a:r>
          </a:p>
        </p:txBody>
      </p:sp>
      <p:sp>
        <p:nvSpPr>
          <p:cNvPr id="65606" name="Rectangle 70"/>
          <p:cNvSpPr>
            <a:spLocks noChangeArrowheads="1"/>
          </p:cNvSpPr>
          <p:nvPr/>
        </p:nvSpPr>
        <p:spPr bwMode="auto">
          <a:xfrm>
            <a:off x="3675063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22</a:t>
            </a:r>
          </a:p>
        </p:txBody>
      </p:sp>
      <p:sp>
        <p:nvSpPr>
          <p:cNvPr id="65607" name="Rectangle 71"/>
          <p:cNvSpPr>
            <a:spLocks noChangeArrowheads="1"/>
          </p:cNvSpPr>
          <p:nvPr/>
        </p:nvSpPr>
        <p:spPr bwMode="auto">
          <a:xfrm>
            <a:off x="4032250" y="2165350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23</a:t>
            </a:r>
          </a:p>
        </p:txBody>
      </p:sp>
      <p:sp>
        <p:nvSpPr>
          <p:cNvPr id="65608" name="Rectangle 72"/>
          <p:cNvSpPr>
            <a:spLocks noChangeArrowheads="1"/>
          </p:cNvSpPr>
          <p:nvPr/>
        </p:nvSpPr>
        <p:spPr bwMode="auto">
          <a:xfrm>
            <a:off x="3309938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31</a:t>
            </a:r>
          </a:p>
        </p:txBody>
      </p:sp>
      <p:sp>
        <p:nvSpPr>
          <p:cNvPr id="65609" name="Rectangle 73"/>
          <p:cNvSpPr>
            <a:spLocks noChangeArrowheads="1"/>
          </p:cNvSpPr>
          <p:nvPr/>
        </p:nvSpPr>
        <p:spPr bwMode="auto">
          <a:xfrm>
            <a:off x="3675063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32</a:t>
            </a:r>
          </a:p>
        </p:txBody>
      </p:sp>
      <p:sp>
        <p:nvSpPr>
          <p:cNvPr id="65610" name="Rectangle 74"/>
          <p:cNvSpPr>
            <a:spLocks noChangeArrowheads="1"/>
          </p:cNvSpPr>
          <p:nvPr/>
        </p:nvSpPr>
        <p:spPr bwMode="auto">
          <a:xfrm>
            <a:off x="4032250" y="252571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33</a:t>
            </a:r>
          </a:p>
        </p:txBody>
      </p:sp>
      <p:sp>
        <p:nvSpPr>
          <p:cNvPr id="65613" name="Rectangle 77"/>
          <p:cNvSpPr>
            <a:spLocks noChangeArrowheads="1"/>
          </p:cNvSpPr>
          <p:nvPr/>
        </p:nvSpPr>
        <p:spPr bwMode="auto">
          <a:xfrm>
            <a:off x="1511300" y="2165350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>
                <a:latin typeface="Copperplate Gothic Bold" pitchFamily="34" charset="0"/>
              </a:rPr>
              <a:t>x</a:t>
            </a:r>
          </a:p>
        </p:txBody>
      </p:sp>
      <p:sp>
        <p:nvSpPr>
          <p:cNvPr id="5154" name="Rectangle 78"/>
          <p:cNvSpPr>
            <a:spLocks noChangeArrowheads="1"/>
          </p:cNvSpPr>
          <p:nvPr/>
        </p:nvSpPr>
        <p:spPr bwMode="auto">
          <a:xfrm>
            <a:off x="2951163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>
                <a:latin typeface="Copperplate Gothic Bold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655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55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655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655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655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655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655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6559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655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55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65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65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656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656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656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656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5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65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65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656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65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65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656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65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65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656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65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65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656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65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65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656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0" fill="hold"/>
                                        <p:tgtEl>
                                          <p:spTgt spid="655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655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655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655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655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6559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656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656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656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656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0.27587 0.42014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65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20995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0.31475 0.42014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65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9" y="20995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35434 0.4199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5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20995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L 0.27587 0.47315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65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23657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0.31475 0.47315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65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9" y="23657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35434 0.47246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65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23611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44444E-6 L 0.27587 0.52547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65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26273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44444E-6 L 0.31475 0.52547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65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9" y="26273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35434 0.525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65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2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55122 0.42014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65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2" y="20995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0.43333 0.42014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65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20995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3151 0.42014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65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20995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47257 0.47315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65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8" y="23657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35451 0.47315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26" y="23657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23645 0.47315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23657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39375 0.52547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65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26273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27586 0.52547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65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26273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44444E-6 L 0.15764 0.52547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65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26273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0.43334 0.3676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18380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47274 0.26274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8" y="13125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0.51181 0.15764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5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90" y="7870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43334 0.21065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10532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47274 0.1055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655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8" y="5278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51181 0.00069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65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90" y="23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0.43334 0.05301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5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2639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47274 -0.05185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65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28" y="-2593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23 L 0.51181 -0.15694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65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90" y="-7847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0.39392 0.26319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656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1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  <p:bldP spid="65584" grpId="0" animBg="1"/>
      <p:bldP spid="65585" grpId="0" animBg="1"/>
      <p:bldP spid="65586" grpId="0" animBg="1"/>
      <p:bldP spid="65587" grpId="0" animBg="1"/>
      <p:bldP spid="65588" grpId="0" animBg="1"/>
      <p:bldP spid="65589" grpId="0" animBg="1"/>
      <p:bldP spid="65590" grpId="0" animBg="1"/>
      <p:bldP spid="65591" grpId="0" animBg="1"/>
      <p:bldP spid="65592" grpId="0" animBg="1"/>
      <p:bldP spid="65593" grpId="0" animBg="1"/>
      <p:bldP spid="65594" grpId="0" animBg="1"/>
      <p:bldP spid="65595" grpId="0" animBg="1"/>
      <p:bldP spid="65596" grpId="0" animBg="1"/>
      <p:bldP spid="65597" grpId="0" animBg="1"/>
      <p:bldP spid="65598" grpId="0" animBg="1"/>
      <p:bldP spid="65599" grpId="0" animBg="1"/>
      <p:bldP spid="65600" grpId="0" animBg="1"/>
      <p:bldP spid="65601" grpId="0" animBg="1"/>
      <p:bldP spid="65602" grpId="0" animBg="1"/>
      <p:bldP spid="65603" grpId="0" animBg="1"/>
      <p:bldP spid="65604" grpId="0" animBg="1"/>
      <p:bldP spid="65605" grpId="0" animBg="1"/>
      <p:bldP spid="65606" grpId="0" animBg="1"/>
      <p:bldP spid="65607" grpId="0" animBg="1"/>
      <p:bldP spid="65608" grpId="0" animBg="1"/>
      <p:bldP spid="65609" grpId="0" animBg="1"/>
      <p:bldP spid="65610" grpId="0" animBg="1"/>
      <p:bldP spid="656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</a:pPr>
            <a:fld id="{CDF55081-248D-47D7-ABF9-19F2FBB390FA}" type="slidenum">
              <a:rPr lang="pt-BR" altLang="pt-BR" sz="1200" smtClean="0">
                <a:latin typeface="Arial Black" pitchFamily="34" charset="0"/>
              </a:rPr>
              <a:pPr algn="r" eaLnBrk="1" hangingPunct="1">
                <a:buFontTx/>
                <a:buNone/>
              </a:pPr>
              <a:t>4</a:t>
            </a:fld>
            <a:endParaRPr lang="pt-BR" altLang="pt-BR" sz="1200" smtClean="0">
              <a:latin typeface="Arial Black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pPr algn="ctr" eaLnBrk="1" hangingPunct="1"/>
            <a:r>
              <a:rPr lang="pt-BR" altLang="pt-BR" sz="4000" b="1" smtClean="0">
                <a:solidFill>
                  <a:schemeClr val="bg2"/>
                </a:solidFill>
                <a:latin typeface="Bookman Old Style" pitchFamily="18" charset="0"/>
              </a:rPr>
              <a:t>Algoritmo Sistólico</a:t>
            </a:r>
          </a:p>
        </p:txBody>
      </p:sp>
      <p:sp>
        <p:nvSpPr>
          <p:cNvPr id="6148" name="Line 3"/>
          <p:cNvSpPr>
            <a:spLocks noChangeShapeType="1"/>
          </p:cNvSpPr>
          <p:nvPr/>
        </p:nvSpPr>
        <p:spPr bwMode="auto">
          <a:xfrm>
            <a:off x="395288" y="1125538"/>
            <a:ext cx="8424862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pt-BR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457200" y="1268413"/>
            <a:ext cx="8229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>
                <a:solidFill>
                  <a:schemeClr val="bg2"/>
                </a:solidFill>
                <a:latin typeface="Bookman Old Style" pitchFamily="18" charset="0"/>
              </a:rPr>
              <a:t>Multiplicação de matrizes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31800" y="180816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11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792163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12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1150938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13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431800" y="2165350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21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792163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22</a:t>
            </a: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1150938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23</a:t>
            </a:r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431800" y="252571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31</a:t>
            </a:r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792163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32</a:t>
            </a:r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1150938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33</a:t>
            </a:r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1871663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11</a:t>
            </a:r>
          </a:p>
        </p:txBody>
      </p: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2232025" y="180816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12</a:t>
            </a:r>
          </a:p>
        </p:txBody>
      </p:sp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2592388" y="180816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13</a:t>
            </a:r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1871663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21</a:t>
            </a:r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2232025" y="2165350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22</a:t>
            </a:r>
          </a:p>
        </p:txBody>
      </p:sp>
      <p:sp>
        <p:nvSpPr>
          <p:cNvPr id="68627" name="Rectangle 19"/>
          <p:cNvSpPr>
            <a:spLocks noChangeArrowheads="1"/>
          </p:cNvSpPr>
          <p:nvPr/>
        </p:nvSpPr>
        <p:spPr bwMode="auto">
          <a:xfrm>
            <a:off x="2592388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23</a:t>
            </a:r>
          </a:p>
        </p:txBody>
      </p:sp>
      <p:sp>
        <p:nvSpPr>
          <p:cNvPr id="68628" name="Rectangle 20"/>
          <p:cNvSpPr>
            <a:spLocks noChangeArrowheads="1"/>
          </p:cNvSpPr>
          <p:nvPr/>
        </p:nvSpPr>
        <p:spPr bwMode="auto">
          <a:xfrm>
            <a:off x="1871663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31</a:t>
            </a:r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auto">
          <a:xfrm>
            <a:off x="2232025" y="2525713"/>
            <a:ext cx="360363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32</a:t>
            </a:r>
          </a:p>
        </p:txBody>
      </p:sp>
      <p:sp>
        <p:nvSpPr>
          <p:cNvPr id="68630" name="Rectangle 22"/>
          <p:cNvSpPr>
            <a:spLocks noChangeArrowheads="1"/>
          </p:cNvSpPr>
          <p:nvPr/>
        </p:nvSpPr>
        <p:spPr bwMode="auto">
          <a:xfrm>
            <a:off x="2592388" y="2525713"/>
            <a:ext cx="360362" cy="3603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33</a:t>
            </a:r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5111750" y="3965575"/>
            <a:ext cx="360363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>
                <a:latin typeface="Copperplate Gothic Bold" pitchFamily="34" charset="0"/>
              </a:rPr>
              <a:t>x</a:t>
            </a:r>
          </a:p>
        </p:txBody>
      </p:sp>
      <p:sp>
        <p:nvSpPr>
          <p:cNvPr id="6169" name="Rectangle 24"/>
          <p:cNvSpPr>
            <a:spLocks noChangeArrowheads="1"/>
          </p:cNvSpPr>
          <p:nvPr/>
        </p:nvSpPr>
        <p:spPr bwMode="auto">
          <a:xfrm>
            <a:off x="2951163" y="2165350"/>
            <a:ext cx="360362" cy="3603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>
                <a:latin typeface="Copperplate Gothic Bold" pitchFamily="34" charset="0"/>
              </a:rPr>
              <a:t>=</a:t>
            </a:r>
          </a:p>
        </p:txBody>
      </p:sp>
      <p:sp>
        <p:nvSpPr>
          <p:cNvPr id="68633" name="Rectangle 25"/>
          <p:cNvSpPr>
            <a:spLocks noChangeArrowheads="1"/>
          </p:cNvSpPr>
          <p:nvPr/>
        </p:nvSpPr>
        <p:spPr bwMode="auto">
          <a:xfrm>
            <a:off x="5468938" y="4684713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11</a:t>
            </a:r>
          </a:p>
        </p:txBody>
      </p:sp>
      <p:sp>
        <p:nvSpPr>
          <p:cNvPr id="68634" name="Rectangle 26"/>
          <p:cNvSpPr>
            <a:spLocks noChangeArrowheads="1"/>
          </p:cNvSpPr>
          <p:nvPr/>
        </p:nvSpPr>
        <p:spPr bwMode="auto">
          <a:xfrm>
            <a:off x="4751388" y="4684713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12</a:t>
            </a:r>
          </a:p>
        </p:txBody>
      </p:sp>
      <p:sp>
        <p:nvSpPr>
          <p:cNvPr id="68635" name="Rectangle 27"/>
          <p:cNvSpPr>
            <a:spLocks noChangeArrowheads="1"/>
          </p:cNvSpPr>
          <p:nvPr/>
        </p:nvSpPr>
        <p:spPr bwMode="auto">
          <a:xfrm>
            <a:off x="4032250" y="4684713"/>
            <a:ext cx="360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13</a:t>
            </a:r>
          </a:p>
        </p:txBody>
      </p:sp>
      <p:sp>
        <p:nvSpPr>
          <p:cNvPr id="68636" name="Rectangle 28"/>
          <p:cNvSpPr>
            <a:spLocks noChangeArrowheads="1"/>
          </p:cNvSpPr>
          <p:nvPr/>
        </p:nvSpPr>
        <p:spPr bwMode="auto">
          <a:xfrm>
            <a:off x="4751388" y="540543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21</a:t>
            </a:r>
          </a:p>
        </p:txBody>
      </p:sp>
      <p:sp>
        <p:nvSpPr>
          <p:cNvPr id="68637" name="Rectangle 29"/>
          <p:cNvSpPr>
            <a:spLocks noChangeArrowheads="1"/>
          </p:cNvSpPr>
          <p:nvPr/>
        </p:nvSpPr>
        <p:spPr bwMode="auto">
          <a:xfrm>
            <a:off x="4032250" y="5405438"/>
            <a:ext cx="360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22</a:t>
            </a:r>
          </a:p>
        </p:txBody>
      </p:sp>
      <p:sp>
        <p:nvSpPr>
          <p:cNvPr id="68638" name="Rectangle 30"/>
          <p:cNvSpPr>
            <a:spLocks noChangeArrowheads="1"/>
          </p:cNvSpPr>
          <p:nvPr/>
        </p:nvSpPr>
        <p:spPr bwMode="auto">
          <a:xfrm>
            <a:off x="3311525" y="5405438"/>
            <a:ext cx="360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23</a:t>
            </a:r>
          </a:p>
        </p:txBody>
      </p:sp>
      <p:sp>
        <p:nvSpPr>
          <p:cNvPr id="68639" name="Rectangle 31"/>
          <p:cNvSpPr>
            <a:spLocks noChangeArrowheads="1"/>
          </p:cNvSpPr>
          <p:nvPr/>
        </p:nvSpPr>
        <p:spPr bwMode="auto">
          <a:xfrm>
            <a:off x="4032250" y="6124575"/>
            <a:ext cx="360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31</a:t>
            </a:r>
          </a:p>
        </p:txBody>
      </p:sp>
      <p:sp>
        <p:nvSpPr>
          <p:cNvPr id="68640" name="Rectangle 32"/>
          <p:cNvSpPr>
            <a:spLocks noChangeArrowheads="1"/>
          </p:cNvSpPr>
          <p:nvPr/>
        </p:nvSpPr>
        <p:spPr bwMode="auto">
          <a:xfrm>
            <a:off x="3311525" y="6124575"/>
            <a:ext cx="360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32</a:t>
            </a:r>
          </a:p>
        </p:txBody>
      </p:sp>
      <p:sp>
        <p:nvSpPr>
          <p:cNvPr id="68641" name="Rectangle 33"/>
          <p:cNvSpPr>
            <a:spLocks noChangeArrowheads="1"/>
          </p:cNvSpPr>
          <p:nvPr/>
        </p:nvSpPr>
        <p:spPr bwMode="auto">
          <a:xfrm>
            <a:off x="2592388" y="6124575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a</a:t>
            </a:r>
            <a:r>
              <a:rPr lang="pt-BR" altLang="pt-BR" sz="1600" baseline="-25000"/>
              <a:t>33</a:t>
            </a:r>
          </a:p>
        </p:txBody>
      </p:sp>
      <p:sp>
        <p:nvSpPr>
          <p:cNvPr id="68642" name="Rectangle 34"/>
          <p:cNvSpPr>
            <a:spLocks noChangeArrowheads="1"/>
          </p:cNvSpPr>
          <p:nvPr/>
        </p:nvSpPr>
        <p:spPr bwMode="auto">
          <a:xfrm>
            <a:off x="5829300" y="4324350"/>
            <a:ext cx="360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11</a:t>
            </a:r>
          </a:p>
        </p:txBody>
      </p:sp>
      <p:sp>
        <p:nvSpPr>
          <p:cNvPr id="68643" name="Rectangle 35"/>
          <p:cNvSpPr>
            <a:spLocks noChangeArrowheads="1"/>
          </p:cNvSpPr>
          <p:nvPr/>
        </p:nvSpPr>
        <p:spPr bwMode="auto">
          <a:xfrm>
            <a:off x="6551613" y="3605213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12</a:t>
            </a:r>
          </a:p>
        </p:txBody>
      </p:sp>
      <p:sp>
        <p:nvSpPr>
          <p:cNvPr id="68644" name="Rectangle 36"/>
          <p:cNvSpPr>
            <a:spLocks noChangeArrowheads="1"/>
          </p:cNvSpPr>
          <p:nvPr/>
        </p:nvSpPr>
        <p:spPr bwMode="auto">
          <a:xfrm>
            <a:off x="7269163" y="2886075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13</a:t>
            </a:r>
          </a:p>
        </p:txBody>
      </p:sp>
      <p:sp>
        <p:nvSpPr>
          <p:cNvPr id="68645" name="Rectangle 37"/>
          <p:cNvSpPr>
            <a:spLocks noChangeArrowheads="1"/>
          </p:cNvSpPr>
          <p:nvPr/>
        </p:nvSpPr>
        <p:spPr bwMode="auto">
          <a:xfrm>
            <a:off x="5829300" y="3605213"/>
            <a:ext cx="360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21</a:t>
            </a:r>
          </a:p>
        </p:txBody>
      </p:sp>
      <p:sp>
        <p:nvSpPr>
          <p:cNvPr id="68646" name="Rectangle 38"/>
          <p:cNvSpPr>
            <a:spLocks noChangeArrowheads="1"/>
          </p:cNvSpPr>
          <p:nvPr/>
        </p:nvSpPr>
        <p:spPr bwMode="auto">
          <a:xfrm>
            <a:off x="6551613" y="2886075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22</a:t>
            </a:r>
          </a:p>
        </p:txBody>
      </p:sp>
      <p:sp>
        <p:nvSpPr>
          <p:cNvPr id="68647" name="Rectangle 39"/>
          <p:cNvSpPr>
            <a:spLocks noChangeArrowheads="1"/>
          </p:cNvSpPr>
          <p:nvPr/>
        </p:nvSpPr>
        <p:spPr bwMode="auto">
          <a:xfrm>
            <a:off x="7269163" y="216535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23</a:t>
            </a:r>
          </a:p>
        </p:txBody>
      </p:sp>
      <p:sp>
        <p:nvSpPr>
          <p:cNvPr id="68648" name="Rectangle 40"/>
          <p:cNvSpPr>
            <a:spLocks noChangeArrowheads="1"/>
          </p:cNvSpPr>
          <p:nvPr/>
        </p:nvSpPr>
        <p:spPr bwMode="auto">
          <a:xfrm>
            <a:off x="5829300" y="2886075"/>
            <a:ext cx="3603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31</a:t>
            </a:r>
          </a:p>
        </p:txBody>
      </p:sp>
      <p:sp>
        <p:nvSpPr>
          <p:cNvPr id="68649" name="Rectangle 41"/>
          <p:cNvSpPr>
            <a:spLocks noChangeArrowheads="1"/>
          </p:cNvSpPr>
          <p:nvPr/>
        </p:nvSpPr>
        <p:spPr bwMode="auto">
          <a:xfrm>
            <a:off x="6551613" y="2165350"/>
            <a:ext cx="3603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32</a:t>
            </a:r>
          </a:p>
        </p:txBody>
      </p:sp>
      <p:sp>
        <p:nvSpPr>
          <p:cNvPr id="68650" name="Rectangle 42"/>
          <p:cNvSpPr>
            <a:spLocks noChangeArrowheads="1"/>
          </p:cNvSpPr>
          <p:nvPr/>
        </p:nvSpPr>
        <p:spPr bwMode="auto">
          <a:xfrm>
            <a:off x="7269163" y="1446213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b</a:t>
            </a:r>
            <a:r>
              <a:rPr lang="pt-BR" altLang="pt-BR" sz="1600" baseline="-25000"/>
              <a:t>33</a:t>
            </a:r>
          </a:p>
        </p:txBody>
      </p:sp>
      <p:sp>
        <p:nvSpPr>
          <p:cNvPr id="68651" name="Rectangle 43"/>
          <p:cNvSpPr>
            <a:spLocks noChangeArrowheads="1"/>
          </p:cNvSpPr>
          <p:nvPr/>
        </p:nvSpPr>
        <p:spPr bwMode="auto">
          <a:xfrm>
            <a:off x="5829300" y="4684713"/>
            <a:ext cx="360363" cy="360362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11</a:t>
            </a:r>
          </a:p>
        </p:txBody>
      </p:sp>
      <p:sp>
        <p:nvSpPr>
          <p:cNvPr id="68652" name="Rectangle 44"/>
          <p:cNvSpPr>
            <a:spLocks noChangeArrowheads="1"/>
          </p:cNvSpPr>
          <p:nvPr/>
        </p:nvSpPr>
        <p:spPr bwMode="auto">
          <a:xfrm>
            <a:off x="6551613" y="4684713"/>
            <a:ext cx="360362" cy="360362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12</a:t>
            </a:r>
          </a:p>
        </p:txBody>
      </p:sp>
      <p:sp>
        <p:nvSpPr>
          <p:cNvPr id="68653" name="Rectangle 45"/>
          <p:cNvSpPr>
            <a:spLocks noChangeArrowheads="1"/>
          </p:cNvSpPr>
          <p:nvPr/>
        </p:nvSpPr>
        <p:spPr bwMode="auto">
          <a:xfrm>
            <a:off x="7265988" y="4684713"/>
            <a:ext cx="360362" cy="360362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13</a:t>
            </a:r>
          </a:p>
        </p:txBody>
      </p:sp>
      <p:sp>
        <p:nvSpPr>
          <p:cNvPr id="68654" name="Rectangle 46"/>
          <p:cNvSpPr>
            <a:spLocks noChangeArrowheads="1"/>
          </p:cNvSpPr>
          <p:nvPr/>
        </p:nvSpPr>
        <p:spPr bwMode="auto">
          <a:xfrm>
            <a:off x="5829300" y="5405438"/>
            <a:ext cx="360363" cy="360362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21</a:t>
            </a:r>
          </a:p>
        </p:txBody>
      </p:sp>
      <p:sp>
        <p:nvSpPr>
          <p:cNvPr id="68655" name="Rectangle 47"/>
          <p:cNvSpPr>
            <a:spLocks noChangeArrowheads="1"/>
          </p:cNvSpPr>
          <p:nvPr/>
        </p:nvSpPr>
        <p:spPr bwMode="auto">
          <a:xfrm>
            <a:off x="6551613" y="5405438"/>
            <a:ext cx="360362" cy="360362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22</a:t>
            </a:r>
          </a:p>
        </p:txBody>
      </p:sp>
      <p:sp>
        <p:nvSpPr>
          <p:cNvPr id="68656" name="Rectangle 48"/>
          <p:cNvSpPr>
            <a:spLocks noChangeArrowheads="1"/>
          </p:cNvSpPr>
          <p:nvPr/>
        </p:nvSpPr>
        <p:spPr bwMode="auto">
          <a:xfrm>
            <a:off x="7265988" y="5400675"/>
            <a:ext cx="360362" cy="360363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23</a:t>
            </a:r>
          </a:p>
        </p:txBody>
      </p:sp>
      <p:sp>
        <p:nvSpPr>
          <p:cNvPr id="68657" name="Rectangle 49"/>
          <p:cNvSpPr>
            <a:spLocks noChangeArrowheads="1"/>
          </p:cNvSpPr>
          <p:nvPr/>
        </p:nvSpPr>
        <p:spPr bwMode="auto">
          <a:xfrm>
            <a:off x="5829300" y="6124575"/>
            <a:ext cx="360363" cy="360363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31</a:t>
            </a:r>
          </a:p>
        </p:txBody>
      </p:sp>
      <p:sp>
        <p:nvSpPr>
          <p:cNvPr id="68658" name="Rectangle 50"/>
          <p:cNvSpPr>
            <a:spLocks noChangeArrowheads="1"/>
          </p:cNvSpPr>
          <p:nvPr/>
        </p:nvSpPr>
        <p:spPr bwMode="auto">
          <a:xfrm>
            <a:off x="6551613" y="6124575"/>
            <a:ext cx="360362" cy="360363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32</a:t>
            </a:r>
          </a:p>
        </p:txBody>
      </p:sp>
      <p:sp>
        <p:nvSpPr>
          <p:cNvPr id="68659" name="Rectangle 51"/>
          <p:cNvSpPr>
            <a:spLocks noChangeArrowheads="1"/>
          </p:cNvSpPr>
          <p:nvPr/>
        </p:nvSpPr>
        <p:spPr bwMode="auto">
          <a:xfrm>
            <a:off x="7265988" y="6124575"/>
            <a:ext cx="360362" cy="360363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algn="l" eaLnBrk="0" hangingPunct="0"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lr>
                <a:schemeClr val="accent2"/>
              </a:buClr>
              <a:buSzPct val="80000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65000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lr>
                <a:schemeClr val="accent2"/>
              </a:buClr>
              <a:buSzPct val="70000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pt-BR" altLang="pt-BR" sz="1600"/>
              <a:t>c</a:t>
            </a:r>
            <a:r>
              <a:rPr lang="pt-BR" altLang="pt-BR" sz="1600" baseline="-25000"/>
              <a:t>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L 0.19687 -3.7037E-6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0.27569 -3.7037E-6 " pathEditMode="relative" rAng="0" ptsTypes="AA">
                                      <p:cBhvr>
                                        <p:cTn id="8" dur="3500" fill="hold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0.35434 -3.7037E-6 " pathEditMode="relative" rAng="0" ptsTypes="AA">
                                      <p:cBhvr>
                                        <p:cTn id="10" dur="4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0024 L 0.27569 3.7037E-6 " pathEditMode="relative" rAng="0" ptsTypes="AA">
                                      <p:cBhvr>
                                        <p:cTn id="12" dur="35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0024 L 0.35434 3.7037E-6 " pathEditMode="relative" rAng="0" ptsTypes="AA">
                                      <p:cBhvr>
                                        <p:cTn id="14" dur="4500" fill="hold"/>
                                        <p:tgtEl>
                                          <p:spTgt spid="686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024 L 0.43316 3.7037E-6 " pathEditMode="relative" rAng="0" ptsTypes="AA">
                                      <p:cBhvr>
                                        <p:cTn id="16" dur="5500" fill="hold"/>
                                        <p:tgtEl>
                                          <p:spTgt spid="68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35434 2.59259E-6 " pathEditMode="relative" rAng="0" ptsTypes="AA">
                                      <p:cBhvr>
                                        <p:cTn id="18" dur="4500" fill="hold"/>
                                        <p:tgtEl>
                                          <p:spTgt spid="686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6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0.43316 2.59259E-6 " pathEditMode="relative" rAng="0" ptsTypes="AA">
                                      <p:cBhvr>
                                        <p:cTn id="20" dur="5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63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51181 2.59259E-6 " pathEditMode="relative" rAng="0" ptsTypes="AA">
                                      <p:cBhvr>
                                        <p:cTn id="22" dur="6500" fill="hold"/>
                                        <p:tgtEl>
                                          <p:spTgt spid="686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9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4.72222E-6 0.2625 " pathEditMode="relative" rAng="0" ptsTypes="AA">
                                      <p:cBhvr>
                                        <p:cTn id="24" dur="2500" fill="hold"/>
                                        <p:tgtEl>
                                          <p:spTgt spid="686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2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5255 L 1.66667E-6 0.36759 " pathEditMode="relative" rAng="0" ptsTypes="AA">
                                      <p:cBhvr>
                                        <p:cTn id="26" dur="3500" fill="hold"/>
                                        <p:tgtEl>
                                          <p:spTgt spid="68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99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6 L -5.55556E-7 0.47246 " pathEditMode="relative" rAng="0" ptsTypes="AA">
                                      <p:cBhvr>
                                        <p:cTn id="28" dur="4500" fill="hold"/>
                                        <p:tgtEl>
                                          <p:spTgt spid="68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pTgt spid="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4.72222E-6 0.3676 " pathEditMode="relative" rAng="0" ptsTypes="AA">
                                      <p:cBhvr>
                                        <p:cTn id="30" dur="3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8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3.7037E-6 L -4.72222E-6 0.47246 " pathEditMode="relative" rAng="0" ptsTypes="AA">
                                      <p:cBhvr>
                                        <p:cTn id="32" dur="4500" fill="hold"/>
                                        <p:tgtEl>
                                          <p:spTgt spid="68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-5.55556E-7 0.57755 " pathEditMode="relative" rAng="0" ptsTypes="AA">
                                      <p:cBhvr>
                                        <p:cTn id="34" dur="55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8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4.72222E-6 0.47246 " pathEditMode="relative" rAng="0" ptsTypes="AA">
                                      <p:cBhvr>
                                        <p:cTn id="36" dur="45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1.11111E-6 L -4.72222E-6 0.57755 " pathEditMode="relative" rAng="0" ptsTypes="AA">
                                      <p:cBhvr>
                                        <p:cTn id="38" dur="55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86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42" presetClass="pat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 L -5.55556E-7 0.68241 " pathEditMode="relative" rAng="0" ptsTypes="AA">
                                      <p:cBhvr>
                                        <p:cTn id="40" dur="65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2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autoRev="1" fill="hold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autoRev="1" fill="hold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mph" presetSubtype="0" repeatCount="3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autoRev="1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autoRev="1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mph" presetSubtype="0" repeatCount="3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autoRev="1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autoRev="1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4" dur="500" autoRev="1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7" presetClass="emph" presetSubtype="0" repeatCount="3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autoRev="1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autoRev="1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9" dur="500" autoRev="1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autoRev="1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repeatCount="3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autoRev="1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autoRev="1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autoRev="1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7" presetClass="emph" presetSubtype="0" repeatCount="3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autoRev="1" fill="hold"/>
                                        <p:tgtEl>
                                          <p:spTgt spid="686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68" dur="500" autoRev="1" fill="hold"/>
                                        <p:tgtEl>
                                          <p:spTgt spid="686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9" dur="500" autoRev="1" fill="hold"/>
                                        <p:tgtEl>
                                          <p:spTgt spid="686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autoRev="1" fill="hold"/>
                                        <p:tgtEl>
                                          <p:spTgt spid="686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mph" presetSubtype="0" repeatCount="3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autoRev="1" fill="hold"/>
                                        <p:tgtEl>
                                          <p:spTgt spid="68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autoRev="1" fill="hold"/>
                                        <p:tgtEl>
                                          <p:spTgt spid="68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4" dur="500" autoRev="1" fill="hold"/>
                                        <p:tgtEl>
                                          <p:spTgt spid="68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686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7" presetClass="emph" presetSubtype="0" repeatCount="3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autoRev="1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78" dur="500" autoRev="1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9" dur="500" autoRev="1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autoRev="1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7" presetClass="emph" presetSubtype="0" repeatCount="300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autoRev="1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 dir="cw">
                                      <p:cBhvr>
                                        <p:cTn id="83" dur="500" autoRev="1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4" dur="500" autoRev="1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autoRev="1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-0.39358 -0.26227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88" y="-13125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757 -0.42014 " pathEditMode="relative" ptsTypes="AA">
                                      <p:cBhvr>
                                        <p:cTn id="91" dur="2000" fill="hold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-0.31493 -0.4199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47" y="-20995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6 L -0.35434 -0.4199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26" y="-20995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27553 -0.47222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-23611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81481E-6 L -0.31493 -0.47222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68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47" y="-23611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-0.35434 -0.4722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68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26" y="-23611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-0.27553 -0.525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686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-2625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0.31493 -0.525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686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47" y="-2625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9259E-6 L -0.35434 -0.525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686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26" y="-2625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2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2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20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2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20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20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20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20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20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20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2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2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2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20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20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20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animBg="1"/>
      <p:bldP spid="68614" grpId="0" animBg="1"/>
      <p:bldP spid="68615" grpId="0" animBg="1"/>
      <p:bldP spid="68616" grpId="0" animBg="1"/>
      <p:bldP spid="68617" grpId="0" animBg="1"/>
      <p:bldP spid="68618" grpId="0" animBg="1"/>
      <p:bldP spid="68619" grpId="0" animBg="1"/>
      <p:bldP spid="68620" grpId="0" animBg="1"/>
      <p:bldP spid="68621" grpId="0" animBg="1"/>
      <p:bldP spid="68622" grpId="0" animBg="1"/>
      <p:bldP spid="68623" grpId="0" animBg="1"/>
      <p:bldP spid="68624" grpId="0" animBg="1"/>
      <p:bldP spid="68625" grpId="0" animBg="1"/>
      <p:bldP spid="68626" grpId="0" animBg="1"/>
      <p:bldP spid="68627" grpId="0" animBg="1"/>
      <p:bldP spid="68628" grpId="0" animBg="1"/>
      <p:bldP spid="68629" grpId="0" animBg="1"/>
      <p:bldP spid="68630" grpId="0" animBg="1"/>
      <p:bldP spid="68631" grpId="0" animBg="1"/>
      <p:bldP spid="68633" grpId="0"/>
      <p:bldP spid="68634" grpId="0"/>
      <p:bldP spid="68635" grpId="0"/>
      <p:bldP spid="68636" grpId="0"/>
      <p:bldP spid="68637" grpId="0"/>
      <p:bldP spid="68638" grpId="0"/>
      <p:bldP spid="68639" grpId="0"/>
      <p:bldP spid="68640" grpId="0"/>
      <p:bldP spid="68641" grpId="0"/>
      <p:bldP spid="68642" grpId="0"/>
      <p:bldP spid="68643" grpId="0"/>
      <p:bldP spid="68644" grpId="0"/>
      <p:bldP spid="68645" grpId="0"/>
      <p:bldP spid="68646" grpId="0"/>
      <p:bldP spid="68647" grpId="0"/>
      <p:bldP spid="68648" grpId="0"/>
      <p:bldP spid="68649" grpId="0"/>
      <p:bldP spid="68650" grpId="0"/>
      <p:bldP spid="68651" grpId="0" animBg="1"/>
      <p:bldP spid="68651" grpId="1" animBg="1"/>
      <p:bldP spid="68652" grpId="0" animBg="1"/>
      <p:bldP spid="68652" grpId="1" animBg="1"/>
      <p:bldP spid="68653" grpId="0" animBg="1"/>
      <p:bldP spid="68653" grpId="1" animBg="1"/>
      <p:bldP spid="68654" grpId="0" animBg="1"/>
      <p:bldP spid="68654" grpId="1" animBg="1"/>
      <p:bldP spid="68655" grpId="0" animBg="1"/>
      <p:bldP spid="68655" grpId="1" animBg="1"/>
      <p:bldP spid="68656" grpId="0" animBg="1"/>
      <p:bldP spid="68656" grpId="1" animBg="1"/>
      <p:bldP spid="68657" grpId="0" animBg="1"/>
      <p:bldP spid="68657" grpId="1" animBg="1"/>
      <p:bldP spid="68658" grpId="0" animBg="1"/>
      <p:bldP spid="68658" grpId="1" animBg="1"/>
      <p:bldP spid="68659" grpId="0" animBg="1"/>
      <p:bldP spid="68659" grpId="1" animBg="1"/>
    </p:bldLst>
  </p:timing>
</p:sld>
</file>

<file path=ppt/theme/theme1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pt-B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pperplate Gothic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pt-B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pperplate Gothic Bold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3190</TotalTime>
  <Words>159</Words>
  <Application>Microsoft Office PowerPoint</Application>
  <PresentationFormat>On-screen Show (4:3)</PresentationFormat>
  <Paragraphs>96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Copperplate Gothic Bold</vt:lpstr>
      <vt:lpstr>Wingdings</vt:lpstr>
      <vt:lpstr>Arial</vt:lpstr>
      <vt:lpstr>Arial Black</vt:lpstr>
      <vt:lpstr>Times New Roman</vt:lpstr>
      <vt:lpstr>Bookman Old Style</vt:lpstr>
      <vt:lpstr>Pixel</vt:lpstr>
      <vt:lpstr>Um Array Sistólico para Multiplicação de matrizes    </vt:lpstr>
      <vt:lpstr>No algoritmo sistólico, cada processador faz o seguinte:</vt:lpstr>
      <vt:lpstr>Algoritmo Sistólico</vt:lpstr>
      <vt:lpstr>Algoritmo Sistólico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Arranjos Sistólicos Redundantes para Grades de Computação</dc:title>
  <dc:creator>Kitty</dc:creator>
  <cp:lastModifiedBy>Siang Song</cp:lastModifiedBy>
  <cp:revision>353</cp:revision>
  <dcterms:created xsi:type="dcterms:W3CDTF">2005-10-21T02:45:57Z</dcterms:created>
  <dcterms:modified xsi:type="dcterms:W3CDTF">2018-11-05T11:36:02Z</dcterms:modified>
</cp:coreProperties>
</file>