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omments/comment1.xml" ContentType="application/vnd.openxmlformats-officedocument.presentationml.comments+xml"/>
  <Override PartName="/ppt/notesSlides/notesSlide4.xml" ContentType="application/vnd.openxmlformats-officedocument.presentationml.notesSlide+xml"/>
  <Override PartName="/ppt/comments/comment2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73"/>
  </p:notesMasterIdLst>
  <p:handoutMasterIdLst>
    <p:handoutMasterId r:id="rId74"/>
  </p:handoutMasterIdLst>
  <p:sldIdLst>
    <p:sldId id="256" r:id="rId2"/>
    <p:sldId id="257" r:id="rId3"/>
    <p:sldId id="258" r:id="rId4"/>
    <p:sldId id="260" r:id="rId5"/>
    <p:sldId id="259" r:id="rId6"/>
    <p:sldId id="261" r:id="rId7"/>
    <p:sldId id="264" r:id="rId8"/>
    <p:sldId id="265" r:id="rId9"/>
    <p:sldId id="269" r:id="rId10"/>
    <p:sldId id="270" r:id="rId11"/>
    <p:sldId id="312" r:id="rId12"/>
    <p:sldId id="307" r:id="rId13"/>
    <p:sldId id="308" r:id="rId14"/>
    <p:sldId id="350" r:id="rId15"/>
    <p:sldId id="351" r:id="rId16"/>
    <p:sldId id="352" r:id="rId17"/>
    <p:sldId id="374" r:id="rId18"/>
    <p:sldId id="353" r:id="rId19"/>
    <p:sldId id="354" r:id="rId20"/>
    <p:sldId id="359" r:id="rId21"/>
    <p:sldId id="360" r:id="rId22"/>
    <p:sldId id="361" r:id="rId23"/>
    <p:sldId id="362" r:id="rId24"/>
    <p:sldId id="363" r:id="rId25"/>
    <p:sldId id="364" r:id="rId26"/>
    <p:sldId id="365" r:id="rId27"/>
    <p:sldId id="366" r:id="rId28"/>
    <p:sldId id="367" r:id="rId29"/>
    <p:sldId id="371" r:id="rId30"/>
    <p:sldId id="356" r:id="rId31"/>
    <p:sldId id="357" r:id="rId32"/>
    <p:sldId id="310" r:id="rId33"/>
    <p:sldId id="332" r:id="rId34"/>
    <p:sldId id="313" r:id="rId35"/>
    <p:sldId id="314" r:id="rId36"/>
    <p:sldId id="315" r:id="rId37"/>
    <p:sldId id="316" r:id="rId38"/>
    <p:sldId id="317" r:id="rId39"/>
    <p:sldId id="318" r:id="rId40"/>
    <p:sldId id="319" r:id="rId41"/>
    <p:sldId id="320" r:id="rId42"/>
    <p:sldId id="321" r:id="rId43"/>
    <p:sldId id="322" r:id="rId44"/>
    <p:sldId id="323" r:id="rId45"/>
    <p:sldId id="326" r:id="rId46"/>
    <p:sldId id="327" r:id="rId47"/>
    <p:sldId id="328" r:id="rId48"/>
    <p:sldId id="329" r:id="rId49"/>
    <p:sldId id="311" r:id="rId50"/>
    <p:sldId id="335" r:id="rId51"/>
    <p:sldId id="336" r:id="rId52"/>
    <p:sldId id="337" r:id="rId53"/>
    <p:sldId id="338" r:id="rId54"/>
    <p:sldId id="339" r:id="rId55"/>
    <p:sldId id="340" r:id="rId56"/>
    <p:sldId id="372" r:id="rId57"/>
    <p:sldId id="373" r:id="rId58"/>
    <p:sldId id="341" r:id="rId59"/>
    <p:sldId id="342" r:id="rId60"/>
    <p:sldId id="343" r:id="rId61"/>
    <p:sldId id="344" r:id="rId62"/>
    <p:sldId id="345" r:id="rId63"/>
    <p:sldId id="349" r:id="rId64"/>
    <p:sldId id="309" r:id="rId65"/>
    <p:sldId id="271" r:id="rId66"/>
    <p:sldId id="279" r:id="rId67"/>
    <p:sldId id="272" r:id="rId68"/>
    <p:sldId id="280" r:id="rId69"/>
    <p:sldId id="281" r:id="rId70"/>
    <p:sldId id="282" r:id="rId71"/>
    <p:sldId id="358" r:id="rId72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rigoris Antoniou" initials="GA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8983" autoAdjust="0"/>
  </p:normalViewPr>
  <p:slideViewPr>
    <p:cSldViewPr>
      <p:cViewPr varScale="1">
        <p:scale>
          <a:sx n="77" d="100"/>
          <a:sy n="77" d="100"/>
        </p:scale>
        <p:origin x="-9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handoutMaster" Target="handoutMasters/handoutMaster1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CSD\Research\Publications\2015\UKON-15\ukon_sta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LOD total number</a:t>
            </a:r>
            <a:r>
              <a:rPr lang="en-US" baseline="0"/>
              <a:t> of triples</a:t>
            </a:r>
            <a:endParaRPr lang="en-US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7.1988407699037707E-2"/>
          <c:y val="0.19480351414406541"/>
          <c:w val="0.68120166229221435"/>
          <c:h val="0.689216608340623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Billions of triples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4.7</c:v>
                </c:pt>
                <c:pt idx="1">
                  <c:v>25</c:v>
                </c:pt>
                <c:pt idx="2">
                  <c:v>31</c:v>
                </c:pt>
                <c:pt idx="3">
                  <c:v>52</c:v>
                </c:pt>
                <c:pt idx="4">
                  <c:v>62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1964288"/>
        <c:axId val="131986560"/>
      </c:barChart>
      <c:catAx>
        <c:axId val="1319642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31986560"/>
        <c:crosses val="autoZero"/>
        <c:auto val="1"/>
        <c:lblAlgn val="ctr"/>
        <c:lblOffset val="100"/>
        <c:noMultiLvlLbl val="0"/>
      </c:catAx>
      <c:valAx>
        <c:axId val="1319865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19642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9915966754155765"/>
          <c:y val="0.52703557888597252"/>
          <c:w val="0.18417366579177602"/>
          <c:h val="0.20044291338582718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04-01T10:58:42.646" idx="1">
    <p:pos x="5184" y="1479"/>
    <p:text>Here data for 2012 - 2013 - 2014!!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04-01T12:35:28.368" idx="2">
    <p:pos x="5365" y="3365"/>
    <p:text>Don't forget to mention: invalidities may occir on LOD once even a triple is added!</p:tex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31CE16-7CD0-4076-A88C-654602D5F9F5}" type="datetimeFigureOut">
              <a:rPr lang="en-GB" smtClean="0"/>
              <a:pPr/>
              <a:t>03/09/2015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898EA3-6A51-4BA0-A67E-8F30CDACDFE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32148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D344EB-86A6-45B5-90ED-43F582E34930}" type="datetimeFigureOut">
              <a:rPr lang="en-GB" smtClean="0"/>
              <a:pPr/>
              <a:t>03/09/2015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ED515F-F2F0-4EB9-87A2-97066775E36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2242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5E92E6-C361-46BE-B057-1ADDC93D67C0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2992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pDF</a:t>
            </a:r>
            <a:r>
              <a:rPr lang="en-US" dirty="0" smtClean="0"/>
              <a:t> reasoning over 10 rules</a:t>
            </a:r>
          </a:p>
          <a:p>
            <a:r>
              <a:rPr lang="en-US" dirty="0" smtClean="0"/>
              <a:t>RDFS reasoning</a:t>
            </a:r>
            <a:r>
              <a:rPr lang="en-US" baseline="0" dirty="0" smtClean="0"/>
              <a:t> over 14 rules</a:t>
            </a:r>
          </a:p>
          <a:p>
            <a:r>
              <a:rPr lang="en-US" baseline="0" dirty="0" smtClean="0"/>
              <a:t>OWL-Horst reasoning over 23 rules</a:t>
            </a:r>
          </a:p>
          <a:p>
            <a:r>
              <a:rPr lang="en-US" dirty="0" smtClean="0"/>
              <a:t>RDFS and </a:t>
            </a:r>
            <a:r>
              <a:rPr lang="en-US" baseline="0" dirty="0" smtClean="0"/>
              <a:t>OWL-Horst reasoning over 27 rules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5E92E6-C361-46BE-B057-1ADDC93D67C0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243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Cite: </a:t>
            </a:r>
          </a:p>
          <a:p>
            <a:r>
              <a:rPr lang="en-US" dirty="0" smtClean="0"/>
              <a:t>Linked Data - The Story So Far</a:t>
            </a:r>
          </a:p>
          <a:p>
            <a:r>
              <a:rPr lang="en-US" dirty="0" smtClean="0"/>
              <a:t>http://www.w3.org/wiki/SweoIG/TaskForces/CommunityProjects/LinkingOpenData</a:t>
            </a:r>
          </a:p>
          <a:p>
            <a:r>
              <a:rPr lang="en-US" dirty="0" smtClean="0"/>
              <a:t>Programmable Analytics for Linked Open Data</a:t>
            </a:r>
          </a:p>
          <a:p>
            <a:endParaRPr lang="en-US" dirty="0" smtClean="0"/>
          </a:p>
          <a:p>
            <a:r>
              <a:rPr lang="en-US" dirty="0" smtClean="0"/>
              <a:t>Linked Open Data is a way of publishing structured data that allows metadata to be </a:t>
            </a:r>
          </a:p>
          <a:p>
            <a:r>
              <a:rPr lang="en-US" dirty="0" smtClean="0"/>
              <a:t>connected and enriched, so that different representations of the same content can be </a:t>
            </a:r>
          </a:p>
          <a:p>
            <a:r>
              <a:rPr lang="en-US" dirty="0" smtClean="0"/>
              <a:t>found, and links made between related resources.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5E92E6-C361-46BE-B057-1ADDC93D67C0}" type="slidenum">
              <a:rPr lang="en-US" smtClean="0"/>
              <a:pPr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9613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Cite</a:t>
            </a:r>
            <a:r>
              <a:rPr lang="en-US" smtClean="0"/>
              <a:t>: http://www.w3.org/wiki/SweoIG/TaskForces/CommunityProjects/LinkingOpenData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5E92E6-C361-46BE-B057-1ADDC93D67C0}" type="slidenum">
              <a:rPr lang="en-US" smtClean="0"/>
              <a:pPr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62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52CC7-3AF1-49F6-8088-8773C707F409}" type="datetimeFigureOut">
              <a:rPr lang="en-GB" smtClean="0"/>
              <a:pPr/>
              <a:t>03/09/2015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486D1-A01F-4BED-A851-E7E004ADB942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52CC7-3AF1-49F6-8088-8773C707F409}" type="datetimeFigureOut">
              <a:rPr lang="en-GB" smtClean="0"/>
              <a:pPr/>
              <a:t>03/09/2015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486D1-A01F-4BED-A851-E7E004ADB9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52CC7-3AF1-49F6-8088-8773C707F409}" type="datetimeFigureOut">
              <a:rPr lang="en-GB" smtClean="0"/>
              <a:pPr/>
              <a:t>03/09/2015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486D1-A01F-4BED-A851-E7E004ADB9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52CC7-3AF1-49F6-8088-8773C707F409}" type="datetimeFigureOut">
              <a:rPr lang="en-GB" smtClean="0"/>
              <a:pPr/>
              <a:t>03/09/2015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486D1-A01F-4BED-A851-E7E004ADB9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52CC7-3AF1-49F6-8088-8773C707F409}" type="datetimeFigureOut">
              <a:rPr lang="en-GB" smtClean="0"/>
              <a:pPr/>
              <a:t>03/09/2015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486D1-A01F-4BED-A851-E7E004ADB942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52CC7-3AF1-49F6-8088-8773C707F409}" type="datetimeFigureOut">
              <a:rPr lang="en-GB" smtClean="0"/>
              <a:pPr/>
              <a:t>03/09/2015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486D1-A01F-4BED-A851-E7E004ADB9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52CC7-3AF1-49F6-8088-8773C707F409}" type="datetimeFigureOut">
              <a:rPr lang="en-GB" smtClean="0"/>
              <a:pPr/>
              <a:t>03/09/2015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486D1-A01F-4BED-A851-E7E004ADB942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52CC7-3AF1-49F6-8088-8773C707F409}" type="datetimeFigureOut">
              <a:rPr lang="en-GB" smtClean="0"/>
              <a:pPr/>
              <a:t>03/09/2015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486D1-A01F-4BED-A851-E7E004ADB9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52CC7-3AF1-49F6-8088-8773C707F409}" type="datetimeFigureOut">
              <a:rPr lang="en-GB" smtClean="0"/>
              <a:pPr/>
              <a:t>03/09/2015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486D1-A01F-4BED-A851-E7E004ADB9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52CC7-3AF1-49F6-8088-8773C707F409}" type="datetimeFigureOut">
              <a:rPr lang="en-GB" smtClean="0"/>
              <a:pPr/>
              <a:t>03/09/2015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486D1-A01F-4BED-A851-E7E004ADB942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52CC7-3AF1-49F6-8088-8773C707F409}" type="datetimeFigureOut">
              <a:rPr lang="en-GB" smtClean="0"/>
              <a:pPr/>
              <a:t>03/09/2015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486D1-A01F-4BED-A851-E7E004ADB9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F8552CC7-3AF1-49F6-8088-8773C707F409}" type="datetimeFigureOut">
              <a:rPr lang="en-GB" smtClean="0"/>
              <a:pPr/>
              <a:t>03/09/2015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1B4486D1-A01F-4BED-A851-E7E004ADB942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ontotext.com/owlim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systrap.com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.vu.nl/das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Large-scale semantic web reasoning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b="1" dirty="0" smtClean="0"/>
              <a:t>Grigoris Antoniou and Ilias Tachmazidis</a:t>
            </a:r>
          </a:p>
          <a:p>
            <a:r>
              <a:rPr lang="en-GB" b="1" dirty="0" smtClean="0"/>
              <a:t>University of Huddersfield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5121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OK, we are relevant…</a:t>
            </a:r>
            <a:br>
              <a:rPr lang="en-GB" dirty="0" smtClean="0"/>
            </a:br>
            <a:r>
              <a:rPr lang="en-GB" dirty="0" smtClean="0"/>
              <a:t>but can we have impact?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GB" dirty="0" smtClean="0">
                <a:solidFill>
                  <a:srgbClr val="0070C0"/>
                </a:solidFill>
              </a:rPr>
              <a:t>A number of key societal challenges are awaiting our input: </a:t>
            </a:r>
          </a:p>
          <a:p>
            <a:r>
              <a:rPr lang="en-GB" dirty="0" smtClean="0"/>
              <a:t>Smart cities</a:t>
            </a:r>
          </a:p>
          <a:p>
            <a:r>
              <a:rPr lang="en-GB" dirty="0" smtClean="0"/>
              <a:t>Intelligent environments, ambient assisted living</a:t>
            </a:r>
          </a:p>
          <a:p>
            <a:r>
              <a:rPr lang="en-GB" dirty="0" smtClean="0"/>
              <a:t>Intelligent healthcare (including remote monitoring)</a:t>
            </a:r>
          </a:p>
          <a:p>
            <a:r>
              <a:rPr lang="en-GB" dirty="0" smtClean="0"/>
              <a:t>Disaster detection and management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052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OK, we are relevant and can have impact…</a:t>
            </a:r>
            <a:r>
              <a:rPr lang="en-GB" dirty="0"/>
              <a:t> </a:t>
            </a:r>
            <a:r>
              <a:rPr lang="en-GB" dirty="0" smtClean="0"/>
              <a:t>but can we deliver?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GB" dirty="0" smtClean="0">
                <a:solidFill>
                  <a:srgbClr val="0070C0"/>
                </a:solidFill>
              </a:rPr>
              <a:t>The problem: </a:t>
            </a:r>
          </a:p>
          <a:p>
            <a:r>
              <a:rPr lang="en-GB" dirty="0" smtClean="0"/>
              <a:t>Traditional approaches work in centralized memory</a:t>
            </a:r>
          </a:p>
          <a:p>
            <a:r>
              <a:rPr lang="en-GB" dirty="0" smtClean="0"/>
              <a:t>But we cannot load big data (or the Web) on a centralized memory, nor are we expected to do so in the future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 smtClean="0">
                <a:solidFill>
                  <a:srgbClr val="0070C0"/>
                </a:solidFill>
              </a:rPr>
              <a:t>To the rescue: New computational paradigms</a:t>
            </a:r>
          </a:p>
          <a:p>
            <a:r>
              <a:rPr lang="en-GB" dirty="0" smtClean="0"/>
              <a:t>Developed in the past decade as part of high-performance computing, cloud computing etc.</a:t>
            </a:r>
          </a:p>
          <a:p>
            <a:r>
              <a:rPr lang="en-GB" dirty="0" smtClean="0"/>
              <a:t>Developed independently of SW and KR, but we can use them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4287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Follows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Basic RDFS reasoning on Map Reduce</a:t>
            </a:r>
          </a:p>
          <a:p>
            <a:r>
              <a:rPr lang="en-GB" dirty="0" smtClean="0"/>
              <a:t>Computationally simple nonmonotonic reasoning on Map Reduce </a:t>
            </a:r>
          </a:p>
          <a:p>
            <a:r>
              <a:rPr lang="en-GB" dirty="0" smtClean="0"/>
              <a:t>Computationally complex ontology repair approach using Signal/Collect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7548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Presentation Overview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 dirty="0" smtClean="0"/>
              <a:t>Motivation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>
                <a:solidFill>
                  <a:srgbClr val="C00000"/>
                </a:solidFill>
              </a:rPr>
              <a:t>RDFS Reasoning</a:t>
            </a:r>
            <a:endParaRPr lang="en-GB" dirty="0">
              <a:solidFill>
                <a:srgbClr val="C0000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Reasoning with Imperfect Data and Knowledge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Ontology Repair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Future Work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5791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 and Challenges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One machine is not enough to store and process the Web 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We must distribute </a:t>
            </a:r>
            <a:r>
              <a:rPr lang="en-US" b="1" dirty="0" smtClean="0"/>
              <a:t>data</a:t>
            </a:r>
            <a:r>
              <a:rPr lang="en-US" dirty="0" smtClean="0"/>
              <a:t> and </a:t>
            </a:r>
            <a:r>
              <a:rPr lang="en-US" b="1" dirty="0" smtClean="0"/>
              <a:t>computation</a:t>
            </a:r>
          </a:p>
          <a:p>
            <a:r>
              <a:rPr lang="en-US" dirty="0" smtClean="0"/>
              <a:t>What architecture?</a:t>
            </a:r>
          </a:p>
          <a:p>
            <a:pPr lvl="1"/>
            <a:r>
              <a:rPr lang="en-US" dirty="0" smtClean="0"/>
              <a:t>Several architectures of supercomputers</a:t>
            </a:r>
          </a:p>
          <a:p>
            <a:pPr lvl="2"/>
            <a:r>
              <a:rPr lang="en-US" dirty="0" smtClean="0"/>
              <a:t>SIMD (single instruction/multiple data) processors, like graphic cards</a:t>
            </a:r>
          </a:p>
          <a:p>
            <a:pPr lvl="2"/>
            <a:r>
              <a:rPr lang="en-US" dirty="0" smtClean="0"/>
              <a:t>Multiprocessing computers (many CPU shared memory)</a:t>
            </a:r>
          </a:p>
          <a:p>
            <a:pPr lvl="2"/>
            <a:r>
              <a:rPr lang="en-US" dirty="0" smtClean="0"/>
              <a:t>Clusters (shared nothing architecture)</a:t>
            </a:r>
          </a:p>
          <a:p>
            <a:pPr lvl="1"/>
            <a:r>
              <a:rPr lang="en-US" dirty="0" smtClean="0"/>
              <a:t>Algorithms depend on the architecture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Clusters are becoming the reference architecture for High Performance Computing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" name="Down Arrow 1"/>
          <p:cNvSpPr/>
          <p:nvPr/>
        </p:nvSpPr>
        <p:spPr>
          <a:xfrm>
            <a:off x="2758679" y="2060848"/>
            <a:ext cx="1565160" cy="718351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513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 and </a:t>
            </a:r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a distributed environment the increase of performance comes at the price of new problems that we must face:</a:t>
            </a:r>
          </a:p>
          <a:p>
            <a:pPr lvl="1"/>
            <a:r>
              <a:rPr lang="en-US" dirty="0" smtClean="0"/>
              <a:t>Load balancing</a:t>
            </a:r>
          </a:p>
          <a:p>
            <a:pPr lvl="1"/>
            <a:r>
              <a:rPr lang="en-US" dirty="0" smtClean="0"/>
              <a:t>High I/O cost</a:t>
            </a:r>
          </a:p>
          <a:p>
            <a:pPr lvl="1"/>
            <a:r>
              <a:rPr lang="en-US" dirty="0" smtClean="0"/>
              <a:t>Programming complexity</a:t>
            </a:r>
          </a:p>
        </p:txBody>
      </p:sp>
    </p:spTree>
    <p:extLst>
      <p:ext uri="{BB962C8B-B14F-4D97-AF65-F5344CB8AC3E}">
        <p14:creationId xmlns:p14="http://schemas.microsoft.com/office/powerpoint/2010/main" val="3869837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Problems and Challenges: Load Balancing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Cause: </a:t>
            </a:r>
            <a:r>
              <a:rPr lang="en-US" dirty="0" smtClean="0"/>
              <a:t>In many cases (like reasoning) some data is needed much more than other (e.g. schema triples)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Effect: </a:t>
            </a:r>
            <a:r>
              <a:rPr lang="en-US" dirty="0" smtClean="0"/>
              <a:t>Some </a:t>
            </a:r>
            <a:r>
              <a:rPr lang="en-US" dirty="0" smtClean="0"/>
              <a:t>nodes must work more to serve the others. This hurts scalability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5936" y="3429000"/>
            <a:ext cx="2520280" cy="2599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168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Problems and Challenges: Load Balancing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Cause: </a:t>
            </a:r>
            <a:r>
              <a:rPr lang="en-GB" dirty="0"/>
              <a:t>In many cases (like reasoning) data distribution is </a:t>
            </a:r>
            <a:r>
              <a:rPr lang="en-GB" dirty="0" smtClean="0"/>
              <a:t>highly skewed </a:t>
            </a:r>
            <a:r>
              <a:rPr lang="en-GB" dirty="0"/>
              <a:t>(</a:t>
            </a:r>
            <a:r>
              <a:rPr lang="en-GB" dirty="0" err="1"/>
              <a:t>e.g</a:t>
            </a:r>
            <a:r>
              <a:rPr lang="en-GB" dirty="0"/>
              <a:t> few RDF resources are present in most triples, while </a:t>
            </a:r>
            <a:r>
              <a:rPr lang="en-GB" dirty="0" smtClean="0"/>
              <a:t>the majority </a:t>
            </a:r>
            <a:r>
              <a:rPr lang="en-GB" dirty="0"/>
              <a:t>of RDF resources are found in only few triples)</a:t>
            </a: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Effect: </a:t>
            </a:r>
            <a:r>
              <a:rPr lang="en-GB" dirty="0" smtClean="0"/>
              <a:t>Some </a:t>
            </a:r>
            <a:r>
              <a:rPr lang="en-GB" dirty="0"/>
              <a:t>nodes must work more while others remain idle. </a:t>
            </a:r>
            <a:r>
              <a:rPr lang="en-GB" dirty="0" smtClean="0"/>
              <a:t>This hurts </a:t>
            </a:r>
            <a:r>
              <a:rPr lang="en-GB" dirty="0"/>
              <a:t>scalability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3969" y="3717032"/>
            <a:ext cx="2520280" cy="2599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118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79435" y="2129396"/>
            <a:ext cx="5635939" cy="42269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525" y="333375"/>
            <a:ext cx="8324850" cy="47476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Problems and Challenges: High I/O Cost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2113" y="1141665"/>
            <a:ext cx="8356600" cy="495116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Cause:</a:t>
            </a:r>
            <a:r>
              <a:rPr lang="en-US" dirty="0" smtClean="0"/>
              <a:t> data is distributed on several nodes and during reasoning the peers need to heavily exchange it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Effect: </a:t>
            </a:r>
            <a:r>
              <a:rPr lang="en-US" dirty="0" smtClean="0"/>
              <a:t>hard drive or network speed become the performance bottleneck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482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525" y="333375"/>
            <a:ext cx="8324850" cy="86518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Problems and Challenges: Programming Complexity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2113" y="1526493"/>
            <a:ext cx="8356600" cy="456633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Cause:</a:t>
            </a:r>
            <a:r>
              <a:rPr lang="en-US" dirty="0" smtClean="0"/>
              <a:t> in a parallel setting there are many technical issues to handle</a:t>
            </a:r>
          </a:p>
          <a:p>
            <a:pPr lvl="1"/>
            <a:r>
              <a:rPr lang="en-US" dirty="0" smtClean="0"/>
              <a:t>Fault tolerance</a:t>
            </a:r>
          </a:p>
          <a:p>
            <a:pPr lvl="1"/>
            <a:r>
              <a:rPr lang="en-US" dirty="0" smtClean="0"/>
              <a:t>Data communication</a:t>
            </a:r>
          </a:p>
          <a:p>
            <a:pPr lvl="1"/>
            <a:r>
              <a:rPr lang="en-US" dirty="0" smtClean="0"/>
              <a:t>Execution control</a:t>
            </a:r>
          </a:p>
          <a:p>
            <a:pPr lvl="1"/>
            <a:r>
              <a:rPr lang="en-US" dirty="0" smtClean="0"/>
              <a:t>Etc.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>
                <a:solidFill>
                  <a:srgbClr val="FF0000"/>
                </a:solidFill>
              </a:rPr>
              <a:t>Effect: </a:t>
            </a:r>
            <a:r>
              <a:rPr lang="en-US" dirty="0" smtClean="0"/>
              <a:t>Programmers need to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write much more code in order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to execute an application on a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distributed architecture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4" y="3573016"/>
            <a:ext cx="3280524" cy="2468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63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Presentation Overview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 dirty="0" smtClean="0">
                <a:solidFill>
                  <a:srgbClr val="C00000"/>
                </a:solidFill>
              </a:rPr>
              <a:t>Motivation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RDFS Reasoning</a:t>
            </a:r>
            <a:endParaRPr lang="en-GB" dirty="0"/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Reasoning with Imperfect Data and Knowledge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Ontology Repair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Future Work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6616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990600"/>
          </a:xfrm>
        </p:spPr>
        <p:txBody>
          <a:bodyPr/>
          <a:lstStyle/>
          <a:p>
            <a:r>
              <a:rPr lang="en-US" dirty="0" smtClean="0"/>
              <a:t>MapReduce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69678" indent="-457200">
              <a:lnSpc>
                <a:spcPct val="120000"/>
              </a:lnSpc>
              <a:spcBef>
                <a:spcPts val="1055"/>
              </a:spcBef>
              <a:buSzPct val="100000"/>
            </a:pPr>
            <a:r>
              <a:rPr lang="en-US" dirty="0" smtClean="0">
                <a:ea typeface="ＭＳ Ｐゴシック" charset="0"/>
                <a:cs typeface="Palatino" charset="0"/>
              </a:rPr>
              <a:t>Analytical tasks over very large data (logs, web) are always the same</a:t>
            </a:r>
          </a:p>
          <a:p>
            <a:pPr marL="826878" lvl="1" indent="-457200">
              <a:lnSpc>
                <a:spcPct val="120000"/>
              </a:lnSpc>
              <a:spcBef>
                <a:spcPts val="1055"/>
              </a:spcBef>
              <a:buSzPct val="100000"/>
            </a:pPr>
            <a:r>
              <a:rPr lang="en-US" sz="2000" dirty="0">
                <a:ea typeface="ＭＳ Ｐゴシック" charset="0"/>
                <a:cs typeface="Palatino" charset="0"/>
              </a:rPr>
              <a:t>Iterate over large number of records</a:t>
            </a:r>
          </a:p>
          <a:p>
            <a:pPr marL="826878" lvl="1" indent="-457200">
              <a:lnSpc>
                <a:spcPct val="120000"/>
              </a:lnSpc>
              <a:spcBef>
                <a:spcPts val="1055"/>
              </a:spcBef>
              <a:buSzPct val="100000"/>
            </a:pPr>
            <a:r>
              <a:rPr lang="en-US" sz="2000" dirty="0">
                <a:ea typeface="ＭＳ Ｐゴシック" charset="0"/>
                <a:cs typeface="Palatino" charset="0"/>
              </a:rPr>
              <a:t>Extract something interesting from each</a:t>
            </a:r>
          </a:p>
          <a:p>
            <a:pPr marL="826878" lvl="1" indent="-457200">
              <a:lnSpc>
                <a:spcPct val="120000"/>
              </a:lnSpc>
              <a:spcBef>
                <a:spcPts val="1055"/>
              </a:spcBef>
              <a:buSzPct val="100000"/>
            </a:pPr>
            <a:r>
              <a:rPr lang="en-US" sz="2000" dirty="0">
                <a:ea typeface="ＭＳ Ｐゴシック" charset="0"/>
                <a:cs typeface="Palatino" charset="0"/>
              </a:rPr>
              <a:t>Shuffle and sort intermediate results</a:t>
            </a:r>
          </a:p>
          <a:p>
            <a:pPr marL="826878" lvl="1" indent="-457200">
              <a:lnSpc>
                <a:spcPct val="120000"/>
              </a:lnSpc>
              <a:spcBef>
                <a:spcPts val="1055"/>
              </a:spcBef>
              <a:buSzPct val="100000"/>
            </a:pPr>
            <a:r>
              <a:rPr lang="en-US" sz="2000" dirty="0">
                <a:ea typeface="ＭＳ Ｐゴシック" charset="0"/>
                <a:cs typeface="Palatino" charset="0"/>
              </a:rPr>
              <a:t>Aggregate intermediate results</a:t>
            </a:r>
          </a:p>
          <a:p>
            <a:pPr marL="826878" lvl="1" indent="-457200">
              <a:lnSpc>
                <a:spcPct val="120000"/>
              </a:lnSpc>
              <a:spcBef>
                <a:spcPts val="1055"/>
              </a:spcBef>
              <a:buSzPct val="100000"/>
            </a:pPr>
            <a:r>
              <a:rPr lang="en-US" sz="2000" dirty="0">
                <a:ea typeface="ＭＳ Ｐゴシック" charset="0"/>
                <a:cs typeface="Palatino" charset="0"/>
              </a:rPr>
              <a:t>Generate final output</a:t>
            </a:r>
          </a:p>
          <a:p>
            <a:pPr marL="369678" indent="-457200">
              <a:lnSpc>
                <a:spcPct val="120000"/>
              </a:lnSpc>
              <a:spcBef>
                <a:spcPts val="1055"/>
              </a:spcBef>
              <a:buSzPct val="100000"/>
            </a:pPr>
            <a:r>
              <a:rPr lang="en-US" dirty="0" smtClean="0">
                <a:solidFill>
                  <a:srgbClr val="0070C0"/>
                </a:solidFill>
                <a:ea typeface="ＭＳ Ｐゴシック" charset="0"/>
                <a:cs typeface="Palatino" charset="0"/>
              </a:rPr>
              <a:t>Idea: provide functional abstraction of these two functions</a:t>
            </a:r>
          </a:p>
        </p:txBody>
      </p:sp>
      <p:sp>
        <p:nvSpPr>
          <p:cNvPr id="5" name="Rectangle 4"/>
          <p:cNvSpPr/>
          <p:nvPr/>
        </p:nvSpPr>
        <p:spPr>
          <a:xfrm rot="20349675">
            <a:off x="2898154" y="2451609"/>
            <a:ext cx="16930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</a:t>
            </a:r>
            <a:r>
              <a:rPr lang="nl-NL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ap</a:t>
            </a:r>
            <a:endParaRPr lang="nl-NL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 rot="20412748">
            <a:off x="2852968" y="3544406"/>
            <a:ext cx="25444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</a:t>
            </a:r>
            <a:r>
              <a:rPr lang="nl-NL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educe</a:t>
            </a:r>
            <a:endParaRPr lang="nl-NL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07751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MapReduce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255378">
              <a:lnSpc>
                <a:spcPct val="120000"/>
              </a:lnSpc>
              <a:spcBef>
                <a:spcPts val="1055"/>
              </a:spcBef>
              <a:buSzPct val="100000"/>
            </a:pPr>
            <a:r>
              <a:rPr lang="en-US" dirty="0" smtClean="0">
                <a:solidFill>
                  <a:srgbClr val="000000"/>
                </a:solidFill>
                <a:ea typeface="ＭＳ Ｐゴシック" charset="0"/>
                <a:cs typeface="Palatino" charset="0"/>
              </a:rPr>
              <a:t>In 2004 Google introduced the idea of MapReduce</a:t>
            </a:r>
          </a:p>
          <a:p>
            <a:pPr marL="731628" lvl="1">
              <a:lnSpc>
                <a:spcPct val="120000"/>
              </a:lnSpc>
              <a:spcBef>
                <a:spcPts val="1055"/>
              </a:spcBef>
              <a:buSzPct val="100000"/>
            </a:pPr>
            <a:r>
              <a:rPr lang="en-US" dirty="0" smtClean="0">
                <a:solidFill>
                  <a:srgbClr val="000000"/>
                </a:solidFill>
                <a:ea typeface="ＭＳ Ｐゴシック" charset="0"/>
                <a:cs typeface="Palatino" charset="0"/>
              </a:rPr>
              <a:t>Computation is expressed only with Maps and Reduce</a:t>
            </a:r>
          </a:p>
          <a:p>
            <a:pPr marL="731628" lvl="1">
              <a:lnSpc>
                <a:spcPct val="120000"/>
              </a:lnSpc>
              <a:spcBef>
                <a:spcPts val="1055"/>
              </a:spcBef>
              <a:buSzPct val="100000"/>
            </a:pPr>
            <a:r>
              <a:rPr lang="en-US" dirty="0" err="1" smtClean="0">
                <a:solidFill>
                  <a:srgbClr val="000000"/>
                </a:solidFill>
                <a:ea typeface="ＭＳ Ｐゴシック" charset="0"/>
                <a:cs typeface="Palatino" charset="0"/>
              </a:rPr>
              <a:t>Hadoop</a:t>
            </a:r>
            <a:r>
              <a:rPr lang="en-US" dirty="0" smtClean="0">
                <a:solidFill>
                  <a:srgbClr val="000000"/>
                </a:solidFill>
                <a:ea typeface="ＭＳ Ｐゴシック" charset="0"/>
                <a:cs typeface="Palatino" charset="0"/>
              </a:rPr>
              <a:t> is a very popular open source MapReduce implementation</a:t>
            </a:r>
          </a:p>
          <a:p>
            <a:pPr marL="255378">
              <a:lnSpc>
                <a:spcPct val="120000"/>
              </a:lnSpc>
              <a:spcBef>
                <a:spcPts val="1055"/>
              </a:spcBef>
              <a:buSzPct val="100000"/>
            </a:pPr>
            <a:r>
              <a:rPr lang="en-US" dirty="0" smtClean="0">
                <a:solidFill>
                  <a:srgbClr val="000000"/>
                </a:solidFill>
                <a:ea typeface="ＭＳ Ｐゴシック" charset="0"/>
                <a:cs typeface="Palatino" charset="0"/>
              </a:rPr>
              <a:t>A MapReduce framework provides</a:t>
            </a:r>
          </a:p>
          <a:p>
            <a:pPr marL="712578" lvl="1" indent="-342900">
              <a:lnSpc>
                <a:spcPct val="120000"/>
              </a:lnSpc>
              <a:spcBef>
                <a:spcPts val="1055"/>
              </a:spcBef>
              <a:buSzPct val="100000"/>
            </a:pPr>
            <a:r>
              <a:rPr lang="en-US" dirty="0">
                <a:solidFill>
                  <a:srgbClr val="000000"/>
                </a:solidFill>
                <a:ea typeface="ＭＳ Ｐゴシック" charset="0"/>
                <a:cs typeface="Palatino" charset="0"/>
              </a:rPr>
              <a:t>Automatic parallelization and distribution</a:t>
            </a:r>
          </a:p>
          <a:p>
            <a:pPr marL="712578" lvl="1" indent="-342900">
              <a:lnSpc>
                <a:spcPct val="120000"/>
              </a:lnSpc>
              <a:spcBef>
                <a:spcPts val="1055"/>
              </a:spcBef>
              <a:buSzPct val="100000"/>
            </a:pPr>
            <a:r>
              <a:rPr lang="en-US" dirty="0">
                <a:solidFill>
                  <a:srgbClr val="000000"/>
                </a:solidFill>
                <a:ea typeface="ＭＳ Ｐゴシック" charset="0"/>
                <a:cs typeface="Palatino" charset="0"/>
              </a:rPr>
              <a:t>Fault tolerance</a:t>
            </a:r>
          </a:p>
          <a:p>
            <a:pPr marL="712578" lvl="1" indent="-342900">
              <a:lnSpc>
                <a:spcPct val="120000"/>
              </a:lnSpc>
              <a:spcBef>
                <a:spcPts val="1055"/>
              </a:spcBef>
              <a:buSzPct val="100000"/>
            </a:pPr>
            <a:r>
              <a:rPr lang="en-US" dirty="0">
                <a:solidFill>
                  <a:srgbClr val="000000"/>
                </a:solidFill>
                <a:ea typeface="ＭＳ Ｐゴシック" charset="0"/>
                <a:cs typeface="Palatino" charset="0"/>
              </a:rPr>
              <a:t>I/O scheduling</a:t>
            </a:r>
          </a:p>
          <a:p>
            <a:pPr marL="712578" lvl="1" indent="-342900">
              <a:lnSpc>
                <a:spcPct val="120000"/>
              </a:lnSpc>
              <a:spcBef>
                <a:spcPts val="1055"/>
              </a:spcBef>
              <a:buSzPct val="100000"/>
            </a:pPr>
            <a:r>
              <a:rPr lang="en-US" dirty="0">
                <a:solidFill>
                  <a:srgbClr val="000000"/>
                </a:solidFill>
                <a:ea typeface="ＭＳ Ｐゴシック" charset="0"/>
                <a:cs typeface="Palatino" charset="0"/>
              </a:rPr>
              <a:t>Monitoring and status updates</a:t>
            </a:r>
          </a:p>
          <a:p>
            <a:pPr marL="255378">
              <a:lnSpc>
                <a:spcPct val="120000"/>
              </a:lnSpc>
              <a:spcBef>
                <a:spcPts val="1055"/>
              </a:spcBef>
              <a:buSzPct val="100000"/>
            </a:pPr>
            <a:r>
              <a:rPr lang="en-US" dirty="0" smtClean="0">
                <a:solidFill>
                  <a:srgbClr val="000000"/>
                </a:solidFill>
                <a:ea typeface="ＭＳ Ｐゴシック" charset="0"/>
                <a:cs typeface="Palatino" charset="0"/>
              </a:rPr>
              <a:t>Users write MapReduce programs -&gt; framework executes them</a:t>
            </a:r>
          </a:p>
        </p:txBody>
      </p:sp>
      <p:sp>
        <p:nvSpPr>
          <p:cNvPr id="6" name="Donut 5"/>
          <p:cNvSpPr/>
          <p:nvPr/>
        </p:nvSpPr>
        <p:spPr>
          <a:xfrm>
            <a:off x="755576" y="4509120"/>
            <a:ext cx="3227294" cy="806565"/>
          </a:xfrm>
          <a:prstGeom prst="donut">
            <a:avLst>
              <a:gd name="adj" fmla="val 724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5777490" y="3125406"/>
            <a:ext cx="2937885" cy="436141"/>
          </a:xfrm>
          <a:prstGeom prst="wedgeRoundRectCallout">
            <a:avLst>
              <a:gd name="adj1" fmla="val -25535"/>
              <a:gd name="adj2" fmla="val -81619"/>
              <a:gd name="adj3" fmla="val 16667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FF"/>
                </a:solidFill>
                <a:hlinkClick r:id="rId2"/>
              </a:rPr>
              <a:t>http://hadoop.apache.org/</a:t>
            </a:r>
            <a:endParaRPr lang="en-US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102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MapReduce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9678" indent="-457200">
              <a:lnSpc>
                <a:spcPct val="120000"/>
              </a:lnSpc>
              <a:spcBef>
                <a:spcPts val="1055"/>
              </a:spcBef>
              <a:buSzPct val="100000"/>
            </a:pPr>
            <a:r>
              <a:rPr lang="en-US" dirty="0" smtClean="0">
                <a:solidFill>
                  <a:srgbClr val="000000"/>
                </a:solidFill>
              </a:rPr>
              <a:t>A MapReduce program is a sequence of one (or more) map and a reduce function</a:t>
            </a:r>
          </a:p>
          <a:p>
            <a:pPr marL="369678" indent="-457200">
              <a:lnSpc>
                <a:spcPct val="120000"/>
              </a:lnSpc>
              <a:spcBef>
                <a:spcPts val="1055"/>
              </a:spcBef>
              <a:buSzPct val="100000"/>
            </a:pPr>
            <a:r>
              <a:rPr lang="en-US" dirty="0" smtClean="0">
                <a:solidFill>
                  <a:srgbClr val="000000"/>
                </a:solidFill>
              </a:rPr>
              <a:t>All the information is expressed as a set of key/value pairs</a:t>
            </a:r>
            <a:endParaRPr lang="en-US" dirty="0">
              <a:solidFill>
                <a:srgbClr val="000000"/>
              </a:solidFill>
            </a:endParaRPr>
          </a:p>
          <a:p>
            <a:pPr marL="369678" indent="-457200">
              <a:lnSpc>
                <a:spcPct val="120000"/>
              </a:lnSpc>
              <a:spcBef>
                <a:spcPts val="1055"/>
              </a:spcBef>
              <a:buSzPct val="100000"/>
            </a:pPr>
            <a:r>
              <a:rPr lang="en-US" dirty="0" smtClean="0">
                <a:solidFill>
                  <a:srgbClr val="000000"/>
                </a:solidFill>
              </a:rPr>
              <a:t>The execution of a MapReduce program is the follow:</a:t>
            </a:r>
          </a:p>
          <a:p>
            <a:pPr marL="884028" lvl="1" indent="-514350">
              <a:lnSpc>
                <a:spcPct val="120000"/>
              </a:lnSpc>
              <a:spcBef>
                <a:spcPts val="1055"/>
              </a:spcBef>
              <a:buSzPct val="100000"/>
              <a:buFont typeface="+mj-lt"/>
              <a:buAutoNum type="arabicPeriod"/>
            </a:pPr>
            <a:r>
              <a:rPr lang="en-US" b="1" dirty="0" smtClean="0">
                <a:solidFill>
                  <a:srgbClr val="000000"/>
                </a:solidFill>
              </a:rPr>
              <a:t>map</a:t>
            </a:r>
            <a:r>
              <a:rPr lang="en-US" i="1" dirty="0" smtClean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function transforms input records in </a:t>
            </a:r>
            <a:r>
              <a:rPr lang="en-US" dirty="0">
                <a:solidFill>
                  <a:srgbClr val="000000"/>
                </a:solidFill>
              </a:rPr>
              <a:t>intermediate </a:t>
            </a:r>
            <a:r>
              <a:rPr lang="en-US" dirty="0" smtClean="0">
                <a:solidFill>
                  <a:srgbClr val="000000"/>
                </a:solidFill>
              </a:rPr>
              <a:t>key/value pairs</a:t>
            </a:r>
            <a:endParaRPr lang="en-US" dirty="0">
              <a:solidFill>
                <a:srgbClr val="000000"/>
              </a:solidFill>
            </a:endParaRPr>
          </a:p>
          <a:p>
            <a:pPr marL="884028" lvl="1" indent="-514350">
              <a:lnSpc>
                <a:spcPct val="120000"/>
              </a:lnSpc>
              <a:spcBef>
                <a:spcPts val="1055"/>
              </a:spcBef>
              <a:buSzPct val="100000"/>
              <a:buFont typeface="+mj-lt"/>
              <a:buAutoNum type="arabicPeriod"/>
            </a:pPr>
            <a:r>
              <a:rPr lang="en-US" dirty="0" smtClean="0">
                <a:solidFill>
                  <a:srgbClr val="000000"/>
                </a:solidFill>
              </a:rPr>
              <a:t>MapReduce framework automatically </a:t>
            </a:r>
            <a:r>
              <a:rPr lang="en-US" dirty="0">
                <a:solidFill>
                  <a:srgbClr val="000000"/>
                </a:solidFill>
              </a:rPr>
              <a:t>groups the </a:t>
            </a:r>
            <a:r>
              <a:rPr lang="en-US" dirty="0" smtClean="0">
                <a:solidFill>
                  <a:srgbClr val="000000"/>
                </a:solidFill>
              </a:rPr>
              <a:t>pairs</a:t>
            </a:r>
            <a:endParaRPr lang="en-US" dirty="0">
              <a:solidFill>
                <a:srgbClr val="000000"/>
              </a:solidFill>
            </a:endParaRPr>
          </a:p>
          <a:p>
            <a:pPr marL="884028" lvl="1" indent="-514350">
              <a:lnSpc>
                <a:spcPct val="120000"/>
              </a:lnSpc>
              <a:spcBef>
                <a:spcPts val="1055"/>
              </a:spcBef>
              <a:buSzPct val="100000"/>
              <a:buFont typeface="+mj-lt"/>
              <a:buAutoNum type="arabicPeriod"/>
            </a:pPr>
            <a:r>
              <a:rPr lang="en-US" b="1" dirty="0">
                <a:solidFill>
                  <a:srgbClr val="000000"/>
                </a:solidFill>
              </a:rPr>
              <a:t>r</a:t>
            </a:r>
            <a:r>
              <a:rPr lang="en-US" b="1" dirty="0" smtClean="0">
                <a:solidFill>
                  <a:srgbClr val="000000"/>
                </a:solidFill>
              </a:rPr>
              <a:t>educe</a:t>
            </a:r>
            <a:r>
              <a:rPr lang="en-US" i="1" dirty="0" smtClean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function</a:t>
            </a:r>
            <a:r>
              <a:rPr lang="en-US" i="1" dirty="0" smtClean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processes </a:t>
            </a:r>
            <a:r>
              <a:rPr lang="en-US" dirty="0">
                <a:solidFill>
                  <a:srgbClr val="000000"/>
                </a:solidFill>
              </a:rPr>
              <a:t>each group and returns </a:t>
            </a:r>
            <a:r>
              <a:rPr lang="en-US" dirty="0" smtClean="0">
                <a:solidFill>
                  <a:srgbClr val="000000"/>
                </a:solidFill>
              </a:rPr>
              <a:t>output</a:t>
            </a:r>
            <a:endParaRPr lang="en-US" dirty="0" smtClean="0">
              <a:solidFill>
                <a:srgbClr val="000000"/>
              </a:solidFill>
              <a:latin typeface="American Typewriter"/>
              <a:cs typeface="American Typewriter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90525" y="4392684"/>
            <a:ext cx="8510588" cy="802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14325" indent="-314325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90575" indent="-314325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2pPr>
            <a:lvl3pPr marL="1209675" indent="-276225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1600">
                <a:solidFill>
                  <a:schemeClr val="tx1"/>
                </a:solidFill>
                <a:latin typeface="+mn-lt"/>
              </a:defRPr>
            </a:lvl3pPr>
            <a:lvl4pPr marL="1657350" indent="-276225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1600">
                <a:solidFill>
                  <a:schemeClr val="tx1"/>
                </a:solidFill>
                <a:latin typeface="+mn-lt"/>
              </a:defRPr>
            </a:lvl4pPr>
            <a:lvl5pPr marL="2095500" indent="-276225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5"/>
              </a:buBlip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5"/>
              </a:buBlip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5"/>
              </a:buBlip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5"/>
              </a:buBlip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 smtClean="0"/>
              <a:t>Example: suppose we want to calculate the occurrences of words in a set of documents.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79712" y="2276872"/>
            <a:ext cx="4694673" cy="3170099"/>
          </a:xfrm>
          <a:prstGeom prst="rect">
            <a:avLst/>
          </a:prstGeom>
          <a:noFill/>
          <a:ln>
            <a:noFill/>
          </a:ln>
          <a:effectLst>
            <a:glow rad="101600">
              <a:schemeClr val="bg2">
                <a:alpha val="75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merican Typewriter"/>
                <a:cs typeface="American Typewriter"/>
              </a:rPr>
              <a:t>map(null, file) {</a:t>
            </a:r>
          </a:p>
          <a:p>
            <a:r>
              <a:rPr lang="en-US" sz="2000" dirty="0" smtClean="0">
                <a:latin typeface="American Typewriter"/>
                <a:cs typeface="American Typewriter"/>
              </a:rPr>
              <a:t>	for (word in file) output(word, 1)</a:t>
            </a:r>
          </a:p>
          <a:p>
            <a:r>
              <a:rPr lang="en-US" sz="2000" dirty="0" smtClean="0">
                <a:latin typeface="American Typewriter"/>
                <a:cs typeface="American Typewriter"/>
              </a:rPr>
              <a:t>}</a:t>
            </a:r>
          </a:p>
          <a:p>
            <a:endParaRPr lang="en-US" sz="2000" dirty="0" smtClean="0">
              <a:latin typeface="American Typewriter"/>
              <a:cs typeface="American Typewriter"/>
            </a:endParaRPr>
          </a:p>
          <a:p>
            <a:r>
              <a:rPr lang="en-US" sz="2000" dirty="0" smtClean="0">
                <a:latin typeface="American Typewriter"/>
                <a:cs typeface="American Typewriter"/>
              </a:rPr>
              <a:t>reduce(word, set&lt;numbers&gt;) {</a:t>
            </a:r>
          </a:p>
          <a:p>
            <a:r>
              <a:rPr lang="en-US" sz="2000" dirty="0" smtClean="0">
                <a:latin typeface="American Typewriter"/>
                <a:cs typeface="American Typewriter"/>
              </a:rPr>
              <a:t>	</a:t>
            </a:r>
            <a:r>
              <a:rPr lang="en-US" sz="2000" dirty="0" err="1" smtClean="0">
                <a:latin typeface="American Typewriter"/>
                <a:cs typeface="American Typewriter"/>
              </a:rPr>
              <a:t>int</a:t>
            </a:r>
            <a:r>
              <a:rPr lang="en-US" sz="2000" dirty="0" smtClean="0">
                <a:latin typeface="American Typewriter"/>
                <a:cs typeface="American Typewriter"/>
              </a:rPr>
              <a:t> count = 0;</a:t>
            </a:r>
          </a:p>
          <a:p>
            <a:r>
              <a:rPr lang="en-US" sz="2000" dirty="0" smtClean="0">
                <a:latin typeface="American Typewriter"/>
                <a:cs typeface="American Typewriter"/>
              </a:rPr>
              <a:t>	for (</a:t>
            </a:r>
            <a:r>
              <a:rPr lang="en-US" sz="2000" dirty="0" err="1" smtClean="0">
                <a:latin typeface="American Typewriter"/>
                <a:cs typeface="American Typewriter"/>
              </a:rPr>
              <a:t>int</a:t>
            </a:r>
            <a:r>
              <a:rPr lang="en-US" sz="2000" dirty="0" smtClean="0">
                <a:latin typeface="American Typewriter"/>
                <a:cs typeface="American Typewriter"/>
              </a:rPr>
              <a:t> value : numbers)</a:t>
            </a:r>
          </a:p>
          <a:p>
            <a:r>
              <a:rPr lang="en-US" sz="2000" dirty="0" smtClean="0">
                <a:latin typeface="American Typewriter"/>
                <a:cs typeface="American Typewriter"/>
              </a:rPr>
              <a:t>		count += value;</a:t>
            </a:r>
          </a:p>
          <a:p>
            <a:r>
              <a:rPr lang="en-US" sz="2000" dirty="0" smtClean="0">
                <a:latin typeface="American Typewriter"/>
                <a:cs typeface="American Typewriter"/>
              </a:rPr>
              <a:t>	output(word, count)</a:t>
            </a:r>
          </a:p>
          <a:p>
            <a:r>
              <a:rPr lang="en-US" sz="2000" dirty="0" smtClean="0">
                <a:latin typeface="American Typewriter"/>
                <a:cs typeface="American Typewriter"/>
              </a:rPr>
              <a:t>}</a:t>
            </a:r>
            <a:endParaRPr lang="en-US" sz="2000" dirty="0" smtClean="0">
              <a:solidFill>
                <a:srgbClr val="000000"/>
              </a:solidFill>
              <a:ea typeface="ＭＳ Ｐゴシック" charset="0"/>
              <a:cs typeface="Palatin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1780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11732E-7 1.05714E-6 L -0.00417 -0.44044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-220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 build="allAtOnce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MapReduce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2113" y="1398217"/>
            <a:ext cx="8356600" cy="4694607"/>
          </a:xfrm>
        </p:spPr>
        <p:txBody>
          <a:bodyPr/>
          <a:lstStyle/>
          <a:p>
            <a:r>
              <a:rPr lang="en-US" dirty="0" smtClean="0"/>
              <a:t>“How can MapReduce help us solving the three problems of above?”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High communication cost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The map functions are executed on local data. This reduces the volume of data that nodes need to exchange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Programming complexity</a:t>
            </a:r>
          </a:p>
          <a:p>
            <a:pPr lvl="1"/>
            <a:r>
              <a:rPr lang="en-US" dirty="0" smtClean="0"/>
              <a:t>In MapReduce the user needs to write only the map and reduce functions. The framework takes care of everything else.</a:t>
            </a:r>
          </a:p>
          <a:p>
            <a:r>
              <a:rPr lang="en-US" dirty="0">
                <a:solidFill>
                  <a:srgbClr val="FF0000"/>
                </a:solidFill>
              </a:rPr>
              <a:t>L</a:t>
            </a:r>
            <a:r>
              <a:rPr lang="en-US" dirty="0" smtClean="0">
                <a:solidFill>
                  <a:srgbClr val="FF0000"/>
                </a:solidFill>
              </a:rPr>
              <a:t>oad balancing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This problem is still not solved. </a:t>
            </a:r>
            <a:r>
              <a:rPr lang="en-US" dirty="0" smtClean="0">
                <a:solidFill>
                  <a:srgbClr val="000000"/>
                </a:solidFill>
                <a:sym typeface="Wingdings"/>
              </a:rPr>
              <a:t> Further research is necessary…</a:t>
            </a:r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16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WebPIE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2113" y="1526493"/>
            <a:ext cx="8356600" cy="4566331"/>
          </a:xfrm>
        </p:spPr>
        <p:txBody>
          <a:bodyPr>
            <a:noAutofit/>
          </a:bodyPr>
          <a:lstStyle/>
          <a:p>
            <a:pPr marL="495300" indent="-457200">
              <a:spcBef>
                <a:spcPts val="700"/>
              </a:spcBef>
              <a:buSzPct val="100000"/>
              <a:tabLst>
                <a:tab pos="355600" algn="l"/>
                <a:tab pos="800100" algn="l"/>
                <a:tab pos="1244600" algn="l"/>
                <a:tab pos="1701800" algn="l"/>
                <a:tab pos="2146300" algn="l"/>
                <a:tab pos="2590800" algn="l"/>
                <a:tab pos="3048000" algn="l"/>
                <a:tab pos="3492500" algn="l"/>
                <a:tab pos="3949700" algn="l"/>
                <a:tab pos="4394200" algn="l"/>
                <a:tab pos="4838700" algn="l"/>
                <a:tab pos="5295900" algn="l"/>
                <a:tab pos="5740400" algn="l"/>
                <a:tab pos="6184900" algn="l"/>
                <a:tab pos="6642100" algn="l"/>
                <a:tab pos="7086600" algn="l"/>
                <a:tab pos="7543800" algn="l"/>
                <a:tab pos="7988300" algn="l"/>
                <a:tab pos="8432800" algn="l"/>
                <a:tab pos="8890000" algn="l"/>
                <a:tab pos="9334500" algn="l"/>
                <a:tab pos="9474200" algn="l"/>
                <a:tab pos="355600" algn="l"/>
                <a:tab pos="800100" algn="l"/>
                <a:tab pos="1244600" algn="l"/>
                <a:tab pos="1701800" algn="l"/>
                <a:tab pos="2146300" algn="l"/>
                <a:tab pos="2590800" algn="l"/>
                <a:tab pos="3048000" algn="l"/>
                <a:tab pos="3492500" algn="l"/>
                <a:tab pos="3949700" algn="l"/>
                <a:tab pos="4394200" algn="l"/>
              </a:tabLst>
            </a:pPr>
            <a:r>
              <a:rPr lang="en-US" b="1" dirty="0" smtClean="0">
                <a:solidFill>
                  <a:srgbClr val="000000"/>
                </a:solidFill>
                <a:ea typeface="ＭＳ Ｐゴシック" charset="0"/>
                <a:cs typeface="Tw Cen MT" charset="0"/>
              </a:rPr>
              <a:t>WebPIE</a:t>
            </a:r>
            <a:r>
              <a:rPr lang="en-US" dirty="0" smtClean="0">
                <a:solidFill>
                  <a:srgbClr val="000000"/>
                </a:solidFill>
                <a:ea typeface="ＭＳ Ｐゴシック" charset="0"/>
                <a:cs typeface="Tw Cen MT" charset="0"/>
              </a:rPr>
              <a:t> is a forward </a:t>
            </a:r>
            <a:r>
              <a:rPr lang="en-US" dirty="0" err="1" smtClean="0">
                <a:solidFill>
                  <a:srgbClr val="000000"/>
                </a:solidFill>
                <a:ea typeface="ＭＳ Ｐゴシック" charset="0"/>
                <a:cs typeface="Tw Cen MT" charset="0"/>
              </a:rPr>
              <a:t>reasoner</a:t>
            </a:r>
            <a:r>
              <a:rPr lang="en-US" dirty="0" smtClean="0">
                <a:solidFill>
                  <a:srgbClr val="000000"/>
                </a:solidFill>
                <a:ea typeface="ＭＳ Ｐゴシック" charset="0"/>
                <a:cs typeface="Tw Cen MT" charset="0"/>
              </a:rPr>
              <a:t> that uses MapReduce to execute the reasoning rules</a:t>
            </a:r>
          </a:p>
          <a:p>
            <a:pPr marL="495300" indent="-457200">
              <a:spcBef>
                <a:spcPts val="700"/>
              </a:spcBef>
              <a:buSzPct val="100000"/>
              <a:tabLst>
                <a:tab pos="355600" algn="l"/>
                <a:tab pos="800100" algn="l"/>
                <a:tab pos="1244600" algn="l"/>
                <a:tab pos="1701800" algn="l"/>
                <a:tab pos="2146300" algn="l"/>
                <a:tab pos="2590800" algn="l"/>
                <a:tab pos="3048000" algn="l"/>
                <a:tab pos="3492500" algn="l"/>
                <a:tab pos="3949700" algn="l"/>
                <a:tab pos="4394200" algn="l"/>
                <a:tab pos="4838700" algn="l"/>
                <a:tab pos="5295900" algn="l"/>
                <a:tab pos="5740400" algn="l"/>
                <a:tab pos="6184900" algn="l"/>
                <a:tab pos="6642100" algn="l"/>
                <a:tab pos="7086600" algn="l"/>
                <a:tab pos="7543800" algn="l"/>
                <a:tab pos="7988300" algn="l"/>
                <a:tab pos="8432800" algn="l"/>
                <a:tab pos="8890000" algn="l"/>
                <a:tab pos="9334500" algn="l"/>
                <a:tab pos="9474200" algn="l"/>
                <a:tab pos="355600" algn="l"/>
                <a:tab pos="800100" algn="l"/>
                <a:tab pos="1244600" algn="l"/>
                <a:tab pos="1701800" algn="l"/>
                <a:tab pos="2146300" algn="l"/>
                <a:tab pos="2590800" algn="l"/>
                <a:tab pos="3048000" algn="l"/>
                <a:tab pos="3492500" algn="l"/>
                <a:tab pos="3949700" algn="l"/>
                <a:tab pos="4394200" algn="l"/>
              </a:tabLst>
            </a:pPr>
            <a:r>
              <a:rPr lang="en-US" dirty="0" smtClean="0">
                <a:solidFill>
                  <a:srgbClr val="000000"/>
                </a:solidFill>
                <a:ea typeface="ＭＳ Ｐゴシック" charset="0"/>
                <a:cs typeface="Tw Cen MT" charset="0"/>
              </a:rPr>
              <a:t>All code, documentation, tutorial etc. is available online.</a:t>
            </a:r>
          </a:p>
          <a:p>
            <a:pPr marL="495300" indent="-457200">
              <a:spcBef>
                <a:spcPts val="700"/>
              </a:spcBef>
              <a:buSzPct val="100000"/>
              <a:tabLst>
                <a:tab pos="355600" algn="l"/>
                <a:tab pos="800100" algn="l"/>
                <a:tab pos="1244600" algn="l"/>
                <a:tab pos="1701800" algn="l"/>
                <a:tab pos="2146300" algn="l"/>
                <a:tab pos="2590800" algn="l"/>
                <a:tab pos="3048000" algn="l"/>
                <a:tab pos="3492500" algn="l"/>
                <a:tab pos="3949700" algn="l"/>
                <a:tab pos="4394200" algn="l"/>
                <a:tab pos="4838700" algn="l"/>
                <a:tab pos="5295900" algn="l"/>
                <a:tab pos="5740400" algn="l"/>
                <a:tab pos="6184900" algn="l"/>
                <a:tab pos="6642100" algn="l"/>
                <a:tab pos="7086600" algn="l"/>
                <a:tab pos="7543800" algn="l"/>
                <a:tab pos="7988300" algn="l"/>
                <a:tab pos="8432800" algn="l"/>
                <a:tab pos="8890000" algn="l"/>
                <a:tab pos="9334500" algn="l"/>
                <a:tab pos="9474200" algn="l"/>
                <a:tab pos="355600" algn="l"/>
                <a:tab pos="800100" algn="l"/>
                <a:tab pos="1244600" algn="l"/>
                <a:tab pos="1701800" algn="l"/>
                <a:tab pos="2146300" algn="l"/>
                <a:tab pos="2590800" algn="l"/>
                <a:tab pos="3048000" algn="l"/>
                <a:tab pos="3492500" algn="l"/>
                <a:tab pos="3949700" algn="l"/>
                <a:tab pos="4394200" algn="l"/>
              </a:tabLst>
            </a:pPr>
            <a:endParaRPr lang="en-US" dirty="0" smtClean="0">
              <a:solidFill>
                <a:srgbClr val="000000"/>
              </a:solidFill>
              <a:ea typeface="ＭＳ Ｐゴシック" charset="0"/>
              <a:cs typeface="Tw Cen MT" charset="0"/>
            </a:endParaRPr>
          </a:p>
          <a:p>
            <a:pPr marL="495300" indent="-457200">
              <a:spcBef>
                <a:spcPts val="700"/>
              </a:spcBef>
              <a:buSzPct val="100000"/>
              <a:tabLst>
                <a:tab pos="355600" algn="l"/>
                <a:tab pos="800100" algn="l"/>
                <a:tab pos="1244600" algn="l"/>
                <a:tab pos="1701800" algn="l"/>
                <a:tab pos="2146300" algn="l"/>
                <a:tab pos="2590800" algn="l"/>
                <a:tab pos="3048000" algn="l"/>
                <a:tab pos="3492500" algn="l"/>
                <a:tab pos="3949700" algn="l"/>
                <a:tab pos="4394200" algn="l"/>
                <a:tab pos="4838700" algn="l"/>
                <a:tab pos="5295900" algn="l"/>
                <a:tab pos="5740400" algn="l"/>
                <a:tab pos="6184900" algn="l"/>
                <a:tab pos="6642100" algn="l"/>
                <a:tab pos="7086600" algn="l"/>
                <a:tab pos="7543800" algn="l"/>
                <a:tab pos="7988300" algn="l"/>
                <a:tab pos="8432800" algn="l"/>
                <a:tab pos="8890000" algn="l"/>
                <a:tab pos="9334500" algn="l"/>
                <a:tab pos="9474200" algn="l"/>
                <a:tab pos="355600" algn="l"/>
                <a:tab pos="800100" algn="l"/>
                <a:tab pos="1244600" algn="l"/>
                <a:tab pos="1701800" algn="l"/>
                <a:tab pos="2146300" algn="l"/>
                <a:tab pos="2590800" algn="l"/>
                <a:tab pos="3048000" algn="l"/>
                <a:tab pos="3492500" algn="l"/>
                <a:tab pos="3949700" algn="l"/>
                <a:tab pos="4394200" algn="l"/>
              </a:tabLst>
            </a:pPr>
            <a:endParaRPr lang="en-US" b="1" dirty="0" smtClean="0">
              <a:solidFill>
                <a:srgbClr val="000000"/>
              </a:solidFill>
              <a:ea typeface="ＭＳ Ｐゴシック" charset="0"/>
              <a:cs typeface="Tw Cen MT" charset="0"/>
            </a:endParaRPr>
          </a:p>
          <a:p>
            <a:pPr marL="495300" indent="-457200">
              <a:spcBef>
                <a:spcPts val="700"/>
              </a:spcBef>
              <a:buSzPct val="100000"/>
              <a:tabLst>
                <a:tab pos="355600" algn="l"/>
                <a:tab pos="800100" algn="l"/>
                <a:tab pos="1244600" algn="l"/>
                <a:tab pos="1701800" algn="l"/>
                <a:tab pos="2146300" algn="l"/>
                <a:tab pos="2590800" algn="l"/>
                <a:tab pos="3048000" algn="l"/>
                <a:tab pos="3492500" algn="l"/>
                <a:tab pos="3949700" algn="l"/>
                <a:tab pos="4394200" algn="l"/>
                <a:tab pos="4838700" algn="l"/>
                <a:tab pos="5295900" algn="l"/>
                <a:tab pos="5740400" algn="l"/>
                <a:tab pos="6184900" algn="l"/>
                <a:tab pos="6642100" algn="l"/>
                <a:tab pos="7086600" algn="l"/>
                <a:tab pos="7543800" algn="l"/>
                <a:tab pos="7988300" algn="l"/>
                <a:tab pos="8432800" algn="l"/>
                <a:tab pos="8890000" algn="l"/>
                <a:tab pos="9334500" algn="l"/>
                <a:tab pos="9474200" algn="l"/>
                <a:tab pos="355600" algn="l"/>
                <a:tab pos="800100" algn="l"/>
                <a:tab pos="1244600" algn="l"/>
                <a:tab pos="1701800" algn="l"/>
                <a:tab pos="2146300" algn="l"/>
                <a:tab pos="2590800" algn="l"/>
                <a:tab pos="3048000" algn="l"/>
                <a:tab pos="3492500" algn="l"/>
                <a:tab pos="3949700" algn="l"/>
                <a:tab pos="4394200" algn="l"/>
              </a:tabLst>
            </a:pPr>
            <a:r>
              <a:rPr lang="en-US" b="1" dirty="0" smtClean="0">
                <a:solidFill>
                  <a:srgbClr val="000000"/>
                </a:solidFill>
                <a:ea typeface="ＭＳ Ｐゴシック" charset="0"/>
                <a:cs typeface="Tw Cen MT" charset="0"/>
              </a:rPr>
              <a:t>WebPIE algorithm</a:t>
            </a:r>
            <a:r>
              <a:rPr lang="en-US" dirty="0" smtClean="0">
                <a:solidFill>
                  <a:srgbClr val="000000"/>
                </a:solidFill>
                <a:ea typeface="ＭＳ Ｐゴシック" charset="0"/>
                <a:cs typeface="Tw Cen MT" charset="0"/>
              </a:rPr>
              <a:t>:</a:t>
            </a:r>
            <a:endParaRPr lang="en-US" dirty="0">
              <a:solidFill>
                <a:srgbClr val="000000"/>
              </a:solidFill>
              <a:ea typeface="ＭＳ Ｐゴシック" charset="0"/>
              <a:cs typeface="Tw Cen MT" charset="0"/>
            </a:endParaRPr>
          </a:p>
          <a:p>
            <a:pPr marL="895350" lvl="1" indent="-457200">
              <a:spcBef>
                <a:spcPts val="700"/>
              </a:spcBef>
              <a:buSzPct val="100000"/>
              <a:tabLst>
                <a:tab pos="355600" algn="l"/>
                <a:tab pos="800100" algn="l"/>
                <a:tab pos="1244600" algn="l"/>
                <a:tab pos="1701800" algn="l"/>
                <a:tab pos="2146300" algn="l"/>
                <a:tab pos="2590800" algn="l"/>
                <a:tab pos="3048000" algn="l"/>
                <a:tab pos="3492500" algn="l"/>
                <a:tab pos="3949700" algn="l"/>
                <a:tab pos="4394200" algn="l"/>
                <a:tab pos="4838700" algn="l"/>
                <a:tab pos="5295900" algn="l"/>
                <a:tab pos="5740400" algn="l"/>
                <a:tab pos="6184900" algn="l"/>
                <a:tab pos="6642100" algn="l"/>
                <a:tab pos="7086600" algn="l"/>
                <a:tab pos="7543800" algn="l"/>
                <a:tab pos="7988300" algn="l"/>
                <a:tab pos="8432800" algn="l"/>
                <a:tab pos="8890000" algn="l"/>
                <a:tab pos="9334500" algn="l"/>
                <a:tab pos="9474200" algn="l"/>
                <a:tab pos="355600" algn="l"/>
                <a:tab pos="800100" algn="l"/>
                <a:tab pos="1244600" algn="l"/>
                <a:tab pos="1701800" algn="l"/>
                <a:tab pos="2146300" algn="l"/>
                <a:tab pos="2590800" algn="l"/>
                <a:tab pos="3048000" algn="l"/>
                <a:tab pos="3492500" algn="l"/>
                <a:tab pos="3949700" algn="l"/>
                <a:tab pos="4394200" algn="l"/>
              </a:tabLst>
            </a:pPr>
            <a:r>
              <a:rPr lang="en-US" b="1" dirty="0">
                <a:solidFill>
                  <a:srgbClr val="000000"/>
                </a:solidFill>
                <a:ea typeface="ＭＳ Ｐゴシック" charset="0"/>
                <a:cs typeface="Tw Cen MT" charset="0"/>
              </a:rPr>
              <a:t>Input</a:t>
            </a:r>
            <a:r>
              <a:rPr lang="en-US" dirty="0">
                <a:solidFill>
                  <a:srgbClr val="000000"/>
                </a:solidFill>
                <a:ea typeface="ＭＳ Ｐゴシック" charset="0"/>
                <a:cs typeface="Tw Cen MT" charset="0"/>
              </a:rPr>
              <a:t>: triples in N-Triples format</a:t>
            </a:r>
          </a:p>
          <a:p>
            <a:pPr marL="895350" lvl="1" indent="-457200">
              <a:spcBef>
                <a:spcPts val="700"/>
              </a:spcBef>
              <a:buSzPct val="100000"/>
              <a:tabLst>
                <a:tab pos="355600" algn="l"/>
                <a:tab pos="800100" algn="l"/>
                <a:tab pos="1244600" algn="l"/>
                <a:tab pos="1701800" algn="l"/>
                <a:tab pos="2146300" algn="l"/>
                <a:tab pos="2590800" algn="l"/>
                <a:tab pos="3048000" algn="l"/>
                <a:tab pos="3492500" algn="l"/>
                <a:tab pos="3949700" algn="l"/>
                <a:tab pos="4394200" algn="l"/>
                <a:tab pos="4838700" algn="l"/>
                <a:tab pos="5295900" algn="l"/>
                <a:tab pos="5740400" algn="l"/>
                <a:tab pos="6184900" algn="l"/>
                <a:tab pos="6642100" algn="l"/>
                <a:tab pos="7086600" algn="l"/>
                <a:tab pos="7543800" algn="l"/>
                <a:tab pos="7988300" algn="l"/>
                <a:tab pos="8432800" algn="l"/>
                <a:tab pos="8890000" algn="l"/>
                <a:tab pos="9334500" algn="l"/>
                <a:tab pos="9474200" algn="l"/>
                <a:tab pos="355600" algn="l"/>
                <a:tab pos="800100" algn="l"/>
                <a:tab pos="1244600" algn="l"/>
                <a:tab pos="1701800" algn="l"/>
                <a:tab pos="2146300" algn="l"/>
                <a:tab pos="2590800" algn="l"/>
                <a:tab pos="3048000" algn="l"/>
                <a:tab pos="3492500" algn="l"/>
                <a:tab pos="3949700" algn="l"/>
                <a:tab pos="4394200" algn="l"/>
              </a:tabLst>
            </a:pPr>
            <a:r>
              <a:rPr lang="en-US" dirty="0">
                <a:solidFill>
                  <a:srgbClr val="000000"/>
                </a:solidFill>
                <a:ea typeface="ＭＳ Ｐゴシック" charset="0"/>
                <a:cs typeface="Tw Cen MT" charset="0"/>
              </a:rPr>
              <a:t>1) Compress the data with dictionary encoding</a:t>
            </a:r>
          </a:p>
          <a:p>
            <a:pPr marL="895350" lvl="1" indent="-457200">
              <a:spcBef>
                <a:spcPts val="700"/>
              </a:spcBef>
              <a:buSzPct val="100000"/>
              <a:tabLst>
                <a:tab pos="355600" algn="l"/>
                <a:tab pos="800100" algn="l"/>
                <a:tab pos="1244600" algn="l"/>
                <a:tab pos="1701800" algn="l"/>
                <a:tab pos="2146300" algn="l"/>
                <a:tab pos="2590800" algn="l"/>
                <a:tab pos="3048000" algn="l"/>
                <a:tab pos="3492500" algn="l"/>
                <a:tab pos="3949700" algn="l"/>
                <a:tab pos="4394200" algn="l"/>
                <a:tab pos="4838700" algn="l"/>
                <a:tab pos="5295900" algn="l"/>
                <a:tab pos="5740400" algn="l"/>
                <a:tab pos="6184900" algn="l"/>
                <a:tab pos="6642100" algn="l"/>
                <a:tab pos="7086600" algn="l"/>
                <a:tab pos="7543800" algn="l"/>
                <a:tab pos="7988300" algn="l"/>
                <a:tab pos="8432800" algn="l"/>
                <a:tab pos="8890000" algn="l"/>
                <a:tab pos="9334500" algn="l"/>
                <a:tab pos="9474200" algn="l"/>
                <a:tab pos="355600" algn="l"/>
                <a:tab pos="800100" algn="l"/>
                <a:tab pos="1244600" algn="l"/>
                <a:tab pos="1701800" algn="l"/>
                <a:tab pos="2146300" algn="l"/>
                <a:tab pos="2590800" algn="l"/>
                <a:tab pos="3048000" algn="l"/>
                <a:tab pos="3492500" algn="l"/>
                <a:tab pos="3949700" algn="l"/>
                <a:tab pos="4394200" algn="l"/>
              </a:tabLst>
            </a:pPr>
            <a:r>
              <a:rPr lang="en-US" dirty="0">
                <a:solidFill>
                  <a:srgbClr val="000000"/>
                </a:solidFill>
                <a:ea typeface="ＭＳ Ｐゴシック" charset="0"/>
                <a:cs typeface="Tw Cen MT" charset="0"/>
              </a:rPr>
              <a:t>2) Launch reasoning </a:t>
            </a:r>
          </a:p>
          <a:p>
            <a:pPr marL="895350" lvl="1" indent="-457200">
              <a:spcBef>
                <a:spcPts val="700"/>
              </a:spcBef>
              <a:buSzPct val="100000"/>
              <a:tabLst>
                <a:tab pos="355600" algn="l"/>
                <a:tab pos="800100" algn="l"/>
                <a:tab pos="1244600" algn="l"/>
                <a:tab pos="1701800" algn="l"/>
                <a:tab pos="2146300" algn="l"/>
                <a:tab pos="2590800" algn="l"/>
                <a:tab pos="3048000" algn="l"/>
                <a:tab pos="3492500" algn="l"/>
                <a:tab pos="3949700" algn="l"/>
                <a:tab pos="4394200" algn="l"/>
                <a:tab pos="4838700" algn="l"/>
                <a:tab pos="5295900" algn="l"/>
                <a:tab pos="5740400" algn="l"/>
                <a:tab pos="6184900" algn="l"/>
                <a:tab pos="6642100" algn="l"/>
                <a:tab pos="7086600" algn="l"/>
                <a:tab pos="7543800" algn="l"/>
                <a:tab pos="7988300" algn="l"/>
                <a:tab pos="8432800" algn="l"/>
                <a:tab pos="8890000" algn="l"/>
                <a:tab pos="9334500" algn="l"/>
                <a:tab pos="9474200" algn="l"/>
                <a:tab pos="355600" algn="l"/>
                <a:tab pos="800100" algn="l"/>
                <a:tab pos="1244600" algn="l"/>
                <a:tab pos="1701800" algn="l"/>
                <a:tab pos="2146300" algn="l"/>
                <a:tab pos="2590800" algn="l"/>
                <a:tab pos="3048000" algn="l"/>
                <a:tab pos="3492500" algn="l"/>
                <a:tab pos="3949700" algn="l"/>
                <a:tab pos="4394200" algn="l"/>
              </a:tabLst>
            </a:pPr>
            <a:r>
              <a:rPr lang="en-US" dirty="0">
                <a:solidFill>
                  <a:srgbClr val="000000"/>
                </a:solidFill>
                <a:ea typeface="ＭＳ Ｐゴシック" charset="0"/>
                <a:cs typeface="Tw Cen MT" charset="0"/>
              </a:rPr>
              <a:t>3) Decompress derived triples</a:t>
            </a:r>
          </a:p>
          <a:p>
            <a:pPr marL="895350" lvl="1" indent="-457200">
              <a:spcBef>
                <a:spcPts val="700"/>
              </a:spcBef>
              <a:buSzPct val="100000"/>
              <a:tabLst>
                <a:tab pos="355600" algn="l"/>
                <a:tab pos="800100" algn="l"/>
                <a:tab pos="1244600" algn="l"/>
                <a:tab pos="1701800" algn="l"/>
                <a:tab pos="2146300" algn="l"/>
                <a:tab pos="2590800" algn="l"/>
                <a:tab pos="3048000" algn="l"/>
                <a:tab pos="3492500" algn="l"/>
                <a:tab pos="3949700" algn="l"/>
                <a:tab pos="4394200" algn="l"/>
                <a:tab pos="4838700" algn="l"/>
                <a:tab pos="5295900" algn="l"/>
                <a:tab pos="5740400" algn="l"/>
                <a:tab pos="6184900" algn="l"/>
                <a:tab pos="6642100" algn="l"/>
                <a:tab pos="7086600" algn="l"/>
                <a:tab pos="7543800" algn="l"/>
                <a:tab pos="7988300" algn="l"/>
                <a:tab pos="8432800" algn="l"/>
                <a:tab pos="8890000" algn="l"/>
                <a:tab pos="9334500" algn="l"/>
                <a:tab pos="9474200" algn="l"/>
                <a:tab pos="355600" algn="l"/>
                <a:tab pos="800100" algn="l"/>
                <a:tab pos="1244600" algn="l"/>
                <a:tab pos="1701800" algn="l"/>
                <a:tab pos="2146300" algn="l"/>
                <a:tab pos="2590800" algn="l"/>
                <a:tab pos="3048000" algn="l"/>
                <a:tab pos="3492500" algn="l"/>
                <a:tab pos="3949700" algn="l"/>
                <a:tab pos="4394200" algn="l"/>
              </a:tabLst>
            </a:pPr>
            <a:r>
              <a:rPr lang="en-US" b="1" dirty="0">
                <a:solidFill>
                  <a:srgbClr val="000000"/>
                </a:solidFill>
                <a:ea typeface="ＭＳ Ｐゴシック" charset="0"/>
                <a:cs typeface="Tw Cen MT" charset="0"/>
              </a:rPr>
              <a:t>Output</a:t>
            </a:r>
            <a:r>
              <a:rPr lang="en-US" dirty="0">
                <a:solidFill>
                  <a:srgbClr val="000000"/>
                </a:solidFill>
                <a:ea typeface="ＭＳ Ｐゴシック" charset="0"/>
                <a:cs typeface="Tw Cen MT" charset="0"/>
              </a:rPr>
              <a:t>: triples in N-Triples format</a:t>
            </a:r>
          </a:p>
          <a:p>
            <a:pPr marL="495300" indent="-457200">
              <a:spcBef>
                <a:spcPts val="700"/>
              </a:spcBef>
              <a:buSzPct val="100000"/>
              <a:tabLst>
                <a:tab pos="355600" algn="l"/>
                <a:tab pos="800100" algn="l"/>
                <a:tab pos="1244600" algn="l"/>
                <a:tab pos="1701800" algn="l"/>
                <a:tab pos="2146300" algn="l"/>
                <a:tab pos="2590800" algn="l"/>
                <a:tab pos="3048000" algn="l"/>
                <a:tab pos="3492500" algn="l"/>
                <a:tab pos="3949700" algn="l"/>
                <a:tab pos="4394200" algn="l"/>
                <a:tab pos="4838700" algn="l"/>
                <a:tab pos="5295900" algn="l"/>
                <a:tab pos="5740400" algn="l"/>
                <a:tab pos="6184900" algn="l"/>
                <a:tab pos="6642100" algn="l"/>
                <a:tab pos="7086600" algn="l"/>
                <a:tab pos="7543800" algn="l"/>
                <a:tab pos="7988300" algn="l"/>
                <a:tab pos="8432800" algn="l"/>
                <a:tab pos="8890000" algn="l"/>
                <a:tab pos="9334500" algn="l"/>
                <a:tab pos="9474200" algn="l"/>
                <a:tab pos="355600" algn="l"/>
                <a:tab pos="800100" algn="l"/>
                <a:tab pos="1244600" algn="l"/>
                <a:tab pos="1701800" algn="l"/>
                <a:tab pos="2146300" algn="l"/>
                <a:tab pos="2590800" algn="l"/>
                <a:tab pos="3048000" algn="l"/>
                <a:tab pos="3492500" algn="l"/>
                <a:tab pos="3949700" algn="l"/>
                <a:tab pos="4394200" algn="l"/>
              </a:tabLst>
            </a:pPr>
            <a:endParaRPr lang="en-US" dirty="0" smtClean="0">
              <a:solidFill>
                <a:srgbClr val="000000"/>
              </a:solidFill>
              <a:ea typeface="ＭＳ Ｐゴシック" charset="0"/>
              <a:cs typeface="Tw Cen MT" charset="0"/>
            </a:endParaRPr>
          </a:p>
          <a:p>
            <a:pPr marL="495300" indent="-457200">
              <a:spcBef>
                <a:spcPts val="700"/>
              </a:spcBef>
              <a:buSzPct val="100000"/>
              <a:tabLst>
                <a:tab pos="355600" algn="l"/>
                <a:tab pos="800100" algn="l"/>
                <a:tab pos="1244600" algn="l"/>
                <a:tab pos="1701800" algn="l"/>
                <a:tab pos="2146300" algn="l"/>
                <a:tab pos="2590800" algn="l"/>
                <a:tab pos="3048000" algn="l"/>
                <a:tab pos="3492500" algn="l"/>
                <a:tab pos="3949700" algn="l"/>
                <a:tab pos="4394200" algn="l"/>
                <a:tab pos="4838700" algn="l"/>
                <a:tab pos="5295900" algn="l"/>
                <a:tab pos="5740400" algn="l"/>
                <a:tab pos="6184900" algn="l"/>
                <a:tab pos="6642100" algn="l"/>
                <a:tab pos="7086600" algn="l"/>
                <a:tab pos="7543800" algn="l"/>
                <a:tab pos="7988300" algn="l"/>
                <a:tab pos="8432800" algn="l"/>
                <a:tab pos="8890000" algn="l"/>
                <a:tab pos="9334500" algn="l"/>
                <a:tab pos="9474200" algn="l"/>
                <a:tab pos="355600" algn="l"/>
                <a:tab pos="800100" algn="l"/>
                <a:tab pos="1244600" algn="l"/>
                <a:tab pos="1701800" algn="l"/>
                <a:tab pos="2146300" algn="l"/>
                <a:tab pos="2590800" algn="l"/>
                <a:tab pos="3048000" algn="l"/>
                <a:tab pos="3492500" algn="l"/>
                <a:tab pos="3949700" algn="l"/>
                <a:tab pos="4394200" algn="l"/>
              </a:tabLst>
            </a:pPr>
            <a:endParaRPr lang="en-US" dirty="0" smtClean="0">
              <a:solidFill>
                <a:srgbClr val="000000"/>
              </a:solidFill>
              <a:ea typeface="ＭＳ Ｐゴシック" charset="0"/>
              <a:cs typeface="Tw Cen MT" charset="0"/>
            </a:endParaRPr>
          </a:p>
        </p:txBody>
      </p:sp>
      <p:sp>
        <p:nvSpPr>
          <p:cNvPr id="7" name="Oval Callout 6"/>
          <p:cNvSpPr/>
          <p:nvPr/>
        </p:nvSpPr>
        <p:spPr>
          <a:xfrm>
            <a:off x="5742429" y="3861048"/>
            <a:ext cx="3072466" cy="832927"/>
          </a:xfrm>
          <a:prstGeom prst="wedgeEllipseCallout">
            <a:avLst>
              <a:gd name="adj1" fmla="val -52272"/>
              <a:gd name="adj2" fmla="val 36082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u="sng" dirty="0" smtClean="0"/>
              <a:t>1</a:t>
            </a:r>
            <a:r>
              <a:rPr lang="en-US" b="1" u="sng" baseline="30000" dirty="0" smtClean="0"/>
              <a:t>st</a:t>
            </a:r>
            <a:r>
              <a:rPr lang="en-US" b="1" u="sng" dirty="0" smtClean="0"/>
              <a:t> step: compression</a:t>
            </a:r>
            <a:endParaRPr lang="en-US" b="1" u="sng" dirty="0"/>
          </a:p>
        </p:txBody>
      </p:sp>
      <p:sp>
        <p:nvSpPr>
          <p:cNvPr id="8" name="Oval Callout 7"/>
          <p:cNvSpPr/>
          <p:nvPr/>
        </p:nvSpPr>
        <p:spPr>
          <a:xfrm>
            <a:off x="5580112" y="5373216"/>
            <a:ext cx="3072466" cy="832927"/>
          </a:xfrm>
          <a:prstGeom prst="wedgeEllipseCallout">
            <a:avLst>
              <a:gd name="adj1" fmla="val -78613"/>
              <a:gd name="adj2" fmla="val -6602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u="sng" dirty="0" smtClean="0"/>
              <a:t>2</a:t>
            </a:r>
            <a:r>
              <a:rPr lang="en-US" b="1" u="sng" baseline="30000" dirty="0" smtClean="0"/>
              <a:t>nd</a:t>
            </a:r>
            <a:r>
              <a:rPr lang="en-US" b="1" u="sng" dirty="0" smtClean="0"/>
              <a:t> step: reasoning</a:t>
            </a:r>
            <a:endParaRPr lang="en-US" b="1" u="sng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1129505" y="3163585"/>
            <a:ext cx="3181640" cy="474624"/>
          </a:xfrm>
          <a:prstGeom prst="wedgeRoundRectCallout">
            <a:avLst>
              <a:gd name="adj1" fmla="val 16647"/>
              <a:gd name="adj2" fmla="val -86319"/>
              <a:gd name="adj3" fmla="val 16667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hlinkClick r:id="rId2"/>
              </a:rPr>
              <a:t>http://cs.vu.nl/webpie/</a:t>
            </a:r>
            <a:r>
              <a:rPr lang="en-US" dirty="0" smtClean="0">
                <a:solidFill>
                  <a:schemeClr val="tx1"/>
                </a:solidFill>
              </a:rPr>
              <a:t>	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184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WebPIE 2</a:t>
            </a:r>
            <a:r>
              <a:rPr lang="en-US" baseline="30000" dirty="0" smtClean="0"/>
              <a:t>nd</a:t>
            </a:r>
            <a:r>
              <a:rPr lang="en-US" dirty="0" smtClean="0"/>
              <a:t> Step: Reasoning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2113" y="1449527"/>
            <a:ext cx="8356600" cy="4643297"/>
          </a:xfrm>
          <a:prstGeom prst="rect">
            <a:avLst/>
          </a:prstGeom>
        </p:spPr>
        <p:txBody>
          <a:bodyPr>
            <a:noAutofit/>
          </a:bodyPr>
          <a:lstStyle/>
          <a:p>
            <a:pPr marL="495300" indent="-457200">
              <a:spcBef>
                <a:spcPts val="700"/>
              </a:spcBef>
              <a:buSzPct val="100000"/>
              <a:tabLst>
                <a:tab pos="355600" algn="l"/>
                <a:tab pos="800100" algn="l"/>
                <a:tab pos="1244600" algn="l"/>
                <a:tab pos="1701800" algn="l"/>
                <a:tab pos="2146300" algn="l"/>
                <a:tab pos="2590800" algn="l"/>
                <a:tab pos="3048000" algn="l"/>
                <a:tab pos="3492500" algn="l"/>
                <a:tab pos="3949700" algn="l"/>
                <a:tab pos="4394200" algn="l"/>
                <a:tab pos="4838700" algn="l"/>
                <a:tab pos="5295900" algn="l"/>
                <a:tab pos="5740400" algn="l"/>
                <a:tab pos="6184900" algn="l"/>
                <a:tab pos="6642100" algn="l"/>
                <a:tab pos="7086600" algn="l"/>
                <a:tab pos="7543800" algn="l"/>
                <a:tab pos="7988300" algn="l"/>
                <a:tab pos="8432800" algn="l"/>
                <a:tab pos="8890000" algn="l"/>
                <a:tab pos="9334500" algn="l"/>
                <a:tab pos="9474200" algn="l"/>
                <a:tab pos="355600" algn="l"/>
                <a:tab pos="800100" algn="l"/>
                <a:tab pos="1244600" algn="l"/>
                <a:tab pos="1701800" algn="l"/>
                <a:tab pos="2146300" algn="l"/>
                <a:tab pos="2590800" algn="l"/>
                <a:tab pos="3048000" algn="l"/>
                <a:tab pos="3492500" algn="l"/>
                <a:tab pos="3949700" algn="l"/>
                <a:tab pos="4394200" algn="l"/>
              </a:tabLst>
            </a:pPr>
            <a:r>
              <a:rPr lang="en-US" dirty="0" smtClean="0">
                <a:solidFill>
                  <a:srgbClr val="000000"/>
                </a:solidFill>
                <a:ea typeface="ＭＳ Ｐゴシック" charset="0"/>
                <a:cs typeface="Tw Cen MT" charset="0"/>
              </a:rPr>
              <a:t>Reasoning means applying a set of rules on the entire input until no new derivation is possible</a:t>
            </a:r>
          </a:p>
          <a:p>
            <a:pPr marL="495300" indent="-457200">
              <a:spcBef>
                <a:spcPts val="700"/>
              </a:spcBef>
              <a:buSzPct val="100000"/>
              <a:tabLst>
                <a:tab pos="355600" algn="l"/>
                <a:tab pos="800100" algn="l"/>
                <a:tab pos="1244600" algn="l"/>
                <a:tab pos="1701800" algn="l"/>
                <a:tab pos="2146300" algn="l"/>
                <a:tab pos="2590800" algn="l"/>
                <a:tab pos="3048000" algn="l"/>
                <a:tab pos="3492500" algn="l"/>
                <a:tab pos="3949700" algn="l"/>
                <a:tab pos="4394200" algn="l"/>
                <a:tab pos="4838700" algn="l"/>
                <a:tab pos="5295900" algn="l"/>
                <a:tab pos="5740400" algn="l"/>
                <a:tab pos="6184900" algn="l"/>
                <a:tab pos="6642100" algn="l"/>
                <a:tab pos="7086600" algn="l"/>
                <a:tab pos="7543800" algn="l"/>
                <a:tab pos="7988300" algn="l"/>
                <a:tab pos="8432800" algn="l"/>
                <a:tab pos="8890000" algn="l"/>
                <a:tab pos="9334500" algn="l"/>
                <a:tab pos="9474200" algn="l"/>
                <a:tab pos="355600" algn="l"/>
                <a:tab pos="800100" algn="l"/>
                <a:tab pos="1244600" algn="l"/>
                <a:tab pos="1701800" algn="l"/>
                <a:tab pos="2146300" algn="l"/>
                <a:tab pos="2590800" algn="l"/>
                <a:tab pos="3048000" algn="l"/>
                <a:tab pos="3492500" algn="l"/>
                <a:tab pos="3949700" algn="l"/>
                <a:tab pos="4394200" algn="l"/>
              </a:tabLst>
            </a:pPr>
            <a:r>
              <a:rPr lang="en-US" dirty="0" smtClean="0">
                <a:solidFill>
                  <a:srgbClr val="000000"/>
                </a:solidFill>
                <a:ea typeface="ＭＳ Ｐゴシック" charset="0"/>
                <a:cs typeface="Tw Cen MT" charset="0"/>
              </a:rPr>
              <a:t>The difficulty of reasoning depends on the logic considered</a:t>
            </a:r>
          </a:p>
          <a:p>
            <a:pPr marL="495300" indent="-457200">
              <a:spcBef>
                <a:spcPts val="700"/>
              </a:spcBef>
              <a:buSzPct val="100000"/>
              <a:tabLst>
                <a:tab pos="355600" algn="l"/>
                <a:tab pos="800100" algn="l"/>
                <a:tab pos="1244600" algn="l"/>
                <a:tab pos="1701800" algn="l"/>
                <a:tab pos="2146300" algn="l"/>
                <a:tab pos="2590800" algn="l"/>
                <a:tab pos="3048000" algn="l"/>
                <a:tab pos="3492500" algn="l"/>
                <a:tab pos="3949700" algn="l"/>
                <a:tab pos="4394200" algn="l"/>
                <a:tab pos="4838700" algn="l"/>
                <a:tab pos="5295900" algn="l"/>
                <a:tab pos="5740400" algn="l"/>
                <a:tab pos="6184900" algn="l"/>
                <a:tab pos="6642100" algn="l"/>
                <a:tab pos="7086600" algn="l"/>
                <a:tab pos="7543800" algn="l"/>
                <a:tab pos="7988300" algn="l"/>
                <a:tab pos="8432800" algn="l"/>
                <a:tab pos="8890000" algn="l"/>
                <a:tab pos="9334500" algn="l"/>
                <a:tab pos="9474200" algn="l"/>
                <a:tab pos="355600" algn="l"/>
                <a:tab pos="800100" algn="l"/>
                <a:tab pos="1244600" algn="l"/>
                <a:tab pos="1701800" algn="l"/>
                <a:tab pos="2146300" algn="l"/>
                <a:tab pos="2590800" algn="l"/>
                <a:tab pos="3048000" algn="l"/>
                <a:tab pos="3492500" algn="l"/>
                <a:tab pos="3949700" algn="l"/>
                <a:tab pos="4394200" algn="l"/>
              </a:tabLst>
            </a:pPr>
            <a:r>
              <a:rPr lang="en-US" dirty="0" smtClean="0">
                <a:solidFill>
                  <a:srgbClr val="000000"/>
                </a:solidFill>
                <a:ea typeface="ＭＳ Ｐゴシック" charset="0"/>
                <a:cs typeface="Tw Cen MT" charset="0"/>
              </a:rPr>
              <a:t>RDFS reasoning</a:t>
            </a:r>
          </a:p>
          <a:p>
            <a:pPr marL="895350" lvl="1" indent="-457200">
              <a:spcBef>
                <a:spcPts val="700"/>
              </a:spcBef>
              <a:buSzPct val="100000"/>
              <a:tabLst>
                <a:tab pos="355600" algn="l"/>
                <a:tab pos="800100" algn="l"/>
                <a:tab pos="1244600" algn="l"/>
                <a:tab pos="1701800" algn="l"/>
                <a:tab pos="2146300" algn="l"/>
                <a:tab pos="2590800" algn="l"/>
                <a:tab pos="3048000" algn="l"/>
                <a:tab pos="3492500" algn="l"/>
                <a:tab pos="3949700" algn="l"/>
                <a:tab pos="4394200" algn="l"/>
                <a:tab pos="4838700" algn="l"/>
                <a:tab pos="5295900" algn="l"/>
                <a:tab pos="5740400" algn="l"/>
                <a:tab pos="6184900" algn="l"/>
                <a:tab pos="6642100" algn="l"/>
                <a:tab pos="7086600" algn="l"/>
                <a:tab pos="7543800" algn="l"/>
                <a:tab pos="7988300" algn="l"/>
                <a:tab pos="8432800" algn="l"/>
                <a:tab pos="8890000" algn="l"/>
                <a:tab pos="9334500" algn="l"/>
                <a:tab pos="9474200" algn="l"/>
                <a:tab pos="355600" algn="l"/>
                <a:tab pos="800100" algn="l"/>
                <a:tab pos="1244600" algn="l"/>
                <a:tab pos="1701800" algn="l"/>
                <a:tab pos="2146300" algn="l"/>
                <a:tab pos="2590800" algn="l"/>
                <a:tab pos="3048000" algn="l"/>
                <a:tab pos="3492500" algn="l"/>
                <a:tab pos="3949700" algn="l"/>
                <a:tab pos="4394200" algn="l"/>
              </a:tabLst>
            </a:pPr>
            <a:r>
              <a:rPr lang="en-US" dirty="0" smtClean="0">
                <a:solidFill>
                  <a:srgbClr val="000000"/>
                </a:solidFill>
                <a:ea typeface="ＭＳ Ｐゴシック" charset="0"/>
                <a:cs typeface="Tw Cen MT" charset="0"/>
              </a:rPr>
              <a:t>Set of 13 rules</a:t>
            </a:r>
          </a:p>
          <a:p>
            <a:pPr marL="895350" lvl="1" indent="-457200">
              <a:spcBef>
                <a:spcPts val="700"/>
              </a:spcBef>
              <a:buSzPct val="100000"/>
              <a:tabLst>
                <a:tab pos="355600" algn="l"/>
                <a:tab pos="800100" algn="l"/>
                <a:tab pos="1244600" algn="l"/>
                <a:tab pos="1701800" algn="l"/>
                <a:tab pos="2146300" algn="l"/>
                <a:tab pos="2590800" algn="l"/>
                <a:tab pos="3048000" algn="l"/>
                <a:tab pos="3492500" algn="l"/>
                <a:tab pos="3949700" algn="l"/>
                <a:tab pos="4394200" algn="l"/>
                <a:tab pos="4838700" algn="l"/>
                <a:tab pos="5295900" algn="l"/>
                <a:tab pos="5740400" algn="l"/>
                <a:tab pos="6184900" algn="l"/>
                <a:tab pos="6642100" algn="l"/>
                <a:tab pos="7086600" algn="l"/>
                <a:tab pos="7543800" algn="l"/>
                <a:tab pos="7988300" algn="l"/>
                <a:tab pos="8432800" algn="l"/>
                <a:tab pos="8890000" algn="l"/>
                <a:tab pos="9334500" algn="l"/>
                <a:tab pos="9474200" algn="l"/>
                <a:tab pos="355600" algn="l"/>
                <a:tab pos="800100" algn="l"/>
                <a:tab pos="1244600" algn="l"/>
                <a:tab pos="1701800" algn="l"/>
                <a:tab pos="2146300" algn="l"/>
                <a:tab pos="2590800" algn="l"/>
                <a:tab pos="3048000" algn="l"/>
                <a:tab pos="3492500" algn="l"/>
                <a:tab pos="3949700" algn="l"/>
                <a:tab pos="4394200" algn="l"/>
              </a:tabLst>
            </a:pPr>
            <a:r>
              <a:rPr lang="en-US" dirty="0" smtClean="0">
                <a:solidFill>
                  <a:srgbClr val="000000"/>
                </a:solidFill>
                <a:ea typeface="ＭＳ Ｐゴシック" charset="0"/>
                <a:cs typeface="Tw Cen MT" charset="0"/>
              </a:rPr>
              <a:t>All rules require at most one join between a “schema” triple and  an “instance” triple</a:t>
            </a:r>
          </a:p>
          <a:p>
            <a:pPr marL="495300" indent="-457200">
              <a:spcBef>
                <a:spcPts val="700"/>
              </a:spcBef>
              <a:buSzPct val="100000"/>
              <a:tabLst>
                <a:tab pos="355600" algn="l"/>
                <a:tab pos="800100" algn="l"/>
                <a:tab pos="1244600" algn="l"/>
                <a:tab pos="1701800" algn="l"/>
                <a:tab pos="2146300" algn="l"/>
                <a:tab pos="2590800" algn="l"/>
                <a:tab pos="3048000" algn="l"/>
                <a:tab pos="3492500" algn="l"/>
                <a:tab pos="3949700" algn="l"/>
                <a:tab pos="4394200" algn="l"/>
                <a:tab pos="4838700" algn="l"/>
                <a:tab pos="5295900" algn="l"/>
                <a:tab pos="5740400" algn="l"/>
                <a:tab pos="6184900" algn="l"/>
                <a:tab pos="6642100" algn="l"/>
                <a:tab pos="7086600" algn="l"/>
                <a:tab pos="7543800" algn="l"/>
                <a:tab pos="7988300" algn="l"/>
                <a:tab pos="8432800" algn="l"/>
                <a:tab pos="8890000" algn="l"/>
                <a:tab pos="9334500" algn="l"/>
                <a:tab pos="9474200" algn="l"/>
                <a:tab pos="355600" algn="l"/>
                <a:tab pos="800100" algn="l"/>
                <a:tab pos="1244600" algn="l"/>
                <a:tab pos="1701800" algn="l"/>
                <a:tab pos="2146300" algn="l"/>
                <a:tab pos="2590800" algn="l"/>
                <a:tab pos="3048000" algn="l"/>
                <a:tab pos="3492500" algn="l"/>
                <a:tab pos="3949700" algn="l"/>
                <a:tab pos="4394200" algn="l"/>
              </a:tabLst>
            </a:pPr>
            <a:r>
              <a:rPr lang="en-US" dirty="0">
                <a:solidFill>
                  <a:srgbClr val="000000"/>
                </a:solidFill>
                <a:ea typeface="ＭＳ Ｐゴシック" charset="0"/>
                <a:cs typeface="Tw Cen MT" charset="0"/>
              </a:rPr>
              <a:t>OWL </a:t>
            </a:r>
            <a:r>
              <a:rPr lang="en-US" dirty="0" smtClean="0">
                <a:solidFill>
                  <a:srgbClr val="000000"/>
                </a:solidFill>
                <a:ea typeface="ＭＳ Ｐゴシック" charset="0"/>
                <a:cs typeface="Tw Cen MT" charset="0"/>
              </a:rPr>
              <a:t>reasoning</a:t>
            </a:r>
          </a:p>
          <a:p>
            <a:pPr marL="971550" lvl="1" indent="-457200">
              <a:spcBef>
                <a:spcPts val="700"/>
              </a:spcBef>
              <a:buSzPct val="100000"/>
              <a:tabLst>
                <a:tab pos="355600" algn="l"/>
                <a:tab pos="800100" algn="l"/>
                <a:tab pos="1244600" algn="l"/>
                <a:tab pos="1701800" algn="l"/>
                <a:tab pos="2146300" algn="l"/>
                <a:tab pos="2590800" algn="l"/>
                <a:tab pos="3048000" algn="l"/>
                <a:tab pos="3492500" algn="l"/>
                <a:tab pos="3949700" algn="l"/>
                <a:tab pos="4394200" algn="l"/>
                <a:tab pos="4838700" algn="l"/>
                <a:tab pos="5295900" algn="l"/>
                <a:tab pos="5740400" algn="l"/>
                <a:tab pos="6184900" algn="l"/>
                <a:tab pos="6642100" algn="l"/>
                <a:tab pos="7086600" algn="l"/>
                <a:tab pos="7543800" algn="l"/>
                <a:tab pos="7988300" algn="l"/>
                <a:tab pos="8432800" algn="l"/>
                <a:tab pos="8890000" algn="l"/>
                <a:tab pos="9334500" algn="l"/>
                <a:tab pos="9474200" algn="l"/>
                <a:tab pos="355600" algn="l"/>
                <a:tab pos="800100" algn="l"/>
                <a:tab pos="1244600" algn="l"/>
                <a:tab pos="1701800" algn="l"/>
                <a:tab pos="2146300" algn="l"/>
                <a:tab pos="2590800" algn="l"/>
                <a:tab pos="3048000" algn="l"/>
                <a:tab pos="3492500" algn="l"/>
                <a:tab pos="3949700" algn="l"/>
                <a:tab pos="4394200" algn="l"/>
              </a:tabLst>
            </a:pPr>
            <a:r>
              <a:rPr lang="en-US" dirty="0" smtClean="0">
                <a:solidFill>
                  <a:srgbClr val="000000"/>
                </a:solidFill>
                <a:ea typeface="ＭＳ Ｐゴシック" charset="0"/>
                <a:cs typeface="Tw Cen MT" charset="0"/>
              </a:rPr>
              <a:t>Logic more complex =&gt; rules more difficult</a:t>
            </a:r>
          </a:p>
          <a:p>
            <a:pPr marL="971550" lvl="1" indent="-457200">
              <a:spcBef>
                <a:spcPts val="700"/>
              </a:spcBef>
              <a:buSzPct val="100000"/>
              <a:tabLst>
                <a:tab pos="355600" algn="l"/>
                <a:tab pos="800100" algn="l"/>
                <a:tab pos="1244600" algn="l"/>
                <a:tab pos="1701800" algn="l"/>
                <a:tab pos="2146300" algn="l"/>
                <a:tab pos="2590800" algn="l"/>
                <a:tab pos="3048000" algn="l"/>
                <a:tab pos="3492500" algn="l"/>
                <a:tab pos="3949700" algn="l"/>
                <a:tab pos="4394200" algn="l"/>
                <a:tab pos="4838700" algn="l"/>
                <a:tab pos="5295900" algn="l"/>
                <a:tab pos="5740400" algn="l"/>
                <a:tab pos="6184900" algn="l"/>
                <a:tab pos="6642100" algn="l"/>
                <a:tab pos="7086600" algn="l"/>
                <a:tab pos="7543800" algn="l"/>
                <a:tab pos="7988300" algn="l"/>
                <a:tab pos="8432800" algn="l"/>
                <a:tab pos="8890000" algn="l"/>
                <a:tab pos="9334500" algn="l"/>
                <a:tab pos="9474200" algn="l"/>
                <a:tab pos="355600" algn="l"/>
                <a:tab pos="800100" algn="l"/>
                <a:tab pos="1244600" algn="l"/>
                <a:tab pos="1701800" algn="l"/>
                <a:tab pos="2146300" algn="l"/>
                <a:tab pos="2590800" algn="l"/>
                <a:tab pos="3048000" algn="l"/>
                <a:tab pos="3492500" algn="l"/>
                <a:tab pos="3949700" algn="l"/>
                <a:tab pos="4394200" algn="l"/>
              </a:tabLst>
            </a:pPr>
            <a:r>
              <a:rPr lang="en-US" dirty="0">
                <a:solidFill>
                  <a:srgbClr val="000000"/>
                </a:solidFill>
                <a:ea typeface="ＭＳ Ｐゴシック" charset="0"/>
                <a:cs typeface="Tw Cen MT" charset="0"/>
              </a:rPr>
              <a:t>T</a:t>
            </a:r>
            <a:r>
              <a:rPr lang="en-US" dirty="0" smtClean="0">
                <a:solidFill>
                  <a:srgbClr val="000000"/>
                </a:solidFill>
                <a:ea typeface="ＭＳ Ｐゴシック" charset="0"/>
                <a:cs typeface="Tw Cen MT" charset="0"/>
              </a:rPr>
              <a:t>he </a:t>
            </a:r>
            <a:r>
              <a:rPr lang="en-US" dirty="0" err="1" smtClean="0">
                <a:solidFill>
                  <a:srgbClr val="000000"/>
                </a:solidFill>
                <a:ea typeface="ＭＳ Ｐゴシック" charset="0"/>
                <a:cs typeface="Tw Cen MT" charset="0"/>
              </a:rPr>
              <a:t>ter</a:t>
            </a:r>
            <a:r>
              <a:rPr lang="en-US" dirty="0" smtClean="0">
                <a:solidFill>
                  <a:srgbClr val="000000"/>
                </a:solidFill>
                <a:ea typeface="ＭＳ Ｐゴシック" charset="0"/>
                <a:cs typeface="Tw Cen MT" charset="0"/>
              </a:rPr>
              <a:t> Horst fragment provides a set of 23 new rules</a:t>
            </a:r>
          </a:p>
          <a:p>
            <a:pPr marL="971550" lvl="1" indent="-457200">
              <a:spcBef>
                <a:spcPts val="700"/>
              </a:spcBef>
              <a:buSzPct val="100000"/>
              <a:tabLst>
                <a:tab pos="355600" algn="l"/>
                <a:tab pos="800100" algn="l"/>
                <a:tab pos="1244600" algn="l"/>
                <a:tab pos="1701800" algn="l"/>
                <a:tab pos="2146300" algn="l"/>
                <a:tab pos="2590800" algn="l"/>
                <a:tab pos="3048000" algn="l"/>
                <a:tab pos="3492500" algn="l"/>
                <a:tab pos="3949700" algn="l"/>
                <a:tab pos="4394200" algn="l"/>
                <a:tab pos="4838700" algn="l"/>
                <a:tab pos="5295900" algn="l"/>
                <a:tab pos="5740400" algn="l"/>
                <a:tab pos="6184900" algn="l"/>
                <a:tab pos="6642100" algn="l"/>
                <a:tab pos="7086600" algn="l"/>
                <a:tab pos="7543800" algn="l"/>
                <a:tab pos="7988300" algn="l"/>
                <a:tab pos="8432800" algn="l"/>
                <a:tab pos="8890000" algn="l"/>
                <a:tab pos="9334500" algn="l"/>
                <a:tab pos="9474200" algn="l"/>
                <a:tab pos="355600" algn="l"/>
                <a:tab pos="800100" algn="l"/>
                <a:tab pos="1244600" algn="l"/>
                <a:tab pos="1701800" algn="l"/>
                <a:tab pos="2146300" algn="l"/>
                <a:tab pos="2590800" algn="l"/>
                <a:tab pos="3048000" algn="l"/>
                <a:tab pos="3492500" algn="l"/>
                <a:tab pos="3949700" algn="l"/>
                <a:tab pos="4394200" algn="l"/>
              </a:tabLst>
            </a:pPr>
            <a:r>
              <a:rPr lang="en-US" dirty="0" smtClean="0">
                <a:solidFill>
                  <a:srgbClr val="000000"/>
                </a:solidFill>
                <a:ea typeface="ＭＳ Ｐゴシック" charset="0"/>
                <a:cs typeface="Tw Cen MT" charset="0"/>
              </a:rPr>
              <a:t>Some rules require a join between instance triples</a:t>
            </a:r>
          </a:p>
          <a:p>
            <a:pPr marL="971550" lvl="1" indent="-457200">
              <a:spcBef>
                <a:spcPts val="700"/>
              </a:spcBef>
              <a:buSzPct val="100000"/>
              <a:tabLst>
                <a:tab pos="355600" algn="l"/>
                <a:tab pos="800100" algn="l"/>
                <a:tab pos="1244600" algn="l"/>
                <a:tab pos="1701800" algn="l"/>
                <a:tab pos="2146300" algn="l"/>
                <a:tab pos="2590800" algn="l"/>
                <a:tab pos="3048000" algn="l"/>
                <a:tab pos="3492500" algn="l"/>
                <a:tab pos="3949700" algn="l"/>
                <a:tab pos="4394200" algn="l"/>
                <a:tab pos="4838700" algn="l"/>
                <a:tab pos="5295900" algn="l"/>
                <a:tab pos="5740400" algn="l"/>
                <a:tab pos="6184900" algn="l"/>
                <a:tab pos="6642100" algn="l"/>
                <a:tab pos="7086600" algn="l"/>
                <a:tab pos="7543800" algn="l"/>
                <a:tab pos="7988300" algn="l"/>
                <a:tab pos="8432800" algn="l"/>
                <a:tab pos="8890000" algn="l"/>
                <a:tab pos="9334500" algn="l"/>
                <a:tab pos="9474200" algn="l"/>
                <a:tab pos="355600" algn="l"/>
                <a:tab pos="800100" algn="l"/>
                <a:tab pos="1244600" algn="l"/>
                <a:tab pos="1701800" algn="l"/>
                <a:tab pos="2146300" algn="l"/>
                <a:tab pos="2590800" algn="l"/>
                <a:tab pos="3048000" algn="l"/>
                <a:tab pos="3492500" algn="l"/>
                <a:tab pos="3949700" algn="l"/>
                <a:tab pos="4394200" algn="l"/>
              </a:tabLst>
            </a:pPr>
            <a:r>
              <a:rPr lang="en-US" dirty="0" smtClean="0">
                <a:solidFill>
                  <a:srgbClr val="000000"/>
                </a:solidFill>
                <a:ea typeface="ＭＳ Ｐゴシック" charset="0"/>
                <a:cs typeface="Tw Cen MT" charset="0"/>
              </a:rPr>
              <a:t>Some </a:t>
            </a:r>
            <a:r>
              <a:rPr lang="en-US" dirty="0">
                <a:solidFill>
                  <a:srgbClr val="000000"/>
                </a:solidFill>
                <a:ea typeface="ＭＳ Ｐゴシック" charset="0"/>
                <a:cs typeface="Tw Cen MT" charset="0"/>
              </a:rPr>
              <a:t>rules require multiple joins</a:t>
            </a:r>
          </a:p>
          <a:p>
            <a:pPr marL="419100" indent="-457200">
              <a:spcBef>
                <a:spcPts val="700"/>
              </a:spcBef>
              <a:buSzPct val="100000"/>
              <a:tabLst>
                <a:tab pos="355600" algn="l"/>
                <a:tab pos="800100" algn="l"/>
                <a:tab pos="1244600" algn="l"/>
                <a:tab pos="1701800" algn="l"/>
                <a:tab pos="2146300" algn="l"/>
                <a:tab pos="2590800" algn="l"/>
                <a:tab pos="3048000" algn="l"/>
                <a:tab pos="3492500" algn="l"/>
                <a:tab pos="3949700" algn="l"/>
                <a:tab pos="4394200" algn="l"/>
                <a:tab pos="4838700" algn="l"/>
                <a:tab pos="5295900" algn="l"/>
                <a:tab pos="5740400" algn="l"/>
                <a:tab pos="6184900" algn="l"/>
                <a:tab pos="6642100" algn="l"/>
                <a:tab pos="7086600" algn="l"/>
                <a:tab pos="7543800" algn="l"/>
                <a:tab pos="7988300" algn="l"/>
                <a:tab pos="8432800" algn="l"/>
                <a:tab pos="8890000" algn="l"/>
                <a:tab pos="9334500" algn="l"/>
                <a:tab pos="9474200" algn="l"/>
                <a:tab pos="355600" algn="l"/>
                <a:tab pos="800100" algn="l"/>
                <a:tab pos="1244600" algn="l"/>
                <a:tab pos="1701800" algn="l"/>
                <a:tab pos="2146300" algn="l"/>
                <a:tab pos="2590800" algn="l"/>
                <a:tab pos="3048000" algn="l"/>
                <a:tab pos="3492500" algn="l"/>
                <a:tab pos="3949700" algn="l"/>
                <a:tab pos="4394200" algn="l"/>
              </a:tabLst>
            </a:pPr>
            <a:endParaRPr lang="en-US" dirty="0" smtClean="0">
              <a:solidFill>
                <a:srgbClr val="000000"/>
              </a:solidFill>
              <a:ea typeface="ＭＳ Ｐゴシック" charset="0"/>
              <a:cs typeface="Tw Cen M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949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WebPIE 2</a:t>
            </a:r>
            <a:r>
              <a:rPr lang="en-US" baseline="30000" dirty="0" smtClean="0"/>
              <a:t>nd</a:t>
            </a:r>
            <a:r>
              <a:rPr lang="en-US" dirty="0" smtClean="0"/>
              <a:t> Step: Reasoning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2113" y="1449527"/>
            <a:ext cx="8356600" cy="4643297"/>
          </a:xfrm>
          <a:prstGeom prst="rect">
            <a:avLst/>
          </a:prstGeom>
        </p:spPr>
        <p:txBody>
          <a:bodyPr>
            <a:noAutofit/>
          </a:bodyPr>
          <a:lstStyle/>
          <a:p>
            <a:pPr marL="495300" indent="-457200">
              <a:spcBef>
                <a:spcPts val="700"/>
              </a:spcBef>
              <a:buSzPct val="100000"/>
              <a:tabLst>
                <a:tab pos="355600" algn="l"/>
                <a:tab pos="800100" algn="l"/>
                <a:tab pos="1244600" algn="l"/>
                <a:tab pos="1701800" algn="l"/>
                <a:tab pos="2146300" algn="l"/>
                <a:tab pos="2590800" algn="l"/>
                <a:tab pos="3048000" algn="l"/>
                <a:tab pos="3492500" algn="l"/>
                <a:tab pos="3949700" algn="l"/>
                <a:tab pos="4394200" algn="l"/>
                <a:tab pos="4838700" algn="l"/>
                <a:tab pos="5295900" algn="l"/>
                <a:tab pos="5740400" algn="l"/>
                <a:tab pos="6184900" algn="l"/>
                <a:tab pos="6642100" algn="l"/>
                <a:tab pos="7086600" algn="l"/>
                <a:tab pos="7543800" algn="l"/>
                <a:tab pos="7988300" algn="l"/>
                <a:tab pos="8432800" algn="l"/>
                <a:tab pos="8890000" algn="l"/>
                <a:tab pos="9334500" algn="l"/>
                <a:tab pos="9474200" algn="l"/>
                <a:tab pos="355600" algn="l"/>
                <a:tab pos="800100" algn="l"/>
                <a:tab pos="1244600" algn="l"/>
                <a:tab pos="1701800" algn="l"/>
                <a:tab pos="2146300" algn="l"/>
                <a:tab pos="2590800" algn="l"/>
                <a:tab pos="3048000" algn="l"/>
                <a:tab pos="3492500" algn="l"/>
                <a:tab pos="3949700" algn="l"/>
                <a:tab pos="4394200" algn="l"/>
              </a:tabLst>
            </a:pPr>
            <a:r>
              <a:rPr lang="en-US" dirty="0" smtClean="0">
                <a:solidFill>
                  <a:srgbClr val="000000"/>
                </a:solidFill>
                <a:ea typeface="ＭＳ Ｐゴシック" charset="0"/>
                <a:cs typeface="Tw Cen MT" charset="0"/>
              </a:rPr>
              <a:t>Reasoning means applying a set of rules on the entire input until no new derivation is possible</a:t>
            </a:r>
          </a:p>
          <a:p>
            <a:pPr marL="495300" indent="-457200">
              <a:spcBef>
                <a:spcPts val="700"/>
              </a:spcBef>
              <a:buSzPct val="100000"/>
              <a:tabLst>
                <a:tab pos="355600" algn="l"/>
                <a:tab pos="800100" algn="l"/>
                <a:tab pos="1244600" algn="l"/>
                <a:tab pos="1701800" algn="l"/>
                <a:tab pos="2146300" algn="l"/>
                <a:tab pos="2590800" algn="l"/>
                <a:tab pos="3048000" algn="l"/>
                <a:tab pos="3492500" algn="l"/>
                <a:tab pos="3949700" algn="l"/>
                <a:tab pos="4394200" algn="l"/>
                <a:tab pos="4838700" algn="l"/>
                <a:tab pos="5295900" algn="l"/>
                <a:tab pos="5740400" algn="l"/>
                <a:tab pos="6184900" algn="l"/>
                <a:tab pos="6642100" algn="l"/>
                <a:tab pos="7086600" algn="l"/>
                <a:tab pos="7543800" algn="l"/>
                <a:tab pos="7988300" algn="l"/>
                <a:tab pos="8432800" algn="l"/>
                <a:tab pos="8890000" algn="l"/>
                <a:tab pos="9334500" algn="l"/>
                <a:tab pos="9474200" algn="l"/>
                <a:tab pos="355600" algn="l"/>
                <a:tab pos="800100" algn="l"/>
                <a:tab pos="1244600" algn="l"/>
                <a:tab pos="1701800" algn="l"/>
                <a:tab pos="2146300" algn="l"/>
                <a:tab pos="2590800" algn="l"/>
                <a:tab pos="3048000" algn="l"/>
                <a:tab pos="3492500" algn="l"/>
                <a:tab pos="3949700" algn="l"/>
                <a:tab pos="4394200" algn="l"/>
              </a:tabLst>
            </a:pPr>
            <a:r>
              <a:rPr lang="en-US" dirty="0" smtClean="0">
                <a:solidFill>
                  <a:srgbClr val="000000"/>
                </a:solidFill>
                <a:ea typeface="ＭＳ Ｐゴシック" charset="0"/>
                <a:cs typeface="Tw Cen MT" charset="0"/>
              </a:rPr>
              <a:t>The difficulty of reasoning depends on the logic considered</a:t>
            </a:r>
          </a:p>
          <a:p>
            <a:pPr marL="495300" indent="-457200">
              <a:spcBef>
                <a:spcPts val="700"/>
              </a:spcBef>
              <a:buSzPct val="100000"/>
              <a:tabLst>
                <a:tab pos="355600" algn="l"/>
                <a:tab pos="800100" algn="l"/>
                <a:tab pos="1244600" algn="l"/>
                <a:tab pos="1701800" algn="l"/>
                <a:tab pos="2146300" algn="l"/>
                <a:tab pos="2590800" algn="l"/>
                <a:tab pos="3048000" algn="l"/>
                <a:tab pos="3492500" algn="l"/>
                <a:tab pos="3949700" algn="l"/>
                <a:tab pos="4394200" algn="l"/>
                <a:tab pos="4838700" algn="l"/>
                <a:tab pos="5295900" algn="l"/>
                <a:tab pos="5740400" algn="l"/>
                <a:tab pos="6184900" algn="l"/>
                <a:tab pos="6642100" algn="l"/>
                <a:tab pos="7086600" algn="l"/>
                <a:tab pos="7543800" algn="l"/>
                <a:tab pos="7988300" algn="l"/>
                <a:tab pos="8432800" algn="l"/>
                <a:tab pos="8890000" algn="l"/>
                <a:tab pos="9334500" algn="l"/>
                <a:tab pos="9474200" algn="l"/>
                <a:tab pos="355600" algn="l"/>
                <a:tab pos="800100" algn="l"/>
                <a:tab pos="1244600" algn="l"/>
                <a:tab pos="1701800" algn="l"/>
                <a:tab pos="2146300" algn="l"/>
                <a:tab pos="2590800" algn="l"/>
                <a:tab pos="3048000" algn="l"/>
                <a:tab pos="3492500" algn="l"/>
                <a:tab pos="3949700" algn="l"/>
                <a:tab pos="4394200" algn="l"/>
              </a:tabLst>
            </a:pPr>
            <a:r>
              <a:rPr lang="en-US" b="1" dirty="0" smtClean="0">
                <a:solidFill>
                  <a:srgbClr val="000000"/>
                </a:solidFill>
                <a:ea typeface="ＭＳ Ｐゴシック" charset="0"/>
                <a:cs typeface="Tw Cen MT" charset="0"/>
              </a:rPr>
              <a:t>RDFS reasoning</a:t>
            </a:r>
          </a:p>
          <a:p>
            <a:pPr marL="895350" lvl="1" indent="-457200">
              <a:spcBef>
                <a:spcPts val="700"/>
              </a:spcBef>
              <a:buSzPct val="100000"/>
              <a:tabLst>
                <a:tab pos="355600" algn="l"/>
                <a:tab pos="800100" algn="l"/>
                <a:tab pos="1244600" algn="l"/>
                <a:tab pos="1701800" algn="l"/>
                <a:tab pos="2146300" algn="l"/>
                <a:tab pos="2590800" algn="l"/>
                <a:tab pos="3048000" algn="l"/>
                <a:tab pos="3492500" algn="l"/>
                <a:tab pos="3949700" algn="l"/>
                <a:tab pos="4394200" algn="l"/>
                <a:tab pos="4838700" algn="l"/>
                <a:tab pos="5295900" algn="l"/>
                <a:tab pos="5740400" algn="l"/>
                <a:tab pos="6184900" algn="l"/>
                <a:tab pos="6642100" algn="l"/>
                <a:tab pos="7086600" algn="l"/>
                <a:tab pos="7543800" algn="l"/>
                <a:tab pos="7988300" algn="l"/>
                <a:tab pos="8432800" algn="l"/>
                <a:tab pos="8890000" algn="l"/>
                <a:tab pos="9334500" algn="l"/>
                <a:tab pos="9474200" algn="l"/>
                <a:tab pos="355600" algn="l"/>
                <a:tab pos="800100" algn="l"/>
                <a:tab pos="1244600" algn="l"/>
                <a:tab pos="1701800" algn="l"/>
                <a:tab pos="2146300" algn="l"/>
                <a:tab pos="2590800" algn="l"/>
                <a:tab pos="3048000" algn="l"/>
                <a:tab pos="3492500" algn="l"/>
                <a:tab pos="3949700" algn="l"/>
                <a:tab pos="4394200" algn="l"/>
              </a:tabLst>
            </a:pPr>
            <a:r>
              <a:rPr lang="en-US" dirty="0" smtClean="0">
                <a:solidFill>
                  <a:srgbClr val="000000"/>
                </a:solidFill>
                <a:ea typeface="ＭＳ Ｐゴシック" charset="0"/>
                <a:cs typeface="Tw Cen MT" charset="0"/>
              </a:rPr>
              <a:t>Set of 13 rules</a:t>
            </a:r>
          </a:p>
          <a:p>
            <a:pPr marL="895350" lvl="1" indent="-457200">
              <a:spcBef>
                <a:spcPts val="700"/>
              </a:spcBef>
              <a:buSzPct val="100000"/>
              <a:tabLst>
                <a:tab pos="355600" algn="l"/>
                <a:tab pos="800100" algn="l"/>
                <a:tab pos="1244600" algn="l"/>
                <a:tab pos="1701800" algn="l"/>
                <a:tab pos="2146300" algn="l"/>
                <a:tab pos="2590800" algn="l"/>
                <a:tab pos="3048000" algn="l"/>
                <a:tab pos="3492500" algn="l"/>
                <a:tab pos="3949700" algn="l"/>
                <a:tab pos="4394200" algn="l"/>
                <a:tab pos="4838700" algn="l"/>
                <a:tab pos="5295900" algn="l"/>
                <a:tab pos="5740400" algn="l"/>
                <a:tab pos="6184900" algn="l"/>
                <a:tab pos="6642100" algn="l"/>
                <a:tab pos="7086600" algn="l"/>
                <a:tab pos="7543800" algn="l"/>
                <a:tab pos="7988300" algn="l"/>
                <a:tab pos="8432800" algn="l"/>
                <a:tab pos="8890000" algn="l"/>
                <a:tab pos="9334500" algn="l"/>
                <a:tab pos="9474200" algn="l"/>
                <a:tab pos="355600" algn="l"/>
                <a:tab pos="800100" algn="l"/>
                <a:tab pos="1244600" algn="l"/>
                <a:tab pos="1701800" algn="l"/>
                <a:tab pos="2146300" algn="l"/>
                <a:tab pos="2590800" algn="l"/>
                <a:tab pos="3048000" algn="l"/>
                <a:tab pos="3492500" algn="l"/>
                <a:tab pos="3949700" algn="l"/>
                <a:tab pos="4394200" algn="l"/>
              </a:tabLst>
            </a:pPr>
            <a:r>
              <a:rPr lang="en-US" dirty="0" smtClean="0">
                <a:solidFill>
                  <a:srgbClr val="000000"/>
                </a:solidFill>
                <a:ea typeface="ＭＳ Ｐゴシック" charset="0"/>
                <a:cs typeface="Tw Cen MT" charset="0"/>
              </a:rPr>
              <a:t>All rules require at most one join between a “schema” triple and  an “instance” triple</a:t>
            </a:r>
          </a:p>
          <a:p>
            <a:pPr marL="495300" indent="-457200">
              <a:spcBef>
                <a:spcPts val="700"/>
              </a:spcBef>
              <a:buSzPct val="100000"/>
              <a:tabLst>
                <a:tab pos="355600" algn="l"/>
                <a:tab pos="800100" algn="l"/>
                <a:tab pos="1244600" algn="l"/>
                <a:tab pos="1701800" algn="l"/>
                <a:tab pos="2146300" algn="l"/>
                <a:tab pos="2590800" algn="l"/>
                <a:tab pos="3048000" algn="l"/>
                <a:tab pos="3492500" algn="l"/>
                <a:tab pos="3949700" algn="l"/>
                <a:tab pos="4394200" algn="l"/>
                <a:tab pos="4838700" algn="l"/>
                <a:tab pos="5295900" algn="l"/>
                <a:tab pos="5740400" algn="l"/>
                <a:tab pos="6184900" algn="l"/>
                <a:tab pos="6642100" algn="l"/>
                <a:tab pos="7086600" algn="l"/>
                <a:tab pos="7543800" algn="l"/>
                <a:tab pos="7988300" algn="l"/>
                <a:tab pos="8432800" algn="l"/>
                <a:tab pos="8890000" algn="l"/>
                <a:tab pos="9334500" algn="l"/>
                <a:tab pos="9474200" algn="l"/>
                <a:tab pos="355600" algn="l"/>
                <a:tab pos="800100" algn="l"/>
                <a:tab pos="1244600" algn="l"/>
                <a:tab pos="1701800" algn="l"/>
                <a:tab pos="2146300" algn="l"/>
                <a:tab pos="2590800" algn="l"/>
                <a:tab pos="3048000" algn="l"/>
                <a:tab pos="3492500" algn="l"/>
                <a:tab pos="3949700" algn="l"/>
                <a:tab pos="4394200" algn="l"/>
              </a:tabLst>
            </a:pPr>
            <a:r>
              <a:rPr lang="en-US" dirty="0">
                <a:solidFill>
                  <a:srgbClr val="000000"/>
                </a:solidFill>
                <a:ea typeface="ＭＳ Ｐゴシック" charset="0"/>
                <a:cs typeface="Tw Cen MT" charset="0"/>
              </a:rPr>
              <a:t>OWL </a:t>
            </a:r>
            <a:r>
              <a:rPr lang="en-US" dirty="0" smtClean="0">
                <a:solidFill>
                  <a:srgbClr val="000000"/>
                </a:solidFill>
                <a:ea typeface="ＭＳ Ｐゴシック" charset="0"/>
                <a:cs typeface="Tw Cen MT" charset="0"/>
              </a:rPr>
              <a:t>reasoning</a:t>
            </a:r>
          </a:p>
          <a:p>
            <a:pPr marL="971550" lvl="1" indent="-457200">
              <a:spcBef>
                <a:spcPts val="700"/>
              </a:spcBef>
              <a:buSzPct val="100000"/>
              <a:tabLst>
                <a:tab pos="355600" algn="l"/>
                <a:tab pos="800100" algn="l"/>
                <a:tab pos="1244600" algn="l"/>
                <a:tab pos="1701800" algn="l"/>
                <a:tab pos="2146300" algn="l"/>
                <a:tab pos="2590800" algn="l"/>
                <a:tab pos="3048000" algn="l"/>
                <a:tab pos="3492500" algn="l"/>
                <a:tab pos="3949700" algn="l"/>
                <a:tab pos="4394200" algn="l"/>
                <a:tab pos="4838700" algn="l"/>
                <a:tab pos="5295900" algn="l"/>
                <a:tab pos="5740400" algn="l"/>
                <a:tab pos="6184900" algn="l"/>
                <a:tab pos="6642100" algn="l"/>
                <a:tab pos="7086600" algn="l"/>
                <a:tab pos="7543800" algn="l"/>
                <a:tab pos="7988300" algn="l"/>
                <a:tab pos="8432800" algn="l"/>
                <a:tab pos="8890000" algn="l"/>
                <a:tab pos="9334500" algn="l"/>
                <a:tab pos="9474200" algn="l"/>
                <a:tab pos="355600" algn="l"/>
                <a:tab pos="800100" algn="l"/>
                <a:tab pos="1244600" algn="l"/>
                <a:tab pos="1701800" algn="l"/>
                <a:tab pos="2146300" algn="l"/>
                <a:tab pos="2590800" algn="l"/>
                <a:tab pos="3048000" algn="l"/>
                <a:tab pos="3492500" algn="l"/>
                <a:tab pos="3949700" algn="l"/>
                <a:tab pos="4394200" algn="l"/>
              </a:tabLst>
            </a:pPr>
            <a:r>
              <a:rPr lang="en-US" dirty="0" smtClean="0">
                <a:solidFill>
                  <a:srgbClr val="000000"/>
                </a:solidFill>
                <a:ea typeface="ＭＳ Ｐゴシック" charset="0"/>
                <a:cs typeface="Tw Cen MT" charset="0"/>
              </a:rPr>
              <a:t>Logic more complex =&gt; rules more difficult</a:t>
            </a:r>
          </a:p>
          <a:p>
            <a:pPr marL="971550" lvl="1" indent="-457200">
              <a:spcBef>
                <a:spcPts val="700"/>
              </a:spcBef>
              <a:buSzPct val="100000"/>
              <a:tabLst>
                <a:tab pos="355600" algn="l"/>
                <a:tab pos="800100" algn="l"/>
                <a:tab pos="1244600" algn="l"/>
                <a:tab pos="1701800" algn="l"/>
                <a:tab pos="2146300" algn="l"/>
                <a:tab pos="2590800" algn="l"/>
                <a:tab pos="3048000" algn="l"/>
                <a:tab pos="3492500" algn="l"/>
                <a:tab pos="3949700" algn="l"/>
                <a:tab pos="4394200" algn="l"/>
                <a:tab pos="4838700" algn="l"/>
                <a:tab pos="5295900" algn="l"/>
                <a:tab pos="5740400" algn="l"/>
                <a:tab pos="6184900" algn="l"/>
                <a:tab pos="6642100" algn="l"/>
                <a:tab pos="7086600" algn="l"/>
                <a:tab pos="7543800" algn="l"/>
                <a:tab pos="7988300" algn="l"/>
                <a:tab pos="8432800" algn="l"/>
                <a:tab pos="8890000" algn="l"/>
                <a:tab pos="9334500" algn="l"/>
                <a:tab pos="9474200" algn="l"/>
                <a:tab pos="355600" algn="l"/>
                <a:tab pos="800100" algn="l"/>
                <a:tab pos="1244600" algn="l"/>
                <a:tab pos="1701800" algn="l"/>
                <a:tab pos="2146300" algn="l"/>
                <a:tab pos="2590800" algn="l"/>
                <a:tab pos="3048000" algn="l"/>
                <a:tab pos="3492500" algn="l"/>
                <a:tab pos="3949700" algn="l"/>
                <a:tab pos="4394200" algn="l"/>
              </a:tabLst>
            </a:pPr>
            <a:r>
              <a:rPr lang="en-US" dirty="0">
                <a:solidFill>
                  <a:srgbClr val="000000"/>
                </a:solidFill>
                <a:ea typeface="ＭＳ Ｐゴシック" charset="0"/>
                <a:cs typeface="Tw Cen MT" charset="0"/>
              </a:rPr>
              <a:t>T</a:t>
            </a:r>
            <a:r>
              <a:rPr lang="en-US" dirty="0" smtClean="0">
                <a:solidFill>
                  <a:srgbClr val="000000"/>
                </a:solidFill>
                <a:ea typeface="ＭＳ Ｐゴシック" charset="0"/>
                <a:cs typeface="Tw Cen MT" charset="0"/>
              </a:rPr>
              <a:t>he </a:t>
            </a:r>
            <a:r>
              <a:rPr lang="en-US" dirty="0" err="1" smtClean="0">
                <a:solidFill>
                  <a:srgbClr val="000000"/>
                </a:solidFill>
                <a:ea typeface="ＭＳ Ｐゴシック" charset="0"/>
                <a:cs typeface="Tw Cen MT" charset="0"/>
              </a:rPr>
              <a:t>ter</a:t>
            </a:r>
            <a:r>
              <a:rPr lang="en-US" dirty="0" smtClean="0">
                <a:solidFill>
                  <a:srgbClr val="000000"/>
                </a:solidFill>
                <a:ea typeface="ＭＳ Ｐゴシック" charset="0"/>
                <a:cs typeface="Tw Cen MT" charset="0"/>
              </a:rPr>
              <a:t> Horst fragment provides a set of 23 new rules</a:t>
            </a:r>
          </a:p>
          <a:p>
            <a:pPr marL="971550" lvl="1" indent="-457200">
              <a:spcBef>
                <a:spcPts val="700"/>
              </a:spcBef>
              <a:buSzPct val="100000"/>
              <a:tabLst>
                <a:tab pos="355600" algn="l"/>
                <a:tab pos="800100" algn="l"/>
                <a:tab pos="1244600" algn="l"/>
                <a:tab pos="1701800" algn="l"/>
                <a:tab pos="2146300" algn="l"/>
                <a:tab pos="2590800" algn="l"/>
                <a:tab pos="3048000" algn="l"/>
                <a:tab pos="3492500" algn="l"/>
                <a:tab pos="3949700" algn="l"/>
                <a:tab pos="4394200" algn="l"/>
                <a:tab pos="4838700" algn="l"/>
                <a:tab pos="5295900" algn="l"/>
                <a:tab pos="5740400" algn="l"/>
                <a:tab pos="6184900" algn="l"/>
                <a:tab pos="6642100" algn="l"/>
                <a:tab pos="7086600" algn="l"/>
                <a:tab pos="7543800" algn="l"/>
                <a:tab pos="7988300" algn="l"/>
                <a:tab pos="8432800" algn="l"/>
                <a:tab pos="8890000" algn="l"/>
                <a:tab pos="9334500" algn="l"/>
                <a:tab pos="9474200" algn="l"/>
                <a:tab pos="355600" algn="l"/>
                <a:tab pos="800100" algn="l"/>
                <a:tab pos="1244600" algn="l"/>
                <a:tab pos="1701800" algn="l"/>
                <a:tab pos="2146300" algn="l"/>
                <a:tab pos="2590800" algn="l"/>
                <a:tab pos="3048000" algn="l"/>
                <a:tab pos="3492500" algn="l"/>
                <a:tab pos="3949700" algn="l"/>
                <a:tab pos="4394200" algn="l"/>
              </a:tabLst>
            </a:pPr>
            <a:r>
              <a:rPr lang="en-US" dirty="0" smtClean="0">
                <a:solidFill>
                  <a:srgbClr val="000000"/>
                </a:solidFill>
                <a:ea typeface="ＭＳ Ｐゴシック" charset="0"/>
                <a:cs typeface="Tw Cen MT" charset="0"/>
              </a:rPr>
              <a:t>Some rules require a join between instance triples</a:t>
            </a:r>
          </a:p>
          <a:p>
            <a:pPr marL="971550" lvl="1" indent="-457200">
              <a:spcBef>
                <a:spcPts val="700"/>
              </a:spcBef>
              <a:buSzPct val="100000"/>
              <a:tabLst>
                <a:tab pos="355600" algn="l"/>
                <a:tab pos="800100" algn="l"/>
                <a:tab pos="1244600" algn="l"/>
                <a:tab pos="1701800" algn="l"/>
                <a:tab pos="2146300" algn="l"/>
                <a:tab pos="2590800" algn="l"/>
                <a:tab pos="3048000" algn="l"/>
                <a:tab pos="3492500" algn="l"/>
                <a:tab pos="3949700" algn="l"/>
                <a:tab pos="4394200" algn="l"/>
                <a:tab pos="4838700" algn="l"/>
                <a:tab pos="5295900" algn="l"/>
                <a:tab pos="5740400" algn="l"/>
                <a:tab pos="6184900" algn="l"/>
                <a:tab pos="6642100" algn="l"/>
                <a:tab pos="7086600" algn="l"/>
                <a:tab pos="7543800" algn="l"/>
                <a:tab pos="7988300" algn="l"/>
                <a:tab pos="8432800" algn="l"/>
                <a:tab pos="8890000" algn="l"/>
                <a:tab pos="9334500" algn="l"/>
                <a:tab pos="9474200" algn="l"/>
                <a:tab pos="355600" algn="l"/>
                <a:tab pos="800100" algn="l"/>
                <a:tab pos="1244600" algn="l"/>
                <a:tab pos="1701800" algn="l"/>
                <a:tab pos="2146300" algn="l"/>
                <a:tab pos="2590800" algn="l"/>
                <a:tab pos="3048000" algn="l"/>
                <a:tab pos="3492500" algn="l"/>
                <a:tab pos="3949700" algn="l"/>
                <a:tab pos="4394200" algn="l"/>
              </a:tabLst>
            </a:pPr>
            <a:r>
              <a:rPr lang="en-US" dirty="0" smtClean="0">
                <a:solidFill>
                  <a:srgbClr val="000000"/>
                </a:solidFill>
                <a:ea typeface="ＭＳ Ｐゴシック" charset="0"/>
                <a:cs typeface="Tw Cen MT" charset="0"/>
              </a:rPr>
              <a:t>Some </a:t>
            </a:r>
            <a:r>
              <a:rPr lang="en-US" dirty="0">
                <a:solidFill>
                  <a:srgbClr val="000000"/>
                </a:solidFill>
                <a:ea typeface="ＭＳ Ｐゴシック" charset="0"/>
                <a:cs typeface="Tw Cen MT" charset="0"/>
              </a:rPr>
              <a:t>rules require multiple joins</a:t>
            </a:r>
          </a:p>
          <a:p>
            <a:pPr marL="419100" indent="-457200">
              <a:spcBef>
                <a:spcPts val="700"/>
              </a:spcBef>
              <a:buSzPct val="100000"/>
              <a:tabLst>
                <a:tab pos="355600" algn="l"/>
                <a:tab pos="800100" algn="l"/>
                <a:tab pos="1244600" algn="l"/>
                <a:tab pos="1701800" algn="l"/>
                <a:tab pos="2146300" algn="l"/>
                <a:tab pos="2590800" algn="l"/>
                <a:tab pos="3048000" algn="l"/>
                <a:tab pos="3492500" algn="l"/>
                <a:tab pos="3949700" algn="l"/>
                <a:tab pos="4394200" algn="l"/>
                <a:tab pos="4838700" algn="l"/>
                <a:tab pos="5295900" algn="l"/>
                <a:tab pos="5740400" algn="l"/>
                <a:tab pos="6184900" algn="l"/>
                <a:tab pos="6642100" algn="l"/>
                <a:tab pos="7086600" algn="l"/>
                <a:tab pos="7543800" algn="l"/>
                <a:tab pos="7988300" algn="l"/>
                <a:tab pos="8432800" algn="l"/>
                <a:tab pos="8890000" algn="l"/>
                <a:tab pos="9334500" algn="l"/>
                <a:tab pos="9474200" algn="l"/>
                <a:tab pos="355600" algn="l"/>
                <a:tab pos="800100" algn="l"/>
                <a:tab pos="1244600" algn="l"/>
                <a:tab pos="1701800" algn="l"/>
                <a:tab pos="2146300" algn="l"/>
                <a:tab pos="2590800" algn="l"/>
                <a:tab pos="3048000" algn="l"/>
                <a:tab pos="3492500" algn="l"/>
                <a:tab pos="3949700" algn="l"/>
                <a:tab pos="4394200" algn="l"/>
              </a:tabLst>
            </a:pPr>
            <a:endParaRPr lang="en-US" dirty="0" smtClean="0">
              <a:solidFill>
                <a:srgbClr val="000000"/>
              </a:solidFill>
              <a:ea typeface="ＭＳ Ｐゴシック" charset="0"/>
              <a:cs typeface="Tw Cen M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8744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WebPIE 2</a:t>
            </a:r>
            <a:r>
              <a:rPr lang="en-US" baseline="30000" dirty="0"/>
              <a:t>nd</a:t>
            </a:r>
            <a:r>
              <a:rPr lang="en-US" dirty="0"/>
              <a:t> </a:t>
            </a:r>
            <a:r>
              <a:rPr lang="en-US" dirty="0" smtClean="0"/>
              <a:t>Step</a:t>
            </a:r>
            <a:r>
              <a:rPr lang="en-US" dirty="0"/>
              <a:t>: RDFS </a:t>
            </a:r>
            <a:r>
              <a:rPr lang="en-US" dirty="0" smtClean="0"/>
              <a:t>Reasoning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Q: How can we apply a reasoning rule with MapReduce?</a:t>
            </a:r>
          </a:p>
          <a:p>
            <a:r>
              <a:rPr lang="en-US" dirty="0" smtClean="0"/>
              <a:t>A: During the map we write in the intermediate key matching point of the rule and in the reduce we derive the new triples</a:t>
            </a:r>
          </a:p>
          <a:p>
            <a:endParaRPr lang="en-US" dirty="0" smtClean="0"/>
          </a:p>
          <a:p>
            <a:r>
              <a:rPr lang="en-US" dirty="0" smtClean="0"/>
              <a:t>Example:</a:t>
            </a:r>
            <a:endParaRPr lang="en-US" dirty="0"/>
          </a:p>
        </p:txBody>
      </p:sp>
      <p:grpSp>
        <p:nvGrpSpPr>
          <p:cNvPr id="7" name="Group 4"/>
          <p:cNvGrpSpPr>
            <a:grpSpLocks/>
          </p:cNvGrpSpPr>
          <p:nvPr/>
        </p:nvGrpSpPr>
        <p:grpSpPr bwMode="auto">
          <a:xfrm>
            <a:off x="240265" y="3796181"/>
            <a:ext cx="8903735" cy="2523218"/>
            <a:chOff x="0" y="0"/>
            <a:chExt cx="8144" cy="2144"/>
          </a:xfrm>
        </p:grpSpPr>
        <p:pic>
          <p:nvPicPr>
            <p:cNvPr id="8" name="Picture 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" y="96"/>
              <a:ext cx="7883" cy="17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6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8144" cy="2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Rectangle 4"/>
          <p:cNvSpPr>
            <a:spLocks/>
          </p:cNvSpPr>
          <p:nvPr/>
        </p:nvSpPr>
        <p:spPr bwMode="auto">
          <a:xfrm>
            <a:off x="2483768" y="2874873"/>
            <a:ext cx="549530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  <a:latin typeface="American Typewriter" charset="0"/>
                <a:ea typeface="ＭＳ Ｐゴシック" charset="0"/>
                <a:cs typeface="American Typewriter" charset="0"/>
                <a:sym typeface="American Typewriter" charset="0"/>
              </a:rPr>
              <a:t>if  a </a:t>
            </a:r>
            <a:r>
              <a:rPr lang="en-US" sz="2000" dirty="0" err="1" smtClean="0">
                <a:solidFill>
                  <a:srgbClr val="0070C0"/>
                </a:solidFill>
                <a:latin typeface="American Typewriter" charset="0"/>
                <a:ea typeface="ＭＳ Ｐゴシック" charset="0"/>
                <a:cs typeface="American Typewriter" charset="0"/>
                <a:sym typeface="American Typewriter" charset="0"/>
              </a:rPr>
              <a:t>rdf:type</a:t>
            </a:r>
            <a:r>
              <a:rPr lang="en-US" sz="2000" dirty="0" smtClean="0">
                <a:solidFill>
                  <a:srgbClr val="0070C0"/>
                </a:solidFill>
                <a:latin typeface="American Typewriter" charset="0"/>
                <a:ea typeface="ＭＳ Ｐゴシック" charset="0"/>
                <a:cs typeface="American Typewriter" charset="0"/>
                <a:sym typeface="American Typewriter" charset="0"/>
              </a:rPr>
              <a:t> B</a:t>
            </a:r>
            <a:endParaRPr lang="en-US" sz="2000" dirty="0">
              <a:solidFill>
                <a:srgbClr val="0070C0"/>
              </a:solidFill>
              <a:latin typeface="American Typewriter" charset="0"/>
              <a:ea typeface="ＭＳ Ｐゴシック" charset="0"/>
              <a:cs typeface="American Typewriter" charset="0"/>
              <a:sym typeface="American Typewriter" charset="0"/>
            </a:endParaRPr>
          </a:p>
          <a:p>
            <a:pPr algn="l"/>
            <a:r>
              <a:rPr lang="en-US" sz="2000" dirty="0" smtClean="0">
                <a:solidFill>
                  <a:srgbClr val="0070C0"/>
                </a:solidFill>
                <a:latin typeface="American Typewriter" charset="0"/>
                <a:ea typeface="ＭＳ Ｐゴシック" charset="0"/>
                <a:cs typeface="American Typewriter" charset="0"/>
                <a:sym typeface="American Typewriter" charset="0"/>
              </a:rPr>
              <a:t>and B </a:t>
            </a:r>
            <a:r>
              <a:rPr lang="en-US" sz="2000" dirty="0" err="1" smtClean="0">
                <a:solidFill>
                  <a:srgbClr val="0070C0"/>
                </a:solidFill>
                <a:latin typeface="American Typewriter" charset="0"/>
                <a:ea typeface="ＭＳ Ｐゴシック" charset="0"/>
                <a:cs typeface="American Typewriter" charset="0"/>
                <a:sym typeface="American Typewriter" charset="0"/>
              </a:rPr>
              <a:t>rdfs:subClassOf</a:t>
            </a:r>
            <a:r>
              <a:rPr lang="en-US" sz="2000" dirty="0" smtClean="0">
                <a:solidFill>
                  <a:srgbClr val="0070C0"/>
                </a:solidFill>
                <a:latin typeface="American Typewriter" charset="0"/>
                <a:ea typeface="ＭＳ Ｐゴシック" charset="0"/>
                <a:cs typeface="American Typewriter" charset="0"/>
                <a:sym typeface="American Typewriter" charset="0"/>
              </a:rPr>
              <a:t> C</a:t>
            </a:r>
          </a:p>
          <a:p>
            <a:pPr algn="l"/>
            <a:r>
              <a:rPr lang="en-US" sz="2000" dirty="0" smtClean="0">
                <a:solidFill>
                  <a:srgbClr val="0070C0"/>
                </a:solidFill>
                <a:latin typeface="American Typewriter" charset="0"/>
                <a:ea typeface="ＭＳ Ｐゴシック" charset="0"/>
                <a:cs typeface="American Typewriter" charset="0"/>
                <a:sym typeface="American Typewriter" charset="0"/>
              </a:rPr>
              <a:t>then </a:t>
            </a:r>
            <a:r>
              <a:rPr lang="en-US" sz="2000" dirty="0">
                <a:solidFill>
                  <a:srgbClr val="0070C0"/>
                </a:solidFill>
                <a:latin typeface="American Typewriter" charset="0"/>
                <a:ea typeface="ＭＳ Ｐゴシック" charset="0"/>
                <a:cs typeface="American Typewriter" charset="0"/>
                <a:sym typeface="American Typewriter" charset="0"/>
              </a:rPr>
              <a:t>a </a:t>
            </a:r>
            <a:r>
              <a:rPr lang="en-US" sz="2000" dirty="0" err="1" smtClean="0">
                <a:solidFill>
                  <a:srgbClr val="0070C0"/>
                </a:solidFill>
                <a:latin typeface="American Typewriter" charset="0"/>
                <a:ea typeface="ＭＳ Ｐゴシック" charset="0"/>
                <a:cs typeface="American Typewriter" charset="0"/>
                <a:sym typeface="American Typewriter" charset="0"/>
              </a:rPr>
              <a:t>rdf:type</a:t>
            </a:r>
            <a:r>
              <a:rPr lang="en-US" sz="2000" dirty="0" smtClean="0">
                <a:solidFill>
                  <a:srgbClr val="0070C0"/>
                </a:solidFill>
                <a:latin typeface="American Typewriter" charset="0"/>
                <a:ea typeface="ＭＳ Ｐゴシック" charset="0"/>
                <a:cs typeface="American Typewriter" charset="0"/>
                <a:sym typeface="American Typewriter" charset="0"/>
              </a:rPr>
              <a:t> C</a:t>
            </a:r>
            <a:endParaRPr lang="en-US" sz="2000" dirty="0">
              <a:solidFill>
                <a:srgbClr val="0070C0"/>
              </a:solidFill>
              <a:latin typeface="American Typewriter" charset="0"/>
              <a:ea typeface="ＭＳ Ｐゴシック" charset="0"/>
              <a:cs typeface="American Typewriter" charset="0"/>
              <a:sym typeface="American Typewrit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8757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WebPIE 2</a:t>
            </a:r>
            <a:r>
              <a:rPr lang="en-US" baseline="30000" dirty="0" smtClean="0"/>
              <a:t>nd</a:t>
            </a:r>
            <a:r>
              <a:rPr lang="en-US" dirty="0" smtClean="0"/>
              <a:t> Step</a:t>
            </a:r>
            <a:r>
              <a:rPr lang="en-US" dirty="0"/>
              <a:t>: </a:t>
            </a:r>
            <a:r>
              <a:rPr lang="en-US" dirty="0" smtClean="0"/>
              <a:t>RDFS Reasoning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pPr marL="495300" indent="-457200">
              <a:spcBef>
                <a:spcPts val="700"/>
              </a:spcBef>
              <a:buSzPct val="100000"/>
              <a:tabLst>
                <a:tab pos="355600" algn="l"/>
                <a:tab pos="800100" algn="l"/>
                <a:tab pos="1244600" algn="l"/>
                <a:tab pos="1701800" algn="l"/>
                <a:tab pos="2146300" algn="l"/>
                <a:tab pos="2590800" algn="l"/>
                <a:tab pos="3048000" algn="l"/>
                <a:tab pos="3492500" algn="l"/>
                <a:tab pos="3949700" algn="l"/>
                <a:tab pos="4394200" algn="l"/>
                <a:tab pos="4838700" algn="l"/>
                <a:tab pos="5295900" algn="l"/>
                <a:tab pos="5740400" algn="l"/>
                <a:tab pos="6184900" algn="l"/>
                <a:tab pos="6642100" algn="l"/>
                <a:tab pos="7086600" algn="l"/>
                <a:tab pos="7543800" algn="l"/>
                <a:tab pos="7988300" algn="l"/>
                <a:tab pos="8432800" algn="l"/>
                <a:tab pos="8890000" algn="l"/>
                <a:tab pos="9334500" algn="l"/>
                <a:tab pos="9474200" algn="l"/>
                <a:tab pos="355600" algn="l"/>
                <a:tab pos="800100" algn="l"/>
                <a:tab pos="1244600" algn="l"/>
                <a:tab pos="1701800" algn="l"/>
                <a:tab pos="2146300" algn="l"/>
                <a:tab pos="2590800" algn="l"/>
                <a:tab pos="3048000" algn="l"/>
                <a:tab pos="3492500" algn="l"/>
                <a:tab pos="3949700" algn="l"/>
                <a:tab pos="4394200" algn="l"/>
              </a:tabLst>
            </a:pPr>
            <a:r>
              <a:rPr lang="en-US" dirty="0">
                <a:solidFill>
                  <a:srgbClr val="000000"/>
                </a:solidFill>
                <a:ea typeface="ＭＳ Ｐゴシック" charset="0"/>
                <a:cs typeface="Tw Cen MT" charset="0"/>
              </a:rPr>
              <a:t>However, such straightforward way does not work because of several reasons</a:t>
            </a:r>
          </a:p>
          <a:p>
            <a:pPr marL="971550" lvl="1" indent="-457200">
              <a:spcBef>
                <a:spcPts val="700"/>
              </a:spcBef>
              <a:buSzPct val="100000"/>
              <a:tabLst>
                <a:tab pos="355600" algn="l"/>
                <a:tab pos="800100" algn="l"/>
                <a:tab pos="1244600" algn="l"/>
                <a:tab pos="1701800" algn="l"/>
                <a:tab pos="2146300" algn="l"/>
                <a:tab pos="2590800" algn="l"/>
                <a:tab pos="3048000" algn="l"/>
                <a:tab pos="3492500" algn="l"/>
                <a:tab pos="3949700" algn="l"/>
                <a:tab pos="4394200" algn="l"/>
                <a:tab pos="4838700" algn="l"/>
                <a:tab pos="5295900" algn="l"/>
                <a:tab pos="5740400" algn="l"/>
                <a:tab pos="6184900" algn="l"/>
                <a:tab pos="6642100" algn="l"/>
                <a:tab pos="7086600" algn="l"/>
                <a:tab pos="7543800" algn="l"/>
                <a:tab pos="7988300" algn="l"/>
                <a:tab pos="8432800" algn="l"/>
                <a:tab pos="8890000" algn="l"/>
                <a:tab pos="9334500" algn="l"/>
                <a:tab pos="9474200" algn="l"/>
                <a:tab pos="355600" algn="l"/>
                <a:tab pos="800100" algn="l"/>
                <a:tab pos="1244600" algn="l"/>
                <a:tab pos="1701800" algn="l"/>
                <a:tab pos="2146300" algn="l"/>
                <a:tab pos="2590800" algn="l"/>
                <a:tab pos="3048000" algn="l"/>
                <a:tab pos="3492500" algn="l"/>
                <a:tab pos="3949700" algn="l"/>
                <a:tab pos="4394200" algn="l"/>
              </a:tabLst>
            </a:pPr>
            <a:r>
              <a:rPr lang="en-US" dirty="0">
                <a:solidFill>
                  <a:srgbClr val="000000"/>
                </a:solidFill>
                <a:ea typeface="ＭＳ Ｐゴシック" charset="0"/>
                <a:cs typeface="Tw Cen MT" charset="0"/>
              </a:rPr>
              <a:t>Load balancing</a:t>
            </a:r>
          </a:p>
          <a:p>
            <a:pPr marL="971550" lvl="1" indent="-457200">
              <a:spcBef>
                <a:spcPts val="700"/>
              </a:spcBef>
              <a:buSzPct val="100000"/>
              <a:tabLst>
                <a:tab pos="355600" algn="l"/>
                <a:tab pos="800100" algn="l"/>
                <a:tab pos="1244600" algn="l"/>
                <a:tab pos="1701800" algn="l"/>
                <a:tab pos="2146300" algn="l"/>
                <a:tab pos="2590800" algn="l"/>
                <a:tab pos="3048000" algn="l"/>
                <a:tab pos="3492500" algn="l"/>
                <a:tab pos="3949700" algn="l"/>
                <a:tab pos="4394200" algn="l"/>
                <a:tab pos="4838700" algn="l"/>
                <a:tab pos="5295900" algn="l"/>
                <a:tab pos="5740400" algn="l"/>
                <a:tab pos="6184900" algn="l"/>
                <a:tab pos="6642100" algn="l"/>
                <a:tab pos="7086600" algn="l"/>
                <a:tab pos="7543800" algn="l"/>
                <a:tab pos="7988300" algn="l"/>
                <a:tab pos="8432800" algn="l"/>
                <a:tab pos="8890000" algn="l"/>
                <a:tab pos="9334500" algn="l"/>
                <a:tab pos="9474200" algn="l"/>
                <a:tab pos="355600" algn="l"/>
                <a:tab pos="800100" algn="l"/>
                <a:tab pos="1244600" algn="l"/>
                <a:tab pos="1701800" algn="l"/>
                <a:tab pos="2146300" algn="l"/>
                <a:tab pos="2590800" algn="l"/>
                <a:tab pos="3048000" algn="l"/>
                <a:tab pos="3492500" algn="l"/>
                <a:tab pos="3949700" algn="l"/>
                <a:tab pos="4394200" algn="l"/>
              </a:tabLst>
            </a:pPr>
            <a:r>
              <a:rPr lang="en-US" dirty="0">
                <a:solidFill>
                  <a:srgbClr val="000000"/>
                </a:solidFill>
                <a:ea typeface="ＭＳ Ｐゴシック" charset="0"/>
                <a:cs typeface="Tw Cen MT" charset="0"/>
              </a:rPr>
              <a:t>Duplicates derivation</a:t>
            </a:r>
          </a:p>
          <a:p>
            <a:pPr marL="971550" lvl="1" indent="-457200">
              <a:spcBef>
                <a:spcPts val="700"/>
              </a:spcBef>
              <a:buSzPct val="100000"/>
              <a:tabLst>
                <a:tab pos="355600" algn="l"/>
                <a:tab pos="800100" algn="l"/>
                <a:tab pos="1244600" algn="l"/>
                <a:tab pos="1701800" algn="l"/>
                <a:tab pos="2146300" algn="l"/>
                <a:tab pos="2590800" algn="l"/>
                <a:tab pos="3048000" algn="l"/>
                <a:tab pos="3492500" algn="l"/>
                <a:tab pos="3949700" algn="l"/>
                <a:tab pos="4394200" algn="l"/>
                <a:tab pos="4838700" algn="l"/>
                <a:tab pos="5295900" algn="l"/>
                <a:tab pos="5740400" algn="l"/>
                <a:tab pos="6184900" algn="l"/>
                <a:tab pos="6642100" algn="l"/>
                <a:tab pos="7086600" algn="l"/>
                <a:tab pos="7543800" algn="l"/>
                <a:tab pos="7988300" algn="l"/>
                <a:tab pos="8432800" algn="l"/>
                <a:tab pos="8890000" algn="l"/>
                <a:tab pos="9334500" algn="l"/>
                <a:tab pos="9474200" algn="l"/>
                <a:tab pos="355600" algn="l"/>
                <a:tab pos="800100" algn="l"/>
                <a:tab pos="1244600" algn="l"/>
                <a:tab pos="1701800" algn="l"/>
                <a:tab pos="2146300" algn="l"/>
                <a:tab pos="2590800" algn="l"/>
                <a:tab pos="3048000" algn="l"/>
                <a:tab pos="3492500" algn="l"/>
                <a:tab pos="3949700" algn="l"/>
                <a:tab pos="4394200" algn="l"/>
              </a:tabLst>
            </a:pPr>
            <a:r>
              <a:rPr lang="en-US" dirty="0">
                <a:solidFill>
                  <a:srgbClr val="000000"/>
                </a:solidFill>
                <a:ea typeface="ＭＳ Ｐゴシック" charset="0"/>
                <a:cs typeface="Tw Cen MT" charset="0"/>
              </a:rPr>
              <a:t>Etc</a:t>
            </a:r>
            <a:r>
              <a:rPr lang="en-US" dirty="0" smtClean="0">
                <a:solidFill>
                  <a:srgbClr val="000000"/>
                </a:solidFill>
                <a:ea typeface="ＭＳ Ｐゴシック" charset="0"/>
                <a:cs typeface="Tw Cen MT" charset="0"/>
              </a:rPr>
              <a:t>.</a:t>
            </a:r>
          </a:p>
          <a:p>
            <a:pPr marL="495300" indent="-457200">
              <a:spcBef>
                <a:spcPts val="700"/>
              </a:spcBef>
              <a:buSzPct val="100000"/>
              <a:tabLst>
                <a:tab pos="355600" algn="l"/>
                <a:tab pos="800100" algn="l"/>
                <a:tab pos="1244600" algn="l"/>
                <a:tab pos="1701800" algn="l"/>
                <a:tab pos="2146300" algn="l"/>
                <a:tab pos="2590800" algn="l"/>
                <a:tab pos="3048000" algn="l"/>
                <a:tab pos="3492500" algn="l"/>
                <a:tab pos="3949700" algn="l"/>
                <a:tab pos="4394200" algn="l"/>
                <a:tab pos="4838700" algn="l"/>
                <a:tab pos="5295900" algn="l"/>
                <a:tab pos="5740400" algn="l"/>
                <a:tab pos="6184900" algn="l"/>
                <a:tab pos="6642100" algn="l"/>
                <a:tab pos="7086600" algn="l"/>
                <a:tab pos="7543800" algn="l"/>
                <a:tab pos="7988300" algn="l"/>
                <a:tab pos="8432800" algn="l"/>
                <a:tab pos="8890000" algn="l"/>
                <a:tab pos="9334500" algn="l"/>
                <a:tab pos="9474200" algn="l"/>
                <a:tab pos="355600" algn="l"/>
                <a:tab pos="800100" algn="l"/>
                <a:tab pos="1244600" algn="l"/>
                <a:tab pos="1701800" algn="l"/>
                <a:tab pos="2146300" algn="l"/>
                <a:tab pos="2590800" algn="l"/>
                <a:tab pos="3048000" algn="l"/>
                <a:tab pos="3492500" algn="l"/>
                <a:tab pos="3949700" algn="l"/>
                <a:tab pos="4394200" algn="l"/>
              </a:tabLst>
            </a:pPr>
            <a:r>
              <a:rPr lang="en-US" dirty="0" smtClean="0">
                <a:solidFill>
                  <a:srgbClr val="000000"/>
                </a:solidFill>
                <a:ea typeface="ＭＳ Ｐゴシック" charset="0"/>
                <a:cs typeface="Tw Cen MT" charset="0"/>
              </a:rPr>
              <a:t>In WebPIE we applied three main optimizations to apply the RDFS rules</a:t>
            </a:r>
          </a:p>
          <a:p>
            <a:pPr marL="952500" lvl="1" indent="-514350">
              <a:spcBef>
                <a:spcPts val="700"/>
              </a:spcBef>
              <a:buSzPct val="100000"/>
              <a:buFont typeface="+mj-lt"/>
              <a:buAutoNum type="arabicPeriod"/>
              <a:tabLst>
                <a:tab pos="355600" algn="l"/>
                <a:tab pos="800100" algn="l"/>
                <a:tab pos="1244600" algn="l"/>
                <a:tab pos="1701800" algn="l"/>
                <a:tab pos="2146300" algn="l"/>
                <a:tab pos="2590800" algn="l"/>
                <a:tab pos="3048000" algn="l"/>
                <a:tab pos="3492500" algn="l"/>
                <a:tab pos="3949700" algn="l"/>
                <a:tab pos="4394200" algn="l"/>
                <a:tab pos="4838700" algn="l"/>
                <a:tab pos="5295900" algn="l"/>
                <a:tab pos="5740400" algn="l"/>
                <a:tab pos="6184900" algn="l"/>
                <a:tab pos="6642100" algn="l"/>
                <a:tab pos="7086600" algn="l"/>
                <a:tab pos="7543800" algn="l"/>
                <a:tab pos="7988300" algn="l"/>
                <a:tab pos="8432800" algn="l"/>
                <a:tab pos="8890000" algn="l"/>
                <a:tab pos="9334500" algn="l"/>
                <a:tab pos="9474200" algn="l"/>
                <a:tab pos="355600" algn="l"/>
                <a:tab pos="800100" algn="l"/>
                <a:tab pos="1244600" algn="l"/>
                <a:tab pos="1701800" algn="l"/>
                <a:tab pos="2146300" algn="l"/>
                <a:tab pos="2590800" algn="l"/>
                <a:tab pos="3048000" algn="l"/>
                <a:tab pos="3492500" algn="l"/>
                <a:tab pos="3949700" algn="l"/>
                <a:tab pos="4394200" algn="l"/>
              </a:tabLst>
            </a:pPr>
            <a:r>
              <a:rPr lang="en-US" dirty="0" smtClean="0">
                <a:solidFill>
                  <a:srgbClr val="000000"/>
                </a:solidFill>
                <a:ea typeface="ＭＳ Ｐゴシック" charset="0"/>
                <a:cs typeface="Tw Cen MT" charset="0"/>
              </a:rPr>
              <a:t>We apply the rules in a specific order to avoid loops</a:t>
            </a:r>
          </a:p>
          <a:p>
            <a:pPr marL="952500" lvl="1" indent="-514350">
              <a:spcBef>
                <a:spcPts val="700"/>
              </a:spcBef>
              <a:buSzPct val="100000"/>
              <a:buFont typeface="+mj-lt"/>
              <a:buAutoNum type="arabicPeriod"/>
              <a:tabLst>
                <a:tab pos="355600" algn="l"/>
                <a:tab pos="800100" algn="l"/>
                <a:tab pos="1244600" algn="l"/>
                <a:tab pos="1701800" algn="l"/>
                <a:tab pos="2146300" algn="l"/>
                <a:tab pos="2590800" algn="l"/>
                <a:tab pos="3048000" algn="l"/>
                <a:tab pos="3492500" algn="l"/>
                <a:tab pos="3949700" algn="l"/>
                <a:tab pos="4394200" algn="l"/>
                <a:tab pos="4838700" algn="l"/>
                <a:tab pos="5295900" algn="l"/>
                <a:tab pos="5740400" algn="l"/>
                <a:tab pos="6184900" algn="l"/>
                <a:tab pos="6642100" algn="l"/>
                <a:tab pos="7086600" algn="l"/>
                <a:tab pos="7543800" algn="l"/>
                <a:tab pos="7988300" algn="l"/>
                <a:tab pos="8432800" algn="l"/>
                <a:tab pos="8890000" algn="l"/>
                <a:tab pos="9334500" algn="l"/>
                <a:tab pos="9474200" algn="l"/>
                <a:tab pos="355600" algn="l"/>
                <a:tab pos="800100" algn="l"/>
                <a:tab pos="1244600" algn="l"/>
                <a:tab pos="1701800" algn="l"/>
                <a:tab pos="2146300" algn="l"/>
                <a:tab pos="2590800" algn="l"/>
                <a:tab pos="3048000" algn="l"/>
                <a:tab pos="3492500" algn="l"/>
                <a:tab pos="3949700" algn="l"/>
                <a:tab pos="4394200" algn="l"/>
              </a:tabLst>
            </a:pPr>
            <a:r>
              <a:rPr lang="en-US" dirty="0" smtClean="0">
                <a:solidFill>
                  <a:srgbClr val="000000"/>
                </a:solidFill>
                <a:ea typeface="ＭＳ Ｐゴシック" charset="0"/>
                <a:cs typeface="Tw Cen MT" charset="0"/>
              </a:rPr>
              <a:t>We execute the joins replicating and loading the schema triples in memory</a:t>
            </a:r>
          </a:p>
          <a:p>
            <a:pPr marL="952500" lvl="1" indent="-514350">
              <a:spcBef>
                <a:spcPts val="700"/>
              </a:spcBef>
              <a:buSzPct val="100000"/>
              <a:buFont typeface="+mj-lt"/>
              <a:buAutoNum type="arabicPeriod"/>
              <a:tabLst>
                <a:tab pos="355600" algn="l"/>
                <a:tab pos="800100" algn="l"/>
                <a:tab pos="1244600" algn="l"/>
                <a:tab pos="1701800" algn="l"/>
                <a:tab pos="2146300" algn="l"/>
                <a:tab pos="2590800" algn="l"/>
                <a:tab pos="3048000" algn="l"/>
                <a:tab pos="3492500" algn="l"/>
                <a:tab pos="3949700" algn="l"/>
                <a:tab pos="4394200" algn="l"/>
                <a:tab pos="4838700" algn="l"/>
                <a:tab pos="5295900" algn="l"/>
                <a:tab pos="5740400" algn="l"/>
                <a:tab pos="6184900" algn="l"/>
                <a:tab pos="6642100" algn="l"/>
                <a:tab pos="7086600" algn="l"/>
                <a:tab pos="7543800" algn="l"/>
                <a:tab pos="7988300" algn="l"/>
                <a:tab pos="8432800" algn="l"/>
                <a:tab pos="8890000" algn="l"/>
                <a:tab pos="9334500" algn="l"/>
                <a:tab pos="9474200" algn="l"/>
                <a:tab pos="355600" algn="l"/>
                <a:tab pos="800100" algn="l"/>
                <a:tab pos="1244600" algn="l"/>
                <a:tab pos="1701800" algn="l"/>
                <a:tab pos="2146300" algn="l"/>
                <a:tab pos="2590800" algn="l"/>
                <a:tab pos="3048000" algn="l"/>
                <a:tab pos="3492500" algn="l"/>
                <a:tab pos="3949700" algn="l"/>
                <a:tab pos="4394200" algn="l"/>
              </a:tabLst>
            </a:pPr>
            <a:r>
              <a:rPr lang="en-US" dirty="0" smtClean="0">
                <a:solidFill>
                  <a:srgbClr val="000000"/>
                </a:solidFill>
                <a:ea typeface="ＭＳ Ｐゴシック" charset="0"/>
                <a:cs typeface="Tw Cen MT" charset="0"/>
              </a:rPr>
              <a:t>We perform the joins in the reduce function and use the map function to generate less duplicates</a:t>
            </a:r>
          </a:p>
        </p:txBody>
      </p:sp>
    </p:spTree>
    <p:extLst>
      <p:ext uri="{BB962C8B-B14F-4D97-AF65-F5344CB8AC3E}">
        <p14:creationId xmlns:p14="http://schemas.microsoft.com/office/powerpoint/2010/main" val="2239156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WebPIE: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pPr marL="495300" indent="-457200">
              <a:spcBef>
                <a:spcPts val="700"/>
              </a:spcBef>
              <a:buSzPct val="100000"/>
              <a:tabLst>
                <a:tab pos="355600" algn="l"/>
                <a:tab pos="800100" algn="l"/>
                <a:tab pos="1244600" algn="l"/>
                <a:tab pos="1701800" algn="l"/>
                <a:tab pos="2146300" algn="l"/>
                <a:tab pos="2590800" algn="l"/>
                <a:tab pos="3048000" algn="l"/>
                <a:tab pos="3492500" algn="l"/>
                <a:tab pos="3949700" algn="l"/>
                <a:tab pos="4394200" algn="l"/>
                <a:tab pos="4838700" algn="l"/>
                <a:tab pos="5295900" algn="l"/>
                <a:tab pos="5740400" algn="l"/>
                <a:tab pos="6184900" algn="l"/>
                <a:tab pos="6642100" algn="l"/>
                <a:tab pos="7086600" algn="l"/>
                <a:tab pos="7543800" algn="l"/>
                <a:tab pos="7988300" algn="l"/>
                <a:tab pos="8432800" algn="l"/>
                <a:tab pos="8890000" algn="l"/>
                <a:tab pos="9334500" algn="l"/>
                <a:tab pos="9474200" algn="l"/>
                <a:tab pos="355600" algn="l"/>
                <a:tab pos="800100" algn="l"/>
                <a:tab pos="1244600" algn="l"/>
                <a:tab pos="1701800" algn="l"/>
                <a:tab pos="2146300" algn="l"/>
                <a:tab pos="2590800" algn="l"/>
                <a:tab pos="3048000" algn="l"/>
                <a:tab pos="3492500" algn="l"/>
                <a:tab pos="3949700" algn="l"/>
                <a:tab pos="4394200" algn="l"/>
              </a:tabLst>
            </a:pPr>
            <a:r>
              <a:rPr lang="en-US" dirty="0">
                <a:solidFill>
                  <a:srgbClr val="000000"/>
                </a:solidFill>
                <a:ea typeface="ＭＳ Ｐゴシック" charset="0"/>
                <a:cs typeface="Tw Cen MT" charset="0"/>
              </a:rPr>
              <a:t>We tested the performance on LUBM, LDSR,  </a:t>
            </a:r>
            <a:r>
              <a:rPr lang="en-US" dirty="0" err="1">
                <a:solidFill>
                  <a:srgbClr val="000000"/>
                </a:solidFill>
                <a:ea typeface="ＭＳ Ｐゴシック" charset="0"/>
                <a:cs typeface="Tw Cen MT" charset="0"/>
              </a:rPr>
              <a:t>Uniprot</a:t>
            </a:r>
            <a:endParaRPr lang="en-US" dirty="0">
              <a:solidFill>
                <a:srgbClr val="000000"/>
              </a:solidFill>
              <a:ea typeface="ＭＳ Ｐゴシック" charset="0"/>
              <a:cs typeface="Tw Cen MT" charset="0"/>
            </a:endParaRPr>
          </a:p>
          <a:p>
            <a:pPr marL="495300" indent="-457200">
              <a:spcBef>
                <a:spcPts val="700"/>
              </a:spcBef>
              <a:buSzPct val="100000"/>
              <a:tabLst>
                <a:tab pos="355600" algn="l"/>
                <a:tab pos="800100" algn="l"/>
                <a:tab pos="1244600" algn="l"/>
                <a:tab pos="1701800" algn="l"/>
                <a:tab pos="2146300" algn="l"/>
                <a:tab pos="2590800" algn="l"/>
                <a:tab pos="3048000" algn="l"/>
                <a:tab pos="3492500" algn="l"/>
                <a:tab pos="3949700" algn="l"/>
                <a:tab pos="4394200" algn="l"/>
                <a:tab pos="4838700" algn="l"/>
                <a:tab pos="5295900" algn="l"/>
                <a:tab pos="5740400" algn="l"/>
                <a:tab pos="6184900" algn="l"/>
                <a:tab pos="6642100" algn="l"/>
                <a:tab pos="7086600" algn="l"/>
                <a:tab pos="7543800" algn="l"/>
                <a:tab pos="7988300" algn="l"/>
                <a:tab pos="8432800" algn="l"/>
                <a:tab pos="8890000" algn="l"/>
                <a:tab pos="9334500" algn="l"/>
                <a:tab pos="9474200" algn="l"/>
                <a:tab pos="355600" algn="l"/>
                <a:tab pos="800100" algn="l"/>
                <a:tab pos="1244600" algn="l"/>
                <a:tab pos="1701800" algn="l"/>
                <a:tab pos="2146300" algn="l"/>
                <a:tab pos="2590800" algn="l"/>
                <a:tab pos="3048000" algn="l"/>
                <a:tab pos="3492500" algn="l"/>
                <a:tab pos="3949700" algn="l"/>
                <a:tab pos="4394200" algn="l"/>
              </a:tabLst>
            </a:pPr>
            <a:r>
              <a:rPr lang="en-US" dirty="0">
                <a:solidFill>
                  <a:srgbClr val="000000"/>
                </a:solidFill>
                <a:ea typeface="ＭＳ Ｐゴシック" charset="0"/>
                <a:cs typeface="Tw Cen MT" charset="0"/>
              </a:rPr>
              <a:t>Tests were conducted at the DAS-3 cluster (</a:t>
            </a:r>
            <a:r>
              <a:rPr lang="en-US" dirty="0">
                <a:solidFill>
                  <a:srgbClr val="000000"/>
                </a:solidFill>
                <a:ea typeface="ＭＳ Ｐゴシック" charset="0"/>
                <a:cs typeface="Tw Cen MT" charset="0"/>
                <a:hlinkClick r:id="rId2"/>
              </a:rPr>
              <a:t>http://www.cs.vu.nl/das</a:t>
            </a:r>
            <a:r>
              <a:rPr lang="en-US" dirty="0">
                <a:solidFill>
                  <a:srgbClr val="000000"/>
                </a:solidFill>
                <a:ea typeface="ＭＳ Ｐゴシック" charset="0"/>
                <a:cs typeface="Tw Cen MT" charset="0"/>
              </a:rPr>
              <a:t>)</a:t>
            </a:r>
          </a:p>
          <a:p>
            <a:pPr marL="495300" indent="-457200">
              <a:spcBef>
                <a:spcPts val="700"/>
              </a:spcBef>
              <a:buSzPct val="100000"/>
              <a:tabLst>
                <a:tab pos="355600" algn="l"/>
                <a:tab pos="800100" algn="l"/>
                <a:tab pos="1244600" algn="l"/>
                <a:tab pos="1701800" algn="l"/>
                <a:tab pos="2146300" algn="l"/>
                <a:tab pos="2590800" algn="l"/>
                <a:tab pos="3048000" algn="l"/>
                <a:tab pos="3492500" algn="l"/>
                <a:tab pos="3949700" algn="l"/>
                <a:tab pos="4394200" algn="l"/>
                <a:tab pos="4838700" algn="l"/>
                <a:tab pos="5295900" algn="l"/>
                <a:tab pos="5740400" algn="l"/>
                <a:tab pos="6184900" algn="l"/>
                <a:tab pos="6642100" algn="l"/>
                <a:tab pos="7086600" algn="l"/>
                <a:tab pos="7543800" algn="l"/>
                <a:tab pos="7988300" algn="l"/>
                <a:tab pos="8432800" algn="l"/>
                <a:tab pos="8890000" algn="l"/>
                <a:tab pos="9334500" algn="l"/>
                <a:tab pos="9474200" algn="l"/>
                <a:tab pos="355600" algn="l"/>
                <a:tab pos="800100" algn="l"/>
                <a:tab pos="1244600" algn="l"/>
                <a:tab pos="1701800" algn="l"/>
                <a:tab pos="2146300" algn="l"/>
                <a:tab pos="2590800" algn="l"/>
                <a:tab pos="3048000" algn="l"/>
                <a:tab pos="3492500" algn="l"/>
                <a:tab pos="3949700" algn="l"/>
                <a:tab pos="4394200" algn="l"/>
              </a:tabLst>
            </a:pPr>
            <a:r>
              <a:rPr lang="en-US" dirty="0">
                <a:solidFill>
                  <a:srgbClr val="000000"/>
                </a:solidFill>
                <a:ea typeface="ＭＳ Ｐゴシック" charset="0"/>
                <a:cs typeface="Tw Cen MT" charset="0"/>
              </a:rPr>
              <a:t>Performance depends not only on input size but also the complexity of the </a:t>
            </a:r>
            <a:r>
              <a:rPr lang="en-US" dirty="0" smtClean="0">
                <a:solidFill>
                  <a:srgbClr val="000000"/>
                </a:solidFill>
                <a:ea typeface="ＭＳ Ｐゴシック" charset="0"/>
                <a:cs typeface="Tw Cen MT" charset="0"/>
              </a:rPr>
              <a:t>input</a:t>
            </a:r>
          </a:p>
          <a:p>
            <a:pPr marL="495300" indent="-457200">
              <a:spcBef>
                <a:spcPts val="700"/>
              </a:spcBef>
              <a:buSzPct val="100000"/>
              <a:tabLst>
                <a:tab pos="355600" algn="l"/>
                <a:tab pos="800100" algn="l"/>
                <a:tab pos="1244600" algn="l"/>
                <a:tab pos="1701800" algn="l"/>
                <a:tab pos="2146300" algn="l"/>
                <a:tab pos="2590800" algn="l"/>
                <a:tab pos="3048000" algn="l"/>
                <a:tab pos="3492500" algn="l"/>
                <a:tab pos="3949700" algn="l"/>
                <a:tab pos="4394200" algn="l"/>
                <a:tab pos="4838700" algn="l"/>
                <a:tab pos="5295900" algn="l"/>
                <a:tab pos="5740400" algn="l"/>
                <a:tab pos="6184900" algn="l"/>
                <a:tab pos="6642100" algn="l"/>
                <a:tab pos="7086600" algn="l"/>
                <a:tab pos="7543800" algn="l"/>
                <a:tab pos="7988300" algn="l"/>
                <a:tab pos="8432800" algn="l"/>
                <a:tab pos="8890000" algn="l"/>
                <a:tab pos="9334500" algn="l"/>
                <a:tab pos="9474200" algn="l"/>
                <a:tab pos="355600" algn="l"/>
                <a:tab pos="800100" algn="l"/>
                <a:tab pos="1244600" algn="l"/>
                <a:tab pos="1701800" algn="l"/>
                <a:tab pos="2146300" algn="l"/>
                <a:tab pos="2590800" algn="l"/>
                <a:tab pos="3048000" algn="l"/>
                <a:tab pos="3492500" algn="l"/>
                <a:tab pos="3949700" algn="l"/>
                <a:tab pos="4394200" algn="l"/>
              </a:tabLst>
            </a:pPr>
            <a:r>
              <a:rPr lang="en-US" dirty="0" smtClean="0">
                <a:solidFill>
                  <a:srgbClr val="000000"/>
                </a:solidFill>
                <a:ea typeface="ＭＳ Ｐゴシック" charset="0"/>
                <a:cs typeface="Tw Cen MT" charset="0"/>
              </a:rPr>
              <a:t>Execution time using 32 nodes:</a:t>
            </a:r>
            <a:endParaRPr lang="en-US" dirty="0">
              <a:solidFill>
                <a:srgbClr val="000000"/>
              </a:solidFill>
              <a:ea typeface="ＭＳ Ｐゴシック" charset="0"/>
              <a:cs typeface="Tw Cen MT" charset="0"/>
            </a:endParaRPr>
          </a:p>
        </p:txBody>
      </p:sp>
      <p:grpSp>
        <p:nvGrpSpPr>
          <p:cNvPr id="5" name="Group 3"/>
          <p:cNvGrpSpPr>
            <a:grpSpLocks noRot="1"/>
          </p:cNvGrpSpPr>
          <p:nvPr/>
        </p:nvGrpSpPr>
        <p:grpSpPr bwMode="auto">
          <a:xfrm rot="-11435">
            <a:off x="232870" y="4182989"/>
            <a:ext cx="8578622" cy="1964362"/>
            <a:chOff x="0" y="0"/>
            <a:chExt cx="6664" cy="1711"/>
          </a:xfrm>
        </p:grpSpPr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1666" cy="4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50800" tIns="50800" rIns="50800" bIns="50800" anchor="ctr"/>
            <a:lstStyle/>
            <a:p>
              <a:pPr>
                <a:buClr>
                  <a:srgbClr val="4A71A9"/>
                </a:buClr>
                <a:buSzPct val="50000"/>
                <a:buFont typeface="Zapf Dingbats" charset="0"/>
                <a:buNone/>
                <a:tabLst>
                  <a:tab pos="914400" algn="l"/>
                </a:tabLst>
              </a:pPr>
              <a:r>
                <a:rPr lang="en-US" sz="2200" b="1">
                  <a:solidFill>
                    <a:srgbClr val="253750"/>
                  </a:solidFill>
                </a:rPr>
                <a:t>Dataset</a:t>
              </a: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1666" y="0"/>
              <a:ext cx="1666" cy="4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50800" tIns="50800" rIns="50800" bIns="50800" anchor="ctr"/>
            <a:lstStyle/>
            <a:p>
              <a:pPr>
                <a:buClr>
                  <a:srgbClr val="4A71A9"/>
                </a:buClr>
                <a:buSzPct val="50000"/>
                <a:buFont typeface="Zapf Dingbats" charset="0"/>
                <a:buNone/>
                <a:tabLst>
                  <a:tab pos="914400" algn="l"/>
                </a:tabLst>
              </a:pPr>
              <a:r>
                <a:rPr lang="en-US" sz="2200" b="1">
                  <a:solidFill>
                    <a:srgbClr val="253750"/>
                  </a:solidFill>
                </a:rPr>
                <a:t>Input</a:t>
              </a:r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3332" y="0"/>
              <a:ext cx="1666" cy="4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50800" tIns="50800" rIns="50800" bIns="50800" anchor="ctr"/>
            <a:lstStyle/>
            <a:p>
              <a:pPr>
                <a:buClr>
                  <a:srgbClr val="4A71A9"/>
                </a:buClr>
                <a:buSzPct val="50000"/>
                <a:buFont typeface="Zapf Dingbats" charset="0"/>
                <a:buNone/>
                <a:tabLst>
                  <a:tab pos="914400" algn="l"/>
                </a:tabLst>
              </a:pPr>
              <a:r>
                <a:rPr lang="en-US" sz="2200" b="1">
                  <a:solidFill>
                    <a:srgbClr val="253750"/>
                  </a:solidFill>
                </a:rPr>
                <a:t>Output</a:t>
              </a: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4998" y="0"/>
              <a:ext cx="1666" cy="4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50800" tIns="50800" rIns="50800" bIns="50800" anchor="ctr"/>
            <a:lstStyle/>
            <a:p>
              <a:pPr>
                <a:buClr>
                  <a:srgbClr val="4A71A9"/>
                </a:buClr>
                <a:buSzPct val="50000"/>
                <a:buFont typeface="Zapf Dingbats" charset="0"/>
                <a:buNone/>
                <a:tabLst>
                  <a:tab pos="914400" algn="l"/>
                </a:tabLst>
              </a:pPr>
              <a:r>
                <a:rPr lang="en-US" sz="2200" b="1">
                  <a:solidFill>
                    <a:srgbClr val="253750"/>
                  </a:solidFill>
                </a:rPr>
                <a:t>Exec</a:t>
              </a:r>
              <a:r>
                <a:rPr lang="en-US" sz="2200">
                  <a:solidFill>
                    <a:srgbClr val="253750"/>
                  </a:solidFill>
                </a:rPr>
                <a:t>. </a:t>
              </a:r>
              <a:r>
                <a:rPr lang="en-US" sz="2200" b="1">
                  <a:solidFill>
                    <a:srgbClr val="253750"/>
                  </a:solidFill>
                </a:rPr>
                <a:t>time</a:t>
              </a: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0" y="453"/>
              <a:ext cx="1666" cy="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50800" tIns="50800" rIns="50800" bIns="50800" anchor="ctr"/>
            <a:lstStyle/>
            <a:p>
              <a:pPr>
                <a:buClr>
                  <a:srgbClr val="4A71A9"/>
                </a:buClr>
                <a:buSzPct val="50000"/>
                <a:buFont typeface="Zapf Dingbats" charset="0"/>
                <a:buNone/>
                <a:tabLst>
                  <a:tab pos="914400" algn="l"/>
                </a:tabLst>
              </a:pPr>
              <a:r>
                <a:rPr lang="en-US" sz="2200" dirty="0">
                  <a:solidFill>
                    <a:srgbClr val="253750"/>
                  </a:solidFill>
                </a:rPr>
                <a:t>LUBM</a:t>
              </a:r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1666" y="453"/>
              <a:ext cx="1666" cy="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50800" tIns="50800" rIns="50800" bIns="50800" anchor="ctr"/>
            <a:lstStyle/>
            <a:p>
              <a:pPr>
                <a:buClr>
                  <a:srgbClr val="4A71A9"/>
                </a:buClr>
                <a:buSzPct val="50000"/>
                <a:buFont typeface="Zapf Dingbats" charset="0"/>
                <a:buNone/>
                <a:tabLst>
                  <a:tab pos="914400" algn="l"/>
                </a:tabLst>
              </a:pPr>
              <a:r>
                <a:rPr lang="en-US" sz="2200">
                  <a:solidFill>
                    <a:srgbClr val="253750"/>
                  </a:solidFill>
                </a:rPr>
                <a:t>1 Billion</a:t>
              </a:r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3332" y="453"/>
              <a:ext cx="1666" cy="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50800" tIns="50800" rIns="50800" bIns="50800" anchor="ctr"/>
            <a:lstStyle/>
            <a:p>
              <a:pPr>
                <a:buClr>
                  <a:srgbClr val="4A71A9"/>
                </a:buClr>
                <a:buSzPct val="50000"/>
                <a:buFont typeface="Zapf Dingbats" charset="0"/>
                <a:buNone/>
                <a:tabLst>
                  <a:tab pos="914400" algn="l"/>
                </a:tabLst>
              </a:pPr>
              <a:r>
                <a:rPr lang="en-US" sz="2200">
                  <a:solidFill>
                    <a:srgbClr val="253750"/>
                  </a:solidFill>
                </a:rPr>
                <a:t>0.5 Billion</a:t>
              </a: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4998" y="453"/>
              <a:ext cx="1666" cy="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50800" tIns="50800" rIns="50800" bIns="50800" anchor="ctr"/>
            <a:lstStyle/>
            <a:p>
              <a:pPr>
                <a:buClr>
                  <a:srgbClr val="4A71A9"/>
                </a:buClr>
                <a:buSzPct val="50000"/>
                <a:buFont typeface="Zapf Dingbats" charset="0"/>
                <a:buNone/>
                <a:tabLst>
                  <a:tab pos="914400" algn="l"/>
                </a:tabLst>
              </a:pPr>
              <a:r>
                <a:rPr lang="en-US" sz="2200">
                  <a:solidFill>
                    <a:srgbClr val="253750"/>
                  </a:solidFill>
                </a:rPr>
                <a:t>1 Hour</a:t>
              </a:r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auto">
            <a:xfrm>
              <a:off x="0" y="853"/>
              <a:ext cx="1666" cy="4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50800" tIns="50800" rIns="50800" bIns="50800" anchor="ctr"/>
            <a:lstStyle/>
            <a:p>
              <a:pPr>
                <a:buClr>
                  <a:srgbClr val="4A71A9"/>
                </a:buClr>
                <a:buSzPct val="50000"/>
                <a:buFont typeface="Zapf Dingbats" charset="0"/>
                <a:buNone/>
                <a:tabLst>
                  <a:tab pos="914400" algn="l"/>
                </a:tabLst>
              </a:pPr>
              <a:r>
                <a:rPr lang="en-US" sz="2200">
                  <a:solidFill>
                    <a:srgbClr val="253750"/>
                  </a:solidFill>
                </a:rPr>
                <a:t>LDSR</a:t>
              </a:r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1666" y="853"/>
              <a:ext cx="1666" cy="4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50800" tIns="50800" rIns="50800" bIns="50800" anchor="ctr"/>
            <a:lstStyle/>
            <a:p>
              <a:pPr>
                <a:buClr>
                  <a:srgbClr val="4A71A9"/>
                </a:buClr>
                <a:buSzPct val="50000"/>
                <a:buFont typeface="Zapf Dingbats" charset="0"/>
                <a:buNone/>
                <a:tabLst>
                  <a:tab pos="914400" algn="l"/>
                </a:tabLst>
              </a:pPr>
              <a:r>
                <a:rPr lang="en-US" sz="2200">
                  <a:solidFill>
                    <a:srgbClr val="253750"/>
                  </a:solidFill>
                </a:rPr>
                <a:t>0.9 Billion</a:t>
              </a:r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auto">
            <a:xfrm>
              <a:off x="3332" y="853"/>
              <a:ext cx="1666" cy="4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50800" tIns="50800" rIns="50800" bIns="50800" anchor="ctr"/>
            <a:lstStyle/>
            <a:p>
              <a:pPr>
                <a:buClr>
                  <a:srgbClr val="4A71A9"/>
                </a:buClr>
                <a:buSzPct val="50000"/>
                <a:buFont typeface="Zapf Dingbats" charset="0"/>
                <a:buNone/>
                <a:tabLst>
                  <a:tab pos="914400" algn="l"/>
                </a:tabLst>
              </a:pPr>
              <a:r>
                <a:rPr lang="en-US" sz="2200">
                  <a:solidFill>
                    <a:srgbClr val="253750"/>
                  </a:solidFill>
                </a:rPr>
                <a:t>0.9 Billion</a:t>
              </a:r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4998" y="853"/>
              <a:ext cx="1666" cy="4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50800" tIns="50800" rIns="50800" bIns="50800" anchor="ctr"/>
            <a:lstStyle/>
            <a:p>
              <a:pPr>
                <a:buClr>
                  <a:srgbClr val="4A71A9"/>
                </a:buClr>
                <a:buSzPct val="50000"/>
                <a:buFont typeface="Zapf Dingbats" charset="0"/>
                <a:buNone/>
                <a:tabLst>
                  <a:tab pos="914400" algn="l"/>
                </a:tabLst>
              </a:pPr>
              <a:r>
                <a:rPr lang="en-US" sz="2200">
                  <a:solidFill>
                    <a:srgbClr val="253750"/>
                  </a:solidFill>
                </a:rPr>
                <a:t>3.5 Hours</a:t>
              </a:r>
            </a:p>
          </p:txBody>
        </p:sp>
        <p:sp>
          <p:nvSpPr>
            <p:cNvPr id="18" name="Rectangle 16"/>
            <p:cNvSpPr>
              <a:spLocks noChangeArrowheads="1"/>
            </p:cNvSpPr>
            <p:nvPr/>
          </p:nvSpPr>
          <p:spPr bwMode="auto">
            <a:xfrm>
              <a:off x="0" y="1258"/>
              <a:ext cx="1666" cy="4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50800" tIns="50800" rIns="50800" bIns="50800" anchor="ctr"/>
            <a:lstStyle/>
            <a:p>
              <a:pPr>
                <a:buClr>
                  <a:srgbClr val="4A71A9"/>
                </a:buClr>
                <a:buSzPct val="50000"/>
                <a:buFont typeface="Zapf Dingbats" charset="0"/>
                <a:buNone/>
                <a:tabLst>
                  <a:tab pos="914400" algn="l"/>
                </a:tabLst>
              </a:pPr>
              <a:r>
                <a:rPr lang="en-US" sz="2200">
                  <a:solidFill>
                    <a:srgbClr val="253750"/>
                  </a:solidFill>
                </a:rPr>
                <a:t>Uniprot</a:t>
              </a:r>
            </a:p>
          </p:txBody>
        </p:sp>
        <p:sp>
          <p:nvSpPr>
            <p:cNvPr id="19" name="Rectangle 17"/>
            <p:cNvSpPr>
              <a:spLocks noChangeArrowheads="1"/>
            </p:cNvSpPr>
            <p:nvPr/>
          </p:nvSpPr>
          <p:spPr bwMode="auto">
            <a:xfrm>
              <a:off x="1666" y="1258"/>
              <a:ext cx="1666" cy="4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50800" tIns="50800" rIns="50800" bIns="50800" anchor="ctr"/>
            <a:lstStyle/>
            <a:p>
              <a:pPr>
                <a:buClr>
                  <a:srgbClr val="4A71A9"/>
                </a:buClr>
                <a:buSzPct val="50000"/>
                <a:buFont typeface="Zapf Dingbats" charset="0"/>
                <a:buNone/>
                <a:tabLst>
                  <a:tab pos="914400" algn="l"/>
                </a:tabLst>
              </a:pPr>
              <a:r>
                <a:rPr lang="en-US" sz="2200">
                  <a:solidFill>
                    <a:srgbClr val="253750"/>
                  </a:solidFill>
                </a:rPr>
                <a:t>1.5 Billion</a:t>
              </a:r>
            </a:p>
          </p:txBody>
        </p:sp>
        <p:sp>
          <p:nvSpPr>
            <p:cNvPr id="20" name="Rectangle 18"/>
            <p:cNvSpPr>
              <a:spLocks noChangeArrowheads="1"/>
            </p:cNvSpPr>
            <p:nvPr/>
          </p:nvSpPr>
          <p:spPr bwMode="auto">
            <a:xfrm>
              <a:off x="3332" y="1258"/>
              <a:ext cx="1666" cy="4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50800" tIns="50800" rIns="50800" bIns="50800" anchor="ctr"/>
            <a:lstStyle/>
            <a:p>
              <a:pPr>
                <a:buClr>
                  <a:srgbClr val="4A71A9"/>
                </a:buClr>
                <a:buSzPct val="50000"/>
                <a:buFont typeface="Zapf Dingbats" charset="0"/>
                <a:buNone/>
                <a:tabLst>
                  <a:tab pos="914400" algn="l"/>
                </a:tabLst>
              </a:pPr>
              <a:r>
                <a:rPr lang="en-US" sz="2200">
                  <a:solidFill>
                    <a:srgbClr val="253750"/>
                  </a:solidFill>
                </a:rPr>
                <a:t>2 Billions</a:t>
              </a:r>
            </a:p>
          </p:txBody>
        </p:sp>
        <p:sp>
          <p:nvSpPr>
            <p:cNvPr id="21" name="Rectangle 19"/>
            <p:cNvSpPr>
              <a:spLocks noChangeArrowheads="1"/>
            </p:cNvSpPr>
            <p:nvPr/>
          </p:nvSpPr>
          <p:spPr bwMode="auto">
            <a:xfrm>
              <a:off x="4998" y="1258"/>
              <a:ext cx="1666" cy="4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50800" tIns="50800" rIns="50800" bIns="50800" anchor="ctr"/>
            <a:lstStyle/>
            <a:p>
              <a:pPr>
                <a:buClr>
                  <a:srgbClr val="4A71A9"/>
                </a:buClr>
                <a:buSzPct val="50000"/>
                <a:buFont typeface="Zapf Dingbats" charset="0"/>
                <a:buNone/>
                <a:tabLst>
                  <a:tab pos="914400" algn="l"/>
                </a:tabLst>
              </a:pPr>
              <a:r>
                <a:rPr lang="en-US" sz="2200">
                  <a:solidFill>
                    <a:srgbClr val="253750"/>
                  </a:solidFill>
                </a:rPr>
                <a:t>6 Hours</a:t>
              </a:r>
            </a:p>
          </p:txBody>
        </p:sp>
        <p:sp>
          <p:nvSpPr>
            <p:cNvPr id="22" name="Line 20"/>
            <p:cNvSpPr>
              <a:spLocks noChangeShapeType="1"/>
            </p:cNvSpPr>
            <p:nvPr/>
          </p:nvSpPr>
          <p:spPr bwMode="auto">
            <a:xfrm>
              <a:off x="0" y="0"/>
              <a:ext cx="1666" cy="0"/>
            </a:xfrm>
            <a:prstGeom prst="line">
              <a:avLst/>
            </a:prstGeom>
            <a:noFill/>
            <a:ln w="3175" cap="sq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200"/>
            </a:p>
          </p:txBody>
        </p:sp>
        <p:sp>
          <p:nvSpPr>
            <p:cNvPr id="23" name="Line 21"/>
            <p:cNvSpPr>
              <a:spLocks noChangeShapeType="1"/>
            </p:cNvSpPr>
            <p:nvPr/>
          </p:nvSpPr>
          <p:spPr bwMode="auto">
            <a:xfrm>
              <a:off x="1666" y="0"/>
              <a:ext cx="1666" cy="0"/>
            </a:xfrm>
            <a:prstGeom prst="line">
              <a:avLst/>
            </a:prstGeom>
            <a:noFill/>
            <a:ln w="3175" cap="sq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200"/>
            </a:p>
          </p:txBody>
        </p:sp>
        <p:sp>
          <p:nvSpPr>
            <p:cNvPr id="24" name="Line 22"/>
            <p:cNvSpPr>
              <a:spLocks noChangeShapeType="1"/>
            </p:cNvSpPr>
            <p:nvPr/>
          </p:nvSpPr>
          <p:spPr bwMode="auto">
            <a:xfrm>
              <a:off x="3332" y="0"/>
              <a:ext cx="1666" cy="0"/>
            </a:xfrm>
            <a:prstGeom prst="line">
              <a:avLst/>
            </a:prstGeom>
            <a:noFill/>
            <a:ln w="3175" cap="sq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200"/>
            </a:p>
          </p:txBody>
        </p:sp>
        <p:sp>
          <p:nvSpPr>
            <p:cNvPr id="25" name="Line 23"/>
            <p:cNvSpPr>
              <a:spLocks noChangeShapeType="1"/>
            </p:cNvSpPr>
            <p:nvPr/>
          </p:nvSpPr>
          <p:spPr bwMode="auto">
            <a:xfrm>
              <a:off x="4998" y="0"/>
              <a:ext cx="1666" cy="0"/>
            </a:xfrm>
            <a:prstGeom prst="line">
              <a:avLst/>
            </a:prstGeom>
            <a:noFill/>
            <a:ln w="3175" cap="sq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200"/>
            </a:p>
          </p:txBody>
        </p:sp>
        <p:sp>
          <p:nvSpPr>
            <p:cNvPr id="26" name="Line 24"/>
            <p:cNvSpPr>
              <a:spLocks noChangeShapeType="1"/>
            </p:cNvSpPr>
            <p:nvPr/>
          </p:nvSpPr>
          <p:spPr bwMode="auto">
            <a:xfrm>
              <a:off x="0" y="453"/>
              <a:ext cx="1666" cy="0"/>
            </a:xfrm>
            <a:prstGeom prst="line">
              <a:avLst/>
            </a:prstGeom>
            <a:noFill/>
            <a:ln w="38100" cap="sq">
              <a:solidFill>
                <a:srgbClr val="6382A6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200"/>
            </a:p>
          </p:txBody>
        </p:sp>
        <p:sp>
          <p:nvSpPr>
            <p:cNvPr id="27" name="Line 25"/>
            <p:cNvSpPr>
              <a:spLocks noChangeShapeType="1"/>
            </p:cNvSpPr>
            <p:nvPr/>
          </p:nvSpPr>
          <p:spPr bwMode="auto">
            <a:xfrm>
              <a:off x="1666" y="453"/>
              <a:ext cx="1666" cy="0"/>
            </a:xfrm>
            <a:prstGeom prst="line">
              <a:avLst/>
            </a:prstGeom>
            <a:noFill/>
            <a:ln w="38100" cap="sq">
              <a:solidFill>
                <a:srgbClr val="6382A6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200"/>
            </a:p>
          </p:txBody>
        </p:sp>
        <p:sp>
          <p:nvSpPr>
            <p:cNvPr id="28" name="Line 26"/>
            <p:cNvSpPr>
              <a:spLocks noChangeShapeType="1"/>
            </p:cNvSpPr>
            <p:nvPr/>
          </p:nvSpPr>
          <p:spPr bwMode="auto">
            <a:xfrm>
              <a:off x="3332" y="453"/>
              <a:ext cx="1666" cy="0"/>
            </a:xfrm>
            <a:prstGeom prst="line">
              <a:avLst/>
            </a:prstGeom>
            <a:noFill/>
            <a:ln w="38100" cap="sq">
              <a:solidFill>
                <a:srgbClr val="6382A6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200"/>
            </a:p>
          </p:txBody>
        </p:sp>
        <p:sp>
          <p:nvSpPr>
            <p:cNvPr id="29" name="Line 27"/>
            <p:cNvSpPr>
              <a:spLocks noChangeShapeType="1"/>
            </p:cNvSpPr>
            <p:nvPr/>
          </p:nvSpPr>
          <p:spPr bwMode="auto">
            <a:xfrm>
              <a:off x="4998" y="453"/>
              <a:ext cx="1666" cy="0"/>
            </a:xfrm>
            <a:prstGeom prst="line">
              <a:avLst/>
            </a:prstGeom>
            <a:noFill/>
            <a:ln w="38100" cap="sq">
              <a:solidFill>
                <a:srgbClr val="6382A6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200"/>
            </a:p>
          </p:txBody>
        </p:sp>
        <p:sp>
          <p:nvSpPr>
            <p:cNvPr id="30" name="Line 28"/>
            <p:cNvSpPr>
              <a:spLocks noChangeShapeType="1"/>
            </p:cNvSpPr>
            <p:nvPr/>
          </p:nvSpPr>
          <p:spPr bwMode="auto">
            <a:xfrm>
              <a:off x="0" y="853"/>
              <a:ext cx="1666" cy="0"/>
            </a:xfrm>
            <a:prstGeom prst="line">
              <a:avLst/>
            </a:prstGeom>
            <a:noFill/>
            <a:ln w="12700" cap="sq">
              <a:solidFill>
                <a:srgbClr val="6382A6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200"/>
            </a:p>
          </p:txBody>
        </p:sp>
        <p:sp>
          <p:nvSpPr>
            <p:cNvPr id="31" name="Line 29"/>
            <p:cNvSpPr>
              <a:spLocks noChangeShapeType="1"/>
            </p:cNvSpPr>
            <p:nvPr/>
          </p:nvSpPr>
          <p:spPr bwMode="auto">
            <a:xfrm>
              <a:off x="1666" y="853"/>
              <a:ext cx="1666" cy="0"/>
            </a:xfrm>
            <a:prstGeom prst="line">
              <a:avLst/>
            </a:prstGeom>
            <a:noFill/>
            <a:ln w="12700" cap="sq">
              <a:solidFill>
                <a:srgbClr val="6382A6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200"/>
            </a:p>
          </p:txBody>
        </p:sp>
        <p:sp>
          <p:nvSpPr>
            <p:cNvPr id="32" name="Line 30"/>
            <p:cNvSpPr>
              <a:spLocks noChangeShapeType="1"/>
            </p:cNvSpPr>
            <p:nvPr/>
          </p:nvSpPr>
          <p:spPr bwMode="auto">
            <a:xfrm>
              <a:off x="3332" y="853"/>
              <a:ext cx="1666" cy="0"/>
            </a:xfrm>
            <a:prstGeom prst="line">
              <a:avLst/>
            </a:prstGeom>
            <a:noFill/>
            <a:ln w="12700" cap="sq">
              <a:solidFill>
                <a:srgbClr val="6382A6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200"/>
            </a:p>
          </p:txBody>
        </p:sp>
        <p:sp>
          <p:nvSpPr>
            <p:cNvPr id="33" name="Line 31"/>
            <p:cNvSpPr>
              <a:spLocks noChangeShapeType="1"/>
            </p:cNvSpPr>
            <p:nvPr/>
          </p:nvSpPr>
          <p:spPr bwMode="auto">
            <a:xfrm>
              <a:off x="4998" y="853"/>
              <a:ext cx="1666" cy="0"/>
            </a:xfrm>
            <a:prstGeom prst="line">
              <a:avLst/>
            </a:prstGeom>
            <a:noFill/>
            <a:ln w="12700" cap="sq">
              <a:solidFill>
                <a:srgbClr val="6382A6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200"/>
            </a:p>
          </p:txBody>
        </p:sp>
        <p:sp>
          <p:nvSpPr>
            <p:cNvPr id="34" name="Line 32"/>
            <p:cNvSpPr>
              <a:spLocks noChangeShapeType="1"/>
            </p:cNvSpPr>
            <p:nvPr/>
          </p:nvSpPr>
          <p:spPr bwMode="auto">
            <a:xfrm>
              <a:off x="0" y="1258"/>
              <a:ext cx="1666" cy="0"/>
            </a:xfrm>
            <a:prstGeom prst="line">
              <a:avLst/>
            </a:prstGeom>
            <a:noFill/>
            <a:ln w="12700" cap="sq">
              <a:solidFill>
                <a:srgbClr val="6382A6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200"/>
            </a:p>
          </p:txBody>
        </p:sp>
        <p:sp>
          <p:nvSpPr>
            <p:cNvPr id="35" name="Line 33"/>
            <p:cNvSpPr>
              <a:spLocks noChangeShapeType="1"/>
            </p:cNvSpPr>
            <p:nvPr/>
          </p:nvSpPr>
          <p:spPr bwMode="auto">
            <a:xfrm>
              <a:off x="1666" y="1258"/>
              <a:ext cx="1666" cy="0"/>
            </a:xfrm>
            <a:prstGeom prst="line">
              <a:avLst/>
            </a:prstGeom>
            <a:noFill/>
            <a:ln w="12700" cap="sq">
              <a:solidFill>
                <a:srgbClr val="6382A6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200"/>
            </a:p>
          </p:txBody>
        </p:sp>
        <p:sp>
          <p:nvSpPr>
            <p:cNvPr id="36" name="Line 34"/>
            <p:cNvSpPr>
              <a:spLocks noChangeShapeType="1"/>
            </p:cNvSpPr>
            <p:nvPr/>
          </p:nvSpPr>
          <p:spPr bwMode="auto">
            <a:xfrm>
              <a:off x="3332" y="1258"/>
              <a:ext cx="1666" cy="0"/>
            </a:xfrm>
            <a:prstGeom prst="line">
              <a:avLst/>
            </a:prstGeom>
            <a:noFill/>
            <a:ln w="12700" cap="sq">
              <a:solidFill>
                <a:srgbClr val="6382A6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200"/>
            </a:p>
          </p:txBody>
        </p:sp>
        <p:sp>
          <p:nvSpPr>
            <p:cNvPr id="37" name="Line 35"/>
            <p:cNvSpPr>
              <a:spLocks noChangeShapeType="1"/>
            </p:cNvSpPr>
            <p:nvPr/>
          </p:nvSpPr>
          <p:spPr bwMode="auto">
            <a:xfrm>
              <a:off x="4998" y="1258"/>
              <a:ext cx="1666" cy="0"/>
            </a:xfrm>
            <a:prstGeom prst="line">
              <a:avLst/>
            </a:prstGeom>
            <a:noFill/>
            <a:ln w="12700" cap="sq">
              <a:solidFill>
                <a:srgbClr val="6382A6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200"/>
            </a:p>
          </p:txBody>
        </p:sp>
        <p:sp>
          <p:nvSpPr>
            <p:cNvPr id="38" name="Line 36"/>
            <p:cNvSpPr>
              <a:spLocks noChangeShapeType="1"/>
            </p:cNvSpPr>
            <p:nvPr/>
          </p:nvSpPr>
          <p:spPr bwMode="auto">
            <a:xfrm>
              <a:off x="0" y="1711"/>
              <a:ext cx="1666" cy="0"/>
            </a:xfrm>
            <a:prstGeom prst="line">
              <a:avLst/>
            </a:prstGeom>
            <a:noFill/>
            <a:ln w="3175" cap="sq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200"/>
            </a:p>
          </p:txBody>
        </p:sp>
        <p:sp>
          <p:nvSpPr>
            <p:cNvPr id="39" name="Line 37"/>
            <p:cNvSpPr>
              <a:spLocks noChangeShapeType="1"/>
            </p:cNvSpPr>
            <p:nvPr/>
          </p:nvSpPr>
          <p:spPr bwMode="auto">
            <a:xfrm>
              <a:off x="1666" y="1711"/>
              <a:ext cx="1666" cy="0"/>
            </a:xfrm>
            <a:prstGeom prst="line">
              <a:avLst/>
            </a:prstGeom>
            <a:noFill/>
            <a:ln w="3175" cap="sq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200"/>
            </a:p>
          </p:txBody>
        </p:sp>
        <p:sp>
          <p:nvSpPr>
            <p:cNvPr id="40" name="Line 38"/>
            <p:cNvSpPr>
              <a:spLocks noChangeShapeType="1"/>
            </p:cNvSpPr>
            <p:nvPr/>
          </p:nvSpPr>
          <p:spPr bwMode="auto">
            <a:xfrm>
              <a:off x="3332" y="1711"/>
              <a:ext cx="1666" cy="0"/>
            </a:xfrm>
            <a:prstGeom prst="line">
              <a:avLst/>
            </a:prstGeom>
            <a:noFill/>
            <a:ln w="3175" cap="sq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200"/>
            </a:p>
          </p:txBody>
        </p:sp>
        <p:sp>
          <p:nvSpPr>
            <p:cNvPr id="41" name="Line 39"/>
            <p:cNvSpPr>
              <a:spLocks noChangeShapeType="1"/>
            </p:cNvSpPr>
            <p:nvPr/>
          </p:nvSpPr>
          <p:spPr bwMode="auto">
            <a:xfrm>
              <a:off x="4998" y="1711"/>
              <a:ext cx="1666" cy="0"/>
            </a:xfrm>
            <a:prstGeom prst="line">
              <a:avLst/>
            </a:prstGeom>
            <a:noFill/>
            <a:ln w="3175" cap="sq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200"/>
            </a:p>
          </p:txBody>
        </p:sp>
        <p:sp>
          <p:nvSpPr>
            <p:cNvPr id="42" name="Line 40"/>
            <p:cNvSpPr>
              <a:spLocks noChangeShapeType="1"/>
            </p:cNvSpPr>
            <p:nvPr/>
          </p:nvSpPr>
          <p:spPr bwMode="auto">
            <a:xfrm>
              <a:off x="0" y="0"/>
              <a:ext cx="0" cy="453"/>
            </a:xfrm>
            <a:prstGeom prst="line">
              <a:avLst/>
            </a:prstGeom>
            <a:noFill/>
            <a:ln w="3175" cap="sq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200"/>
            </a:p>
          </p:txBody>
        </p:sp>
        <p:sp>
          <p:nvSpPr>
            <p:cNvPr id="43" name="Line 41"/>
            <p:cNvSpPr>
              <a:spLocks noChangeShapeType="1"/>
            </p:cNvSpPr>
            <p:nvPr/>
          </p:nvSpPr>
          <p:spPr bwMode="auto">
            <a:xfrm>
              <a:off x="0" y="453"/>
              <a:ext cx="0" cy="400"/>
            </a:xfrm>
            <a:prstGeom prst="line">
              <a:avLst/>
            </a:prstGeom>
            <a:noFill/>
            <a:ln w="3175" cap="sq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200"/>
            </a:p>
          </p:txBody>
        </p:sp>
        <p:sp>
          <p:nvSpPr>
            <p:cNvPr id="44" name="Line 42"/>
            <p:cNvSpPr>
              <a:spLocks noChangeShapeType="1"/>
            </p:cNvSpPr>
            <p:nvPr/>
          </p:nvSpPr>
          <p:spPr bwMode="auto">
            <a:xfrm>
              <a:off x="0" y="853"/>
              <a:ext cx="0" cy="405"/>
            </a:xfrm>
            <a:prstGeom prst="line">
              <a:avLst/>
            </a:prstGeom>
            <a:noFill/>
            <a:ln w="3175" cap="sq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200"/>
            </a:p>
          </p:txBody>
        </p:sp>
        <p:sp>
          <p:nvSpPr>
            <p:cNvPr id="45" name="Line 43"/>
            <p:cNvSpPr>
              <a:spLocks noChangeShapeType="1"/>
            </p:cNvSpPr>
            <p:nvPr/>
          </p:nvSpPr>
          <p:spPr bwMode="auto">
            <a:xfrm>
              <a:off x="0" y="1258"/>
              <a:ext cx="0" cy="453"/>
            </a:xfrm>
            <a:prstGeom prst="line">
              <a:avLst/>
            </a:prstGeom>
            <a:noFill/>
            <a:ln w="3175" cap="sq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200"/>
            </a:p>
          </p:txBody>
        </p:sp>
        <p:sp>
          <p:nvSpPr>
            <p:cNvPr id="46" name="Line 44"/>
            <p:cNvSpPr>
              <a:spLocks noChangeShapeType="1"/>
            </p:cNvSpPr>
            <p:nvPr/>
          </p:nvSpPr>
          <p:spPr bwMode="auto">
            <a:xfrm>
              <a:off x="1666" y="0"/>
              <a:ext cx="0" cy="453"/>
            </a:xfrm>
            <a:prstGeom prst="line">
              <a:avLst/>
            </a:prstGeom>
            <a:noFill/>
            <a:ln w="12700" cap="sq">
              <a:solidFill>
                <a:srgbClr val="6382A6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200"/>
            </a:p>
          </p:txBody>
        </p:sp>
        <p:sp>
          <p:nvSpPr>
            <p:cNvPr id="47" name="Line 45"/>
            <p:cNvSpPr>
              <a:spLocks noChangeShapeType="1"/>
            </p:cNvSpPr>
            <p:nvPr/>
          </p:nvSpPr>
          <p:spPr bwMode="auto">
            <a:xfrm>
              <a:off x="1666" y="453"/>
              <a:ext cx="0" cy="400"/>
            </a:xfrm>
            <a:prstGeom prst="line">
              <a:avLst/>
            </a:prstGeom>
            <a:noFill/>
            <a:ln w="12700" cap="sq">
              <a:solidFill>
                <a:srgbClr val="6382A6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200"/>
            </a:p>
          </p:txBody>
        </p:sp>
        <p:sp>
          <p:nvSpPr>
            <p:cNvPr id="48" name="Line 46"/>
            <p:cNvSpPr>
              <a:spLocks noChangeShapeType="1"/>
            </p:cNvSpPr>
            <p:nvPr/>
          </p:nvSpPr>
          <p:spPr bwMode="auto">
            <a:xfrm>
              <a:off x="1666" y="853"/>
              <a:ext cx="0" cy="405"/>
            </a:xfrm>
            <a:prstGeom prst="line">
              <a:avLst/>
            </a:prstGeom>
            <a:noFill/>
            <a:ln w="12700" cap="sq">
              <a:solidFill>
                <a:srgbClr val="6382A6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200"/>
            </a:p>
          </p:txBody>
        </p:sp>
        <p:sp>
          <p:nvSpPr>
            <p:cNvPr id="49" name="Line 47"/>
            <p:cNvSpPr>
              <a:spLocks noChangeShapeType="1"/>
            </p:cNvSpPr>
            <p:nvPr/>
          </p:nvSpPr>
          <p:spPr bwMode="auto">
            <a:xfrm>
              <a:off x="1666" y="1258"/>
              <a:ext cx="0" cy="453"/>
            </a:xfrm>
            <a:prstGeom prst="line">
              <a:avLst/>
            </a:prstGeom>
            <a:noFill/>
            <a:ln w="12700" cap="sq">
              <a:solidFill>
                <a:srgbClr val="6382A6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200"/>
            </a:p>
          </p:txBody>
        </p:sp>
        <p:sp>
          <p:nvSpPr>
            <p:cNvPr id="50" name="Line 48"/>
            <p:cNvSpPr>
              <a:spLocks noChangeShapeType="1"/>
            </p:cNvSpPr>
            <p:nvPr/>
          </p:nvSpPr>
          <p:spPr bwMode="auto">
            <a:xfrm>
              <a:off x="3332" y="0"/>
              <a:ext cx="0" cy="453"/>
            </a:xfrm>
            <a:prstGeom prst="line">
              <a:avLst/>
            </a:prstGeom>
            <a:noFill/>
            <a:ln w="12700" cap="sq">
              <a:solidFill>
                <a:srgbClr val="6382A6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200"/>
            </a:p>
          </p:txBody>
        </p:sp>
        <p:sp>
          <p:nvSpPr>
            <p:cNvPr id="51" name="Line 49"/>
            <p:cNvSpPr>
              <a:spLocks noChangeShapeType="1"/>
            </p:cNvSpPr>
            <p:nvPr/>
          </p:nvSpPr>
          <p:spPr bwMode="auto">
            <a:xfrm>
              <a:off x="3332" y="453"/>
              <a:ext cx="0" cy="400"/>
            </a:xfrm>
            <a:prstGeom prst="line">
              <a:avLst/>
            </a:prstGeom>
            <a:noFill/>
            <a:ln w="12700" cap="sq">
              <a:solidFill>
                <a:srgbClr val="6382A6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200"/>
            </a:p>
          </p:txBody>
        </p:sp>
        <p:sp>
          <p:nvSpPr>
            <p:cNvPr id="52" name="Line 50"/>
            <p:cNvSpPr>
              <a:spLocks noChangeShapeType="1"/>
            </p:cNvSpPr>
            <p:nvPr/>
          </p:nvSpPr>
          <p:spPr bwMode="auto">
            <a:xfrm>
              <a:off x="3332" y="853"/>
              <a:ext cx="0" cy="405"/>
            </a:xfrm>
            <a:prstGeom prst="line">
              <a:avLst/>
            </a:prstGeom>
            <a:noFill/>
            <a:ln w="12700" cap="sq">
              <a:solidFill>
                <a:srgbClr val="6382A6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200"/>
            </a:p>
          </p:txBody>
        </p:sp>
        <p:sp>
          <p:nvSpPr>
            <p:cNvPr id="53" name="Line 51"/>
            <p:cNvSpPr>
              <a:spLocks noChangeShapeType="1"/>
            </p:cNvSpPr>
            <p:nvPr/>
          </p:nvSpPr>
          <p:spPr bwMode="auto">
            <a:xfrm>
              <a:off x="3332" y="1258"/>
              <a:ext cx="0" cy="453"/>
            </a:xfrm>
            <a:prstGeom prst="line">
              <a:avLst/>
            </a:prstGeom>
            <a:noFill/>
            <a:ln w="12700" cap="sq">
              <a:solidFill>
                <a:srgbClr val="6382A6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200"/>
            </a:p>
          </p:txBody>
        </p:sp>
        <p:sp>
          <p:nvSpPr>
            <p:cNvPr id="54" name="Line 52"/>
            <p:cNvSpPr>
              <a:spLocks noChangeShapeType="1"/>
            </p:cNvSpPr>
            <p:nvPr/>
          </p:nvSpPr>
          <p:spPr bwMode="auto">
            <a:xfrm>
              <a:off x="4998" y="0"/>
              <a:ext cx="0" cy="453"/>
            </a:xfrm>
            <a:prstGeom prst="line">
              <a:avLst/>
            </a:prstGeom>
            <a:noFill/>
            <a:ln w="12700" cap="sq">
              <a:solidFill>
                <a:srgbClr val="6382A6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200"/>
            </a:p>
          </p:txBody>
        </p:sp>
        <p:sp>
          <p:nvSpPr>
            <p:cNvPr id="55" name="Line 53"/>
            <p:cNvSpPr>
              <a:spLocks noChangeShapeType="1"/>
            </p:cNvSpPr>
            <p:nvPr/>
          </p:nvSpPr>
          <p:spPr bwMode="auto">
            <a:xfrm>
              <a:off x="4998" y="453"/>
              <a:ext cx="0" cy="400"/>
            </a:xfrm>
            <a:prstGeom prst="line">
              <a:avLst/>
            </a:prstGeom>
            <a:noFill/>
            <a:ln w="12700" cap="sq">
              <a:solidFill>
                <a:srgbClr val="6382A6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200"/>
            </a:p>
          </p:txBody>
        </p:sp>
        <p:sp>
          <p:nvSpPr>
            <p:cNvPr id="56" name="Line 54"/>
            <p:cNvSpPr>
              <a:spLocks noChangeShapeType="1"/>
            </p:cNvSpPr>
            <p:nvPr/>
          </p:nvSpPr>
          <p:spPr bwMode="auto">
            <a:xfrm>
              <a:off x="4998" y="853"/>
              <a:ext cx="0" cy="405"/>
            </a:xfrm>
            <a:prstGeom prst="line">
              <a:avLst/>
            </a:prstGeom>
            <a:noFill/>
            <a:ln w="12700" cap="sq">
              <a:solidFill>
                <a:srgbClr val="6382A6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200"/>
            </a:p>
          </p:txBody>
        </p:sp>
        <p:sp>
          <p:nvSpPr>
            <p:cNvPr id="57" name="Line 55"/>
            <p:cNvSpPr>
              <a:spLocks noChangeShapeType="1"/>
            </p:cNvSpPr>
            <p:nvPr/>
          </p:nvSpPr>
          <p:spPr bwMode="auto">
            <a:xfrm>
              <a:off x="4998" y="1258"/>
              <a:ext cx="0" cy="453"/>
            </a:xfrm>
            <a:prstGeom prst="line">
              <a:avLst/>
            </a:prstGeom>
            <a:noFill/>
            <a:ln w="12700" cap="sq">
              <a:solidFill>
                <a:srgbClr val="6382A6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200"/>
            </a:p>
          </p:txBody>
        </p:sp>
        <p:sp>
          <p:nvSpPr>
            <p:cNvPr id="58" name="Line 56"/>
            <p:cNvSpPr>
              <a:spLocks noChangeShapeType="1"/>
            </p:cNvSpPr>
            <p:nvPr/>
          </p:nvSpPr>
          <p:spPr bwMode="auto">
            <a:xfrm>
              <a:off x="6664" y="0"/>
              <a:ext cx="0" cy="453"/>
            </a:xfrm>
            <a:prstGeom prst="line">
              <a:avLst/>
            </a:prstGeom>
            <a:noFill/>
            <a:ln w="3175" cap="sq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200"/>
            </a:p>
          </p:txBody>
        </p:sp>
        <p:sp>
          <p:nvSpPr>
            <p:cNvPr id="59" name="Line 57"/>
            <p:cNvSpPr>
              <a:spLocks noChangeShapeType="1"/>
            </p:cNvSpPr>
            <p:nvPr/>
          </p:nvSpPr>
          <p:spPr bwMode="auto">
            <a:xfrm>
              <a:off x="6664" y="453"/>
              <a:ext cx="0" cy="400"/>
            </a:xfrm>
            <a:prstGeom prst="line">
              <a:avLst/>
            </a:prstGeom>
            <a:noFill/>
            <a:ln w="3175" cap="sq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200"/>
            </a:p>
          </p:txBody>
        </p:sp>
        <p:sp>
          <p:nvSpPr>
            <p:cNvPr id="60" name="Line 58"/>
            <p:cNvSpPr>
              <a:spLocks noChangeShapeType="1"/>
            </p:cNvSpPr>
            <p:nvPr/>
          </p:nvSpPr>
          <p:spPr bwMode="auto">
            <a:xfrm>
              <a:off x="6664" y="853"/>
              <a:ext cx="0" cy="405"/>
            </a:xfrm>
            <a:prstGeom prst="line">
              <a:avLst/>
            </a:prstGeom>
            <a:noFill/>
            <a:ln w="3175" cap="sq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200"/>
            </a:p>
          </p:txBody>
        </p:sp>
        <p:sp>
          <p:nvSpPr>
            <p:cNvPr id="61" name="Line 59"/>
            <p:cNvSpPr>
              <a:spLocks noChangeShapeType="1"/>
            </p:cNvSpPr>
            <p:nvPr/>
          </p:nvSpPr>
          <p:spPr bwMode="auto">
            <a:xfrm>
              <a:off x="6664" y="1258"/>
              <a:ext cx="0" cy="453"/>
            </a:xfrm>
            <a:prstGeom prst="line">
              <a:avLst/>
            </a:prstGeom>
            <a:noFill/>
            <a:ln w="3175" cap="sq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200"/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1135529" y="176305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455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Big Data Wave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 smtClean="0"/>
              <a:t>Data being generated at an increasing scale and pace:</a:t>
            </a:r>
          </a:p>
          <a:p>
            <a:r>
              <a:rPr lang="en-GB" dirty="0" smtClean="0"/>
              <a:t>Sensor networks</a:t>
            </a:r>
          </a:p>
          <a:p>
            <a:r>
              <a:rPr lang="en-GB" dirty="0" smtClean="0"/>
              <a:t>Social media</a:t>
            </a:r>
          </a:p>
          <a:p>
            <a:r>
              <a:rPr lang="en-GB" dirty="0" smtClean="0"/>
              <a:t>Organisational data bases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b="1" dirty="0" smtClean="0"/>
              <a:t>The big data challenge:</a:t>
            </a:r>
          </a:p>
          <a:p>
            <a:r>
              <a:rPr lang="en-GB" dirty="0" smtClean="0"/>
              <a:t>Use this data in meaningful ways</a:t>
            </a:r>
          </a:p>
          <a:p>
            <a:r>
              <a:rPr lang="en-GB" dirty="0" smtClean="0"/>
              <a:t>Uncover hidden knowledge</a:t>
            </a:r>
          </a:p>
          <a:p>
            <a:r>
              <a:rPr lang="en-GB" dirty="0" smtClean="0">
                <a:solidFill>
                  <a:srgbClr val="0070C0"/>
                </a:solidFill>
              </a:rPr>
              <a:t>Create added value</a:t>
            </a:r>
            <a:endParaRPr lang="en-GB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295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WebPIE: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pPr marL="495300" indent="-457200">
              <a:spcBef>
                <a:spcPts val="700"/>
              </a:spcBef>
              <a:buSzPct val="100000"/>
              <a:tabLst>
                <a:tab pos="355600" algn="l"/>
                <a:tab pos="800100" algn="l"/>
                <a:tab pos="1244600" algn="l"/>
                <a:tab pos="1701800" algn="l"/>
                <a:tab pos="2146300" algn="l"/>
                <a:tab pos="2590800" algn="l"/>
                <a:tab pos="3048000" algn="l"/>
                <a:tab pos="3492500" algn="l"/>
                <a:tab pos="3949700" algn="l"/>
                <a:tab pos="4394200" algn="l"/>
                <a:tab pos="4838700" algn="l"/>
                <a:tab pos="5295900" algn="l"/>
                <a:tab pos="5740400" algn="l"/>
                <a:tab pos="6184900" algn="l"/>
                <a:tab pos="6642100" algn="l"/>
                <a:tab pos="7086600" algn="l"/>
                <a:tab pos="7543800" algn="l"/>
                <a:tab pos="7988300" algn="l"/>
                <a:tab pos="8432800" algn="l"/>
                <a:tab pos="8890000" algn="l"/>
                <a:tab pos="9334500" algn="l"/>
                <a:tab pos="9474200" algn="l"/>
                <a:tab pos="355600" algn="l"/>
                <a:tab pos="800100" algn="l"/>
                <a:tab pos="1244600" algn="l"/>
                <a:tab pos="1701800" algn="l"/>
                <a:tab pos="2146300" algn="l"/>
                <a:tab pos="2590800" algn="l"/>
                <a:tab pos="3048000" algn="l"/>
                <a:tab pos="3492500" algn="l"/>
                <a:tab pos="3949700" algn="l"/>
                <a:tab pos="4394200" algn="l"/>
              </a:tabLst>
            </a:pPr>
            <a:r>
              <a:rPr lang="en-US" dirty="0" smtClean="0">
                <a:solidFill>
                  <a:srgbClr val="000000"/>
                </a:solidFill>
                <a:ea typeface="ＭＳ Ｐゴシック" charset="0"/>
                <a:cs typeface="Tw Cen MT" charset="0"/>
              </a:rPr>
              <a:t>Scalability (on the input size, using LUBM to 100 Billion triples)</a:t>
            </a:r>
          </a:p>
          <a:p>
            <a:pPr marL="495300" indent="-457200">
              <a:spcBef>
                <a:spcPts val="700"/>
              </a:spcBef>
              <a:buSzPct val="100000"/>
              <a:tabLst>
                <a:tab pos="355600" algn="l"/>
                <a:tab pos="800100" algn="l"/>
                <a:tab pos="1244600" algn="l"/>
                <a:tab pos="1701800" algn="l"/>
                <a:tab pos="2146300" algn="l"/>
                <a:tab pos="2590800" algn="l"/>
                <a:tab pos="3048000" algn="l"/>
                <a:tab pos="3492500" algn="l"/>
                <a:tab pos="3949700" algn="l"/>
                <a:tab pos="4394200" algn="l"/>
                <a:tab pos="4838700" algn="l"/>
                <a:tab pos="5295900" algn="l"/>
                <a:tab pos="5740400" algn="l"/>
                <a:tab pos="6184900" algn="l"/>
                <a:tab pos="6642100" algn="l"/>
                <a:tab pos="7086600" algn="l"/>
                <a:tab pos="7543800" algn="l"/>
                <a:tab pos="7988300" algn="l"/>
                <a:tab pos="8432800" algn="l"/>
                <a:tab pos="8890000" algn="l"/>
                <a:tab pos="9334500" algn="l"/>
                <a:tab pos="9474200" algn="l"/>
                <a:tab pos="355600" algn="l"/>
                <a:tab pos="800100" algn="l"/>
                <a:tab pos="1244600" algn="l"/>
                <a:tab pos="1701800" algn="l"/>
                <a:tab pos="2146300" algn="l"/>
                <a:tab pos="2590800" algn="l"/>
                <a:tab pos="3048000" algn="l"/>
                <a:tab pos="3492500" algn="l"/>
                <a:tab pos="3949700" algn="l"/>
                <a:tab pos="4394200" algn="l"/>
              </a:tabLst>
            </a:pPr>
            <a:endParaRPr lang="en-US" dirty="0" smtClean="0">
              <a:solidFill>
                <a:srgbClr val="000000"/>
              </a:solidFill>
              <a:ea typeface="ＭＳ Ｐゴシック" charset="0"/>
              <a:cs typeface="Tw Cen MT" charset="0"/>
            </a:endParaRPr>
          </a:p>
          <a:p>
            <a:pPr marL="38100" indent="0">
              <a:spcBef>
                <a:spcPts val="700"/>
              </a:spcBef>
              <a:buSzPct val="100000"/>
              <a:buNone/>
              <a:tabLst>
                <a:tab pos="355600" algn="l"/>
                <a:tab pos="800100" algn="l"/>
                <a:tab pos="1244600" algn="l"/>
                <a:tab pos="1701800" algn="l"/>
                <a:tab pos="2146300" algn="l"/>
                <a:tab pos="2590800" algn="l"/>
                <a:tab pos="3048000" algn="l"/>
                <a:tab pos="3492500" algn="l"/>
                <a:tab pos="3949700" algn="l"/>
                <a:tab pos="4394200" algn="l"/>
                <a:tab pos="4838700" algn="l"/>
                <a:tab pos="5295900" algn="l"/>
                <a:tab pos="5740400" algn="l"/>
                <a:tab pos="6184900" algn="l"/>
                <a:tab pos="6642100" algn="l"/>
                <a:tab pos="7086600" algn="l"/>
                <a:tab pos="7543800" algn="l"/>
                <a:tab pos="7988300" algn="l"/>
                <a:tab pos="8432800" algn="l"/>
                <a:tab pos="8890000" algn="l"/>
                <a:tab pos="9334500" algn="l"/>
                <a:tab pos="9474200" algn="l"/>
                <a:tab pos="355600" algn="l"/>
                <a:tab pos="800100" algn="l"/>
                <a:tab pos="1244600" algn="l"/>
                <a:tab pos="1701800" algn="l"/>
                <a:tab pos="2146300" algn="l"/>
                <a:tab pos="2590800" algn="l"/>
                <a:tab pos="3048000" algn="l"/>
                <a:tab pos="3492500" algn="l"/>
                <a:tab pos="3949700" algn="l"/>
                <a:tab pos="4394200" algn="l"/>
              </a:tabLst>
            </a:pPr>
            <a:endParaRPr lang="en-US" dirty="0" smtClean="0">
              <a:solidFill>
                <a:srgbClr val="000000"/>
              </a:solidFill>
              <a:ea typeface="ＭＳ Ｐゴシック" charset="0"/>
              <a:cs typeface="Tw Cen MT" charset="0"/>
            </a:endParaRPr>
          </a:p>
          <a:p>
            <a:pPr marL="495300" indent="-457200">
              <a:spcBef>
                <a:spcPts val="700"/>
              </a:spcBef>
              <a:buSzPct val="100000"/>
              <a:tabLst>
                <a:tab pos="355600" algn="l"/>
                <a:tab pos="800100" algn="l"/>
                <a:tab pos="1244600" algn="l"/>
                <a:tab pos="1701800" algn="l"/>
                <a:tab pos="2146300" algn="l"/>
                <a:tab pos="2590800" algn="l"/>
                <a:tab pos="3048000" algn="l"/>
                <a:tab pos="3492500" algn="l"/>
                <a:tab pos="3949700" algn="l"/>
                <a:tab pos="4394200" algn="l"/>
                <a:tab pos="4838700" algn="l"/>
                <a:tab pos="5295900" algn="l"/>
                <a:tab pos="5740400" algn="l"/>
                <a:tab pos="6184900" algn="l"/>
                <a:tab pos="6642100" algn="l"/>
                <a:tab pos="7086600" algn="l"/>
                <a:tab pos="7543800" algn="l"/>
                <a:tab pos="7988300" algn="l"/>
                <a:tab pos="8432800" algn="l"/>
                <a:tab pos="8890000" algn="l"/>
                <a:tab pos="9334500" algn="l"/>
                <a:tab pos="9474200" algn="l"/>
                <a:tab pos="355600" algn="l"/>
                <a:tab pos="800100" algn="l"/>
                <a:tab pos="1244600" algn="l"/>
                <a:tab pos="1701800" algn="l"/>
                <a:tab pos="2146300" algn="l"/>
                <a:tab pos="2590800" algn="l"/>
                <a:tab pos="3048000" algn="l"/>
                <a:tab pos="3492500" algn="l"/>
                <a:tab pos="3949700" algn="l"/>
                <a:tab pos="4394200" algn="l"/>
              </a:tabLst>
            </a:pPr>
            <a:endParaRPr lang="en-US" dirty="0">
              <a:solidFill>
                <a:srgbClr val="000000"/>
              </a:solidFill>
              <a:ea typeface="ＭＳ Ｐゴシック" charset="0"/>
              <a:cs typeface="Tw Cen MT" charset="0"/>
            </a:endParaRPr>
          </a:p>
          <a:p>
            <a:pPr marL="495300" indent="-457200">
              <a:spcBef>
                <a:spcPts val="700"/>
              </a:spcBef>
              <a:buSzPct val="100000"/>
              <a:tabLst>
                <a:tab pos="355600" algn="l"/>
                <a:tab pos="800100" algn="l"/>
                <a:tab pos="1244600" algn="l"/>
                <a:tab pos="1701800" algn="l"/>
                <a:tab pos="2146300" algn="l"/>
                <a:tab pos="2590800" algn="l"/>
                <a:tab pos="3048000" algn="l"/>
                <a:tab pos="3492500" algn="l"/>
                <a:tab pos="3949700" algn="l"/>
                <a:tab pos="4394200" algn="l"/>
                <a:tab pos="4838700" algn="l"/>
                <a:tab pos="5295900" algn="l"/>
                <a:tab pos="5740400" algn="l"/>
                <a:tab pos="6184900" algn="l"/>
                <a:tab pos="6642100" algn="l"/>
                <a:tab pos="7086600" algn="l"/>
                <a:tab pos="7543800" algn="l"/>
                <a:tab pos="7988300" algn="l"/>
                <a:tab pos="8432800" algn="l"/>
                <a:tab pos="8890000" algn="l"/>
                <a:tab pos="9334500" algn="l"/>
                <a:tab pos="9474200" algn="l"/>
                <a:tab pos="355600" algn="l"/>
                <a:tab pos="800100" algn="l"/>
                <a:tab pos="1244600" algn="l"/>
                <a:tab pos="1701800" algn="l"/>
                <a:tab pos="2146300" algn="l"/>
                <a:tab pos="2590800" algn="l"/>
                <a:tab pos="3048000" algn="l"/>
                <a:tab pos="3492500" algn="l"/>
                <a:tab pos="3949700" algn="l"/>
                <a:tab pos="4394200" algn="l"/>
              </a:tabLst>
            </a:pPr>
            <a:endParaRPr lang="en-US" dirty="0" smtClean="0">
              <a:solidFill>
                <a:srgbClr val="000000"/>
              </a:solidFill>
              <a:ea typeface="ＭＳ Ｐゴシック" charset="0"/>
              <a:cs typeface="Tw Cen MT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135529" y="176305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833571"/>
            <a:ext cx="7830545" cy="4391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740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WebPIE: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pPr marL="495300" indent="-457200">
              <a:spcBef>
                <a:spcPts val="700"/>
              </a:spcBef>
              <a:buSzPct val="100000"/>
              <a:tabLst>
                <a:tab pos="355600" algn="l"/>
                <a:tab pos="800100" algn="l"/>
                <a:tab pos="1244600" algn="l"/>
                <a:tab pos="1701800" algn="l"/>
                <a:tab pos="2146300" algn="l"/>
                <a:tab pos="2590800" algn="l"/>
                <a:tab pos="3048000" algn="l"/>
                <a:tab pos="3492500" algn="l"/>
                <a:tab pos="3949700" algn="l"/>
                <a:tab pos="4394200" algn="l"/>
                <a:tab pos="4838700" algn="l"/>
                <a:tab pos="5295900" algn="l"/>
                <a:tab pos="5740400" algn="l"/>
                <a:tab pos="6184900" algn="l"/>
                <a:tab pos="6642100" algn="l"/>
                <a:tab pos="7086600" algn="l"/>
                <a:tab pos="7543800" algn="l"/>
                <a:tab pos="7988300" algn="l"/>
                <a:tab pos="8432800" algn="l"/>
                <a:tab pos="8890000" algn="l"/>
                <a:tab pos="9334500" algn="l"/>
                <a:tab pos="9474200" algn="l"/>
                <a:tab pos="355600" algn="l"/>
                <a:tab pos="800100" algn="l"/>
                <a:tab pos="1244600" algn="l"/>
                <a:tab pos="1701800" algn="l"/>
                <a:tab pos="2146300" algn="l"/>
                <a:tab pos="2590800" algn="l"/>
                <a:tab pos="3048000" algn="l"/>
                <a:tab pos="3492500" algn="l"/>
                <a:tab pos="3949700" algn="l"/>
                <a:tab pos="4394200" algn="l"/>
              </a:tabLst>
            </a:pPr>
            <a:r>
              <a:rPr lang="en-US" dirty="0" smtClean="0">
                <a:solidFill>
                  <a:srgbClr val="000000"/>
                </a:solidFill>
                <a:ea typeface="ＭＳ Ｐゴシック" charset="0"/>
                <a:cs typeface="Tw Cen MT" charset="0"/>
              </a:rPr>
              <a:t>Scalability (on the number of nodes, up to 64 nodes)</a:t>
            </a:r>
          </a:p>
          <a:p>
            <a:pPr marL="495300" indent="-457200">
              <a:spcBef>
                <a:spcPts val="700"/>
              </a:spcBef>
              <a:buSzPct val="100000"/>
              <a:tabLst>
                <a:tab pos="355600" algn="l"/>
                <a:tab pos="800100" algn="l"/>
                <a:tab pos="1244600" algn="l"/>
                <a:tab pos="1701800" algn="l"/>
                <a:tab pos="2146300" algn="l"/>
                <a:tab pos="2590800" algn="l"/>
                <a:tab pos="3048000" algn="l"/>
                <a:tab pos="3492500" algn="l"/>
                <a:tab pos="3949700" algn="l"/>
                <a:tab pos="4394200" algn="l"/>
                <a:tab pos="4838700" algn="l"/>
                <a:tab pos="5295900" algn="l"/>
                <a:tab pos="5740400" algn="l"/>
                <a:tab pos="6184900" algn="l"/>
                <a:tab pos="6642100" algn="l"/>
                <a:tab pos="7086600" algn="l"/>
                <a:tab pos="7543800" algn="l"/>
                <a:tab pos="7988300" algn="l"/>
                <a:tab pos="8432800" algn="l"/>
                <a:tab pos="8890000" algn="l"/>
                <a:tab pos="9334500" algn="l"/>
                <a:tab pos="9474200" algn="l"/>
                <a:tab pos="355600" algn="l"/>
                <a:tab pos="800100" algn="l"/>
                <a:tab pos="1244600" algn="l"/>
                <a:tab pos="1701800" algn="l"/>
                <a:tab pos="2146300" algn="l"/>
                <a:tab pos="2590800" algn="l"/>
                <a:tab pos="3048000" algn="l"/>
                <a:tab pos="3492500" algn="l"/>
                <a:tab pos="3949700" algn="l"/>
                <a:tab pos="4394200" algn="l"/>
              </a:tabLst>
            </a:pPr>
            <a:endParaRPr lang="en-US" dirty="0" smtClean="0">
              <a:solidFill>
                <a:srgbClr val="000000"/>
              </a:solidFill>
              <a:ea typeface="ＭＳ Ｐゴシック" charset="0"/>
              <a:cs typeface="Tw Cen MT" charset="0"/>
            </a:endParaRPr>
          </a:p>
          <a:p>
            <a:pPr marL="38100" indent="0">
              <a:spcBef>
                <a:spcPts val="700"/>
              </a:spcBef>
              <a:buSzPct val="100000"/>
              <a:buNone/>
              <a:tabLst>
                <a:tab pos="355600" algn="l"/>
                <a:tab pos="800100" algn="l"/>
                <a:tab pos="1244600" algn="l"/>
                <a:tab pos="1701800" algn="l"/>
                <a:tab pos="2146300" algn="l"/>
                <a:tab pos="2590800" algn="l"/>
                <a:tab pos="3048000" algn="l"/>
                <a:tab pos="3492500" algn="l"/>
                <a:tab pos="3949700" algn="l"/>
                <a:tab pos="4394200" algn="l"/>
                <a:tab pos="4838700" algn="l"/>
                <a:tab pos="5295900" algn="l"/>
                <a:tab pos="5740400" algn="l"/>
                <a:tab pos="6184900" algn="l"/>
                <a:tab pos="6642100" algn="l"/>
                <a:tab pos="7086600" algn="l"/>
                <a:tab pos="7543800" algn="l"/>
                <a:tab pos="7988300" algn="l"/>
                <a:tab pos="8432800" algn="l"/>
                <a:tab pos="8890000" algn="l"/>
                <a:tab pos="9334500" algn="l"/>
                <a:tab pos="9474200" algn="l"/>
                <a:tab pos="355600" algn="l"/>
                <a:tab pos="800100" algn="l"/>
                <a:tab pos="1244600" algn="l"/>
                <a:tab pos="1701800" algn="l"/>
                <a:tab pos="2146300" algn="l"/>
                <a:tab pos="2590800" algn="l"/>
                <a:tab pos="3048000" algn="l"/>
                <a:tab pos="3492500" algn="l"/>
                <a:tab pos="3949700" algn="l"/>
                <a:tab pos="4394200" algn="l"/>
              </a:tabLst>
            </a:pPr>
            <a:endParaRPr lang="en-US" dirty="0" smtClean="0">
              <a:solidFill>
                <a:srgbClr val="000000"/>
              </a:solidFill>
              <a:ea typeface="ＭＳ Ｐゴシック" charset="0"/>
              <a:cs typeface="Tw Cen MT" charset="0"/>
            </a:endParaRPr>
          </a:p>
          <a:p>
            <a:pPr marL="495300" indent="-457200">
              <a:spcBef>
                <a:spcPts val="700"/>
              </a:spcBef>
              <a:buSzPct val="100000"/>
              <a:tabLst>
                <a:tab pos="355600" algn="l"/>
                <a:tab pos="800100" algn="l"/>
                <a:tab pos="1244600" algn="l"/>
                <a:tab pos="1701800" algn="l"/>
                <a:tab pos="2146300" algn="l"/>
                <a:tab pos="2590800" algn="l"/>
                <a:tab pos="3048000" algn="l"/>
                <a:tab pos="3492500" algn="l"/>
                <a:tab pos="3949700" algn="l"/>
                <a:tab pos="4394200" algn="l"/>
                <a:tab pos="4838700" algn="l"/>
                <a:tab pos="5295900" algn="l"/>
                <a:tab pos="5740400" algn="l"/>
                <a:tab pos="6184900" algn="l"/>
                <a:tab pos="6642100" algn="l"/>
                <a:tab pos="7086600" algn="l"/>
                <a:tab pos="7543800" algn="l"/>
                <a:tab pos="7988300" algn="l"/>
                <a:tab pos="8432800" algn="l"/>
                <a:tab pos="8890000" algn="l"/>
                <a:tab pos="9334500" algn="l"/>
                <a:tab pos="9474200" algn="l"/>
                <a:tab pos="355600" algn="l"/>
                <a:tab pos="800100" algn="l"/>
                <a:tab pos="1244600" algn="l"/>
                <a:tab pos="1701800" algn="l"/>
                <a:tab pos="2146300" algn="l"/>
                <a:tab pos="2590800" algn="l"/>
                <a:tab pos="3048000" algn="l"/>
                <a:tab pos="3492500" algn="l"/>
                <a:tab pos="3949700" algn="l"/>
                <a:tab pos="4394200" algn="l"/>
              </a:tabLst>
            </a:pPr>
            <a:endParaRPr lang="en-US" dirty="0">
              <a:solidFill>
                <a:srgbClr val="000000"/>
              </a:solidFill>
              <a:ea typeface="ＭＳ Ｐゴシック" charset="0"/>
              <a:cs typeface="Tw Cen MT" charset="0"/>
            </a:endParaRPr>
          </a:p>
          <a:p>
            <a:pPr marL="495300" indent="-457200">
              <a:spcBef>
                <a:spcPts val="700"/>
              </a:spcBef>
              <a:buSzPct val="100000"/>
              <a:tabLst>
                <a:tab pos="355600" algn="l"/>
                <a:tab pos="800100" algn="l"/>
                <a:tab pos="1244600" algn="l"/>
                <a:tab pos="1701800" algn="l"/>
                <a:tab pos="2146300" algn="l"/>
                <a:tab pos="2590800" algn="l"/>
                <a:tab pos="3048000" algn="l"/>
                <a:tab pos="3492500" algn="l"/>
                <a:tab pos="3949700" algn="l"/>
                <a:tab pos="4394200" algn="l"/>
                <a:tab pos="4838700" algn="l"/>
                <a:tab pos="5295900" algn="l"/>
                <a:tab pos="5740400" algn="l"/>
                <a:tab pos="6184900" algn="l"/>
                <a:tab pos="6642100" algn="l"/>
                <a:tab pos="7086600" algn="l"/>
                <a:tab pos="7543800" algn="l"/>
                <a:tab pos="7988300" algn="l"/>
                <a:tab pos="8432800" algn="l"/>
                <a:tab pos="8890000" algn="l"/>
                <a:tab pos="9334500" algn="l"/>
                <a:tab pos="9474200" algn="l"/>
                <a:tab pos="355600" algn="l"/>
                <a:tab pos="800100" algn="l"/>
                <a:tab pos="1244600" algn="l"/>
                <a:tab pos="1701800" algn="l"/>
                <a:tab pos="2146300" algn="l"/>
                <a:tab pos="2590800" algn="l"/>
                <a:tab pos="3048000" algn="l"/>
                <a:tab pos="3492500" algn="l"/>
                <a:tab pos="3949700" algn="l"/>
                <a:tab pos="4394200" algn="l"/>
              </a:tabLst>
            </a:pPr>
            <a:endParaRPr lang="en-US" dirty="0" smtClean="0">
              <a:solidFill>
                <a:srgbClr val="000000"/>
              </a:solidFill>
              <a:ea typeface="ＭＳ Ｐゴシック" charset="0"/>
              <a:cs typeface="Tw Cen MT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135529" y="176305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778083"/>
            <a:ext cx="8128000" cy="4644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613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Presentation Overview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 dirty="0" smtClean="0"/>
              <a:t>Motivation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RDFS Reasoning</a:t>
            </a:r>
            <a:endParaRPr lang="en-GB" dirty="0"/>
          </a:p>
          <a:p>
            <a:pPr marL="457200" indent="-457200">
              <a:buFont typeface="+mj-lt"/>
              <a:buAutoNum type="arabicPeriod"/>
            </a:pPr>
            <a:r>
              <a:rPr lang="en-GB" dirty="0" smtClean="0">
                <a:solidFill>
                  <a:srgbClr val="C00000"/>
                </a:solidFill>
              </a:rPr>
              <a:t>Reasoning with Imperfect Data and Knowledge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Ontology Repair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Future Work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48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Approach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rgbClr val="0070C0"/>
                </a:solidFill>
              </a:rPr>
              <a:t>Well-Founded Semantics </a:t>
            </a:r>
          </a:p>
          <a:p>
            <a:r>
              <a:rPr lang="en-GB" dirty="0"/>
              <a:t>Can handle the absence of </a:t>
            </a:r>
            <a:r>
              <a:rPr lang="en-GB" dirty="0" smtClean="0"/>
              <a:t>information (incomplete information)</a:t>
            </a:r>
          </a:p>
          <a:p>
            <a:r>
              <a:rPr lang="en-GB" dirty="0" smtClean="0"/>
              <a:t>A standard logic programming semantics </a:t>
            </a:r>
          </a:p>
          <a:p>
            <a:r>
              <a:rPr lang="en-GB" dirty="0" smtClean="0"/>
              <a:t>Polynomial computational complexity</a:t>
            </a:r>
          </a:p>
          <a:p>
            <a:endParaRPr lang="en-GB" dirty="0" smtClean="0"/>
          </a:p>
          <a:p>
            <a:pPr marL="0" indent="0">
              <a:buNone/>
            </a:pPr>
            <a:r>
              <a:rPr lang="en-GB" b="1" dirty="0" smtClean="0"/>
              <a:t>Other approaches that have been studied in terms of large-scale reasoning:</a:t>
            </a:r>
          </a:p>
          <a:p>
            <a:r>
              <a:rPr lang="en-GB" dirty="0" smtClean="0"/>
              <a:t>Defeasible reasoning (KR 2012, ECAI 2012)</a:t>
            </a:r>
          </a:p>
          <a:p>
            <a:r>
              <a:rPr lang="en-GB" dirty="0" smtClean="0"/>
              <a:t>Systems of argumentation (AAAI 2015)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9522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26227" y="1479269"/>
            <a:ext cx="8229600" cy="4525963"/>
          </a:xfrm>
        </p:spPr>
        <p:txBody>
          <a:bodyPr/>
          <a:lstStyle/>
          <a:p>
            <a:r>
              <a:rPr lang="it-IT" dirty="0" err="1" smtClean="0"/>
              <a:t>Each</a:t>
            </a:r>
            <a:r>
              <a:rPr lang="it-IT" dirty="0" smtClean="0"/>
              <a:t> </a:t>
            </a:r>
            <a:r>
              <a:rPr lang="it-IT" dirty="0" err="1" smtClean="0"/>
              <a:t>program</a:t>
            </a:r>
            <a:r>
              <a:rPr lang="it-IT" dirty="0" smtClean="0"/>
              <a:t> </a:t>
            </a:r>
            <a:r>
              <a:rPr lang="it-IT" dirty="0" err="1" smtClean="0"/>
              <a:t>has</a:t>
            </a:r>
            <a:r>
              <a:rPr lang="it-IT" dirty="0" smtClean="0"/>
              <a:t> </a:t>
            </a:r>
            <a:r>
              <a:rPr lang="it-IT" dirty="0" err="1" smtClean="0"/>
              <a:t>one</a:t>
            </a:r>
            <a:r>
              <a:rPr lang="it-IT" dirty="0" smtClean="0"/>
              <a:t> </a:t>
            </a:r>
            <a:r>
              <a:rPr lang="it-IT" dirty="0" err="1" smtClean="0"/>
              <a:t>well-founded</a:t>
            </a:r>
            <a:r>
              <a:rPr lang="it-IT" dirty="0" smtClean="0"/>
              <a:t> model</a:t>
            </a:r>
          </a:p>
          <a:p>
            <a:r>
              <a:rPr lang="it-IT" dirty="0" smtClean="0"/>
              <a:t>Three-</a:t>
            </a:r>
            <a:r>
              <a:rPr lang="it-IT" dirty="0" err="1" smtClean="0"/>
              <a:t>valued</a:t>
            </a:r>
            <a:r>
              <a:rPr lang="it-IT" dirty="0" smtClean="0"/>
              <a:t> </a:t>
            </a:r>
            <a:r>
              <a:rPr lang="it-IT" dirty="0" err="1" smtClean="0"/>
              <a:t>Herbrand</a:t>
            </a:r>
            <a:r>
              <a:rPr lang="it-IT" dirty="0" smtClean="0"/>
              <a:t> model</a:t>
            </a:r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Well-Founded </a:t>
            </a:r>
            <a:r>
              <a:rPr lang="it-IT" dirty="0" smtClean="0"/>
              <a:t>Semantics</a:t>
            </a:r>
            <a:endParaRPr lang="it-IT" dirty="0"/>
          </a:p>
        </p:txBody>
      </p:sp>
      <p:sp>
        <p:nvSpPr>
          <p:cNvPr id="7" name="Oval 18"/>
          <p:cNvSpPr/>
          <p:nvPr/>
        </p:nvSpPr>
        <p:spPr>
          <a:xfrm>
            <a:off x="1066800" y="2909375"/>
            <a:ext cx="7162800" cy="344851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Oval 18"/>
          <p:cNvSpPr/>
          <p:nvPr/>
        </p:nvSpPr>
        <p:spPr>
          <a:xfrm>
            <a:off x="1066800" y="3262032"/>
            <a:ext cx="4572000" cy="2743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2" algn="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" name="Oval 19"/>
          <p:cNvSpPr/>
          <p:nvPr/>
        </p:nvSpPr>
        <p:spPr>
          <a:xfrm>
            <a:off x="1066801" y="3695371"/>
            <a:ext cx="2438400" cy="187652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true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3570249" y="4372021"/>
            <a:ext cx="19415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err="1" smtClean="0"/>
              <a:t>undefined</a:t>
            </a:r>
            <a:endParaRPr lang="it-IT" sz="2800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6324600" y="4372021"/>
            <a:ext cx="10021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/>
              <a:t>false</a:t>
            </a:r>
            <a:endParaRPr lang="it-IT" sz="2800" dirty="0"/>
          </a:p>
        </p:txBody>
      </p:sp>
      <p:cxnSp>
        <p:nvCxnSpPr>
          <p:cNvPr id="14" name="Connettore 1 13"/>
          <p:cNvCxnSpPr>
            <a:stCxn id="7" idx="7"/>
          </p:cNvCxnSpPr>
          <p:nvPr/>
        </p:nvCxnSpPr>
        <p:spPr>
          <a:xfrm flipV="1">
            <a:off x="7180632" y="2819400"/>
            <a:ext cx="286968" cy="59499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sellaDiTesto 14"/>
          <p:cNvSpPr txBox="1"/>
          <p:nvPr/>
        </p:nvSpPr>
        <p:spPr>
          <a:xfrm>
            <a:off x="7147178" y="2450068"/>
            <a:ext cx="1827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Herbrand</a:t>
            </a:r>
            <a:r>
              <a:rPr lang="it-IT" dirty="0" smtClean="0"/>
              <a:t> base</a:t>
            </a:r>
            <a:endParaRPr lang="it-IT" dirty="0"/>
          </a:p>
        </p:txBody>
      </p:sp>
      <p:cxnSp>
        <p:nvCxnSpPr>
          <p:cNvPr id="16" name="Connettore 1 15"/>
          <p:cNvCxnSpPr/>
          <p:nvPr/>
        </p:nvCxnSpPr>
        <p:spPr>
          <a:xfrm flipH="1">
            <a:off x="1066801" y="5571893"/>
            <a:ext cx="1219200" cy="14310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sellaDiTesto 18"/>
          <p:cNvSpPr txBox="1"/>
          <p:nvPr/>
        </p:nvSpPr>
        <p:spPr>
          <a:xfrm>
            <a:off x="0" y="5360228"/>
            <a:ext cx="1457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True </a:t>
            </a:r>
            <a:r>
              <a:rPr lang="it-IT" dirty="0" err="1" smtClean="0"/>
              <a:t>atoms</a:t>
            </a:r>
            <a:endParaRPr lang="it-IT" dirty="0"/>
          </a:p>
        </p:txBody>
      </p:sp>
      <p:cxnSp>
        <p:nvCxnSpPr>
          <p:cNvPr id="22" name="Connettore 1 21"/>
          <p:cNvCxnSpPr>
            <a:stCxn id="4" idx="0"/>
          </p:cNvCxnSpPr>
          <p:nvPr/>
        </p:nvCxnSpPr>
        <p:spPr>
          <a:xfrm flipH="1" flipV="1">
            <a:off x="1905000" y="3050315"/>
            <a:ext cx="1447800" cy="21171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asellaDiTesto 24"/>
          <p:cNvSpPr txBox="1"/>
          <p:nvPr/>
        </p:nvSpPr>
        <p:spPr>
          <a:xfrm>
            <a:off x="152400" y="2711599"/>
            <a:ext cx="20585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Non-false </a:t>
            </a:r>
            <a:r>
              <a:rPr lang="it-IT" dirty="0" err="1" smtClean="0"/>
              <a:t>atoms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675150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Alternating </a:t>
            </a:r>
            <a:r>
              <a:rPr lang="en-US" dirty="0" err="1" smtClean="0">
                <a:solidFill>
                  <a:srgbClr val="FF0000"/>
                </a:solidFill>
              </a:rPr>
              <a:t>Fixpoint</a:t>
            </a:r>
            <a:r>
              <a:rPr lang="en-US" dirty="0" smtClean="0">
                <a:solidFill>
                  <a:srgbClr val="FF0000"/>
                </a:solidFill>
              </a:rPr>
              <a:t> Procedure</a:t>
            </a:r>
            <a:r>
              <a:rPr lang="en-US" dirty="0" smtClean="0"/>
              <a:t> is suitable for MapReduce</a:t>
            </a:r>
          </a:p>
          <a:p>
            <a:r>
              <a:rPr lang="en-US" dirty="0" smtClean="0"/>
              <a:t>Computing and storing </a:t>
            </a:r>
            <a:r>
              <a:rPr lang="en-US" dirty="0" smtClean="0">
                <a:solidFill>
                  <a:srgbClr val="FF0000"/>
                </a:solidFill>
              </a:rPr>
              <a:t>true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FF0000"/>
                </a:solidFill>
              </a:rPr>
              <a:t>undefined</a:t>
            </a:r>
            <a:r>
              <a:rPr lang="en-US" dirty="0" smtClean="0"/>
              <a:t> literals is feasible for Big Data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Well-Founded Semantics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97265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Monotonicity</a:t>
            </a:r>
            <a:r>
              <a:rPr lang="en-US" dirty="0" smtClean="0">
                <a:solidFill>
                  <a:srgbClr val="FF0000"/>
                </a:solidFill>
              </a:rPr>
              <a:t> formally</a:t>
            </a:r>
          </a:p>
          <a:p>
            <a:pPr algn="ctr">
              <a:buNone/>
            </a:pPr>
            <a:endParaRPr lang="fi-FI" sz="3200" dirty="0" smtClean="0"/>
          </a:p>
          <a:p>
            <a:pPr algn="ctr">
              <a:buNone/>
            </a:pPr>
            <a:r>
              <a:rPr lang="fi-FI" sz="3200" dirty="0" smtClean="0"/>
              <a:t>K</a:t>
            </a:r>
            <a:r>
              <a:rPr lang="fi-FI" sz="3200" baseline="-25000" dirty="0" smtClean="0"/>
              <a:t>i</a:t>
            </a:r>
            <a:r>
              <a:rPr lang="fi-FI" sz="3200" dirty="0" smtClean="0"/>
              <a:t> </a:t>
            </a:r>
            <a:r>
              <a:rPr lang="en-US" sz="3200" dirty="0" smtClean="0"/>
              <a:t>⊆</a:t>
            </a:r>
            <a:r>
              <a:rPr lang="fi-FI" sz="3200" dirty="0" smtClean="0"/>
              <a:t> K</a:t>
            </a:r>
            <a:r>
              <a:rPr lang="fi-FI" sz="3200" baseline="-25000" dirty="0" smtClean="0"/>
              <a:t>i+1</a:t>
            </a:r>
            <a:r>
              <a:rPr lang="fi-FI" sz="3200" dirty="0" smtClean="0"/>
              <a:t>, U</a:t>
            </a:r>
            <a:r>
              <a:rPr lang="fi-FI" sz="3200" baseline="-25000" dirty="0" smtClean="0"/>
              <a:t>i</a:t>
            </a:r>
            <a:r>
              <a:rPr lang="fi-FI" sz="3200" dirty="0" smtClean="0"/>
              <a:t> ⊇ U</a:t>
            </a:r>
            <a:r>
              <a:rPr lang="fi-FI" sz="3200" baseline="-25000" dirty="0" smtClean="0"/>
              <a:t>i+1</a:t>
            </a:r>
            <a:r>
              <a:rPr lang="fi-FI" sz="3200" dirty="0" smtClean="0"/>
              <a:t>, K</a:t>
            </a:r>
            <a:r>
              <a:rPr lang="fi-FI" sz="3200" baseline="-25000" dirty="0" smtClean="0"/>
              <a:t>i</a:t>
            </a:r>
            <a:r>
              <a:rPr lang="fi-FI" sz="3200" dirty="0" smtClean="0"/>
              <a:t> </a:t>
            </a:r>
            <a:r>
              <a:rPr lang="en-US" sz="3200" dirty="0" smtClean="0"/>
              <a:t>⊆</a:t>
            </a:r>
            <a:r>
              <a:rPr lang="fi-FI" sz="3200" dirty="0" smtClean="0"/>
              <a:t> U</a:t>
            </a:r>
            <a:r>
              <a:rPr lang="fi-FI" sz="3200" baseline="-25000" dirty="0" smtClean="0"/>
              <a:t>i</a:t>
            </a:r>
          </a:p>
          <a:p>
            <a:endParaRPr lang="fi-FI" dirty="0" smtClean="0">
              <a:solidFill>
                <a:srgbClr val="FF0000"/>
              </a:solidFill>
            </a:endParaRPr>
          </a:p>
          <a:p>
            <a:r>
              <a:rPr lang="en-US" dirty="0" err="1" smtClean="0">
                <a:solidFill>
                  <a:srgbClr val="FF0000"/>
                </a:solidFill>
              </a:rPr>
              <a:t>Monotonicity</a:t>
            </a:r>
            <a:r>
              <a:rPr lang="en-US" dirty="0" smtClean="0">
                <a:solidFill>
                  <a:srgbClr val="FF0000"/>
                </a:solidFill>
              </a:rPr>
              <a:t> visually</a:t>
            </a:r>
            <a:endParaRPr lang="fi-FI" sz="3200" baseline="-25000" dirty="0" smtClean="0"/>
          </a:p>
          <a:p>
            <a:pPr algn="ctr">
              <a:buNone/>
            </a:pP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Well-Founded Semantics</a:t>
            </a:r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914399" y="4267200"/>
            <a:ext cx="2209800" cy="1295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914398" y="4419600"/>
            <a:ext cx="1295401" cy="9906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297884" y="4596825"/>
            <a:ext cx="5309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K</a:t>
            </a:r>
            <a:r>
              <a:rPr lang="en-US" sz="3200" baseline="-25000" dirty="0" err="1" smtClean="0"/>
              <a:t>i</a:t>
            </a:r>
            <a:endParaRPr lang="en-US" sz="3200" baseline="-25000" dirty="0"/>
          </a:p>
        </p:txBody>
      </p:sp>
      <p:sp>
        <p:nvSpPr>
          <p:cNvPr id="22" name="TextBox 21"/>
          <p:cNvSpPr txBox="1"/>
          <p:nvPr/>
        </p:nvSpPr>
        <p:spPr>
          <a:xfrm>
            <a:off x="2202152" y="4596825"/>
            <a:ext cx="9220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K</a:t>
            </a:r>
            <a:r>
              <a:rPr lang="en-US" sz="3200" baseline="-25000" dirty="0" smtClean="0"/>
              <a:t>i+1</a:t>
            </a:r>
            <a:endParaRPr lang="en-US" sz="3200" baseline="-25000" dirty="0"/>
          </a:p>
        </p:txBody>
      </p:sp>
      <p:sp>
        <p:nvSpPr>
          <p:cNvPr id="23" name="Oval 22"/>
          <p:cNvSpPr/>
          <p:nvPr/>
        </p:nvSpPr>
        <p:spPr>
          <a:xfrm>
            <a:off x="3429000" y="4343400"/>
            <a:ext cx="2209800" cy="1295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428999" y="4495800"/>
            <a:ext cx="1447800" cy="9906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3657599" y="4673025"/>
            <a:ext cx="9380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U</a:t>
            </a:r>
            <a:r>
              <a:rPr lang="en-US" sz="3200" baseline="-25000" dirty="0" smtClean="0"/>
              <a:t>i+1</a:t>
            </a:r>
            <a:endParaRPr lang="en-US" sz="3200" baseline="-25000" dirty="0"/>
          </a:p>
        </p:txBody>
      </p:sp>
      <p:sp>
        <p:nvSpPr>
          <p:cNvPr id="26" name="TextBox 25"/>
          <p:cNvSpPr txBox="1"/>
          <p:nvPr/>
        </p:nvSpPr>
        <p:spPr>
          <a:xfrm>
            <a:off x="4939454" y="4673025"/>
            <a:ext cx="5469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U</a:t>
            </a:r>
            <a:r>
              <a:rPr lang="en-US" sz="3200" baseline="-25000" dirty="0" err="1" smtClean="0"/>
              <a:t>i</a:t>
            </a:r>
            <a:endParaRPr lang="en-US" sz="3200" baseline="-25000" dirty="0"/>
          </a:p>
        </p:txBody>
      </p:sp>
      <p:sp>
        <p:nvSpPr>
          <p:cNvPr id="31" name="Oval 30"/>
          <p:cNvSpPr/>
          <p:nvPr/>
        </p:nvSpPr>
        <p:spPr>
          <a:xfrm>
            <a:off x="6096000" y="4267200"/>
            <a:ext cx="2209800" cy="1295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6095999" y="4419600"/>
            <a:ext cx="1295401" cy="9906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6479485" y="4596825"/>
            <a:ext cx="5309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K</a:t>
            </a:r>
            <a:r>
              <a:rPr lang="en-US" sz="3200" baseline="-25000" dirty="0" err="1" smtClean="0"/>
              <a:t>i</a:t>
            </a:r>
            <a:endParaRPr lang="en-US" sz="3200" baseline="-25000" dirty="0"/>
          </a:p>
        </p:txBody>
      </p:sp>
      <p:sp>
        <p:nvSpPr>
          <p:cNvPr id="34" name="TextBox 33"/>
          <p:cNvSpPr txBox="1"/>
          <p:nvPr/>
        </p:nvSpPr>
        <p:spPr>
          <a:xfrm>
            <a:off x="7454054" y="4596825"/>
            <a:ext cx="5469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U</a:t>
            </a:r>
            <a:r>
              <a:rPr lang="en-US" sz="3200" baseline="-25000" dirty="0" err="1" smtClean="0"/>
              <a:t>i</a:t>
            </a:r>
            <a:endParaRPr lang="en-US" sz="3200" baseline="-25000" dirty="0"/>
          </a:p>
        </p:txBody>
      </p:sp>
    </p:spTree>
    <p:extLst>
      <p:ext uri="{BB962C8B-B14F-4D97-AF65-F5344CB8AC3E}">
        <p14:creationId xmlns:p14="http://schemas.microsoft.com/office/powerpoint/2010/main" val="11416097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Inference procedure visually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Well-Founded Semantics</a:t>
            </a:r>
            <a:endParaRPr lang="en-US" dirty="0"/>
          </a:p>
        </p:txBody>
      </p:sp>
      <p:grpSp>
        <p:nvGrpSpPr>
          <p:cNvPr id="24" name="Group 36"/>
          <p:cNvGrpSpPr/>
          <p:nvPr/>
        </p:nvGrpSpPr>
        <p:grpSpPr>
          <a:xfrm>
            <a:off x="914399" y="2514600"/>
            <a:ext cx="762001" cy="762000"/>
            <a:chOff x="914399" y="2514600"/>
            <a:chExt cx="762001" cy="762000"/>
          </a:xfrm>
        </p:grpSpPr>
        <p:sp>
          <p:nvSpPr>
            <p:cNvPr id="5" name="Oval 4"/>
            <p:cNvSpPr/>
            <p:nvPr/>
          </p:nvSpPr>
          <p:spPr>
            <a:xfrm>
              <a:off x="914399" y="2514600"/>
              <a:ext cx="762001" cy="7620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990600" y="2615625"/>
              <a:ext cx="6254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K</a:t>
              </a:r>
              <a:r>
                <a:rPr lang="en-US" sz="3200" baseline="-25000" dirty="0" smtClean="0"/>
                <a:t>0</a:t>
              </a:r>
              <a:endParaRPr lang="en-US" sz="3200" baseline="-25000" dirty="0"/>
            </a:p>
          </p:txBody>
        </p:sp>
      </p:grpSp>
      <p:grpSp>
        <p:nvGrpSpPr>
          <p:cNvPr id="25" name="Group 27"/>
          <p:cNvGrpSpPr/>
          <p:nvPr/>
        </p:nvGrpSpPr>
        <p:grpSpPr>
          <a:xfrm>
            <a:off x="914400" y="2133600"/>
            <a:ext cx="2895600" cy="1524000"/>
            <a:chOff x="914400" y="2133600"/>
            <a:chExt cx="2895600" cy="1524000"/>
          </a:xfrm>
        </p:grpSpPr>
        <p:sp>
          <p:nvSpPr>
            <p:cNvPr id="4" name="Oval 3"/>
            <p:cNvSpPr/>
            <p:nvPr/>
          </p:nvSpPr>
          <p:spPr>
            <a:xfrm>
              <a:off x="914400" y="2133600"/>
              <a:ext cx="2895600" cy="1524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558878" y="2590800"/>
              <a:ext cx="64152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U</a:t>
              </a:r>
              <a:r>
                <a:rPr lang="en-US" sz="3200" baseline="-25000" dirty="0" smtClean="0"/>
                <a:t>0</a:t>
              </a:r>
              <a:endParaRPr lang="en-US" sz="3200" baseline="-25000" dirty="0"/>
            </a:p>
          </p:txBody>
        </p:sp>
      </p:grpSp>
      <p:grpSp>
        <p:nvGrpSpPr>
          <p:cNvPr id="26" name="Group 29"/>
          <p:cNvGrpSpPr/>
          <p:nvPr/>
        </p:nvGrpSpPr>
        <p:grpSpPr>
          <a:xfrm>
            <a:off x="4953000" y="2133600"/>
            <a:ext cx="2362200" cy="1524000"/>
            <a:chOff x="4953000" y="2133600"/>
            <a:chExt cx="2362200" cy="1524000"/>
          </a:xfrm>
        </p:grpSpPr>
        <p:sp>
          <p:nvSpPr>
            <p:cNvPr id="8" name="Oval 7"/>
            <p:cNvSpPr/>
            <p:nvPr/>
          </p:nvSpPr>
          <p:spPr>
            <a:xfrm>
              <a:off x="4953000" y="2133600"/>
              <a:ext cx="2362200" cy="1524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597478" y="2590800"/>
              <a:ext cx="64152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U</a:t>
              </a:r>
              <a:r>
                <a:rPr lang="en-US" sz="3200" baseline="-25000" dirty="0" smtClean="0"/>
                <a:t>1</a:t>
              </a:r>
              <a:endParaRPr lang="en-US" sz="3200" baseline="-25000" dirty="0"/>
            </a:p>
          </p:txBody>
        </p:sp>
      </p:grpSp>
      <p:grpSp>
        <p:nvGrpSpPr>
          <p:cNvPr id="27" name="Group 28"/>
          <p:cNvGrpSpPr/>
          <p:nvPr/>
        </p:nvGrpSpPr>
        <p:grpSpPr>
          <a:xfrm>
            <a:off x="4038600" y="2514600"/>
            <a:ext cx="2133600" cy="762000"/>
            <a:chOff x="4038600" y="2514600"/>
            <a:chExt cx="2133600" cy="762000"/>
          </a:xfrm>
        </p:grpSpPr>
        <p:sp>
          <p:nvSpPr>
            <p:cNvPr id="9" name="Oval 8"/>
            <p:cNvSpPr/>
            <p:nvPr/>
          </p:nvSpPr>
          <p:spPr>
            <a:xfrm>
              <a:off x="4952999" y="2514600"/>
              <a:ext cx="1219201" cy="7620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257800" y="2615625"/>
              <a:ext cx="6254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K</a:t>
              </a:r>
              <a:r>
                <a:rPr lang="en-US" sz="3200" baseline="-25000" dirty="0" smtClean="0"/>
                <a:t>1</a:t>
              </a:r>
              <a:endParaRPr lang="en-US" sz="3200" baseline="-25000" dirty="0"/>
            </a:p>
          </p:txBody>
        </p:sp>
        <p:sp>
          <p:nvSpPr>
            <p:cNvPr id="16" name="Right Arrow 15"/>
            <p:cNvSpPr/>
            <p:nvPr/>
          </p:nvSpPr>
          <p:spPr>
            <a:xfrm>
              <a:off x="4038600" y="2590800"/>
              <a:ext cx="685800" cy="5334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32"/>
          <p:cNvGrpSpPr/>
          <p:nvPr/>
        </p:nvGrpSpPr>
        <p:grpSpPr>
          <a:xfrm>
            <a:off x="1143000" y="4343400"/>
            <a:ext cx="2286000" cy="1371600"/>
            <a:chOff x="1143000" y="4343400"/>
            <a:chExt cx="2286000" cy="1371600"/>
          </a:xfrm>
        </p:grpSpPr>
        <p:sp>
          <p:nvSpPr>
            <p:cNvPr id="12" name="Oval 11"/>
            <p:cNvSpPr/>
            <p:nvPr/>
          </p:nvSpPr>
          <p:spPr>
            <a:xfrm>
              <a:off x="1143000" y="4343400"/>
              <a:ext cx="2286000" cy="1371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667000" y="4724400"/>
              <a:ext cx="64152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U</a:t>
              </a:r>
              <a:r>
                <a:rPr lang="en-US" sz="3200" baseline="-25000" dirty="0" smtClean="0"/>
                <a:t>2</a:t>
              </a:r>
              <a:endParaRPr lang="en-US" sz="3200" baseline="-25000" dirty="0"/>
            </a:p>
          </p:txBody>
        </p:sp>
      </p:grpSp>
      <p:grpSp>
        <p:nvGrpSpPr>
          <p:cNvPr id="29" name="Group 31"/>
          <p:cNvGrpSpPr/>
          <p:nvPr/>
        </p:nvGrpSpPr>
        <p:grpSpPr>
          <a:xfrm>
            <a:off x="1142999" y="3688025"/>
            <a:ext cx="3897794" cy="1874575"/>
            <a:chOff x="1142999" y="3688025"/>
            <a:chExt cx="3897794" cy="1874575"/>
          </a:xfrm>
        </p:grpSpPr>
        <p:sp>
          <p:nvSpPr>
            <p:cNvPr id="13" name="Oval 12"/>
            <p:cNvSpPr/>
            <p:nvPr/>
          </p:nvSpPr>
          <p:spPr>
            <a:xfrm>
              <a:off x="1142999" y="4495800"/>
              <a:ext cx="1447801" cy="10668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447800" y="4749225"/>
              <a:ext cx="6254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K</a:t>
              </a:r>
              <a:r>
                <a:rPr lang="en-US" sz="3200" baseline="-25000" dirty="0" smtClean="0"/>
                <a:t>2</a:t>
              </a:r>
              <a:endParaRPr lang="en-US" sz="3200" baseline="-25000" dirty="0"/>
            </a:p>
          </p:txBody>
        </p:sp>
        <p:sp>
          <p:nvSpPr>
            <p:cNvPr id="17" name="Right Arrow 16"/>
            <p:cNvSpPr/>
            <p:nvPr/>
          </p:nvSpPr>
          <p:spPr>
            <a:xfrm rot="8709083">
              <a:off x="3433351" y="3688025"/>
              <a:ext cx="1607442" cy="5334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33"/>
          <p:cNvGrpSpPr/>
          <p:nvPr/>
        </p:nvGrpSpPr>
        <p:grpSpPr>
          <a:xfrm>
            <a:off x="3733800" y="4419600"/>
            <a:ext cx="2819400" cy="1066800"/>
            <a:chOff x="3733800" y="4419600"/>
            <a:chExt cx="2819400" cy="1066800"/>
          </a:xfrm>
        </p:grpSpPr>
        <p:sp>
          <p:nvSpPr>
            <p:cNvPr id="19" name="Oval 18"/>
            <p:cNvSpPr/>
            <p:nvPr/>
          </p:nvSpPr>
          <p:spPr>
            <a:xfrm>
              <a:off x="5105399" y="4419600"/>
              <a:ext cx="1447801" cy="10668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410200" y="4673025"/>
              <a:ext cx="6254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K</a:t>
              </a:r>
              <a:r>
                <a:rPr lang="en-US" sz="3200" baseline="-25000" dirty="0" smtClean="0"/>
                <a:t>3</a:t>
              </a:r>
              <a:endParaRPr lang="en-US" sz="3200" baseline="-25000" dirty="0"/>
            </a:p>
          </p:txBody>
        </p:sp>
        <p:sp>
          <p:nvSpPr>
            <p:cNvPr id="22" name="Right Arrow 21"/>
            <p:cNvSpPr/>
            <p:nvPr/>
          </p:nvSpPr>
          <p:spPr>
            <a:xfrm>
              <a:off x="3733800" y="4724400"/>
              <a:ext cx="1143000" cy="533400"/>
            </a:xfrm>
            <a:prstGeom prst="rightArrow">
              <a:avLst>
                <a:gd name="adj1" fmla="val 50000"/>
                <a:gd name="adj2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5"/>
          <p:cNvGrpSpPr/>
          <p:nvPr/>
        </p:nvGrpSpPr>
        <p:grpSpPr>
          <a:xfrm>
            <a:off x="3048000" y="4267200"/>
            <a:ext cx="5257800" cy="2184975"/>
            <a:chOff x="3048000" y="4267200"/>
            <a:chExt cx="5257800" cy="2184975"/>
          </a:xfrm>
        </p:grpSpPr>
        <p:sp>
          <p:nvSpPr>
            <p:cNvPr id="18" name="Oval 17"/>
            <p:cNvSpPr/>
            <p:nvPr/>
          </p:nvSpPr>
          <p:spPr>
            <a:xfrm>
              <a:off x="5105400" y="4267200"/>
              <a:ext cx="2286000" cy="1371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629400" y="4648200"/>
              <a:ext cx="64152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U</a:t>
              </a:r>
              <a:r>
                <a:rPr lang="en-US" sz="3200" baseline="-25000" dirty="0" smtClean="0"/>
                <a:t>3</a:t>
              </a:r>
              <a:endParaRPr lang="en-US" sz="3200" baseline="-250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048000" y="5867400"/>
              <a:ext cx="5257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sz="3200" dirty="0" smtClean="0">
                  <a:solidFill>
                    <a:srgbClr val="FF0000"/>
                  </a:solidFill>
                </a:rPr>
                <a:t>(K</a:t>
              </a:r>
              <a:r>
                <a:rPr lang="en-US" sz="3200" baseline="-25000" dirty="0" smtClean="0">
                  <a:solidFill>
                    <a:srgbClr val="FF0000"/>
                  </a:solidFill>
                </a:rPr>
                <a:t>2</a:t>
              </a:r>
              <a:r>
                <a:rPr lang="en-US" sz="3200" dirty="0" smtClean="0">
                  <a:solidFill>
                    <a:srgbClr val="FF0000"/>
                  </a:solidFill>
                </a:rPr>
                <a:t>,U</a:t>
              </a:r>
              <a:r>
                <a:rPr lang="en-US" sz="3200" baseline="-25000" dirty="0" smtClean="0">
                  <a:solidFill>
                    <a:srgbClr val="FF0000"/>
                  </a:solidFill>
                </a:rPr>
                <a:t>2</a:t>
              </a:r>
              <a:r>
                <a:rPr lang="en-US" sz="3200" dirty="0" smtClean="0">
                  <a:solidFill>
                    <a:srgbClr val="FF0000"/>
                  </a:solidFill>
                </a:rPr>
                <a:t>)=(K</a:t>
              </a:r>
              <a:r>
                <a:rPr lang="en-US" sz="3200" baseline="-25000" dirty="0" smtClean="0">
                  <a:solidFill>
                    <a:srgbClr val="FF0000"/>
                  </a:solidFill>
                </a:rPr>
                <a:t>3</a:t>
              </a:r>
              <a:r>
                <a:rPr lang="en-US" sz="3200" dirty="0" smtClean="0">
                  <a:solidFill>
                    <a:srgbClr val="FF0000"/>
                  </a:solidFill>
                </a:rPr>
                <a:t>,U</a:t>
              </a:r>
              <a:r>
                <a:rPr lang="en-US" sz="3200" baseline="-25000" dirty="0" smtClean="0">
                  <a:solidFill>
                    <a:srgbClr val="FF0000"/>
                  </a:solidFill>
                </a:rPr>
                <a:t>3</a:t>
              </a:r>
              <a:r>
                <a:rPr lang="en-US" sz="3200" dirty="0" smtClean="0">
                  <a:solidFill>
                    <a:srgbClr val="FF0000"/>
                  </a:solidFill>
                </a:rPr>
                <a:t>) </a:t>
              </a:r>
              <a:r>
                <a:rPr lang="en-US" sz="3200" dirty="0" err="1" smtClean="0">
                  <a:solidFill>
                    <a:srgbClr val="FF0000"/>
                  </a:solidFill>
                </a:rPr>
                <a:t>Fixpoint</a:t>
              </a:r>
              <a:r>
                <a:rPr lang="en-US" sz="3200" dirty="0" smtClean="0">
                  <a:solidFill>
                    <a:srgbClr val="FF0000"/>
                  </a:solidFill>
                </a:rPr>
                <a:t>!</a:t>
              </a:r>
              <a:endParaRPr lang="en-US" sz="32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0840451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WFS </a:t>
            </a:r>
            <a:r>
              <a:rPr lang="en-US" dirty="0" err="1" smtClean="0"/>
              <a:t>fixpoint</a:t>
            </a:r>
            <a:r>
              <a:rPr lang="en-US" dirty="0" smtClean="0"/>
              <a:t> reached at step </a:t>
            </a:r>
            <a:r>
              <a:rPr lang="en-US" dirty="0" err="1" smtClean="0"/>
              <a:t>i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true</a:t>
            </a:r>
            <a:r>
              <a:rPr lang="en-US" dirty="0" smtClean="0"/>
              <a:t> literals, denoted by </a:t>
            </a:r>
            <a:r>
              <a:rPr lang="en-US" dirty="0" err="1" smtClean="0">
                <a:solidFill>
                  <a:srgbClr val="FF0000"/>
                </a:solidFill>
              </a:rPr>
              <a:t>K</a:t>
            </a:r>
            <a:r>
              <a:rPr lang="en-US" baseline="-25000" dirty="0" err="1" smtClean="0">
                <a:solidFill>
                  <a:srgbClr val="FF0000"/>
                </a:solidFill>
              </a:rPr>
              <a:t>i</a:t>
            </a:r>
            <a:endParaRPr lang="en-US" baseline="-25000" dirty="0" smtClean="0"/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undefined</a:t>
            </a:r>
            <a:r>
              <a:rPr lang="en-US" dirty="0" smtClean="0"/>
              <a:t> literals, denoted by </a:t>
            </a:r>
            <a:r>
              <a:rPr lang="en-US" dirty="0" err="1" smtClean="0">
                <a:solidFill>
                  <a:srgbClr val="FF0000"/>
                </a:solidFill>
              </a:rPr>
              <a:t>U</a:t>
            </a:r>
            <a:r>
              <a:rPr lang="en-US" baseline="-25000" dirty="0" err="1" smtClean="0">
                <a:solidFill>
                  <a:srgbClr val="FF0000"/>
                </a:solidFill>
              </a:rPr>
              <a:t>i</a:t>
            </a:r>
            <a:r>
              <a:rPr lang="en-US" dirty="0" smtClean="0">
                <a:solidFill>
                  <a:srgbClr val="FF0000"/>
                </a:solidFill>
              </a:rPr>
              <a:t> - </a:t>
            </a:r>
            <a:r>
              <a:rPr lang="en-US" dirty="0" err="1" smtClean="0">
                <a:solidFill>
                  <a:srgbClr val="FF0000"/>
                </a:solidFill>
              </a:rPr>
              <a:t>K</a:t>
            </a:r>
            <a:r>
              <a:rPr lang="en-US" baseline="-25000" dirty="0" err="1" smtClean="0">
                <a:solidFill>
                  <a:srgbClr val="FF0000"/>
                </a:solidFill>
              </a:rPr>
              <a:t>i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false</a:t>
            </a:r>
            <a:r>
              <a:rPr lang="en-US" dirty="0" smtClean="0"/>
              <a:t> literals, </a:t>
            </a:r>
            <a:r>
              <a:rPr lang="en-US" dirty="0" smtClean="0">
                <a:solidFill>
                  <a:srgbClr val="FF0000"/>
                </a:solidFill>
              </a:rPr>
              <a:t>BASE(P) - </a:t>
            </a:r>
            <a:r>
              <a:rPr lang="en-US" dirty="0" err="1" smtClean="0">
                <a:solidFill>
                  <a:srgbClr val="FF0000"/>
                </a:solidFill>
              </a:rPr>
              <a:t>U</a:t>
            </a:r>
            <a:r>
              <a:rPr lang="en-US" baseline="-25000" dirty="0" err="1" smtClean="0">
                <a:solidFill>
                  <a:srgbClr val="FF0000"/>
                </a:solidFill>
              </a:rPr>
              <a:t>i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Well-Founded Semantics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0916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T</a:t>
            </a:r>
            <a:r>
              <a:rPr lang="en-US" baseline="-25000" dirty="0" smtClean="0">
                <a:solidFill>
                  <a:srgbClr val="FF0000"/>
                </a:solidFill>
              </a:rPr>
              <a:t>P,J</a:t>
            </a:r>
            <a:r>
              <a:rPr lang="en-US" dirty="0" smtClean="0">
                <a:solidFill>
                  <a:srgbClr val="FF0000"/>
                </a:solidFill>
              </a:rPr>
              <a:t> (I) </a:t>
            </a:r>
            <a:r>
              <a:rPr lang="en-US" dirty="0" smtClean="0"/>
              <a:t>models both “join” and “anti-join” operations from database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Example:</a:t>
            </a:r>
            <a:endParaRPr lang="en-US" u="sng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>
                <a:solidFill>
                  <a:srgbClr val="FF0000"/>
                </a:solidFill>
              </a:rPr>
              <a:t>I</a:t>
            </a:r>
            <a:r>
              <a:rPr lang="en-US" dirty="0" smtClean="0"/>
              <a:t> ={parent(John, Alice), parent(John, Jill), 	sibling(Alice, Edward), sibling(Jill, Mary)}</a:t>
            </a:r>
          </a:p>
          <a:p>
            <a:pPr algn="just">
              <a:buNone/>
            </a:pPr>
            <a:r>
              <a:rPr lang="en-US" dirty="0" smtClean="0"/>
              <a:t>	</a:t>
            </a:r>
            <a:r>
              <a:rPr lang="en-US" dirty="0" smtClean="0">
                <a:solidFill>
                  <a:srgbClr val="FF0000"/>
                </a:solidFill>
              </a:rPr>
              <a:t>J</a:t>
            </a:r>
            <a:r>
              <a:rPr lang="en-US" dirty="0" smtClean="0"/>
              <a:t> = {female(Mary)}</a:t>
            </a:r>
          </a:p>
          <a:p>
            <a:pPr>
              <a:buNone/>
            </a:pPr>
            <a:r>
              <a:rPr lang="en-US" dirty="0" smtClean="0"/>
              <a:t>	and a program </a:t>
            </a:r>
            <a:r>
              <a:rPr lang="en-US" dirty="0" smtClean="0">
                <a:solidFill>
                  <a:srgbClr val="FF0000"/>
                </a:solidFill>
              </a:rPr>
              <a:t>P</a:t>
            </a:r>
            <a:r>
              <a:rPr lang="en-US" dirty="0" smtClean="0"/>
              <a:t>:</a:t>
            </a:r>
            <a:endParaRPr lang="en-US" u="sng" dirty="0" smtClean="0"/>
          </a:p>
          <a:p>
            <a:pPr>
              <a:buNone/>
            </a:pPr>
            <a:r>
              <a:rPr lang="en-US" sz="2400" dirty="0" smtClean="0"/>
              <a:t>	son(X,Y) ← parent(Y,Z), sibling(Z,X), </a:t>
            </a:r>
            <a:r>
              <a:rPr lang="en-US" sz="2400" b="1" dirty="0" smtClean="0"/>
              <a:t>not</a:t>
            </a:r>
            <a:r>
              <a:rPr lang="en-US" sz="2400" dirty="0" smtClean="0"/>
              <a:t> female(X)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</a:t>
            </a:r>
            <a:r>
              <a:rPr lang="en-US" baseline="-25000" dirty="0" smtClean="0"/>
              <a:t>P,J</a:t>
            </a:r>
            <a:r>
              <a:rPr lang="en-US" dirty="0" smtClean="0"/>
              <a:t>(I) Calculation</a:t>
            </a:r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3065878" y="4562445"/>
            <a:ext cx="2778325" cy="1447800"/>
            <a:chOff x="3470075" y="4953000"/>
            <a:chExt cx="2778325" cy="1447800"/>
          </a:xfrm>
        </p:grpSpPr>
        <p:grpSp>
          <p:nvGrpSpPr>
            <p:cNvPr id="5" name="Group 52"/>
            <p:cNvGrpSpPr/>
            <p:nvPr/>
          </p:nvGrpSpPr>
          <p:grpSpPr>
            <a:xfrm>
              <a:off x="3470075" y="4953000"/>
              <a:ext cx="2778325" cy="1447800"/>
              <a:chOff x="2216615" y="1447800"/>
              <a:chExt cx="2778325" cy="1447800"/>
            </a:xfrm>
          </p:grpSpPr>
          <p:grpSp>
            <p:nvGrpSpPr>
              <p:cNvPr id="7" name="Group 38"/>
              <p:cNvGrpSpPr/>
              <p:nvPr/>
            </p:nvGrpSpPr>
            <p:grpSpPr>
              <a:xfrm>
                <a:off x="2216615" y="1447800"/>
                <a:ext cx="2778325" cy="1447800"/>
                <a:chOff x="2216615" y="1447800"/>
                <a:chExt cx="2778325" cy="1447800"/>
              </a:xfrm>
            </p:grpSpPr>
            <p:grpSp>
              <p:nvGrpSpPr>
                <p:cNvPr id="8" name="Group 29"/>
                <p:cNvGrpSpPr/>
                <p:nvPr/>
              </p:nvGrpSpPr>
              <p:grpSpPr>
                <a:xfrm>
                  <a:off x="2216615" y="1981200"/>
                  <a:ext cx="2778325" cy="914400"/>
                  <a:chOff x="2216615" y="1981200"/>
                  <a:chExt cx="2778325" cy="914400"/>
                </a:xfrm>
              </p:grpSpPr>
              <p:sp>
                <p:nvSpPr>
                  <p:cNvPr id="4" name="TextBox 3"/>
                  <p:cNvSpPr txBox="1"/>
                  <p:nvPr/>
                </p:nvSpPr>
                <p:spPr>
                  <a:xfrm>
                    <a:off x="2216615" y="2526268"/>
                    <a:ext cx="2778325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err="1" smtClean="0">
                        <a:cs typeface="Calibri" pitchFamily="34" charset="0"/>
                      </a:rPr>
                      <a:t>parentOfSiblings</a:t>
                    </a:r>
                    <a:r>
                      <a:rPr lang="en-US" dirty="0" smtClean="0"/>
                      <a:t>(Y,X,Z)</a:t>
                    </a:r>
                    <a:endParaRPr lang="en-US" dirty="0"/>
                  </a:p>
                </p:txBody>
              </p:sp>
              <p:cxnSp>
                <p:nvCxnSpPr>
                  <p:cNvPr id="6" name="Straight Arrow Connector 5"/>
                  <p:cNvCxnSpPr>
                    <a:endCxn id="4" idx="0"/>
                  </p:cNvCxnSpPr>
                  <p:nvPr/>
                </p:nvCxnSpPr>
                <p:spPr>
                  <a:xfrm>
                    <a:off x="3013740" y="1981200"/>
                    <a:ext cx="592038" cy="545068"/>
                  </a:xfrm>
                  <a:prstGeom prst="straightConnector1">
                    <a:avLst/>
                  </a:prstGeom>
                  <a:ln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" name="Straight Arrow Connector 8"/>
                  <p:cNvCxnSpPr>
                    <a:endCxn id="4" idx="0"/>
                  </p:cNvCxnSpPr>
                  <p:nvPr/>
                </p:nvCxnSpPr>
                <p:spPr>
                  <a:xfrm flipH="1">
                    <a:off x="3605778" y="1981200"/>
                    <a:ext cx="627162" cy="545068"/>
                  </a:xfrm>
                  <a:prstGeom prst="straightConnector1">
                    <a:avLst/>
                  </a:prstGeom>
                  <a:ln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38" name="Oval 37"/>
                <p:cNvSpPr/>
                <p:nvPr/>
              </p:nvSpPr>
              <p:spPr>
                <a:xfrm>
                  <a:off x="4156740" y="1447800"/>
                  <a:ext cx="381000" cy="457200"/>
                </a:xfrm>
                <a:prstGeom prst="ellipse">
                  <a:avLst/>
                </a:prstGeom>
                <a:noFill/>
                <a:ln w="381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2" name="Oval 51"/>
              <p:cNvSpPr/>
              <p:nvPr/>
            </p:nvSpPr>
            <p:spPr>
              <a:xfrm>
                <a:off x="2632740" y="1447800"/>
                <a:ext cx="381000" cy="457200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>
              <a:off x="4572000" y="5467290"/>
              <a:ext cx="6543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FF0000"/>
                  </a:solidFill>
                </a:rPr>
                <a:t>Join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1044749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Are “We” Relevant to Big Data?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 smtClean="0"/>
              <a:t>Commonly associated with data mining / machine learning:</a:t>
            </a:r>
          </a:p>
          <a:p>
            <a:r>
              <a:rPr lang="en-GB" dirty="0" smtClean="0"/>
              <a:t>Uncover hidden patterns, thus new insights</a:t>
            </a:r>
          </a:p>
          <a:p>
            <a:r>
              <a:rPr lang="en-GB" dirty="0" smtClean="0"/>
              <a:t>Mostly statistical approaches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>
                <a:solidFill>
                  <a:srgbClr val="0070C0"/>
                </a:solidFill>
              </a:rPr>
              <a:t>I claim semantics and reasoning are also relevant:</a:t>
            </a:r>
          </a:p>
          <a:p>
            <a:r>
              <a:rPr lang="en-GB" dirty="0" smtClean="0"/>
              <a:t>Semantic interoperability</a:t>
            </a:r>
          </a:p>
          <a:p>
            <a:r>
              <a:rPr lang="en-GB" dirty="0" smtClean="0"/>
              <a:t>Decision making</a:t>
            </a:r>
          </a:p>
          <a:p>
            <a:r>
              <a:rPr lang="en-GB" dirty="0" smtClean="0"/>
              <a:t>Data cleaning</a:t>
            </a:r>
          </a:p>
          <a:p>
            <a:r>
              <a:rPr lang="en-GB" dirty="0" smtClean="0"/>
              <a:t>Inferring high-level knowledge from low-level data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552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8"/>
          <p:cNvGrpSpPr/>
          <p:nvPr/>
        </p:nvGrpSpPr>
        <p:grpSpPr>
          <a:xfrm>
            <a:off x="3723861" y="1524000"/>
            <a:ext cx="5115339" cy="4267200"/>
            <a:chOff x="3723861" y="1524000"/>
            <a:chExt cx="5115339" cy="4267200"/>
          </a:xfrm>
        </p:grpSpPr>
        <p:sp>
          <p:nvSpPr>
            <p:cNvPr id="17" name="16 - Ορθογώνιο"/>
            <p:cNvSpPr/>
            <p:nvPr/>
          </p:nvSpPr>
          <p:spPr bwMode="auto">
            <a:xfrm>
              <a:off x="5105400" y="1524000"/>
              <a:ext cx="3733800" cy="42672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cs typeface="Calibri" pitchFamily="34" charset="0"/>
              </a:endParaRPr>
            </a:p>
          </p:txBody>
        </p:sp>
        <p:sp>
          <p:nvSpPr>
            <p:cNvPr id="18" name="21 - TextBox"/>
            <p:cNvSpPr txBox="1">
              <a:spLocks noChangeArrowheads="1"/>
            </p:cNvSpPr>
            <p:nvPr/>
          </p:nvSpPr>
          <p:spPr bwMode="auto">
            <a:xfrm>
              <a:off x="5206013" y="1600200"/>
              <a:ext cx="3555782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dirty="0" smtClean="0">
                  <a:cs typeface="Calibri" pitchFamily="34" charset="0"/>
                </a:rPr>
                <a:t>MAP phase Input</a:t>
              </a:r>
            </a:p>
            <a:p>
              <a:r>
                <a:rPr lang="en-US" b="1" dirty="0" smtClean="0">
                  <a:cs typeface="Calibri" pitchFamily="34" charset="0"/>
                </a:rPr>
                <a:t>Key:</a:t>
              </a:r>
              <a:r>
                <a:rPr lang="en-US" dirty="0" smtClean="0">
                  <a:cs typeface="Calibri" pitchFamily="34" charset="0"/>
                </a:rPr>
                <a:t> position in file (ignored) </a:t>
              </a:r>
            </a:p>
            <a:p>
              <a:r>
                <a:rPr lang="en-US" b="1" dirty="0" smtClean="0">
                  <a:cs typeface="Calibri" pitchFamily="34" charset="0"/>
                </a:rPr>
                <a:t>Value:</a:t>
              </a:r>
              <a:r>
                <a:rPr lang="en-US" dirty="0" smtClean="0">
                  <a:cs typeface="Calibri" pitchFamily="34" charset="0"/>
                </a:rPr>
                <a:t> literal</a:t>
              </a:r>
              <a:endParaRPr lang="en-US" dirty="0">
                <a:cs typeface="Calibri" pitchFamily="34" charset="0"/>
              </a:endParaRPr>
            </a:p>
          </p:txBody>
        </p:sp>
        <p:sp>
          <p:nvSpPr>
            <p:cNvPr id="20" name="19 - Δεξιό βέλος"/>
            <p:cNvSpPr/>
            <p:nvPr/>
          </p:nvSpPr>
          <p:spPr bwMode="auto">
            <a:xfrm>
              <a:off x="3723861" y="3581400"/>
              <a:ext cx="695739" cy="685800"/>
            </a:xfrm>
            <a:prstGeom prst="rightArrow">
              <a:avLst>
                <a:gd name="adj1" fmla="val 64477"/>
                <a:gd name="adj2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cs typeface="Calibri" pitchFamily="34" charset="0"/>
              </a:endParaRPr>
            </a:p>
          </p:txBody>
        </p:sp>
      </p:grpSp>
      <p:grpSp>
        <p:nvGrpSpPr>
          <p:cNvPr id="4" name="Group 30"/>
          <p:cNvGrpSpPr/>
          <p:nvPr/>
        </p:nvGrpSpPr>
        <p:grpSpPr>
          <a:xfrm>
            <a:off x="5160846" y="2993023"/>
            <a:ext cx="3105755" cy="1862554"/>
            <a:chOff x="5276039" y="2971800"/>
            <a:chExt cx="3334561" cy="1862554"/>
          </a:xfrm>
        </p:grpSpPr>
        <p:sp>
          <p:nvSpPr>
            <p:cNvPr id="13" name="8 - TextBox"/>
            <p:cNvSpPr txBox="1">
              <a:spLocks noChangeArrowheads="1"/>
            </p:cNvSpPr>
            <p:nvPr/>
          </p:nvSpPr>
          <p:spPr bwMode="auto">
            <a:xfrm>
              <a:off x="5276039" y="3429000"/>
              <a:ext cx="3334561" cy="33855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 smtClean="0">
                  <a:cs typeface="Calibri" pitchFamily="34" charset="0"/>
                </a:rPr>
                <a:t>&lt;</a:t>
              </a:r>
              <a:r>
                <a:rPr lang="en-US" sz="1600" dirty="0" smtClean="0">
                  <a:solidFill>
                    <a:schemeClr val="bg1">
                      <a:lumMod val="50000"/>
                    </a:schemeClr>
                  </a:solidFill>
                  <a:cs typeface="Calibri" pitchFamily="34" charset="0"/>
                </a:rPr>
                <a:t>     </a:t>
              </a:r>
              <a:r>
                <a:rPr lang="en-US" sz="1600" dirty="0" smtClean="0">
                  <a:cs typeface="Calibri" pitchFamily="34" charset="0"/>
                </a:rPr>
                <a:t>,                          &gt;</a:t>
              </a:r>
              <a:endParaRPr lang="en-US" sz="1600" dirty="0">
                <a:cs typeface="Calibri" pitchFamily="34" charset="0"/>
              </a:endParaRPr>
            </a:p>
          </p:txBody>
        </p:sp>
        <p:sp>
          <p:nvSpPr>
            <p:cNvPr id="12" name="7 - TextBox"/>
            <p:cNvSpPr txBox="1">
              <a:spLocks noChangeArrowheads="1"/>
            </p:cNvSpPr>
            <p:nvPr/>
          </p:nvSpPr>
          <p:spPr bwMode="auto">
            <a:xfrm>
              <a:off x="5410200" y="2971800"/>
              <a:ext cx="3200400" cy="33855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 smtClean="0">
                  <a:cs typeface="Calibri" pitchFamily="34" charset="0"/>
                </a:rPr>
                <a:t>&lt;</a:t>
              </a:r>
              <a:r>
                <a:rPr lang="en-US" sz="1600" dirty="0">
                  <a:solidFill>
                    <a:schemeClr val="bg1">
                      <a:lumMod val="50000"/>
                    </a:schemeClr>
                  </a:solidFill>
                  <a:cs typeface="Calibri" pitchFamily="34" charset="0"/>
                </a:rPr>
                <a:t> </a:t>
              </a:r>
              <a:r>
                <a:rPr lang="en-US" sz="1600" dirty="0" smtClean="0">
                  <a:solidFill>
                    <a:schemeClr val="bg1">
                      <a:lumMod val="50000"/>
                    </a:schemeClr>
                  </a:solidFill>
                  <a:cs typeface="Calibri" pitchFamily="34" charset="0"/>
                </a:rPr>
                <a:t>     </a:t>
              </a:r>
              <a:r>
                <a:rPr lang="en-US" sz="1600" dirty="0" smtClean="0">
                  <a:cs typeface="Calibri" pitchFamily="34" charset="0"/>
                </a:rPr>
                <a:t>, </a:t>
              </a:r>
              <a:r>
                <a:rPr lang="en-US" sz="1600" dirty="0" smtClean="0"/>
                <a:t>                            </a:t>
              </a:r>
              <a:r>
                <a:rPr lang="en-US" sz="1600" dirty="0" smtClean="0">
                  <a:cs typeface="Calibri" pitchFamily="34" charset="0"/>
                </a:rPr>
                <a:t>&gt;</a:t>
              </a:r>
              <a:endParaRPr lang="en-US" sz="1600" dirty="0">
                <a:cs typeface="Calibri" pitchFamily="34" charset="0"/>
              </a:endParaRPr>
            </a:p>
          </p:txBody>
        </p:sp>
        <p:sp>
          <p:nvSpPr>
            <p:cNvPr id="14" name="10 - TextBox"/>
            <p:cNvSpPr txBox="1">
              <a:spLocks noChangeArrowheads="1"/>
            </p:cNvSpPr>
            <p:nvPr/>
          </p:nvSpPr>
          <p:spPr bwMode="auto">
            <a:xfrm>
              <a:off x="5410200" y="3962400"/>
              <a:ext cx="3200400" cy="33855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 smtClean="0">
                  <a:cs typeface="Calibri" pitchFamily="34" charset="0"/>
                </a:rPr>
                <a:t>&lt;</a:t>
              </a:r>
              <a:r>
                <a:rPr lang="en-US" sz="1600" dirty="0" smtClean="0">
                  <a:solidFill>
                    <a:schemeClr val="bg1">
                      <a:lumMod val="50000"/>
                    </a:schemeClr>
                  </a:solidFill>
                  <a:cs typeface="Calibri" pitchFamily="34" charset="0"/>
                </a:rPr>
                <a:t>     </a:t>
              </a:r>
              <a:r>
                <a:rPr lang="en-US" sz="1600" dirty="0" smtClean="0">
                  <a:cs typeface="Calibri" pitchFamily="34" charset="0"/>
                </a:rPr>
                <a:t>,                                 &gt;</a:t>
              </a:r>
              <a:endParaRPr lang="en-US" sz="1600" dirty="0">
                <a:cs typeface="Calibri" pitchFamily="34" charset="0"/>
              </a:endParaRPr>
            </a:p>
          </p:txBody>
        </p:sp>
        <p:sp>
          <p:nvSpPr>
            <p:cNvPr id="15" name="11 - TextBox"/>
            <p:cNvSpPr txBox="1">
              <a:spLocks noChangeArrowheads="1"/>
            </p:cNvSpPr>
            <p:nvPr/>
          </p:nvSpPr>
          <p:spPr bwMode="auto">
            <a:xfrm>
              <a:off x="5410200" y="4495800"/>
              <a:ext cx="3200400" cy="33855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 smtClean="0">
                  <a:cs typeface="Calibri" pitchFamily="34" charset="0"/>
                </a:rPr>
                <a:t>&lt;</a:t>
              </a:r>
              <a:r>
                <a:rPr lang="en-US" sz="1600" dirty="0" smtClean="0">
                  <a:solidFill>
                    <a:schemeClr val="bg1">
                      <a:lumMod val="50000"/>
                    </a:schemeClr>
                  </a:solidFill>
                  <a:cs typeface="Calibri" pitchFamily="34" charset="0"/>
                </a:rPr>
                <a:t>      </a:t>
              </a:r>
              <a:r>
                <a:rPr lang="en-US" sz="1600" dirty="0" smtClean="0">
                  <a:cs typeface="Calibri" pitchFamily="34" charset="0"/>
                </a:rPr>
                <a:t>,                          &gt;</a:t>
              </a:r>
              <a:endParaRPr lang="en-US" sz="1600" dirty="0">
                <a:cs typeface="Calibri" pitchFamily="34" charset="0"/>
              </a:endParaRPr>
            </a:p>
          </p:txBody>
        </p:sp>
      </p:grp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/>
            <a:r>
              <a:rPr lang="en-US" dirty="0" smtClean="0"/>
              <a:t>T</a:t>
            </a:r>
            <a:r>
              <a:rPr lang="en-US" baseline="-25000" dirty="0" smtClean="0"/>
              <a:t>P,J</a:t>
            </a:r>
            <a:r>
              <a:rPr lang="en-US" dirty="0" smtClean="0"/>
              <a:t>(I) Calculation</a:t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>“Join”</a:t>
            </a:r>
            <a:endParaRPr lang="en-US" dirty="0"/>
          </a:p>
        </p:txBody>
      </p:sp>
      <p:sp>
        <p:nvSpPr>
          <p:cNvPr id="3" name="Flowchart: Magnetic Disk 2"/>
          <p:cNvSpPr/>
          <p:nvPr/>
        </p:nvSpPr>
        <p:spPr>
          <a:xfrm>
            <a:off x="457200" y="1874460"/>
            <a:ext cx="2286000" cy="2362201"/>
          </a:xfrm>
          <a:prstGeom prst="flowChartMagneticDisk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" y="2715399"/>
            <a:ext cx="2084225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cs typeface="Calibri" pitchFamily="34" charset="0"/>
              </a:rPr>
              <a:t>parent(John, Alice) </a:t>
            </a:r>
          </a:p>
          <a:p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0" y="3020260"/>
            <a:ext cx="178125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parent(John, Jill)</a:t>
            </a:r>
          </a:p>
          <a:p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457200" y="3324999"/>
            <a:ext cx="2323072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sibling(Alice, Edward)</a:t>
            </a:r>
          </a:p>
          <a:p>
            <a:endParaRPr lang="en-GB" dirty="0"/>
          </a:p>
        </p:txBody>
      </p:sp>
      <p:sp>
        <p:nvSpPr>
          <p:cNvPr id="21" name="TextBox 20"/>
          <p:cNvSpPr txBox="1"/>
          <p:nvPr/>
        </p:nvSpPr>
        <p:spPr>
          <a:xfrm>
            <a:off x="464039" y="3590330"/>
            <a:ext cx="1840568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sibling(Jill, Mary)</a:t>
            </a:r>
          </a:p>
          <a:p>
            <a:endParaRPr lang="en-GB" dirty="0"/>
          </a:p>
        </p:txBody>
      </p:sp>
      <p:sp>
        <p:nvSpPr>
          <p:cNvPr id="24" name="TextBox 23"/>
          <p:cNvSpPr txBox="1"/>
          <p:nvPr/>
        </p:nvSpPr>
        <p:spPr>
          <a:xfrm>
            <a:off x="1342999" y="2061865"/>
            <a:ext cx="663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Set I</a:t>
            </a:r>
            <a:endParaRPr lang="en-GB" dirty="0"/>
          </a:p>
        </p:txBody>
      </p:sp>
      <p:grpSp>
        <p:nvGrpSpPr>
          <p:cNvPr id="5" name="Group 32"/>
          <p:cNvGrpSpPr/>
          <p:nvPr/>
        </p:nvGrpSpPr>
        <p:grpSpPr>
          <a:xfrm>
            <a:off x="436328" y="4436477"/>
            <a:ext cx="2306872" cy="1349513"/>
            <a:chOff x="436328" y="4436477"/>
            <a:chExt cx="2306872" cy="1349513"/>
          </a:xfrm>
        </p:grpSpPr>
        <p:sp>
          <p:nvSpPr>
            <p:cNvPr id="35" name="Flowchart: Magnetic Disk 34"/>
            <p:cNvSpPr/>
            <p:nvPr/>
          </p:nvSpPr>
          <p:spPr>
            <a:xfrm>
              <a:off x="457199" y="4436477"/>
              <a:ext cx="2286001" cy="1349513"/>
            </a:xfrm>
            <a:prstGeom prst="flowChartMagneticDisk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36328" y="5105400"/>
              <a:ext cx="146867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/>
                <a:t>female(Mary)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313286" y="4495800"/>
              <a:ext cx="7441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Set J </a:t>
              </a:r>
              <a:endParaRPr lang="en-GB" dirty="0"/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6839761" y="2971800"/>
            <a:ext cx="7040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value</a:t>
            </a:r>
            <a:endParaRPr lang="en-GB" sz="1600" dirty="0"/>
          </a:p>
        </p:txBody>
      </p:sp>
      <p:sp>
        <p:nvSpPr>
          <p:cNvPr id="50" name="TextBox 49"/>
          <p:cNvSpPr txBox="1"/>
          <p:nvPr/>
        </p:nvSpPr>
        <p:spPr>
          <a:xfrm>
            <a:off x="6839761" y="3429000"/>
            <a:ext cx="7040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value</a:t>
            </a:r>
            <a:endParaRPr lang="en-GB" sz="1600" dirty="0"/>
          </a:p>
        </p:txBody>
      </p:sp>
      <p:sp>
        <p:nvSpPr>
          <p:cNvPr id="51" name="TextBox 50"/>
          <p:cNvSpPr txBox="1"/>
          <p:nvPr/>
        </p:nvSpPr>
        <p:spPr>
          <a:xfrm>
            <a:off x="6839760" y="3962400"/>
            <a:ext cx="7040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value</a:t>
            </a:r>
            <a:endParaRPr lang="en-GB" sz="1600" dirty="0"/>
          </a:p>
        </p:txBody>
      </p:sp>
      <p:sp>
        <p:nvSpPr>
          <p:cNvPr id="52" name="TextBox 51"/>
          <p:cNvSpPr txBox="1"/>
          <p:nvPr/>
        </p:nvSpPr>
        <p:spPr>
          <a:xfrm>
            <a:off x="6839759" y="4511189"/>
            <a:ext cx="7040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value</a:t>
            </a:r>
            <a:endParaRPr lang="en-GB" sz="1600" dirty="0"/>
          </a:p>
        </p:txBody>
      </p:sp>
      <p:grpSp>
        <p:nvGrpSpPr>
          <p:cNvPr id="6" name="Group 44"/>
          <p:cNvGrpSpPr/>
          <p:nvPr/>
        </p:nvGrpSpPr>
        <p:grpSpPr>
          <a:xfrm>
            <a:off x="5646094" y="2971800"/>
            <a:ext cx="747412" cy="1862554"/>
            <a:chOff x="5646094" y="2971800"/>
            <a:chExt cx="747412" cy="1862554"/>
          </a:xfrm>
        </p:grpSpPr>
        <p:sp>
          <p:nvSpPr>
            <p:cNvPr id="53" name="TextBox 52"/>
            <p:cNvSpPr txBox="1"/>
            <p:nvPr/>
          </p:nvSpPr>
          <p:spPr>
            <a:xfrm>
              <a:off x="5798494" y="2971800"/>
              <a:ext cx="52610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 smtClean="0"/>
                <a:t>key</a:t>
              </a:r>
              <a:endParaRPr lang="en-GB" sz="1600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5867400" y="3429000"/>
              <a:ext cx="52610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 smtClean="0"/>
                <a:t>key</a:t>
              </a:r>
              <a:endParaRPr lang="en-GB" sz="1600" dirty="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5646094" y="3962400"/>
              <a:ext cx="52610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 smtClean="0"/>
                <a:t>key</a:t>
              </a:r>
              <a:endParaRPr lang="en-GB" sz="1600" dirty="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5867400" y="4495800"/>
              <a:ext cx="52610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 smtClean="0"/>
                <a:t>key</a:t>
              </a:r>
              <a:endParaRPr lang="en-GB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71636222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7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88318E-6 L 0.62778 0.03702 " pathEditMode="relative" rAng="0" ptsTypes="AA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89" y="18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51515E-6 L 0.64427 0.05922 " pathEditMode="relative" rAng="0" ptsTypes="AA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205" y="29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2.08651E-6 L 0.61476 0.09253 " pathEditMode="relative" rAng="0" ptsTypes="AA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729" y="46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500"/>
                            </p:stCondLst>
                            <p:childTnLst>
                              <p:par>
                                <p:cTn id="61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2.66713E-6 L 0.64028 0.13162 " pathEditMode="relative" rAng="0" ptsTypes="AA">
                                      <p:cBhvr>
                                        <p:cTn id="6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014" y="65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500"/>
                            </p:stCondLst>
                            <p:childTnLst>
                              <p:par>
                                <p:cTn id="64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6" grpId="0"/>
      <p:bldP spid="21" grpId="0"/>
      <p:bldP spid="49" grpId="0"/>
      <p:bldP spid="49" grpId="1"/>
      <p:bldP spid="50" grpId="0"/>
      <p:bldP spid="50" grpId="1"/>
      <p:bldP spid="51" grpId="0"/>
      <p:bldP spid="51" grpId="1"/>
      <p:bldP spid="52" grpId="0"/>
      <p:bldP spid="52" grpId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2"/>
          <p:cNvGrpSpPr/>
          <p:nvPr/>
        </p:nvGrpSpPr>
        <p:grpSpPr>
          <a:xfrm>
            <a:off x="2133600" y="3200400"/>
            <a:ext cx="1371600" cy="338554"/>
            <a:chOff x="2133600" y="2971800"/>
            <a:chExt cx="1371600" cy="338554"/>
          </a:xfrm>
        </p:grpSpPr>
        <p:sp>
          <p:nvSpPr>
            <p:cNvPr id="77" name="TextBox 76"/>
            <p:cNvSpPr txBox="1"/>
            <p:nvPr/>
          </p:nvSpPr>
          <p:spPr>
            <a:xfrm>
              <a:off x="2133600" y="2971800"/>
              <a:ext cx="25199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 smtClean="0"/>
                <a:t>(</a:t>
              </a:r>
              <a:endParaRPr lang="en-GB" sz="1600" dirty="0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2676403" y="2971800"/>
              <a:ext cx="25199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 smtClean="0"/>
                <a:t>,</a:t>
              </a:r>
              <a:endParaRPr lang="en-GB" sz="1600" dirty="0"/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3253208" y="2971800"/>
              <a:ext cx="25199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 smtClean="0"/>
                <a:t>)</a:t>
              </a:r>
              <a:endParaRPr lang="en-GB" sz="1600" dirty="0"/>
            </a:p>
          </p:txBody>
        </p:sp>
      </p:grpSp>
      <p:sp>
        <p:nvSpPr>
          <p:cNvPr id="78" name="TextBox 77"/>
          <p:cNvSpPr txBox="1"/>
          <p:nvPr/>
        </p:nvSpPr>
        <p:spPr>
          <a:xfrm>
            <a:off x="2237338" y="3200400"/>
            <a:ext cx="6286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John</a:t>
            </a:r>
            <a:endParaRPr lang="en-GB" sz="1600" dirty="0"/>
          </a:p>
        </p:txBody>
      </p:sp>
      <p:sp>
        <p:nvSpPr>
          <p:cNvPr id="81" name="TextBox 80"/>
          <p:cNvSpPr txBox="1"/>
          <p:nvPr/>
        </p:nvSpPr>
        <p:spPr>
          <a:xfrm>
            <a:off x="2765036" y="3200400"/>
            <a:ext cx="6639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Alice</a:t>
            </a:r>
            <a:endParaRPr lang="en-GB" sz="1600" dirty="0"/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</a:t>
            </a:r>
            <a:r>
              <a:rPr lang="en-US" baseline="-25000" dirty="0" smtClean="0"/>
              <a:t>P,J</a:t>
            </a:r>
            <a:r>
              <a:rPr lang="en-US" dirty="0" smtClean="0"/>
              <a:t>(I) calculation</a:t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>“Join”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2" name="16 - Ορθογώνιο"/>
          <p:cNvSpPr/>
          <p:nvPr/>
        </p:nvSpPr>
        <p:spPr bwMode="auto">
          <a:xfrm>
            <a:off x="381000" y="1981200"/>
            <a:ext cx="3733800" cy="3657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cs typeface="Calibri" pitchFamily="34" charset="0"/>
            </a:endParaRPr>
          </a:p>
        </p:txBody>
      </p:sp>
      <p:sp>
        <p:nvSpPr>
          <p:cNvPr id="63" name="21 - TextBox"/>
          <p:cNvSpPr txBox="1">
            <a:spLocks noChangeArrowheads="1"/>
          </p:cNvSpPr>
          <p:nvPr/>
        </p:nvSpPr>
        <p:spPr bwMode="auto">
          <a:xfrm>
            <a:off x="481613" y="2057400"/>
            <a:ext cx="355578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cs typeface="Calibri" pitchFamily="34" charset="0"/>
              </a:rPr>
              <a:t>MAP phase Input</a:t>
            </a:r>
          </a:p>
          <a:p>
            <a:r>
              <a:rPr lang="en-US" b="1" dirty="0" smtClean="0">
                <a:cs typeface="Calibri" pitchFamily="34" charset="0"/>
              </a:rPr>
              <a:t>Key:</a:t>
            </a:r>
            <a:r>
              <a:rPr lang="en-US" dirty="0" smtClean="0">
                <a:cs typeface="Calibri" pitchFamily="34" charset="0"/>
              </a:rPr>
              <a:t> position in file (ignored) </a:t>
            </a:r>
          </a:p>
          <a:p>
            <a:r>
              <a:rPr lang="en-US" b="1" dirty="0" smtClean="0">
                <a:cs typeface="Calibri" pitchFamily="34" charset="0"/>
              </a:rPr>
              <a:t>Value:</a:t>
            </a:r>
            <a:r>
              <a:rPr lang="en-US" dirty="0" smtClean="0">
                <a:cs typeface="Calibri" pitchFamily="34" charset="0"/>
              </a:rPr>
              <a:t> fact</a:t>
            </a:r>
            <a:endParaRPr lang="en-US" dirty="0">
              <a:cs typeface="Calibri" pitchFamily="34" charset="0"/>
            </a:endParaRPr>
          </a:p>
        </p:txBody>
      </p:sp>
      <p:sp>
        <p:nvSpPr>
          <p:cNvPr id="58" name="7 - TextBox"/>
          <p:cNvSpPr txBox="1">
            <a:spLocks noChangeArrowheads="1"/>
          </p:cNvSpPr>
          <p:nvPr/>
        </p:nvSpPr>
        <p:spPr bwMode="auto">
          <a:xfrm>
            <a:off x="685800" y="3200400"/>
            <a:ext cx="3200400" cy="3385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cs typeface="Calibri" pitchFamily="34" charset="0"/>
              </a:rPr>
              <a:t>&lt;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cs typeface="Calibri" pitchFamily="34" charset="0"/>
              </a:rPr>
              <a:t>key</a:t>
            </a:r>
            <a:r>
              <a:rPr lang="en-US" sz="1600" dirty="0" smtClean="0">
                <a:cs typeface="Calibri" pitchFamily="34" charset="0"/>
              </a:rPr>
              <a:t>,                             &gt;</a:t>
            </a:r>
            <a:endParaRPr lang="en-US" sz="1600" dirty="0">
              <a:cs typeface="Calibri" pitchFamily="34" charset="0"/>
            </a:endParaRPr>
          </a:p>
        </p:txBody>
      </p:sp>
      <p:sp>
        <p:nvSpPr>
          <p:cNvPr id="65" name="19 - Δεξιό βέλος"/>
          <p:cNvSpPr/>
          <p:nvPr/>
        </p:nvSpPr>
        <p:spPr bwMode="auto">
          <a:xfrm>
            <a:off x="4409661" y="3581400"/>
            <a:ext cx="695739" cy="685800"/>
          </a:xfrm>
          <a:prstGeom prst="rightArrow">
            <a:avLst>
              <a:gd name="adj1" fmla="val 64477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cs typeface="Calibri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1447800" y="3200400"/>
            <a:ext cx="8290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parent</a:t>
            </a:r>
            <a:endParaRPr lang="en-GB" sz="1600" dirty="0"/>
          </a:p>
        </p:txBody>
      </p:sp>
      <p:sp>
        <p:nvSpPr>
          <p:cNvPr id="106" name="TextBox 105"/>
          <p:cNvSpPr txBox="1"/>
          <p:nvPr/>
        </p:nvSpPr>
        <p:spPr>
          <a:xfrm>
            <a:off x="1524000" y="3657600"/>
            <a:ext cx="8290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parent</a:t>
            </a:r>
            <a:endParaRPr lang="en-GB" sz="1600" dirty="0"/>
          </a:p>
        </p:txBody>
      </p:sp>
      <p:sp>
        <p:nvSpPr>
          <p:cNvPr id="108" name="7 - TextBox"/>
          <p:cNvSpPr txBox="1">
            <a:spLocks noChangeArrowheads="1"/>
          </p:cNvSpPr>
          <p:nvPr/>
        </p:nvSpPr>
        <p:spPr bwMode="auto">
          <a:xfrm>
            <a:off x="685800" y="3657600"/>
            <a:ext cx="3200400" cy="3385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cs typeface="Calibri" pitchFamily="34" charset="0"/>
              </a:rPr>
              <a:t>&lt;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cs typeface="Calibri" pitchFamily="34" charset="0"/>
              </a:rPr>
              <a:t>key</a:t>
            </a:r>
            <a:r>
              <a:rPr lang="en-US" sz="1600" dirty="0" smtClean="0">
                <a:cs typeface="Calibri" pitchFamily="34" charset="0"/>
              </a:rPr>
              <a:t>,                           &gt;</a:t>
            </a:r>
            <a:endParaRPr lang="en-US" sz="1600" dirty="0">
              <a:cs typeface="Calibri" pitchFamily="34" charset="0"/>
            </a:endParaRPr>
          </a:p>
        </p:txBody>
      </p:sp>
      <p:grpSp>
        <p:nvGrpSpPr>
          <p:cNvPr id="4" name="Group 99"/>
          <p:cNvGrpSpPr/>
          <p:nvPr/>
        </p:nvGrpSpPr>
        <p:grpSpPr>
          <a:xfrm>
            <a:off x="2209800" y="3657600"/>
            <a:ext cx="1143000" cy="338554"/>
            <a:chOff x="2133600" y="2971800"/>
            <a:chExt cx="1143000" cy="338554"/>
          </a:xfrm>
        </p:grpSpPr>
        <p:sp>
          <p:nvSpPr>
            <p:cNvPr id="101" name="TextBox 100"/>
            <p:cNvSpPr txBox="1"/>
            <p:nvPr/>
          </p:nvSpPr>
          <p:spPr>
            <a:xfrm>
              <a:off x="2133600" y="2971800"/>
              <a:ext cx="25199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 smtClean="0"/>
                <a:t>(</a:t>
              </a:r>
              <a:endParaRPr lang="en-GB" sz="1600" dirty="0"/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2676403" y="2971800"/>
              <a:ext cx="25199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 smtClean="0"/>
                <a:t>,</a:t>
              </a:r>
              <a:endParaRPr lang="en-GB" sz="1600" dirty="0"/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3024608" y="2971800"/>
              <a:ext cx="25199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 smtClean="0"/>
                <a:t>)</a:t>
              </a:r>
              <a:endParaRPr lang="en-GB" sz="1600" dirty="0"/>
            </a:p>
          </p:txBody>
        </p:sp>
      </p:grpSp>
      <p:sp>
        <p:nvSpPr>
          <p:cNvPr id="104" name="TextBox 103"/>
          <p:cNvSpPr txBox="1"/>
          <p:nvPr/>
        </p:nvSpPr>
        <p:spPr>
          <a:xfrm>
            <a:off x="2313538" y="3657600"/>
            <a:ext cx="6286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John</a:t>
            </a:r>
            <a:endParaRPr lang="en-GB" sz="1600" dirty="0"/>
          </a:p>
        </p:txBody>
      </p:sp>
      <p:sp>
        <p:nvSpPr>
          <p:cNvPr id="105" name="TextBox 104"/>
          <p:cNvSpPr txBox="1"/>
          <p:nvPr/>
        </p:nvSpPr>
        <p:spPr>
          <a:xfrm>
            <a:off x="2849880" y="3657600"/>
            <a:ext cx="4267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Jill</a:t>
            </a:r>
            <a:endParaRPr lang="en-GB" sz="1600" dirty="0"/>
          </a:p>
        </p:txBody>
      </p:sp>
      <p:grpSp>
        <p:nvGrpSpPr>
          <p:cNvPr id="5" name="Group 23"/>
          <p:cNvGrpSpPr/>
          <p:nvPr/>
        </p:nvGrpSpPr>
        <p:grpSpPr>
          <a:xfrm>
            <a:off x="5652380" y="1981200"/>
            <a:ext cx="3276600" cy="3654624"/>
            <a:chOff x="5652380" y="1981200"/>
            <a:chExt cx="3276600" cy="3654624"/>
          </a:xfrm>
        </p:grpSpPr>
        <p:grpSp>
          <p:nvGrpSpPr>
            <p:cNvPr id="6" name="41 - Ομάδα"/>
            <p:cNvGrpSpPr/>
            <p:nvPr/>
          </p:nvGrpSpPr>
          <p:grpSpPr>
            <a:xfrm>
              <a:off x="5652380" y="1981200"/>
              <a:ext cx="3276600" cy="3654624"/>
              <a:chOff x="228600" y="1981200"/>
              <a:chExt cx="3200400" cy="3505200"/>
            </a:xfrm>
          </p:grpSpPr>
          <p:sp>
            <p:nvSpPr>
              <p:cNvPr id="9" name="8 - Ορθογώνιο"/>
              <p:cNvSpPr/>
              <p:nvPr/>
            </p:nvSpPr>
            <p:spPr bwMode="auto">
              <a:xfrm>
                <a:off x="228600" y="1981200"/>
                <a:ext cx="3200400" cy="35052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cs typeface="Calibri" pitchFamily="34" charset="0"/>
                </a:endParaRPr>
              </a:p>
            </p:txBody>
          </p:sp>
          <p:sp>
            <p:nvSpPr>
              <p:cNvPr id="10" name="21 - TextBox"/>
              <p:cNvSpPr txBox="1">
                <a:spLocks noChangeArrowheads="1"/>
              </p:cNvSpPr>
              <p:nvPr/>
            </p:nvSpPr>
            <p:spPr bwMode="auto">
              <a:xfrm>
                <a:off x="381000" y="2133600"/>
                <a:ext cx="2819400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dirty="0" smtClean="0">
                    <a:cs typeface="Calibri" pitchFamily="34" charset="0"/>
                  </a:rPr>
                  <a:t>MAP phase Output</a:t>
                </a:r>
              </a:p>
              <a:p>
                <a:pPr algn="ctr"/>
                <a:endParaRPr lang="en-US" dirty="0">
                  <a:cs typeface="Calibri" pitchFamily="34" charset="0"/>
                </a:endParaRPr>
              </a:p>
            </p:txBody>
          </p:sp>
        </p:grpSp>
        <p:sp>
          <p:nvSpPr>
            <p:cNvPr id="28" name="7 - TextBox"/>
            <p:cNvSpPr txBox="1">
              <a:spLocks noChangeArrowheads="1"/>
            </p:cNvSpPr>
            <p:nvPr/>
          </p:nvSpPr>
          <p:spPr bwMode="auto">
            <a:xfrm>
              <a:off x="5791200" y="3166646"/>
              <a:ext cx="2964543" cy="33855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 smtClean="0">
                  <a:cs typeface="Calibri" pitchFamily="34" charset="0"/>
                </a:rPr>
                <a:t>&lt;        </a:t>
              </a:r>
              <a:r>
                <a:rPr lang="en-GB" sz="1600" dirty="0" smtClean="0"/>
                <a:t>, (           </a:t>
              </a:r>
              <a:r>
                <a:rPr lang="en-GB" sz="1600" dirty="0"/>
                <a:t>,  </a:t>
              </a:r>
              <a:r>
                <a:rPr lang="en-GB" sz="1600" dirty="0" smtClean="0"/>
                <a:t>       )</a:t>
              </a:r>
              <a:r>
                <a:rPr lang="en-US" sz="1600" dirty="0" smtClean="0">
                  <a:cs typeface="Calibri" pitchFamily="34" charset="0"/>
                </a:rPr>
                <a:t> &gt;</a:t>
              </a:r>
              <a:endParaRPr lang="en-US" sz="1600" dirty="0">
                <a:cs typeface="Calibri" pitchFamily="34" charset="0"/>
              </a:endParaRPr>
            </a:p>
          </p:txBody>
        </p:sp>
        <p:sp>
          <p:nvSpPr>
            <p:cNvPr id="31" name="10 - TextBox"/>
            <p:cNvSpPr txBox="1">
              <a:spLocks noChangeArrowheads="1"/>
            </p:cNvSpPr>
            <p:nvPr/>
          </p:nvSpPr>
          <p:spPr bwMode="auto">
            <a:xfrm>
              <a:off x="5808409" y="4157246"/>
              <a:ext cx="2964543" cy="33855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 smtClean="0">
                  <a:cs typeface="Calibri" pitchFamily="34" charset="0"/>
                </a:rPr>
                <a:t>&lt;</a:t>
              </a:r>
              <a:r>
                <a:rPr lang="en-US" sz="1600" dirty="0" smtClean="0"/>
                <a:t>         , (           ,            )</a:t>
              </a:r>
              <a:r>
                <a:rPr lang="en-US" sz="1600" dirty="0" smtClean="0">
                  <a:cs typeface="Calibri" pitchFamily="34" charset="0"/>
                </a:rPr>
                <a:t>&gt;</a:t>
              </a:r>
              <a:endParaRPr lang="en-US" sz="1600" dirty="0">
                <a:cs typeface="Calibri" pitchFamily="34" charset="0"/>
              </a:endParaRPr>
            </a:p>
          </p:txBody>
        </p:sp>
        <p:sp>
          <p:nvSpPr>
            <p:cNvPr id="32" name="11 - TextBox"/>
            <p:cNvSpPr txBox="1">
              <a:spLocks noChangeArrowheads="1"/>
            </p:cNvSpPr>
            <p:nvPr/>
          </p:nvSpPr>
          <p:spPr bwMode="auto">
            <a:xfrm>
              <a:off x="5808409" y="4648200"/>
              <a:ext cx="2964543" cy="33855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 smtClean="0">
                  <a:cs typeface="Calibri" pitchFamily="34" charset="0"/>
                </a:rPr>
                <a:t>&lt;</a:t>
              </a:r>
              <a:r>
                <a:rPr lang="en-US" sz="1600" dirty="0"/>
                <a:t> </a:t>
              </a:r>
              <a:r>
                <a:rPr lang="en-US" sz="1600" dirty="0" smtClean="0"/>
                <a:t>      , (           ,         )</a:t>
              </a:r>
              <a:r>
                <a:rPr lang="en-US" sz="1600" dirty="0" smtClean="0">
                  <a:cs typeface="Calibri" pitchFamily="34" charset="0"/>
                </a:rPr>
                <a:t>&gt;</a:t>
              </a:r>
              <a:endParaRPr lang="en-US" sz="1600" dirty="0">
                <a:cs typeface="Calibri" pitchFamily="34" charset="0"/>
              </a:endParaRPr>
            </a:p>
          </p:txBody>
        </p:sp>
        <p:sp>
          <p:nvSpPr>
            <p:cNvPr id="109" name="7 - TextBox"/>
            <p:cNvSpPr txBox="1">
              <a:spLocks noChangeArrowheads="1"/>
            </p:cNvSpPr>
            <p:nvPr/>
          </p:nvSpPr>
          <p:spPr bwMode="auto">
            <a:xfrm>
              <a:off x="5798457" y="3628854"/>
              <a:ext cx="2964543" cy="33855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 smtClean="0">
                  <a:cs typeface="Calibri" pitchFamily="34" charset="0"/>
                </a:rPr>
                <a:t>&lt;        </a:t>
              </a:r>
              <a:r>
                <a:rPr lang="en-GB" sz="1600" dirty="0" smtClean="0"/>
                <a:t>, (           </a:t>
              </a:r>
              <a:r>
                <a:rPr lang="en-GB" sz="1600" dirty="0"/>
                <a:t>,  </a:t>
              </a:r>
              <a:r>
                <a:rPr lang="en-GB" sz="1600" dirty="0" smtClean="0"/>
                <a:t>       )</a:t>
              </a:r>
              <a:r>
                <a:rPr lang="en-US" sz="1600" dirty="0" smtClean="0">
                  <a:cs typeface="Calibri" pitchFamily="34" charset="0"/>
                </a:rPr>
                <a:t> &gt;</a:t>
              </a:r>
              <a:endParaRPr lang="en-US" sz="1600" dirty="0">
                <a:cs typeface="Calibri" pitchFamily="34" charset="0"/>
              </a:endParaRPr>
            </a:p>
          </p:txBody>
        </p:sp>
      </p:grpSp>
      <p:sp>
        <p:nvSpPr>
          <p:cNvPr id="110" name="7 - TextBox"/>
          <p:cNvSpPr txBox="1">
            <a:spLocks noChangeArrowheads="1"/>
          </p:cNvSpPr>
          <p:nvPr/>
        </p:nvSpPr>
        <p:spPr bwMode="auto">
          <a:xfrm>
            <a:off x="685800" y="4191000"/>
            <a:ext cx="3200400" cy="3385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cs typeface="Calibri" pitchFamily="34" charset="0"/>
              </a:rPr>
              <a:t>&lt;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cs typeface="Calibri" pitchFamily="34" charset="0"/>
              </a:rPr>
              <a:t>key</a:t>
            </a:r>
            <a:r>
              <a:rPr lang="en-US" sz="1600" dirty="0" smtClean="0">
                <a:cs typeface="Calibri" pitchFamily="34" charset="0"/>
              </a:rPr>
              <a:t>,                                  &gt;</a:t>
            </a:r>
            <a:endParaRPr lang="en-US" sz="1600" dirty="0">
              <a:cs typeface="Calibri" pitchFamily="34" charset="0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1295400" y="4191000"/>
            <a:ext cx="8515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sibling</a:t>
            </a:r>
            <a:endParaRPr lang="en-GB" sz="1600" dirty="0"/>
          </a:p>
        </p:txBody>
      </p:sp>
      <p:grpSp>
        <p:nvGrpSpPr>
          <p:cNvPr id="7" name="Group 111"/>
          <p:cNvGrpSpPr/>
          <p:nvPr/>
        </p:nvGrpSpPr>
        <p:grpSpPr>
          <a:xfrm>
            <a:off x="1981200" y="4191000"/>
            <a:ext cx="1676400" cy="338554"/>
            <a:chOff x="2133600" y="2971800"/>
            <a:chExt cx="1676400" cy="338554"/>
          </a:xfrm>
        </p:grpSpPr>
        <p:sp>
          <p:nvSpPr>
            <p:cNvPr id="113" name="TextBox 112"/>
            <p:cNvSpPr txBox="1"/>
            <p:nvPr/>
          </p:nvSpPr>
          <p:spPr>
            <a:xfrm>
              <a:off x="2133600" y="2971800"/>
              <a:ext cx="25199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 smtClean="0"/>
                <a:t>(</a:t>
              </a:r>
              <a:endParaRPr lang="en-GB" sz="1600" dirty="0"/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2743200" y="2971800"/>
              <a:ext cx="25199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 smtClean="0"/>
                <a:t>,</a:t>
              </a:r>
              <a:endParaRPr lang="en-GB" sz="1600" dirty="0"/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3558008" y="2971800"/>
              <a:ext cx="25199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 smtClean="0"/>
                <a:t>)</a:t>
              </a:r>
              <a:endParaRPr lang="en-GB" sz="1600" dirty="0"/>
            </a:p>
          </p:txBody>
        </p:sp>
      </p:grpSp>
      <p:sp>
        <p:nvSpPr>
          <p:cNvPr id="116" name="TextBox 115"/>
          <p:cNvSpPr txBox="1"/>
          <p:nvPr/>
        </p:nvSpPr>
        <p:spPr>
          <a:xfrm>
            <a:off x="2084938" y="4191000"/>
            <a:ext cx="6639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Alice</a:t>
            </a:r>
            <a:endParaRPr lang="en-GB" sz="1600" dirty="0"/>
          </a:p>
        </p:txBody>
      </p:sp>
      <p:sp>
        <p:nvSpPr>
          <p:cNvPr id="117" name="TextBox 116"/>
          <p:cNvSpPr txBox="1"/>
          <p:nvPr/>
        </p:nvSpPr>
        <p:spPr>
          <a:xfrm>
            <a:off x="2676403" y="4191000"/>
            <a:ext cx="9108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Edward</a:t>
            </a:r>
            <a:endParaRPr lang="en-GB" sz="1600" dirty="0"/>
          </a:p>
        </p:txBody>
      </p:sp>
      <p:sp>
        <p:nvSpPr>
          <p:cNvPr id="118" name="7 - TextBox"/>
          <p:cNvSpPr txBox="1">
            <a:spLocks noChangeArrowheads="1"/>
          </p:cNvSpPr>
          <p:nvPr/>
        </p:nvSpPr>
        <p:spPr bwMode="auto">
          <a:xfrm>
            <a:off x="685800" y="4648200"/>
            <a:ext cx="3200400" cy="3385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cs typeface="Calibri" pitchFamily="34" charset="0"/>
              </a:rPr>
              <a:t>&lt;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cs typeface="Calibri" pitchFamily="34" charset="0"/>
              </a:rPr>
              <a:t>key</a:t>
            </a:r>
            <a:r>
              <a:rPr lang="en-US" sz="1600" dirty="0" smtClean="0">
                <a:cs typeface="Calibri" pitchFamily="34" charset="0"/>
              </a:rPr>
              <a:t>,                               &gt;</a:t>
            </a:r>
            <a:endParaRPr lang="en-US" sz="1600" dirty="0">
              <a:cs typeface="Calibri" pitchFamily="34" charset="0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1371600" y="4648200"/>
            <a:ext cx="8515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sibling</a:t>
            </a:r>
            <a:endParaRPr lang="en-GB" sz="1600" dirty="0"/>
          </a:p>
        </p:txBody>
      </p:sp>
      <p:grpSp>
        <p:nvGrpSpPr>
          <p:cNvPr id="8" name="Group 119"/>
          <p:cNvGrpSpPr/>
          <p:nvPr/>
        </p:nvGrpSpPr>
        <p:grpSpPr>
          <a:xfrm>
            <a:off x="2057400" y="4648200"/>
            <a:ext cx="1524000" cy="338554"/>
            <a:chOff x="2133600" y="2971800"/>
            <a:chExt cx="1524000" cy="338554"/>
          </a:xfrm>
        </p:grpSpPr>
        <p:sp>
          <p:nvSpPr>
            <p:cNvPr id="121" name="TextBox 120"/>
            <p:cNvSpPr txBox="1"/>
            <p:nvPr/>
          </p:nvSpPr>
          <p:spPr>
            <a:xfrm>
              <a:off x="2133600" y="2971800"/>
              <a:ext cx="25199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 smtClean="0"/>
                <a:t>(</a:t>
              </a:r>
              <a:endParaRPr lang="en-GB" sz="1600" dirty="0"/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2667000" y="2971800"/>
              <a:ext cx="25199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 smtClean="0"/>
                <a:t>,</a:t>
              </a:r>
              <a:endParaRPr lang="en-GB" sz="1600" dirty="0"/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3405608" y="2971800"/>
              <a:ext cx="25199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 smtClean="0"/>
                <a:t>)</a:t>
              </a:r>
              <a:endParaRPr lang="en-GB" sz="1600" dirty="0"/>
            </a:p>
          </p:txBody>
        </p:sp>
      </p:grpSp>
      <p:sp>
        <p:nvSpPr>
          <p:cNvPr id="124" name="TextBox 123"/>
          <p:cNvSpPr txBox="1"/>
          <p:nvPr/>
        </p:nvSpPr>
        <p:spPr>
          <a:xfrm>
            <a:off x="2240280" y="4648200"/>
            <a:ext cx="4267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Jill</a:t>
            </a:r>
            <a:endParaRPr lang="en-GB" sz="1600" dirty="0"/>
          </a:p>
        </p:txBody>
      </p:sp>
      <p:sp>
        <p:nvSpPr>
          <p:cNvPr id="125" name="TextBox 124"/>
          <p:cNvSpPr txBox="1"/>
          <p:nvPr/>
        </p:nvSpPr>
        <p:spPr>
          <a:xfrm>
            <a:off x="2752603" y="4648200"/>
            <a:ext cx="6655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Mary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12003996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2.82674E-6 L 0.36128 -0.00231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56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82674E-6 L 0.58802 -0.00231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392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3.21073E-6 L 0.58768 -0.00301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375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0.36285 4.44444E-6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7037E-7 L 0.57969 -0.00231 " pathEditMode="relative" rAng="0" ptsTypes="AA">
                                      <p:cBhvr>
                                        <p:cTn id="31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976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81481E-6 L 0.57934 -0.003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958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000"/>
                            </p:stCondLst>
                            <p:childTnLst>
                              <p:par>
                                <p:cTn id="3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500"/>
                            </p:stCondLst>
                            <p:childTnLst>
                              <p:par>
                                <p:cTn id="40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85185E-6 L 0.43576 -0.00232 " pathEditMode="relative" rAng="0" ptsTypes="AA">
                                      <p:cBhvr>
                                        <p:cTn id="41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88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500"/>
                            </p:stCondLst>
                            <p:childTnLst>
                              <p:par>
                                <p:cTn id="43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85185E-6 L 0.60348 -0.00232 " pathEditMode="relative" rAng="0" ptsTypes="AA">
                                      <p:cBhvr>
                                        <p:cTn id="44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174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500"/>
                            </p:stCondLst>
                            <p:childTnLst>
                              <p:par>
                                <p:cTn id="46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1.85185E-6 L 0.53247 -0.00232 " pathEditMode="relative" rAng="0" ptsTypes="AA">
                                      <p:cBhvr>
                                        <p:cTn id="47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15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500"/>
                            </p:stCondLst>
                            <p:childTnLst>
                              <p:par>
                                <p:cTn id="4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1000"/>
                            </p:stCondLst>
                            <p:childTnLst>
                              <p:par>
                                <p:cTn id="53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81481E-6 L 0.4401 -0.00231 " pathEditMode="relative" rAng="0" ptsTypes="AA">
                                      <p:cBhvr>
                                        <p:cTn id="54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97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2000"/>
                            </p:stCondLst>
                            <p:childTnLst>
                              <p:par>
                                <p:cTn id="56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4.81481E-6 L 0.59514 -0.00231 " pathEditMode="relative" rAng="0" ptsTypes="AA">
                                      <p:cBhvr>
                                        <p:cTn id="57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757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3000"/>
                            </p:stCondLst>
                            <p:childTnLst>
                              <p:par>
                                <p:cTn id="59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81481E-6 L 0.53767 -0.00231 " pathEditMode="relative" rAng="0" ptsTypes="AA">
                                      <p:cBhvr>
                                        <p:cTn id="60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875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81" grpId="0"/>
      <p:bldP spid="76" grpId="0"/>
      <p:bldP spid="106" grpId="0"/>
      <p:bldP spid="104" grpId="0"/>
      <p:bldP spid="105" grpId="0"/>
      <p:bldP spid="111" grpId="0"/>
      <p:bldP spid="116" grpId="0"/>
      <p:bldP spid="117" grpId="0"/>
      <p:bldP spid="119" grpId="0"/>
      <p:bldP spid="124" grpId="0"/>
      <p:bldP spid="12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</a:t>
            </a:r>
            <a:r>
              <a:rPr lang="en-US" baseline="-25000" dirty="0" smtClean="0"/>
              <a:t>P,J</a:t>
            </a:r>
            <a:r>
              <a:rPr lang="en-US" dirty="0" smtClean="0"/>
              <a:t>(I) calculation</a:t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>“Join”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2" name="42 - Ομάδα"/>
          <p:cNvGrpSpPr/>
          <p:nvPr/>
        </p:nvGrpSpPr>
        <p:grpSpPr>
          <a:xfrm>
            <a:off x="3657600" y="2057400"/>
            <a:ext cx="1423751" cy="3429000"/>
            <a:chOff x="3973905" y="2162745"/>
            <a:chExt cx="1217612" cy="3429000"/>
          </a:xfrm>
        </p:grpSpPr>
        <p:sp>
          <p:nvSpPr>
            <p:cNvPr id="19" name="18 - Σύννεφο"/>
            <p:cNvSpPr/>
            <p:nvPr/>
          </p:nvSpPr>
          <p:spPr bwMode="auto">
            <a:xfrm rot="16377565">
              <a:off x="2868211" y="3268439"/>
              <a:ext cx="3429000" cy="1217612"/>
            </a:xfrm>
            <a:prstGeom prst="cloud">
              <a:avLst/>
            </a:prstGeom>
            <a:solidFill>
              <a:schemeClr val="accent1">
                <a:alpha val="26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cs typeface="Calibri" pitchFamily="34" charset="0"/>
              </a:endParaRPr>
            </a:p>
          </p:txBody>
        </p:sp>
        <p:sp>
          <p:nvSpPr>
            <p:cNvPr id="20" name="62 - TextBox"/>
            <p:cNvSpPr txBox="1">
              <a:spLocks noChangeArrowheads="1"/>
            </p:cNvSpPr>
            <p:nvPr/>
          </p:nvSpPr>
          <p:spPr bwMode="auto">
            <a:xfrm rot="16200000">
              <a:off x="2931205" y="3719521"/>
              <a:ext cx="3124200" cy="3948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400" dirty="0" smtClean="0">
                  <a:cs typeface="Calibri" pitchFamily="34" charset="0"/>
                </a:rPr>
                <a:t>Grouping/Sorting</a:t>
              </a:r>
              <a:endParaRPr lang="en-US" sz="1400" dirty="0">
                <a:cs typeface="Calibri" pitchFamily="34" charset="0"/>
              </a:endParaRPr>
            </a:p>
          </p:txBody>
        </p:sp>
      </p:grpSp>
      <p:grpSp>
        <p:nvGrpSpPr>
          <p:cNvPr id="4" name="62 - Ομάδα"/>
          <p:cNvGrpSpPr/>
          <p:nvPr/>
        </p:nvGrpSpPr>
        <p:grpSpPr>
          <a:xfrm>
            <a:off x="228600" y="1981200"/>
            <a:ext cx="3200400" cy="3505200"/>
            <a:chOff x="228600" y="1981200"/>
            <a:chExt cx="3200400" cy="3505200"/>
          </a:xfrm>
        </p:grpSpPr>
        <p:grpSp>
          <p:nvGrpSpPr>
            <p:cNvPr id="5" name="41 - Ομάδα"/>
            <p:cNvGrpSpPr/>
            <p:nvPr/>
          </p:nvGrpSpPr>
          <p:grpSpPr>
            <a:xfrm>
              <a:off x="228600" y="1981200"/>
              <a:ext cx="3200400" cy="3505200"/>
              <a:chOff x="228600" y="1981200"/>
              <a:chExt cx="3200400" cy="3505200"/>
            </a:xfrm>
          </p:grpSpPr>
          <p:sp>
            <p:nvSpPr>
              <p:cNvPr id="9" name="8 - Ορθογώνιο"/>
              <p:cNvSpPr/>
              <p:nvPr/>
            </p:nvSpPr>
            <p:spPr bwMode="auto">
              <a:xfrm>
                <a:off x="228600" y="1981200"/>
                <a:ext cx="3200400" cy="35052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cs typeface="Calibri" pitchFamily="34" charset="0"/>
                </a:endParaRPr>
              </a:p>
            </p:txBody>
          </p:sp>
          <p:sp>
            <p:nvSpPr>
              <p:cNvPr id="10" name="21 - TextBox"/>
              <p:cNvSpPr txBox="1">
                <a:spLocks noChangeArrowheads="1"/>
              </p:cNvSpPr>
              <p:nvPr/>
            </p:nvSpPr>
            <p:spPr bwMode="auto">
              <a:xfrm>
                <a:off x="381000" y="2133600"/>
                <a:ext cx="2819400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dirty="0" smtClean="0">
                    <a:cs typeface="Calibri" pitchFamily="34" charset="0"/>
                  </a:rPr>
                  <a:t>MAP phase Output</a:t>
                </a:r>
              </a:p>
              <a:p>
                <a:pPr algn="ctr"/>
                <a:endParaRPr lang="en-US" dirty="0">
                  <a:cs typeface="Calibri" pitchFamily="34" charset="0"/>
                </a:endParaRPr>
              </a:p>
            </p:txBody>
          </p:sp>
        </p:grpSp>
        <p:sp>
          <p:nvSpPr>
            <p:cNvPr id="28" name="7 - TextBox"/>
            <p:cNvSpPr txBox="1">
              <a:spLocks noChangeArrowheads="1"/>
            </p:cNvSpPr>
            <p:nvPr/>
          </p:nvSpPr>
          <p:spPr bwMode="auto">
            <a:xfrm>
              <a:off x="381000" y="3078778"/>
              <a:ext cx="2895600" cy="35022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 smtClean="0">
                  <a:cs typeface="Calibri" pitchFamily="34" charset="0"/>
                </a:rPr>
                <a:t>&lt;        ,                       &gt;</a:t>
              </a:r>
              <a:endParaRPr lang="en-US" sz="1600" dirty="0">
                <a:cs typeface="Calibri" pitchFamily="34" charset="0"/>
              </a:endParaRPr>
            </a:p>
          </p:txBody>
        </p:sp>
        <p:sp>
          <p:nvSpPr>
            <p:cNvPr id="29" name="8 - TextBox"/>
            <p:cNvSpPr txBox="1">
              <a:spLocks noChangeArrowheads="1"/>
            </p:cNvSpPr>
            <p:nvPr/>
          </p:nvSpPr>
          <p:spPr bwMode="auto">
            <a:xfrm>
              <a:off x="381000" y="3547646"/>
              <a:ext cx="2895600" cy="33855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 smtClean="0">
                  <a:cs typeface="Calibri" pitchFamily="34" charset="0"/>
                </a:rPr>
                <a:t>&lt;      </a:t>
              </a:r>
              <a:r>
                <a:rPr lang="en-US" sz="1600" dirty="0" smtClean="0"/>
                <a:t>,                      </a:t>
              </a:r>
              <a:r>
                <a:rPr lang="en-US" sz="1600" dirty="0" smtClean="0">
                  <a:cs typeface="Calibri" pitchFamily="34" charset="0"/>
                </a:rPr>
                <a:t>&gt;</a:t>
              </a:r>
              <a:endParaRPr lang="en-US" sz="1600" dirty="0">
                <a:cs typeface="Calibri" pitchFamily="34" charset="0"/>
              </a:endParaRPr>
            </a:p>
          </p:txBody>
        </p:sp>
        <p:sp>
          <p:nvSpPr>
            <p:cNvPr id="31" name="10 - TextBox"/>
            <p:cNvSpPr txBox="1">
              <a:spLocks noChangeArrowheads="1"/>
            </p:cNvSpPr>
            <p:nvPr/>
          </p:nvSpPr>
          <p:spPr bwMode="auto">
            <a:xfrm>
              <a:off x="381000" y="3993178"/>
              <a:ext cx="2895600" cy="35022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 smtClean="0">
                  <a:cs typeface="Calibri" pitchFamily="34" charset="0"/>
                </a:rPr>
                <a:t>&lt;         </a:t>
              </a:r>
              <a:r>
                <a:rPr lang="en-US" sz="1600" dirty="0" smtClean="0"/>
                <a:t>,                          </a:t>
              </a:r>
              <a:r>
                <a:rPr lang="en-US" sz="1600" dirty="0" smtClean="0">
                  <a:cs typeface="Calibri" pitchFamily="34" charset="0"/>
                </a:rPr>
                <a:t>&gt;</a:t>
              </a:r>
              <a:endParaRPr lang="en-US" sz="1600" dirty="0">
                <a:cs typeface="Calibri" pitchFamily="34" charset="0"/>
              </a:endParaRPr>
            </a:p>
          </p:txBody>
        </p:sp>
        <p:sp>
          <p:nvSpPr>
            <p:cNvPr id="32" name="11 - TextBox"/>
            <p:cNvSpPr txBox="1">
              <a:spLocks noChangeArrowheads="1"/>
            </p:cNvSpPr>
            <p:nvPr/>
          </p:nvSpPr>
          <p:spPr bwMode="auto">
            <a:xfrm>
              <a:off x="381000" y="4462046"/>
              <a:ext cx="2895600" cy="33855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 smtClean="0">
                  <a:cs typeface="Calibri" pitchFamily="34" charset="0"/>
                </a:rPr>
                <a:t>&lt;     </a:t>
              </a:r>
              <a:r>
                <a:rPr lang="en-US" sz="1600" dirty="0" smtClean="0"/>
                <a:t>,                        </a:t>
              </a:r>
              <a:r>
                <a:rPr lang="en-US" sz="1600" dirty="0" smtClean="0">
                  <a:cs typeface="Calibri" pitchFamily="34" charset="0"/>
                </a:rPr>
                <a:t>&gt;</a:t>
              </a:r>
              <a:endParaRPr lang="en-US" sz="1600" dirty="0">
                <a:cs typeface="Calibri" pitchFamily="34" charset="0"/>
              </a:endParaRPr>
            </a:p>
          </p:txBody>
        </p:sp>
      </p:grpSp>
      <p:grpSp>
        <p:nvGrpSpPr>
          <p:cNvPr id="6" name="Group 39"/>
          <p:cNvGrpSpPr/>
          <p:nvPr/>
        </p:nvGrpSpPr>
        <p:grpSpPr>
          <a:xfrm>
            <a:off x="3276600" y="3253889"/>
            <a:ext cx="2438400" cy="914400"/>
            <a:chOff x="3276600" y="3270766"/>
            <a:chExt cx="2438400" cy="914400"/>
          </a:xfrm>
        </p:grpSpPr>
        <p:cxnSp>
          <p:nvCxnSpPr>
            <p:cNvPr id="27" name="26 - Ευθύγραμμο βέλος σύνδεσης"/>
            <p:cNvCxnSpPr>
              <a:stCxn id="28" idx="3"/>
              <a:endCxn id="11" idx="1"/>
            </p:cNvCxnSpPr>
            <p:nvPr/>
          </p:nvCxnSpPr>
          <p:spPr bwMode="auto">
            <a:xfrm>
              <a:off x="3276600" y="3270766"/>
              <a:ext cx="2438400" cy="238899"/>
            </a:xfrm>
            <a:prstGeom prst="straightConnector1">
              <a:avLst/>
            </a:prstGeom>
            <a:ln w="25400" cap="flat">
              <a:prstDash val="solid"/>
              <a:tailEnd type="arrow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55 - Ευθύγραμμο βέλος σύνδεσης"/>
            <p:cNvCxnSpPr>
              <a:stCxn id="31" idx="3"/>
              <a:endCxn id="11" idx="1"/>
            </p:cNvCxnSpPr>
            <p:nvPr/>
          </p:nvCxnSpPr>
          <p:spPr bwMode="auto">
            <a:xfrm flipV="1">
              <a:off x="3276600" y="3509665"/>
              <a:ext cx="2438400" cy="675501"/>
            </a:xfrm>
            <a:prstGeom prst="straightConnector1">
              <a:avLst/>
            </a:prstGeom>
            <a:ln w="25400" cap="flat">
              <a:prstDash val="solid"/>
              <a:tailEnd type="arrow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32"/>
          <p:cNvGrpSpPr/>
          <p:nvPr/>
        </p:nvGrpSpPr>
        <p:grpSpPr>
          <a:xfrm>
            <a:off x="5410200" y="1981200"/>
            <a:ext cx="3505200" cy="3505200"/>
            <a:chOff x="5410200" y="1981200"/>
            <a:chExt cx="3505200" cy="3505200"/>
          </a:xfrm>
        </p:grpSpPr>
        <p:grpSp>
          <p:nvGrpSpPr>
            <p:cNvPr id="13" name="Group 50"/>
            <p:cNvGrpSpPr/>
            <p:nvPr/>
          </p:nvGrpSpPr>
          <p:grpSpPr>
            <a:xfrm>
              <a:off x="5410200" y="1981200"/>
              <a:ext cx="3505200" cy="3505200"/>
              <a:chOff x="5410200" y="1981200"/>
              <a:chExt cx="3505200" cy="3505200"/>
            </a:xfrm>
          </p:grpSpPr>
          <p:sp>
            <p:nvSpPr>
              <p:cNvPr id="16" name="15 - Ορθογώνιο"/>
              <p:cNvSpPr/>
              <p:nvPr/>
            </p:nvSpPr>
            <p:spPr bwMode="auto">
              <a:xfrm>
                <a:off x="5410200" y="1981200"/>
                <a:ext cx="3505200" cy="35052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cs typeface="Calibri" pitchFamily="34" charset="0"/>
                </a:endParaRPr>
              </a:p>
            </p:txBody>
          </p:sp>
          <p:sp>
            <p:nvSpPr>
              <p:cNvPr id="17" name="21 - TextBox"/>
              <p:cNvSpPr txBox="1">
                <a:spLocks noChangeArrowheads="1"/>
              </p:cNvSpPr>
              <p:nvPr/>
            </p:nvSpPr>
            <p:spPr bwMode="auto">
              <a:xfrm>
                <a:off x="5499099" y="2133600"/>
                <a:ext cx="3416301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dirty="0" smtClean="0">
                    <a:cs typeface="Calibri" pitchFamily="34" charset="0"/>
                  </a:rPr>
                  <a:t>Reduce phase Input</a:t>
                </a:r>
              </a:p>
            </p:txBody>
          </p:sp>
        </p:grpSp>
        <p:sp>
          <p:nvSpPr>
            <p:cNvPr id="11" name="7 - TextBox"/>
            <p:cNvSpPr txBox="1">
              <a:spLocks noChangeArrowheads="1"/>
            </p:cNvSpPr>
            <p:nvPr/>
          </p:nvSpPr>
          <p:spPr bwMode="auto">
            <a:xfrm>
              <a:off x="5715000" y="3200400"/>
              <a:ext cx="2971800" cy="58477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 smtClean="0">
                  <a:cs typeface="Calibri" pitchFamily="34" charset="0"/>
                </a:rPr>
                <a:t>&lt;         , &lt;                     ,       </a:t>
              </a:r>
            </a:p>
            <a:p>
              <a:pPr algn="ctr"/>
              <a:r>
                <a:rPr lang="en-US" sz="1600" dirty="0" smtClean="0"/>
                <a:t>                               </a:t>
              </a:r>
              <a:r>
                <a:rPr lang="en-US" sz="1600" dirty="0" smtClean="0">
                  <a:cs typeface="Calibri" pitchFamily="34" charset="0"/>
                </a:rPr>
                <a:t>&gt;&gt;</a:t>
              </a:r>
            </a:p>
          </p:txBody>
        </p:sp>
        <p:sp>
          <p:nvSpPr>
            <p:cNvPr id="12" name="8 - TextBox"/>
            <p:cNvSpPr txBox="1">
              <a:spLocks noChangeArrowheads="1"/>
            </p:cNvSpPr>
            <p:nvPr/>
          </p:nvSpPr>
          <p:spPr bwMode="auto">
            <a:xfrm>
              <a:off x="5715000" y="4038600"/>
              <a:ext cx="2971800" cy="58477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 smtClean="0">
                  <a:cs typeface="Calibri" pitchFamily="34" charset="0"/>
                </a:rPr>
                <a:t>&lt;       , &lt;</a:t>
              </a:r>
              <a:r>
                <a:rPr lang="en-US" sz="1600" dirty="0" smtClean="0"/>
                <a:t>                       </a:t>
              </a:r>
              <a:r>
                <a:rPr lang="en-US" sz="1600" dirty="0" smtClean="0">
                  <a:cs typeface="Calibri" pitchFamily="34" charset="0"/>
                </a:rPr>
                <a:t>,</a:t>
              </a:r>
            </a:p>
            <a:p>
              <a:pPr algn="ctr"/>
              <a:r>
                <a:rPr lang="en-US" sz="1600" dirty="0" smtClean="0">
                  <a:cs typeface="Calibri" pitchFamily="34" charset="0"/>
                </a:rPr>
                <a:t>                          &gt;&gt;</a:t>
              </a:r>
              <a:endParaRPr lang="en-US" sz="1600" dirty="0">
                <a:cs typeface="Calibri" pitchFamily="34" charset="0"/>
              </a:endParaRPr>
            </a:p>
          </p:txBody>
        </p:sp>
      </p:grpSp>
      <p:grpSp>
        <p:nvGrpSpPr>
          <p:cNvPr id="14" name="Group 40"/>
          <p:cNvGrpSpPr/>
          <p:nvPr/>
        </p:nvGrpSpPr>
        <p:grpSpPr>
          <a:xfrm>
            <a:off x="3276600" y="3716923"/>
            <a:ext cx="2438400" cy="914400"/>
            <a:chOff x="3276600" y="3733800"/>
            <a:chExt cx="2438400" cy="914400"/>
          </a:xfrm>
        </p:grpSpPr>
        <p:cxnSp>
          <p:nvCxnSpPr>
            <p:cNvPr id="52" name="51 - Ευθύγραμμο βέλος σύνδεσης"/>
            <p:cNvCxnSpPr>
              <a:stCxn id="29" idx="3"/>
              <a:endCxn id="12" idx="1"/>
            </p:cNvCxnSpPr>
            <p:nvPr/>
          </p:nvCxnSpPr>
          <p:spPr bwMode="auto">
            <a:xfrm>
              <a:off x="3276600" y="3733800"/>
              <a:ext cx="2438400" cy="614065"/>
            </a:xfrm>
            <a:prstGeom prst="straightConnector1">
              <a:avLst/>
            </a:prstGeom>
            <a:ln w="25400" cap="flat">
              <a:prstDash val="solid"/>
              <a:tailEnd type="arrow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58 - Ευθύγραμμο βέλος σύνδεσης"/>
            <p:cNvCxnSpPr>
              <a:stCxn id="32" idx="3"/>
              <a:endCxn id="12" idx="1"/>
            </p:cNvCxnSpPr>
            <p:nvPr/>
          </p:nvCxnSpPr>
          <p:spPr bwMode="auto">
            <a:xfrm flipV="1">
              <a:off x="3276600" y="4347865"/>
              <a:ext cx="2438400" cy="300335"/>
            </a:xfrm>
            <a:prstGeom prst="straightConnector1">
              <a:avLst/>
            </a:prstGeom>
            <a:ln w="25400" cap="flat">
              <a:prstDash val="solid"/>
              <a:tailEnd type="arrow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/>
          <p:cNvSpPr txBox="1"/>
          <p:nvPr/>
        </p:nvSpPr>
        <p:spPr>
          <a:xfrm>
            <a:off x="707636" y="3090446"/>
            <a:ext cx="6639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cs typeface="Calibri" pitchFamily="34" charset="0"/>
              </a:rPr>
              <a:t>Alice</a:t>
            </a:r>
            <a:endParaRPr lang="en-GB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1371600" y="3090446"/>
            <a:ext cx="15392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cs typeface="Calibri" pitchFamily="34" charset="0"/>
              </a:rPr>
              <a:t>(</a:t>
            </a:r>
            <a:r>
              <a:rPr lang="en-US" sz="1600" dirty="0"/>
              <a:t>parent, John</a:t>
            </a:r>
            <a:r>
              <a:rPr lang="en-US" sz="1600" dirty="0">
                <a:cs typeface="Calibri" pitchFamily="34" charset="0"/>
              </a:rPr>
              <a:t>)</a:t>
            </a:r>
            <a:endParaRPr lang="en-GB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868680" y="3564523"/>
            <a:ext cx="4267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Jill</a:t>
            </a:r>
            <a:endParaRPr lang="en-GB" sz="1600" dirty="0"/>
          </a:p>
        </p:txBody>
      </p:sp>
      <p:sp>
        <p:nvSpPr>
          <p:cNvPr id="21" name="TextBox 20"/>
          <p:cNvSpPr txBox="1"/>
          <p:nvPr/>
        </p:nvSpPr>
        <p:spPr>
          <a:xfrm>
            <a:off x="1295400" y="3555594"/>
            <a:ext cx="15392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(parent, John)</a:t>
            </a:r>
            <a:endParaRPr lang="en-GB" sz="1600" dirty="0"/>
          </a:p>
        </p:txBody>
      </p:sp>
      <p:sp>
        <p:nvSpPr>
          <p:cNvPr id="22" name="TextBox 21"/>
          <p:cNvSpPr txBox="1"/>
          <p:nvPr/>
        </p:nvSpPr>
        <p:spPr>
          <a:xfrm>
            <a:off x="826258" y="4462046"/>
            <a:ext cx="4267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Jill</a:t>
            </a:r>
            <a:endParaRPr lang="en-GB" sz="1600" dirty="0"/>
          </a:p>
        </p:txBody>
      </p:sp>
      <p:sp>
        <p:nvSpPr>
          <p:cNvPr id="23" name="TextBox 22"/>
          <p:cNvSpPr txBox="1"/>
          <p:nvPr/>
        </p:nvSpPr>
        <p:spPr>
          <a:xfrm>
            <a:off x="1219200" y="4462046"/>
            <a:ext cx="15985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(sibling, Mary)</a:t>
            </a:r>
            <a:endParaRPr lang="en-GB" sz="1600" dirty="0"/>
          </a:p>
        </p:txBody>
      </p:sp>
      <p:sp>
        <p:nvSpPr>
          <p:cNvPr id="24" name="TextBox 23"/>
          <p:cNvSpPr txBox="1"/>
          <p:nvPr/>
        </p:nvSpPr>
        <p:spPr>
          <a:xfrm>
            <a:off x="631436" y="3993178"/>
            <a:ext cx="6639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Alice</a:t>
            </a:r>
            <a:endParaRPr lang="en-GB" sz="1600" dirty="0"/>
          </a:p>
        </p:txBody>
      </p:sp>
      <p:sp>
        <p:nvSpPr>
          <p:cNvPr id="25" name="TextBox 24"/>
          <p:cNvSpPr txBox="1"/>
          <p:nvPr/>
        </p:nvSpPr>
        <p:spPr>
          <a:xfrm>
            <a:off x="1280426" y="4004846"/>
            <a:ext cx="18437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(sibling, Edward)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56586667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2.08092E-6 L 0.58628 0.01364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3" y="7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77457E-6 L 0.59462 -0.11792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7" y="-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08092E-6 L 0.60747 0.01364 " pathEditMode="relative" rAng="0" ptsTypes="AA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4" y="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1.27168E-6 L 0.54253 -0.08624 " pathEditMode="relative" rAng="0" ptsTypes="AA">
                                      <p:cBhvr>
                                        <p:cTn id="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" y="-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44444E-6 L 0.57344 0.06667 " pathEditMode="relative" rAng="0" ptsTypes="AA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63" y="3333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48148E-6 L 0.57813 -0.06412 " pathEditMode="relative" rAng="0" ptsTypes="AA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906" y="-3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44444E-6 L 0.60746 0.06805 " pathEditMode="relative" rAng="0" ptsTypes="AA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365" y="3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1.48148E-6 L 0.55434 -0.01967 " pathEditMode="relative" rAng="0" ptsTypes="AA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708" y="-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/>
      <p:bldP spid="18" grpId="0"/>
      <p:bldP spid="21" grpId="0"/>
      <p:bldP spid="22" grpId="0"/>
      <p:bldP spid="23" grpId="0"/>
      <p:bldP spid="24" grpId="0"/>
      <p:bldP spid="2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3"/>
          <p:cNvGrpSpPr/>
          <p:nvPr/>
        </p:nvGrpSpPr>
        <p:grpSpPr>
          <a:xfrm>
            <a:off x="4181061" y="1981200"/>
            <a:ext cx="4658139" cy="3505200"/>
            <a:chOff x="4181061" y="1981200"/>
            <a:chExt cx="4658139" cy="3505200"/>
          </a:xfrm>
        </p:grpSpPr>
        <p:grpSp>
          <p:nvGrpSpPr>
            <p:cNvPr id="5" name="Group 22"/>
            <p:cNvGrpSpPr/>
            <p:nvPr/>
          </p:nvGrpSpPr>
          <p:grpSpPr>
            <a:xfrm>
              <a:off x="4181061" y="1981200"/>
              <a:ext cx="4658139" cy="3505200"/>
              <a:chOff x="4181061" y="1981200"/>
              <a:chExt cx="4658139" cy="3505200"/>
            </a:xfrm>
          </p:grpSpPr>
          <p:grpSp>
            <p:nvGrpSpPr>
              <p:cNvPr id="8" name="8 - Ομάδα"/>
              <p:cNvGrpSpPr/>
              <p:nvPr/>
            </p:nvGrpSpPr>
            <p:grpSpPr>
              <a:xfrm>
                <a:off x="5181600" y="1981200"/>
                <a:ext cx="3657600" cy="3505200"/>
                <a:chOff x="2743200" y="1981200"/>
                <a:chExt cx="3657600" cy="3505200"/>
              </a:xfrm>
            </p:grpSpPr>
            <p:sp>
              <p:nvSpPr>
                <p:cNvPr id="4" name="7 - TextBox"/>
                <p:cNvSpPr txBox="1">
                  <a:spLocks noChangeArrowheads="1"/>
                </p:cNvSpPr>
                <p:nvPr/>
              </p:nvSpPr>
              <p:spPr bwMode="auto">
                <a:xfrm>
                  <a:off x="2895600" y="3429000"/>
                  <a:ext cx="3352800" cy="584775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1600" dirty="0" smtClean="0">
                      <a:cs typeface="Calibri" pitchFamily="34" charset="0"/>
                    </a:rPr>
                    <a:t>                          (</a:t>
                  </a:r>
                  <a:r>
                    <a:rPr lang="en-US" sz="1600" dirty="0" smtClean="0"/>
                    <a:t>         </a:t>
                  </a:r>
                  <a:r>
                    <a:rPr lang="en-US" sz="1600" dirty="0" smtClean="0">
                      <a:cs typeface="Calibri" pitchFamily="34" charset="0"/>
                    </a:rPr>
                    <a:t>, </a:t>
                  </a:r>
                </a:p>
                <a:p>
                  <a:pPr algn="ctr"/>
                  <a:r>
                    <a:rPr lang="en-US" sz="1600" dirty="0" smtClean="0">
                      <a:cs typeface="Calibri" pitchFamily="34" charset="0"/>
                    </a:rPr>
                    <a:t>           ,          )</a:t>
                  </a:r>
                </a:p>
              </p:txBody>
            </p:sp>
            <p:sp>
              <p:nvSpPr>
                <p:cNvPr id="6" name="5 - Ορθογώνιο"/>
                <p:cNvSpPr/>
                <p:nvPr/>
              </p:nvSpPr>
              <p:spPr bwMode="auto">
                <a:xfrm>
                  <a:off x="2743200" y="1981200"/>
                  <a:ext cx="3657600" cy="350520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cs typeface="Calibri" pitchFamily="34" charset="0"/>
                  </a:endParaRPr>
                </a:p>
              </p:txBody>
            </p:sp>
            <p:sp>
              <p:nvSpPr>
                <p:cNvPr id="7" name="21 - TextBox"/>
                <p:cNvSpPr txBox="1">
                  <a:spLocks noChangeArrowheads="1"/>
                </p:cNvSpPr>
                <p:nvPr/>
              </p:nvSpPr>
              <p:spPr bwMode="auto">
                <a:xfrm>
                  <a:off x="3048000" y="2133600"/>
                  <a:ext cx="3124200" cy="6463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dirty="0" smtClean="0">
                      <a:cs typeface="Calibri" pitchFamily="34" charset="0"/>
                    </a:rPr>
                    <a:t>Reduce phase Output </a:t>
                  </a:r>
                  <a:r>
                    <a:rPr lang="en-US" b="1" dirty="0" err="1" smtClean="0">
                      <a:cs typeface="Calibri" pitchFamily="34" charset="0"/>
                    </a:rPr>
                    <a:t>Output</a:t>
                  </a:r>
                  <a:r>
                    <a:rPr lang="en-US" b="1" dirty="0" smtClean="0">
                      <a:cs typeface="Calibri" pitchFamily="34" charset="0"/>
                    </a:rPr>
                    <a:t>:</a:t>
                  </a:r>
                  <a:r>
                    <a:rPr lang="en-US" dirty="0" smtClean="0">
                      <a:cs typeface="Calibri" pitchFamily="34" charset="0"/>
                    </a:rPr>
                    <a:t> new conclusion</a:t>
                  </a:r>
                  <a:endParaRPr lang="en-US" dirty="0">
                    <a:cs typeface="Calibri" pitchFamily="34" charset="0"/>
                  </a:endParaRPr>
                </a:p>
              </p:txBody>
            </p:sp>
          </p:grpSp>
          <p:sp>
            <p:nvSpPr>
              <p:cNvPr id="22" name="19 - Δεξιό βέλος"/>
              <p:cNvSpPr/>
              <p:nvPr/>
            </p:nvSpPr>
            <p:spPr bwMode="auto">
              <a:xfrm>
                <a:off x="4181061" y="3581400"/>
                <a:ext cx="695739" cy="685800"/>
              </a:xfrm>
              <a:prstGeom prst="rightArrow">
                <a:avLst>
                  <a:gd name="adj1" fmla="val 64477"/>
                  <a:gd name="adj2" fmla="val 50000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cs typeface="Calibri" pitchFamily="34" charset="0"/>
                </a:endParaRPr>
              </a:p>
            </p:txBody>
          </p:sp>
        </p:grpSp>
        <p:sp>
          <p:nvSpPr>
            <p:cNvPr id="42" name="7 - TextBox"/>
            <p:cNvSpPr txBox="1">
              <a:spLocks noChangeArrowheads="1"/>
            </p:cNvSpPr>
            <p:nvPr/>
          </p:nvSpPr>
          <p:spPr bwMode="auto">
            <a:xfrm>
              <a:off x="5334000" y="4267200"/>
              <a:ext cx="3352800" cy="58477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 smtClean="0">
                  <a:cs typeface="Calibri" pitchFamily="34" charset="0"/>
                </a:rPr>
                <a:t>                          (</a:t>
              </a:r>
              <a:r>
                <a:rPr lang="en-US" sz="1600" dirty="0" smtClean="0"/>
                <a:t>         </a:t>
              </a:r>
              <a:r>
                <a:rPr lang="en-US" sz="1600" dirty="0" smtClean="0">
                  <a:cs typeface="Calibri" pitchFamily="34" charset="0"/>
                </a:rPr>
                <a:t>, </a:t>
              </a:r>
            </a:p>
            <a:p>
              <a:pPr algn="ctr"/>
              <a:r>
                <a:rPr lang="en-US" sz="1600" dirty="0" smtClean="0">
                  <a:cs typeface="Calibri" pitchFamily="34" charset="0"/>
                </a:rPr>
                <a:t>           ,       )</a:t>
              </a:r>
            </a:p>
          </p:txBody>
        </p:sp>
      </p:grpSp>
      <p:sp>
        <p:nvSpPr>
          <p:cNvPr id="3" name="2 - Τίτλος"/>
          <p:cNvSpPr>
            <a:spLocks noGrp="1"/>
          </p:cNvSpPr>
          <p:nvPr>
            <p:ph type="title"/>
          </p:nvPr>
        </p:nvSpPr>
        <p:spPr>
          <a:xfrm>
            <a:off x="381000" y="27463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</a:t>
            </a:r>
            <a:r>
              <a:rPr lang="en-US" baseline="-25000" dirty="0" smtClean="0"/>
              <a:t>P,J</a:t>
            </a:r>
            <a:r>
              <a:rPr lang="en-US" dirty="0" smtClean="0"/>
              <a:t>(I) calculation</a:t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> “Join”</a:t>
            </a:r>
            <a:endParaRPr lang="en-US" dirty="0"/>
          </a:p>
        </p:txBody>
      </p:sp>
      <p:grpSp>
        <p:nvGrpSpPr>
          <p:cNvPr id="11" name="Group 20"/>
          <p:cNvGrpSpPr/>
          <p:nvPr/>
        </p:nvGrpSpPr>
        <p:grpSpPr>
          <a:xfrm>
            <a:off x="304800" y="1981200"/>
            <a:ext cx="3581400" cy="3505200"/>
            <a:chOff x="76200" y="1981200"/>
            <a:chExt cx="3581400" cy="3505200"/>
          </a:xfrm>
        </p:grpSpPr>
        <p:grpSp>
          <p:nvGrpSpPr>
            <p:cNvPr id="13" name="Group 50"/>
            <p:cNvGrpSpPr/>
            <p:nvPr/>
          </p:nvGrpSpPr>
          <p:grpSpPr>
            <a:xfrm>
              <a:off x="76200" y="1981200"/>
              <a:ext cx="3581400" cy="3505200"/>
              <a:chOff x="5334000" y="1981200"/>
              <a:chExt cx="3581400" cy="3505200"/>
            </a:xfrm>
          </p:grpSpPr>
          <p:sp>
            <p:nvSpPr>
              <p:cNvPr id="9" name="15 - Ορθογώνιο"/>
              <p:cNvSpPr/>
              <p:nvPr/>
            </p:nvSpPr>
            <p:spPr bwMode="auto">
              <a:xfrm>
                <a:off x="5410200" y="1981200"/>
                <a:ext cx="3505200" cy="35052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cs typeface="Calibri" pitchFamily="34" charset="0"/>
                </a:endParaRPr>
              </a:p>
            </p:txBody>
          </p:sp>
          <p:sp>
            <p:nvSpPr>
              <p:cNvPr id="10" name="21 - TextBox"/>
              <p:cNvSpPr txBox="1">
                <a:spLocks noChangeArrowheads="1"/>
              </p:cNvSpPr>
              <p:nvPr/>
            </p:nvSpPr>
            <p:spPr bwMode="auto">
              <a:xfrm>
                <a:off x="5334000" y="2133600"/>
                <a:ext cx="3416301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dirty="0" smtClean="0">
                    <a:cs typeface="Calibri" pitchFamily="34" charset="0"/>
                  </a:rPr>
                  <a:t>Reduce phase Input</a:t>
                </a:r>
              </a:p>
            </p:txBody>
          </p:sp>
        </p:grpSp>
        <p:sp>
          <p:nvSpPr>
            <p:cNvPr id="12" name="7 - TextBox"/>
            <p:cNvSpPr txBox="1">
              <a:spLocks noChangeArrowheads="1"/>
            </p:cNvSpPr>
            <p:nvPr/>
          </p:nvSpPr>
          <p:spPr bwMode="auto">
            <a:xfrm>
              <a:off x="304800" y="3505200"/>
              <a:ext cx="3200399" cy="58477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 smtClean="0">
                  <a:cs typeface="Calibri" pitchFamily="34" charset="0"/>
                </a:rPr>
                <a:t>&lt;         , &lt;(</a:t>
              </a:r>
              <a:r>
                <a:rPr lang="en-US" sz="1600" dirty="0" smtClean="0"/>
                <a:t>           ,           </a:t>
              </a:r>
              <a:r>
                <a:rPr lang="en-US" sz="1600" dirty="0" smtClean="0">
                  <a:cs typeface="Calibri" pitchFamily="34" charset="0"/>
                </a:rPr>
                <a:t>),      </a:t>
              </a:r>
            </a:p>
            <a:p>
              <a:pPr algn="ctr"/>
              <a:r>
                <a:rPr lang="en-US" sz="1600" dirty="0" smtClean="0"/>
                <a:t>(            ,             )</a:t>
              </a:r>
              <a:r>
                <a:rPr lang="en-US" sz="1600" dirty="0" smtClean="0">
                  <a:cs typeface="Calibri" pitchFamily="34" charset="0"/>
                </a:rPr>
                <a:t>&gt;&gt;</a:t>
              </a:r>
            </a:p>
          </p:txBody>
        </p:sp>
        <p:sp>
          <p:nvSpPr>
            <p:cNvPr id="17" name="8 - TextBox"/>
            <p:cNvSpPr txBox="1">
              <a:spLocks noChangeArrowheads="1"/>
            </p:cNvSpPr>
            <p:nvPr/>
          </p:nvSpPr>
          <p:spPr bwMode="auto">
            <a:xfrm>
              <a:off x="304800" y="4292025"/>
              <a:ext cx="3200400" cy="58477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 smtClean="0">
                  <a:cs typeface="Calibri" pitchFamily="34" charset="0"/>
                </a:rPr>
                <a:t>&lt;      , &lt;</a:t>
              </a:r>
              <a:r>
                <a:rPr lang="en-US" sz="1600" dirty="0" smtClean="0"/>
                <a:t>(          ,        )</a:t>
              </a:r>
              <a:r>
                <a:rPr lang="en-US" sz="1600" dirty="0" smtClean="0">
                  <a:cs typeface="Calibri" pitchFamily="34" charset="0"/>
                </a:rPr>
                <a:t>, </a:t>
              </a:r>
            </a:p>
            <a:p>
              <a:pPr algn="ctr"/>
              <a:r>
                <a:rPr lang="en-US" sz="1600" dirty="0" smtClean="0"/>
                <a:t>(           ,         )</a:t>
              </a:r>
              <a:r>
                <a:rPr lang="en-US" sz="1600" dirty="0" smtClean="0">
                  <a:cs typeface="Calibri" pitchFamily="34" charset="0"/>
                </a:rPr>
                <a:t>&gt;&gt;</a:t>
              </a:r>
              <a:endParaRPr lang="en-US" sz="1600" dirty="0">
                <a:cs typeface="Calibri" pitchFamily="34" charset="0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914400" y="3505200"/>
            <a:ext cx="6639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Alice</a:t>
            </a:r>
            <a:endParaRPr lang="en-GB" sz="1600" dirty="0"/>
          </a:p>
        </p:txBody>
      </p:sp>
      <p:sp>
        <p:nvSpPr>
          <p:cNvPr id="27" name="TextBox 26"/>
          <p:cNvSpPr txBox="1"/>
          <p:nvPr/>
        </p:nvSpPr>
        <p:spPr>
          <a:xfrm>
            <a:off x="1828800" y="3516898"/>
            <a:ext cx="8290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parent</a:t>
            </a:r>
            <a:endParaRPr lang="en-GB" sz="1600" dirty="0"/>
          </a:p>
        </p:txBody>
      </p:sp>
      <p:sp>
        <p:nvSpPr>
          <p:cNvPr id="28" name="TextBox 27"/>
          <p:cNvSpPr txBox="1"/>
          <p:nvPr/>
        </p:nvSpPr>
        <p:spPr>
          <a:xfrm>
            <a:off x="1066800" y="3755023"/>
            <a:ext cx="8515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sibling</a:t>
            </a:r>
            <a:endParaRPr lang="en-GB" sz="1600" dirty="0"/>
          </a:p>
        </p:txBody>
      </p:sp>
      <p:sp>
        <p:nvSpPr>
          <p:cNvPr id="29" name="TextBox 28"/>
          <p:cNvSpPr txBox="1"/>
          <p:nvPr/>
        </p:nvSpPr>
        <p:spPr>
          <a:xfrm>
            <a:off x="2743200" y="3505200"/>
            <a:ext cx="6286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John</a:t>
            </a:r>
            <a:endParaRPr lang="en-GB" sz="1600" dirty="0"/>
          </a:p>
        </p:txBody>
      </p:sp>
      <p:sp>
        <p:nvSpPr>
          <p:cNvPr id="30" name="TextBox 29"/>
          <p:cNvSpPr txBox="1"/>
          <p:nvPr/>
        </p:nvSpPr>
        <p:spPr>
          <a:xfrm>
            <a:off x="1946892" y="3755023"/>
            <a:ext cx="9108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Edward</a:t>
            </a:r>
            <a:endParaRPr lang="en-GB" sz="1600" dirty="0"/>
          </a:p>
        </p:txBody>
      </p:sp>
      <p:sp>
        <p:nvSpPr>
          <p:cNvPr id="32" name="TextBox 31"/>
          <p:cNvSpPr txBox="1"/>
          <p:nvPr/>
        </p:nvSpPr>
        <p:spPr>
          <a:xfrm>
            <a:off x="5715000" y="3429000"/>
            <a:ext cx="18405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cs typeface="Calibri" pitchFamily="34" charset="0"/>
              </a:rPr>
              <a:t>parentOfSiblings</a:t>
            </a:r>
            <a:endParaRPr lang="en-GB" sz="1600" dirty="0"/>
          </a:p>
        </p:txBody>
      </p:sp>
      <p:sp>
        <p:nvSpPr>
          <p:cNvPr id="37" name="TextBox 36"/>
          <p:cNvSpPr txBox="1"/>
          <p:nvPr/>
        </p:nvSpPr>
        <p:spPr>
          <a:xfrm>
            <a:off x="1142119" y="4309646"/>
            <a:ext cx="4267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cs typeface="Calibri" pitchFamily="34" charset="0"/>
              </a:rPr>
              <a:t>Jill</a:t>
            </a:r>
            <a:endParaRPr lang="en-GB" sz="1600" dirty="0"/>
          </a:p>
        </p:txBody>
      </p:sp>
      <p:sp>
        <p:nvSpPr>
          <p:cNvPr id="38" name="TextBox 37"/>
          <p:cNvSpPr txBox="1"/>
          <p:nvPr/>
        </p:nvSpPr>
        <p:spPr>
          <a:xfrm>
            <a:off x="1851708" y="4292025"/>
            <a:ext cx="8290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parent</a:t>
            </a:r>
            <a:endParaRPr lang="en-GB" sz="1600" dirty="0"/>
          </a:p>
        </p:txBody>
      </p:sp>
      <p:sp>
        <p:nvSpPr>
          <p:cNvPr id="39" name="TextBox 38"/>
          <p:cNvSpPr txBox="1"/>
          <p:nvPr/>
        </p:nvSpPr>
        <p:spPr>
          <a:xfrm>
            <a:off x="2590800" y="4267200"/>
            <a:ext cx="6286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John</a:t>
            </a:r>
            <a:endParaRPr lang="en-GB" sz="1600" dirty="0"/>
          </a:p>
        </p:txBody>
      </p:sp>
      <p:sp>
        <p:nvSpPr>
          <p:cNvPr id="40" name="TextBox 39"/>
          <p:cNvSpPr txBox="1"/>
          <p:nvPr/>
        </p:nvSpPr>
        <p:spPr>
          <a:xfrm>
            <a:off x="1255907" y="4547771"/>
            <a:ext cx="8515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sibling</a:t>
            </a:r>
            <a:endParaRPr lang="en-GB" sz="1600" dirty="0"/>
          </a:p>
        </p:txBody>
      </p:sp>
      <p:sp>
        <p:nvSpPr>
          <p:cNvPr id="41" name="TextBox 40"/>
          <p:cNvSpPr txBox="1"/>
          <p:nvPr/>
        </p:nvSpPr>
        <p:spPr>
          <a:xfrm>
            <a:off x="2001433" y="4547771"/>
            <a:ext cx="6655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Mary</a:t>
            </a:r>
            <a:endParaRPr lang="en-GB" sz="1600" dirty="0"/>
          </a:p>
        </p:txBody>
      </p:sp>
      <p:sp>
        <p:nvSpPr>
          <p:cNvPr id="43" name="TextBox 42"/>
          <p:cNvSpPr txBox="1"/>
          <p:nvPr/>
        </p:nvSpPr>
        <p:spPr>
          <a:xfrm>
            <a:off x="5715000" y="4267200"/>
            <a:ext cx="18405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cs typeface="Calibri" pitchFamily="34" charset="0"/>
              </a:rPr>
              <a:t>parentOfSiblings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61588580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38728E-6 L 0.42969 -0.01526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5" y="-8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6.93642E-7 L 0.60348 -0.04994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2" y="-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09827E-6 L 0.52396 -0.01341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" y="-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22222E-6 L 0.454 -0.00555 " pathEditMode="relative" rAng="0" ptsTypes="AA">
                                      <p:cBhvr>
                                        <p:cTn id="2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91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1.85185E-6 L 0.67205 0.03102 " pathEditMode="relative" rAng="0" ptsTypes="AA">
                                      <p:cBhvr>
                                        <p:cTn id="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594" y="1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9.82659E-7 L 0.42726 -0.00601 " pathEditMode="relative" rAng="0" ptsTypes="AA">
                                      <p:cBhvr>
                                        <p:cTn id="3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" y="-3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58382E-6 L 0.58282 -0.04324 " pathEditMode="relative" rAng="0" ptsTypes="AA">
                                      <p:cBhvr>
                                        <p:cTn id="3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" y="-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56069E-6 L 0.54062 -0.00231 " pathEditMode="relative" rAng="0" ptsTypes="AA">
                                      <p:cBhvr>
                                        <p:cTn id="5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48148E-6 L 0.48646 0.00116 " pathEditMode="relative" rAng="0" ptsTypes="AA">
                                      <p:cBhvr>
                                        <p:cTn id="5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23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7.40741E-7 L 0.66024 0.03588 " pathEditMode="relative" rAng="0" ptsTypes="AA">
                                      <p:cBhvr>
                                        <p:cTn id="5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003" y="1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/>
      <p:bldP spid="27" grpId="1"/>
      <p:bldP spid="28" grpId="0"/>
      <p:bldP spid="28" grpId="1"/>
      <p:bldP spid="29" grpId="0"/>
      <p:bldP spid="30" grpId="0"/>
      <p:bldP spid="32" grpId="0"/>
      <p:bldP spid="37" grpId="0"/>
      <p:bldP spid="38" grpId="0"/>
      <p:bldP spid="38" grpId="1"/>
      <p:bldP spid="39" grpId="0"/>
      <p:bldP spid="40" grpId="0"/>
      <p:bldP spid="40" grpId="1"/>
      <p:bldP spid="41" grpId="0"/>
      <p:bldP spid="4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Rule:</a:t>
            </a:r>
          </a:p>
          <a:p>
            <a:pPr>
              <a:buNone/>
            </a:pPr>
            <a:r>
              <a:rPr lang="en-US" sz="2400" dirty="0" smtClean="0"/>
              <a:t>	son(X,Y) ← parent(Y,Z), sibling(Z,X), </a:t>
            </a:r>
            <a:r>
              <a:rPr lang="en-US" sz="2400" b="1" dirty="0" smtClean="0"/>
              <a:t>not</a:t>
            </a:r>
            <a:r>
              <a:rPr lang="en-US" sz="2400" dirty="0" smtClean="0"/>
              <a:t> female(X)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</a:t>
            </a:r>
            <a:r>
              <a:rPr lang="en-US" baseline="-25000" dirty="0" smtClean="0"/>
              <a:t>P,J</a:t>
            </a:r>
            <a:r>
              <a:rPr lang="en-US" dirty="0" smtClean="0"/>
              <a:t>(I) calculation</a:t>
            </a:r>
            <a:endParaRPr lang="en-US" dirty="0"/>
          </a:p>
        </p:txBody>
      </p:sp>
      <p:grpSp>
        <p:nvGrpSpPr>
          <p:cNvPr id="5" name="Group 52"/>
          <p:cNvGrpSpPr/>
          <p:nvPr/>
        </p:nvGrpSpPr>
        <p:grpSpPr>
          <a:xfrm>
            <a:off x="3089075" y="2089666"/>
            <a:ext cx="2778325" cy="1447800"/>
            <a:chOff x="2216615" y="1447800"/>
            <a:chExt cx="2778325" cy="1447800"/>
          </a:xfrm>
        </p:grpSpPr>
        <p:grpSp>
          <p:nvGrpSpPr>
            <p:cNvPr id="7" name="Group 38"/>
            <p:cNvGrpSpPr/>
            <p:nvPr/>
          </p:nvGrpSpPr>
          <p:grpSpPr>
            <a:xfrm>
              <a:off x="2216615" y="1447800"/>
              <a:ext cx="2778325" cy="1447800"/>
              <a:chOff x="2216615" y="1447800"/>
              <a:chExt cx="2778325" cy="1447800"/>
            </a:xfrm>
          </p:grpSpPr>
          <p:grpSp>
            <p:nvGrpSpPr>
              <p:cNvPr id="8" name="Group 29"/>
              <p:cNvGrpSpPr/>
              <p:nvPr/>
            </p:nvGrpSpPr>
            <p:grpSpPr>
              <a:xfrm>
                <a:off x="2216615" y="1981200"/>
                <a:ext cx="2778325" cy="914400"/>
                <a:chOff x="2216615" y="1981200"/>
                <a:chExt cx="2778325" cy="914400"/>
              </a:xfrm>
            </p:grpSpPr>
            <p:sp>
              <p:nvSpPr>
                <p:cNvPr id="4" name="TextBox 3"/>
                <p:cNvSpPr txBox="1"/>
                <p:nvPr/>
              </p:nvSpPr>
              <p:spPr>
                <a:xfrm>
                  <a:off x="2216615" y="2526268"/>
                  <a:ext cx="277832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err="1" smtClean="0">
                      <a:cs typeface="Calibri" pitchFamily="34" charset="0"/>
                    </a:rPr>
                    <a:t>parentOfSiblings</a:t>
                  </a:r>
                  <a:r>
                    <a:rPr lang="en-US" dirty="0" smtClean="0"/>
                    <a:t>(Y,X,Z)</a:t>
                  </a:r>
                  <a:endParaRPr lang="en-US" dirty="0"/>
                </a:p>
              </p:txBody>
            </p:sp>
            <p:cxnSp>
              <p:nvCxnSpPr>
                <p:cNvPr id="6" name="Straight Arrow Connector 5"/>
                <p:cNvCxnSpPr>
                  <a:endCxn id="4" idx="0"/>
                </p:cNvCxnSpPr>
                <p:nvPr/>
              </p:nvCxnSpPr>
              <p:spPr>
                <a:xfrm>
                  <a:off x="3013740" y="1981200"/>
                  <a:ext cx="592038" cy="545068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Straight Arrow Connector 8"/>
                <p:cNvCxnSpPr>
                  <a:endCxn id="4" idx="0"/>
                </p:cNvCxnSpPr>
                <p:nvPr/>
              </p:nvCxnSpPr>
              <p:spPr>
                <a:xfrm flipH="1">
                  <a:off x="3605778" y="1981200"/>
                  <a:ext cx="627162" cy="545068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8" name="Oval 37"/>
              <p:cNvSpPr/>
              <p:nvPr/>
            </p:nvSpPr>
            <p:spPr>
              <a:xfrm>
                <a:off x="4156740" y="1447800"/>
                <a:ext cx="381000" cy="457200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2" name="Oval 51"/>
            <p:cNvSpPr/>
            <p:nvPr/>
          </p:nvSpPr>
          <p:spPr>
            <a:xfrm>
              <a:off x="2632740" y="1447800"/>
              <a:ext cx="381000" cy="4572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3276600" y="2596634"/>
            <a:ext cx="5034671" cy="2438400"/>
            <a:chOff x="3276600" y="2596634"/>
            <a:chExt cx="5034671" cy="2438400"/>
          </a:xfrm>
        </p:grpSpPr>
        <p:cxnSp>
          <p:nvCxnSpPr>
            <p:cNvPr id="14" name="Straight Arrow Connector 13"/>
            <p:cNvCxnSpPr>
              <a:endCxn id="12" idx="0"/>
            </p:cNvCxnSpPr>
            <p:nvPr/>
          </p:nvCxnSpPr>
          <p:spPr>
            <a:xfrm>
              <a:off x="7350073" y="2596634"/>
              <a:ext cx="43180" cy="24384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4" idx="2"/>
              <a:endCxn id="12" idx="0"/>
            </p:cNvCxnSpPr>
            <p:nvPr/>
          </p:nvCxnSpPr>
          <p:spPr>
            <a:xfrm>
              <a:off x="4478238" y="3537466"/>
              <a:ext cx="2915015" cy="149756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3276600" y="4045803"/>
              <a:ext cx="390883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 smtClean="0">
                  <a:cs typeface="Calibri" pitchFamily="34" charset="0"/>
                </a:rPr>
                <a:t>parentOfSiblings</a:t>
              </a:r>
              <a:r>
                <a:rPr lang="en-US" sz="1600" dirty="0" smtClean="0">
                  <a:cs typeface="Calibri" pitchFamily="34" charset="0"/>
                </a:rPr>
                <a:t>(</a:t>
              </a:r>
              <a:r>
                <a:rPr lang="en-US" sz="1600" dirty="0" smtClean="0"/>
                <a:t>John</a:t>
              </a:r>
              <a:r>
                <a:rPr lang="en-US" sz="1600" dirty="0" smtClean="0">
                  <a:cs typeface="Calibri" pitchFamily="34" charset="0"/>
                </a:rPr>
                <a:t>, Edward, Alice)</a:t>
              </a:r>
            </a:p>
            <a:p>
              <a:r>
                <a:rPr lang="en-US" sz="1600" dirty="0" err="1" smtClean="0">
                  <a:cs typeface="Calibri" pitchFamily="34" charset="0"/>
                </a:rPr>
                <a:t>parentOfSiblings</a:t>
              </a:r>
              <a:r>
                <a:rPr lang="en-US" sz="1600" dirty="0" smtClean="0">
                  <a:cs typeface="Calibri" pitchFamily="34" charset="0"/>
                </a:rPr>
                <a:t>(John, Mary, Jill)</a:t>
              </a:r>
            </a:p>
            <a:p>
              <a:endParaRPr lang="en-US" sz="16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629400" y="3352800"/>
              <a:ext cx="16818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female(Mary)</a:t>
              </a:r>
              <a:endParaRPr lang="en-US" dirty="0"/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4572000" y="2450068"/>
            <a:ext cx="6543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Join</a:t>
            </a:r>
            <a:endParaRPr lang="en-US" sz="2000" dirty="0">
              <a:solidFill>
                <a:srgbClr val="FF0000"/>
              </a:solidFill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3235273" y="3434834"/>
            <a:ext cx="5257800" cy="1969532"/>
            <a:chOff x="3276600" y="3352800"/>
            <a:chExt cx="5257800" cy="1969532"/>
          </a:xfrm>
        </p:grpSpPr>
        <p:grpSp>
          <p:nvGrpSpPr>
            <p:cNvPr id="36" name="Group 35"/>
            <p:cNvGrpSpPr/>
            <p:nvPr/>
          </p:nvGrpSpPr>
          <p:grpSpPr>
            <a:xfrm>
              <a:off x="3276600" y="3352800"/>
              <a:ext cx="5257800" cy="1969532"/>
              <a:chOff x="3276600" y="3352800"/>
              <a:chExt cx="5257800" cy="1969532"/>
            </a:xfrm>
          </p:grpSpPr>
          <p:sp>
            <p:nvSpPr>
              <p:cNvPr id="12" name="TextBox 11"/>
              <p:cNvSpPr txBox="1"/>
              <p:nvPr/>
            </p:nvSpPr>
            <p:spPr>
              <a:xfrm>
                <a:off x="6334759" y="4953000"/>
                <a:ext cx="219964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son(Edward, John)</a:t>
                </a:r>
                <a:endParaRPr lang="en-US" dirty="0"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5562600" y="4267200"/>
                <a:ext cx="609600" cy="304800"/>
              </a:xfrm>
              <a:prstGeom prst="ellipse">
                <a:avLst/>
              </a:prstGeom>
              <a:noFill/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7467600" y="3352800"/>
                <a:ext cx="685800" cy="304800"/>
              </a:xfrm>
              <a:prstGeom prst="ellipse">
                <a:avLst/>
              </a:prstGeom>
              <a:noFill/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3276600" y="4419600"/>
                <a:ext cx="3352800" cy="0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9" name="TextBox 38"/>
            <p:cNvSpPr txBox="1"/>
            <p:nvPr/>
          </p:nvSpPr>
          <p:spPr>
            <a:xfrm>
              <a:off x="6768829" y="4495800"/>
              <a:ext cx="130837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FF0000"/>
                  </a:solidFill>
                </a:rPr>
                <a:t>Anti-join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4644615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Performance: No Recursion</a:t>
            </a:r>
            <a:br>
              <a:rPr lang="en-US" dirty="0" smtClean="0"/>
            </a:br>
            <a:r>
              <a:rPr lang="en-US" sz="3100" dirty="0" smtClean="0">
                <a:solidFill>
                  <a:srgbClr val="FF0000"/>
                </a:solidFill>
              </a:rPr>
              <a:t>parallelization factor of 8: linear performance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447800"/>
            <a:ext cx="6172200" cy="4658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617475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Performance: No Recursion</a:t>
            </a:r>
            <a:br>
              <a:rPr lang="en-US" dirty="0" smtClean="0"/>
            </a:br>
            <a:r>
              <a:rPr lang="en-US" sz="2200" dirty="0" smtClean="0">
                <a:solidFill>
                  <a:srgbClr val="FF0000"/>
                </a:solidFill>
              </a:rPr>
              <a:t>parallelization factor of 8: linear performance up to 64 rules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1447800"/>
            <a:ext cx="6104178" cy="460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267018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Performance: Full WFS</a:t>
            </a:r>
            <a:br>
              <a:rPr lang="en-US" dirty="0" smtClean="0"/>
            </a:br>
            <a:r>
              <a:rPr lang="en-US" sz="2400" dirty="0" smtClean="0">
                <a:solidFill>
                  <a:srgbClr val="FF0000"/>
                </a:solidFill>
              </a:rPr>
              <a:t>parallelization factor of 4: linear performance (cycle)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1" y="1552575"/>
            <a:ext cx="8085827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464327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Performance: Full WFS</a:t>
            </a:r>
            <a:br>
              <a:rPr lang="en-US" dirty="0" smtClean="0"/>
            </a:br>
            <a:r>
              <a:rPr lang="en-US" sz="2700" dirty="0" smtClean="0">
                <a:solidFill>
                  <a:srgbClr val="FF0000"/>
                </a:solidFill>
              </a:rPr>
              <a:t>parallelization factor of 4: linear performance (tree)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524001"/>
            <a:ext cx="8077200" cy="4320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786643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Presentation Overview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 dirty="0" smtClean="0"/>
              <a:t>Motivation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RDFS Reasoning</a:t>
            </a:r>
            <a:endParaRPr lang="en-GB" dirty="0"/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Reasoning with Imperfect Data and Knowledge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>
                <a:solidFill>
                  <a:srgbClr val="C00000"/>
                </a:solidFill>
              </a:rPr>
              <a:t>Ontology Repair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Future Work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745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Semantic Interoperability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b="1" dirty="0" smtClean="0"/>
              <a:t>Why? To create added value through combination of different, independently maintained data sources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0070C0"/>
                </a:solidFill>
                <a:sym typeface="Wingdings" pitchFamily="2" charset="2"/>
              </a:rPr>
              <a:t>Example: Healthcare</a:t>
            </a:r>
          </a:p>
          <a:p>
            <a:r>
              <a:rPr lang="en-GB" dirty="0" smtClean="0">
                <a:sym typeface="Wingdings" pitchFamily="2" charset="2"/>
              </a:rPr>
              <a:t>Combine healthcare, social and economic data to better predict problems and to derive interventions</a:t>
            </a:r>
            <a:endParaRPr lang="en-GB" dirty="0">
              <a:sym typeface="Wingdings" pitchFamily="2" charset="2"/>
            </a:endParaRPr>
          </a:p>
          <a:p>
            <a:pPr marL="0" indent="0">
              <a:buNone/>
            </a:pPr>
            <a:r>
              <a:rPr lang="en-GB" dirty="0" smtClean="0">
                <a:solidFill>
                  <a:srgbClr val="0070C0"/>
                </a:solidFill>
              </a:rPr>
              <a:t>Example: Pollution reduction through traffic control</a:t>
            </a:r>
          </a:p>
          <a:p>
            <a:r>
              <a:rPr lang="en-GB" dirty="0" smtClean="0"/>
              <a:t>Combine environmental (e.g. air pollution, weather), traffic and other data (e.g. built environment, socioeconomic data, events)</a:t>
            </a:r>
          </a:p>
          <a:p>
            <a:r>
              <a:rPr lang="en-GB" dirty="0" smtClean="0"/>
              <a:t>Combine historic and actual data</a:t>
            </a:r>
          </a:p>
          <a:p>
            <a:r>
              <a:rPr lang="en-GB" dirty="0" smtClean="0"/>
              <a:t>Use the above to derive traffic interventions to improve air quality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1296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Contains </a:t>
            </a:r>
            <a:r>
              <a:rPr lang="en-US" dirty="0" smtClean="0">
                <a:solidFill>
                  <a:srgbClr val="FF0000"/>
                </a:solidFill>
              </a:rPr>
              <a:t>billions of triples </a:t>
            </a:r>
            <a:r>
              <a:rPr lang="en-US" dirty="0" smtClean="0"/>
              <a:t>and is </a:t>
            </a:r>
            <a:r>
              <a:rPr lang="en-US" dirty="0" smtClean="0">
                <a:solidFill>
                  <a:srgbClr val="FF0000"/>
                </a:solidFill>
              </a:rPr>
              <a:t>growing rapidly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Motivation</a:t>
            </a:r>
            <a:r>
              <a:rPr lang="en-US" sz="4000" dirty="0" smtClean="0"/>
              <a:t>: LOD </a:t>
            </a:r>
            <a:r>
              <a:rPr lang="en-GB" sz="4000" dirty="0" smtClean="0"/>
              <a:t>Explosion </a:t>
            </a:r>
            <a:r>
              <a:rPr lang="en-GB" sz="4000" dirty="0"/>
              <a:t>of </a:t>
            </a:r>
            <a:r>
              <a:rPr lang="en-GB" sz="4000" dirty="0" smtClean="0"/>
              <a:t>Uptake</a:t>
            </a:r>
            <a:endParaRPr lang="en-US" sz="4000" dirty="0"/>
          </a:p>
        </p:txBody>
      </p:sp>
      <p:graphicFrame>
        <p:nvGraphicFramePr>
          <p:cNvPr id="6" name="Chart 5"/>
          <p:cNvGraphicFramePr/>
          <p:nvPr/>
        </p:nvGraphicFramePr>
        <p:xfrm>
          <a:off x="1066800" y="2209800"/>
          <a:ext cx="71628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80683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295400"/>
            <a:ext cx="8229600" cy="4525963"/>
          </a:xfrm>
        </p:spPr>
        <p:txBody>
          <a:bodyPr>
            <a:normAutofit lnSpcReduction="10000"/>
          </a:bodyPr>
          <a:lstStyle/>
          <a:p>
            <a:pPr marL="109728" indent="0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marL="109728" indent="0">
              <a:buNone/>
            </a:pPr>
            <a:r>
              <a:rPr lang="en-US" b="1" dirty="0" smtClean="0"/>
              <a:t>Quality problems</a:t>
            </a:r>
          </a:p>
          <a:p>
            <a:r>
              <a:rPr lang="en-US" dirty="0" smtClean="0"/>
              <a:t>Obsolete links</a:t>
            </a:r>
          </a:p>
          <a:p>
            <a:r>
              <a:rPr lang="en-US" dirty="0" smtClean="0"/>
              <a:t>Invalidities that occur easily when one combines many data sets (e.g. in terms of </a:t>
            </a:r>
            <a:r>
              <a:rPr lang="en-US" dirty="0" err="1" smtClean="0"/>
              <a:t>disjointness</a:t>
            </a:r>
            <a:r>
              <a:rPr lang="en-US" dirty="0" smtClean="0"/>
              <a:t>, range, functional properties </a:t>
            </a:r>
            <a:r>
              <a:rPr lang="en-US" dirty="0" err="1" smtClean="0"/>
              <a:t>etc</a:t>
            </a:r>
            <a:r>
              <a:rPr lang="en-US" dirty="0" smtClean="0"/>
              <a:t>) </a:t>
            </a:r>
          </a:p>
          <a:p>
            <a:pPr marL="109728" indent="0">
              <a:buNone/>
            </a:pPr>
            <a:r>
              <a:rPr lang="en-US" b="1" dirty="0" smtClean="0"/>
              <a:t>Current remedies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Manual </a:t>
            </a:r>
            <a:r>
              <a:rPr lang="en-US" dirty="0" err="1" smtClean="0">
                <a:solidFill>
                  <a:srgbClr val="0070C0"/>
                </a:solidFill>
              </a:rPr>
              <a:t>curation</a:t>
            </a:r>
            <a:endParaRPr lang="en-US" dirty="0" smtClean="0">
              <a:solidFill>
                <a:srgbClr val="0070C0"/>
              </a:solidFill>
            </a:endParaRPr>
          </a:p>
          <a:p>
            <a:pPr lvl="1"/>
            <a:r>
              <a:rPr lang="en-US" dirty="0" smtClean="0"/>
              <a:t>Time consuming, error prone</a:t>
            </a:r>
            <a:endParaRPr lang="en-US" dirty="0"/>
          </a:p>
          <a:p>
            <a:r>
              <a:rPr lang="en-US" dirty="0" smtClean="0">
                <a:solidFill>
                  <a:srgbClr val="0070C0"/>
                </a:solidFill>
              </a:rPr>
              <a:t>Automated diagnosis and repair</a:t>
            </a:r>
          </a:p>
          <a:p>
            <a:pPr lvl="1"/>
            <a:r>
              <a:rPr lang="en-US" dirty="0" smtClean="0"/>
              <a:t>Based on integrity constraints</a:t>
            </a:r>
          </a:p>
          <a:p>
            <a:pPr lvl="1"/>
            <a:r>
              <a:rPr lang="en-US" dirty="0" smtClean="0"/>
              <a:t>At present insufficient efficiency (e.g. hours for </a:t>
            </a:r>
            <a:r>
              <a:rPr lang="en-US" dirty="0" err="1" smtClean="0"/>
              <a:t>DBPedia</a:t>
            </a:r>
            <a:r>
              <a:rPr lang="en-US" dirty="0" smtClean="0"/>
              <a:t>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But what about Quality?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95756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Parallel and automatic diagnosis and repairing framework</a:t>
            </a:r>
          </a:p>
          <a:p>
            <a:r>
              <a:rPr lang="en-US" b="1" dirty="0" smtClean="0"/>
              <a:t>Diagnosis</a:t>
            </a:r>
            <a:r>
              <a:rPr lang="en-US" dirty="0" smtClean="0"/>
              <a:t>: detecting invalidities</a:t>
            </a:r>
          </a:p>
          <a:p>
            <a:r>
              <a:rPr lang="en-US" b="1" dirty="0" smtClean="0"/>
              <a:t>Repair</a:t>
            </a:r>
            <a:r>
              <a:rPr lang="en-US" dirty="0" smtClean="0"/>
              <a:t>: automatically resolving detected invalidities</a:t>
            </a:r>
          </a:p>
          <a:p>
            <a:r>
              <a:rPr lang="en-US" dirty="0" smtClean="0"/>
              <a:t>Supporting </a:t>
            </a:r>
            <a:r>
              <a:rPr lang="en-US" b="1" dirty="0" smtClean="0"/>
              <a:t>large-scale</a:t>
            </a:r>
            <a:r>
              <a:rPr lang="en-US" dirty="0" smtClean="0"/>
              <a:t> through mass parallelization</a:t>
            </a:r>
          </a:p>
          <a:p>
            <a:r>
              <a:rPr lang="en-US" dirty="0" smtClean="0"/>
              <a:t>Over </a:t>
            </a:r>
            <a:r>
              <a:rPr lang="en-US" sz="2800" dirty="0" smtClean="0"/>
              <a:t>DL-</a:t>
            </a:r>
            <a:r>
              <a:rPr lang="en-US" sz="2800" dirty="0" err="1" smtClean="0"/>
              <a:t>Lite</a:t>
            </a:r>
            <a:r>
              <a:rPr lang="en-US" sz="2800" baseline="-25000" dirty="0" err="1" smtClean="0"/>
              <a:t>A</a:t>
            </a:r>
            <a:r>
              <a:rPr lang="en-US" sz="2800" dirty="0" smtClean="0"/>
              <a:t> KBs, which balances</a:t>
            </a:r>
          </a:p>
          <a:p>
            <a:pPr lvl="1"/>
            <a:r>
              <a:rPr lang="en-US" dirty="0" smtClean="0"/>
              <a:t>expressive power of the semantics </a:t>
            </a:r>
          </a:p>
          <a:p>
            <a:pPr lvl="1"/>
            <a:r>
              <a:rPr lang="en-US" dirty="0" smtClean="0"/>
              <a:t>computational complexity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Ontology Diagnosis and Repair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22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Integrity constraints expressed as SPARQL queries</a:t>
            </a:r>
          </a:p>
          <a:p>
            <a:r>
              <a:rPr lang="en-US" dirty="0" smtClean="0"/>
              <a:t>SPARQL queries translated into </a:t>
            </a:r>
            <a:r>
              <a:rPr lang="en-US" dirty="0" err="1" smtClean="0"/>
              <a:t>MapReduce</a:t>
            </a:r>
            <a:r>
              <a:rPr lang="en-US" dirty="0" smtClean="0"/>
              <a:t> algorithm</a:t>
            </a:r>
          </a:p>
          <a:p>
            <a:r>
              <a:rPr lang="en-US" dirty="0" smtClean="0"/>
              <a:t>Form a </a:t>
            </a:r>
            <a:r>
              <a:rPr lang="en-US" dirty="0" smtClean="0">
                <a:solidFill>
                  <a:srgbClr val="FF0000"/>
                </a:solidFill>
              </a:rPr>
              <a:t>graph of invalidities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Diagnosis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547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Example: Concept with Domain </a:t>
            </a:r>
            <a:r>
              <a:rPr lang="en-US" dirty="0" err="1" smtClean="0"/>
              <a:t>Disjointness</a:t>
            </a:r>
            <a:r>
              <a:rPr lang="en-US" dirty="0" smtClean="0"/>
              <a:t> (</a:t>
            </a:r>
            <a:r>
              <a:rPr lang="en-US" dirty="0" err="1" smtClean="0"/>
              <a:t>CwD</a:t>
            </a:r>
            <a:r>
              <a:rPr lang="en-US" dirty="0" smtClean="0"/>
              <a:t>)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229600" cy="42976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362200"/>
                <a:gridCol w="5867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Input: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2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[A</a:t>
                      </a:r>
                      <a:r>
                        <a:rPr kumimoji="0" lang="en-US" sz="24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en-US" sz="2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4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owl:disjointWith</a:t>
                      </a:r>
                      <a:r>
                        <a:rPr kumimoji="0" lang="en-US" sz="2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</a:t>
                      </a:r>
                      <a:r>
                        <a:rPr kumimoji="0" lang="en-US" sz="24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en-US" sz="2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] ∈ </a:t>
                      </a:r>
                      <a:r>
                        <a:rPr kumimoji="0" lang="en-US" sz="24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cln</a:t>
                      </a:r>
                      <a:r>
                        <a:rPr kumimoji="0" lang="en-US" sz="2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(T)</a:t>
                      </a:r>
                    </a:p>
                    <a:p>
                      <a:r>
                        <a:rPr kumimoji="0" lang="fr-FR" sz="2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[P</a:t>
                      </a:r>
                      <a:r>
                        <a:rPr kumimoji="0" lang="fr-FR" sz="24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fr-FR" sz="2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24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rdfs:domain</a:t>
                      </a:r>
                      <a:r>
                        <a:rPr kumimoji="0" lang="fr-FR" sz="2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</a:t>
                      </a:r>
                      <a:r>
                        <a:rPr kumimoji="0" lang="fr-FR" sz="24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fr-FR" sz="2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] </a:t>
                      </a:r>
                      <a:r>
                        <a:rPr kumimoji="0" lang="en-US" sz="2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∈</a:t>
                      </a:r>
                      <a:r>
                        <a:rPr kumimoji="0" lang="fr-FR" sz="2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</a:t>
                      </a:r>
                    </a:p>
                    <a:p>
                      <a:r>
                        <a:rPr kumimoji="0" lang="en-US" sz="2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[S </a:t>
                      </a:r>
                      <a:r>
                        <a:rPr kumimoji="0" lang="en-US" sz="24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rdf:type</a:t>
                      </a:r>
                      <a:r>
                        <a:rPr kumimoji="0" lang="en-US" sz="2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</a:t>
                      </a:r>
                      <a:r>
                        <a:rPr kumimoji="0" lang="en-US" sz="24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en-US" sz="2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] ∈ A</a:t>
                      </a:r>
                    </a:p>
                    <a:p>
                      <a:r>
                        <a:rPr kumimoji="0" lang="pt-BR" sz="2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[S P</a:t>
                      </a:r>
                      <a:r>
                        <a:rPr kumimoji="0" lang="pt-BR" sz="24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pt-BR" sz="2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O] </a:t>
                      </a:r>
                      <a:r>
                        <a:rPr kumimoji="0" lang="en-US" sz="2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∈</a:t>
                      </a:r>
                      <a:r>
                        <a:rPr kumimoji="0" lang="pt-BR" sz="2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</a:t>
                      </a:r>
                      <a:endParaRPr lang="en-US" sz="24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Query: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SELECT ?s ?o WHERE {</a:t>
                      </a:r>
                    </a:p>
                    <a:p>
                      <a:r>
                        <a:rPr lang="en-US" sz="2400" dirty="0" smtClean="0"/>
                        <a:t>?s </a:t>
                      </a:r>
                      <a:r>
                        <a:rPr lang="en-US" sz="2400" dirty="0" err="1" smtClean="0"/>
                        <a:t>rdf:type</a:t>
                      </a:r>
                      <a:r>
                        <a:rPr lang="en-US" sz="2400" dirty="0" smtClean="0"/>
                        <a:t> A .</a:t>
                      </a:r>
                    </a:p>
                    <a:p>
                      <a:r>
                        <a:rPr lang="en-US" sz="2400" dirty="0" smtClean="0"/>
                        <a:t>?s P1 ?o .</a:t>
                      </a:r>
                    </a:p>
                    <a:p>
                      <a:r>
                        <a:rPr lang="en-US" sz="2400" dirty="0" smtClean="0"/>
                        <a:t>}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Invalidity: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&lt;t1, t2&gt;, where</a:t>
                      </a:r>
                    </a:p>
                    <a:p>
                      <a:r>
                        <a:rPr lang="en-US" sz="2400" dirty="0" smtClean="0"/>
                        <a:t>t1 = [S </a:t>
                      </a:r>
                      <a:r>
                        <a:rPr lang="en-US" sz="2400" dirty="0" err="1" smtClean="0"/>
                        <a:t>rdf:type</a:t>
                      </a:r>
                      <a:r>
                        <a:rPr lang="en-US" sz="2400" dirty="0" smtClean="0"/>
                        <a:t> A1]</a:t>
                      </a:r>
                    </a:p>
                    <a:p>
                      <a:r>
                        <a:rPr lang="en-US" sz="2400" dirty="0" smtClean="0"/>
                        <a:t>t2 = [S P1 O]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1127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Signal/Collect</a:t>
            </a:r>
            <a:r>
              <a:rPr lang="en-US" dirty="0" smtClean="0"/>
              <a:t> is a framework for large-scale graph processing</a:t>
            </a:r>
          </a:p>
          <a:p>
            <a:r>
              <a:rPr lang="en-US" dirty="0" smtClean="0"/>
              <a:t>Resolve invalidities in </a:t>
            </a:r>
            <a:r>
              <a:rPr lang="en-US" dirty="0" smtClean="0">
                <a:solidFill>
                  <a:srgbClr val="FF0000"/>
                </a:solidFill>
              </a:rPr>
              <a:t>greedy</a:t>
            </a:r>
            <a:r>
              <a:rPr lang="en-US" dirty="0" smtClean="0"/>
              <a:t> manner</a:t>
            </a:r>
          </a:p>
          <a:p>
            <a:r>
              <a:rPr lang="en-US" dirty="0" smtClean="0"/>
              <a:t>Compute an acceptable </a:t>
            </a:r>
            <a:r>
              <a:rPr lang="en-US" u="sng" dirty="0" smtClean="0">
                <a:solidFill>
                  <a:srgbClr val="FF0000"/>
                </a:solidFill>
              </a:rPr>
              <a:t>approximation</a:t>
            </a:r>
            <a:r>
              <a:rPr lang="en-US" dirty="0" smtClean="0">
                <a:solidFill>
                  <a:srgbClr val="FF0000"/>
                </a:solidFill>
              </a:rPr>
              <a:t> of invalid data assertions</a:t>
            </a:r>
            <a:r>
              <a:rPr lang="en-US" dirty="0" smtClean="0"/>
              <a:t> to be removed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Repair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397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Programming model for </a:t>
            </a:r>
            <a:r>
              <a:rPr lang="en-US" dirty="0" smtClean="0">
                <a:solidFill>
                  <a:srgbClr val="FF0000"/>
                </a:solidFill>
              </a:rPr>
              <a:t>large-scale graph processing</a:t>
            </a:r>
          </a:p>
          <a:p>
            <a:r>
              <a:rPr lang="en-US" dirty="0" smtClean="0"/>
              <a:t>Models a graph where:</a:t>
            </a:r>
          </a:p>
          <a:p>
            <a:pPr lvl="1"/>
            <a:r>
              <a:rPr lang="en-US" b="1" dirty="0" smtClean="0"/>
              <a:t>Vertices</a:t>
            </a:r>
            <a:r>
              <a:rPr lang="en-US" dirty="0" smtClean="0"/>
              <a:t>, have a state and update their neighbors about state changes</a:t>
            </a:r>
          </a:p>
          <a:p>
            <a:pPr lvl="1"/>
            <a:r>
              <a:rPr lang="en-US" b="1" dirty="0" smtClean="0"/>
              <a:t>Edges</a:t>
            </a:r>
            <a:r>
              <a:rPr lang="en-US" dirty="0" smtClean="0"/>
              <a:t>, transfer messages from </a:t>
            </a:r>
            <a:r>
              <a:rPr lang="en-US" b="1" dirty="0" smtClean="0"/>
              <a:t>source</a:t>
            </a:r>
            <a:r>
              <a:rPr lang="en-US" dirty="0" smtClean="0"/>
              <a:t> to </a:t>
            </a:r>
            <a:r>
              <a:rPr lang="en-US" b="1" dirty="0" smtClean="0"/>
              <a:t>target </a:t>
            </a:r>
            <a:r>
              <a:rPr lang="en-US" dirty="0" smtClean="0"/>
              <a:t>vertex</a:t>
            </a:r>
          </a:p>
          <a:p>
            <a:r>
              <a:rPr lang="en-US" dirty="0" smtClean="0"/>
              <a:t>Two core functions:</a:t>
            </a:r>
          </a:p>
          <a:p>
            <a:pPr lvl="1"/>
            <a:r>
              <a:rPr lang="en-US" b="1" dirty="0" smtClean="0"/>
              <a:t>Signal()</a:t>
            </a:r>
            <a:r>
              <a:rPr lang="en-US" dirty="0" smtClean="0"/>
              <a:t>: messages passing over edges</a:t>
            </a:r>
          </a:p>
          <a:p>
            <a:pPr lvl="1"/>
            <a:r>
              <a:rPr lang="en-US" b="1" dirty="0" smtClean="0"/>
              <a:t>Collect()</a:t>
            </a:r>
            <a:r>
              <a:rPr lang="en-US" dirty="0" smtClean="0"/>
              <a:t>: vertices collect incoming signals and update their states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Signal/Collect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1118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1622107" y="1905000"/>
          <a:ext cx="5540693" cy="11125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425893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kumimoji="0" lang="en-US" sz="1800" kern="1200" baseline="0" dirty="0" err="1" smtClean="0"/>
                        <a:t>initialState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if</a:t>
                      </a:r>
                      <a:r>
                        <a:rPr lang="en-US" dirty="0" smtClean="0"/>
                        <a:t> (</a:t>
                      </a:r>
                      <a:r>
                        <a:rPr lang="en-US" dirty="0" err="1" smtClean="0"/>
                        <a:t>isSource</a:t>
                      </a:r>
                      <a:r>
                        <a:rPr lang="en-US" dirty="0" smtClean="0"/>
                        <a:t>) 0 </a:t>
                      </a:r>
                      <a:r>
                        <a:rPr lang="en-US" b="1" dirty="0" smtClean="0"/>
                        <a:t>else</a:t>
                      </a:r>
                      <a:r>
                        <a:rPr lang="en-US" dirty="0" smtClean="0"/>
                        <a:t> infinity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en-US" sz="1800" kern="1200" baseline="0" dirty="0" smtClean="0"/>
                        <a:t>signal()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return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source.state</a:t>
                      </a:r>
                      <a:r>
                        <a:rPr lang="en-US" dirty="0" smtClean="0"/>
                        <a:t> + </a:t>
                      </a:r>
                      <a:r>
                        <a:rPr lang="en-US" dirty="0" err="1" smtClean="0"/>
                        <a:t>edge.weight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collect()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return</a:t>
                      </a:r>
                      <a:r>
                        <a:rPr lang="en-US" dirty="0" smtClean="0"/>
                        <a:t> min(</a:t>
                      </a:r>
                      <a:r>
                        <a:rPr lang="en-US" dirty="0" err="1" smtClean="0"/>
                        <a:t>oldState</a:t>
                      </a:r>
                      <a:r>
                        <a:rPr lang="en-US" dirty="0" smtClean="0"/>
                        <a:t>, min(signals))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Signal/Collect: Single Source Shortest Path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3548062"/>
            <a:ext cx="5400675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854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Repair: Greedy Vertex Cover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762000" y="3581400"/>
            <a:ext cx="685800" cy="685800"/>
          </a:xfrm>
          <a:prstGeom prst="ellipse">
            <a:avLst/>
          </a:prstGeom>
          <a:noFill/>
          <a:ln w="1016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t3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Oval 5"/>
          <p:cNvSpPr/>
          <p:nvPr/>
        </p:nvSpPr>
        <p:spPr>
          <a:xfrm>
            <a:off x="3581400" y="1447800"/>
            <a:ext cx="685800" cy="685800"/>
          </a:xfrm>
          <a:prstGeom prst="ellipse">
            <a:avLst/>
          </a:prstGeom>
          <a:noFill/>
          <a:ln w="1016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t2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Oval 6"/>
          <p:cNvSpPr/>
          <p:nvPr/>
        </p:nvSpPr>
        <p:spPr>
          <a:xfrm>
            <a:off x="3581400" y="3581400"/>
            <a:ext cx="685800" cy="685800"/>
          </a:xfrm>
          <a:prstGeom prst="ellipse">
            <a:avLst/>
          </a:prstGeom>
          <a:noFill/>
          <a:ln w="1016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t1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Oval 7"/>
          <p:cNvSpPr/>
          <p:nvPr/>
        </p:nvSpPr>
        <p:spPr>
          <a:xfrm>
            <a:off x="3581400" y="5334000"/>
            <a:ext cx="685800" cy="685800"/>
          </a:xfrm>
          <a:prstGeom prst="ellipse">
            <a:avLst/>
          </a:prstGeom>
          <a:noFill/>
          <a:ln w="1016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t4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Oval 8"/>
          <p:cNvSpPr/>
          <p:nvPr/>
        </p:nvSpPr>
        <p:spPr>
          <a:xfrm>
            <a:off x="6477000" y="3581400"/>
            <a:ext cx="685800" cy="685800"/>
          </a:xfrm>
          <a:prstGeom prst="ellipse">
            <a:avLst/>
          </a:prstGeom>
          <a:noFill/>
          <a:ln w="1016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t5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Oval 9"/>
          <p:cNvSpPr/>
          <p:nvPr/>
        </p:nvSpPr>
        <p:spPr>
          <a:xfrm>
            <a:off x="6477000" y="1447800"/>
            <a:ext cx="685800" cy="685800"/>
          </a:xfrm>
          <a:prstGeom prst="ellipse">
            <a:avLst/>
          </a:prstGeom>
          <a:noFill/>
          <a:ln w="1016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t6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12" name="Straight Arrow Connector 11"/>
          <p:cNvCxnSpPr>
            <a:stCxn id="4" idx="6"/>
            <a:endCxn id="7" idx="2"/>
          </p:cNvCxnSpPr>
          <p:nvPr/>
        </p:nvCxnSpPr>
        <p:spPr>
          <a:xfrm>
            <a:off x="1447800" y="3924300"/>
            <a:ext cx="2133600" cy="0"/>
          </a:xfrm>
          <a:prstGeom prst="straightConnector1">
            <a:avLst/>
          </a:prstGeom>
          <a:ln w="444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7" idx="0"/>
            <a:endCxn id="6" idx="4"/>
          </p:cNvCxnSpPr>
          <p:nvPr/>
        </p:nvCxnSpPr>
        <p:spPr>
          <a:xfrm flipV="1">
            <a:off x="3924300" y="2133600"/>
            <a:ext cx="0" cy="1447800"/>
          </a:xfrm>
          <a:prstGeom prst="straightConnector1">
            <a:avLst/>
          </a:prstGeom>
          <a:ln w="444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8" idx="0"/>
            <a:endCxn id="7" idx="4"/>
          </p:cNvCxnSpPr>
          <p:nvPr/>
        </p:nvCxnSpPr>
        <p:spPr>
          <a:xfrm flipV="1">
            <a:off x="3924300" y="4267200"/>
            <a:ext cx="0" cy="1066800"/>
          </a:xfrm>
          <a:prstGeom prst="straightConnector1">
            <a:avLst/>
          </a:prstGeom>
          <a:ln w="444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9" idx="2"/>
            <a:endCxn id="7" idx="6"/>
          </p:cNvCxnSpPr>
          <p:nvPr/>
        </p:nvCxnSpPr>
        <p:spPr>
          <a:xfrm flipH="1">
            <a:off x="4267200" y="3924300"/>
            <a:ext cx="2209800" cy="0"/>
          </a:xfrm>
          <a:prstGeom prst="straightConnector1">
            <a:avLst/>
          </a:prstGeom>
          <a:ln w="444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0" idx="4"/>
            <a:endCxn id="9" idx="0"/>
          </p:cNvCxnSpPr>
          <p:nvPr/>
        </p:nvCxnSpPr>
        <p:spPr>
          <a:xfrm>
            <a:off x="6819900" y="2133600"/>
            <a:ext cx="0" cy="1447800"/>
          </a:xfrm>
          <a:prstGeom prst="straightConnector1">
            <a:avLst/>
          </a:prstGeom>
          <a:ln w="444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0" idx="2"/>
            <a:endCxn id="6" idx="6"/>
          </p:cNvCxnSpPr>
          <p:nvPr/>
        </p:nvCxnSpPr>
        <p:spPr>
          <a:xfrm flipH="1">
            <a:off x="4267200" y="1790700"/>
            <a:ext cx="2209800" cy="0"/>
          </a:xfrm>
          <a:prstGeom prst="straightConnector1">
            <a:avLst/>
          </a:prstGeom>
          <a:ln w="444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0" idx="3"/>
            <a:endCxn id="7" idx="7"/>
          </p:cNvCxnSpPr>
          <p:nvPr/>
        </p:nvCxnSpPr>
        <p:spPr>
          <a:xfrm flipH="1">
            <a:off x="4166767" y="2033167"/>
            <a:ext cx="2410666" cy="1648666"/>
          </a:xfrm>
          <a:prstGeom prst="straightConnector1">
            <a:avLst/>
          </a:prstGeom>
          <a:ln w="444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" name="Group 63"/>
          <p:cNvGrpSpPr/>
          <p:nvPr/>
        </p:nvGrpSpPr>
        <p:grpSpPr>
          <a:xfrm>
            <a:off x="1371600" y="2057400"/>
            <a:ext cx="6272422" cy="4191000"/>
            <a:chOff x="2057400" y="2057400"/>
            <a:chExt cx="6272422" cy="4191000"/>
          </a:xfrm>
        </p:grpSpPr>
        <p:sp>
          <p:nvSpPr>
            <p:cNvPr id="37" name="TextBox 36"/>
            <p:cNvSpPr txBox="1"/>
            <p:nvPr/>
          </p:nvSpPr>
          <p:spPr>
            <a:xfrm>
              <a:off x="4876800" y="4191000"/>
              <a:ext cx="4812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[5]</a:t>
              </a:r>
              <a:endParaRPr lang="en-US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057400" y="4191000"/>
              <a:ext cx="4812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[1]</a:t>
              </a:r>
              <a:endParaRPr lang="en-US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4876800" y="5879068"/>
              <a:ext cx="4812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[1]</a:t>
              </a:r>
              <a:endParaRPr lang="en-US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4953000" y="2057400"/>
              <a:ext cx="4812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[2]</a:t>
              </a:r>
              <a:endParaRPr lang="en-US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7772400" y="4267200"/>
              <a:ext cx="4812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[2]</a:t>
              </a:r>
              <a:endParaRPr lang="en-US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7848600" y="2057400"/>
              <a:ext cx="4812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[3]</a:t>
              </a:r>
              <a:endParaRPr lang="en-US" dirty="0"/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1371600" y="2057400"/>
            <a:ext cx="7323992" cy="4191000"/>
            <a:chOff x="1371600" y="2057400"/>
            <a:chExt cx="7323992" cy="4191000"/>
          </a:xfrm>
        </p:grpSpPr>
        <p:sp>
          <p:nvSpPr>
            <p:cNvPr id="65" name="TextBox 64"/>
            <p:cNvSpPr txBox="1"/>
            <p:nvPr/>
          </p:nvSpPr>
          <p:spPr>
            <a:xfrm>
              <a:off x="4191000" y="4191000"/>
              <a:ext cx="19720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[5-&gt;{2,1,1,2,3}]</a:t>
              </a:r>
              <a:endParaRPr lang="en-US" dirty="0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4191000" y="5879068"/>
              <a:ext cx="10935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[1-&gt;{5}]</a:t>
              </a:r>
              <a:endParaRPr lang="en-US" dirty="0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7086600" y="4267200"/>
              <a:ext cx="13131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[2-&gt;{5,3}]</a:t>
              </a:r>
              <a:endParaRPr lang="en-US" dirty="0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7162800" y="2057400"/>
              <a:ext cx="15327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[3-&gt;{5,2,2}]</a:t>
              </a:r>
              <a:endParaRPr lang="en-US" dirty="0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1371600" y="4191000"/>
              <a:ext cx="10935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[1-&gt;{5}]</a:t>
              </a:r>
              <a:endParaRPr lang="en-US" dirty="0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4267200" y="2057400"/>
              <a:ext cx="13131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[2-&gt;{5,3}]</a:t>
              </a:r>
              <a:endParaRPr lang="en-US" dirty="0"/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1447800" y="2033167"/>
            <a:ext cx="5129633" cy="3300833"/>
            <a:chOff x="1447800" y="2033167"/>
            <a:chExt cx="5129633" cy="3300833"/>
          </a:xfrm>
        </p:grpSpPr>
        <p:grpSp>
          <p:nvGrpSpPr>
            <p:cNvPr id="62" name="Group 61"/>
            <p:cNvGrpSpPr/>
            <p:nvPr/>
          </p:nvGrpSpPr>
          <p:grpSpPr>
            <a:xfrm>
              <a:off x="1447800" y="2033167"/>
              <a:ext cx="5129633" cy="3300833"/>
              <a:chOff x="2133600" y="2033167"/>
              <a:chExt cx="5129633" cy="3300833"/>
            </a:xfrm>
          </p:grpSpPr>
          <p:sp>
            <p:nvSpPr>
              <p:cNvPr id="46" name="Oval 45"/>
              <p:cNvSpPr/>
              <p:nvPr/>
            </p:nvSpPr>
            <p:spPr>
              <a:xfrm>
                <a:off x="4267200" y="3581400"/>
                <a:ext cx="685800" cy="685800"/>
              </a:xfrm>
              <a:prstGeom prst="ellipse">
                <a:avLst/>
              </a:prstGeom>
              <a:noFill/>
              <a:ln w="101600"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chemeClr val="tx1"/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</a:rPr>
                  <a:t>t1</a:t>
                </a:r>
                <a:endParaRPr lang="en-US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endParaRPr>
              </a:p>
            </p:txBody>
          </p:sp>
          <p:cxnSp>
            <p:nvCxnSpPr>
              <p:cNvPr id="47" name="Straight Arrow Connector 46"/>
              <p:cNvCxnSpPr>
                <a:stCxn id="9" idx="2"/>
                <a:endCxn id="46" idx="6"/>
              </p:cNvCxnSpPr>
              <p:nvPr/>
            </p:nvCxnSpPr>
            <p:spPr>
              <a:xfrm flipH="1">
                <a:off x="4953000" y="3924300"/>
                <a:ext cx="2209800" cy="0"/>
              </a:xfrm>
              <a:prstGeom prst="straightConnector1">
                <a:avLst/>
              </a:prstGeom>
              <a:ln w="44450">
                <a:solidFill>
                  <a:schemeClr val="accent2">
                    <a:lumMod val="60000"/>
                    <a:lumOff val="40000"/>
                  </a:schemeClr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Arrow Connector 49"/>
              <p:cNvCxnSpPr>
                <a:stCxn id="10" idx="3"/>
                <a:endCxn id="46" idx="7"/>
              </p:cNvCxnSpPr>
              <p:nvPr/>
            </p:nvCxnSpPr>
            <p:spPr>
              <a:xfrm flipH="1">
                <a:off x="4852567" y="2033167"/>
                <a:ext cx="2410666" cy="1648666"/>
              </a:xfrm>
              <a:prstGeom prst="straightConnector1">
                <a:avLst/>
              </a:prstGeom>
              <a:ln w="44450">
                <a:solidFill>
                  <a:schemeClr val="accent2">
                    <a:lumMod val="60000"/>
                    <a:lumOff val="40000"/>
                  </a:schemeClr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Arrow Connector 52"/>
              <p:cNvCxnSpPr>
                <a:stCxn id="6" idx="4"/>
                <a:endCxn id="46" idx="0"/>
              </p:cNvCxnSpPr>
              <p:nvPr/>
            </p:nvCxnSpPr>
            <p:spPr>
              <a:xfrm>
                <a:off x="4610100" y="2133600"/>
                <a:ext cx="0" cy="1447800"/>
              </a:xfrm>
              <a:prstGeom prst="straightConnector1">
                <a:avLst/>
              </a:prstGeom>
              <a:ln w="44450">
                <a:solidFill>
                  <a:schemeClr val="accent2">
                    <a:lumMod val="60000"/>
                    <a:lumOff val="40000"/>
                  </a:schemeClr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Arrow Connector 55"/>
              <p:cNvCxnSpPr>
                <a:stCxn id="4" idx="6"/>
                <a:endCxn id="46" idx="2"/>
              </p:cNvCxnSpPr>
              <p:nvPr/>
            </p:nvCxnSpPr>
            <p:spPr>
              <a:xfrm>
                <a:off x="2133600" y="3924300"/>
                <a:ext cx="2133600" cy="0"/>
              </a:xfrm>
              <a:prstGeom prst="straightConnector1">
                <a:avLst/>
              </a:prstGeom>
              <a:ln w="44450">
                <a:solidFill>
                  <a:schemeClr val="accent2">
                    <a:lumMod val="60000"/>
                    <a:lumOff val="40000"/>
                  </a:schemeClr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Arrow Connector 58"/>
              <p:cNvCxnSpPr>
                <a:stCxn id="46" idx="4"/>
                <a:endCxn id="8" idx="0"/>
              </p:cNvCxnSpPr>
              <p:nvPr/>
            </p:nvCxnSpPr>
            <p:spPr>
              <a:xfrm>
                <a:off x="4610100" y="4267200"/>
                <a:ext cx="0" cy="1066800"/>
              </a:xfrm>
              <a:prstGeom prst="straightConnector1">
                <a:avLst/>
              </a:prstGeom>
              <a:ln w="44450">
                <a:solidFill>
                  <a:schemeClr val="accent2">
                    <a:lumMod val="60000"/>
                    <a:lumOff val="40000"/>
                  </a:schemeClr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8" name="TextBox 77"/>
            <p:cNvSpPr txBox="1"/>
            <p:nvPr/>
          </p:nvSpPr>
          <p:spPr>
            <a:xfrm>
              <a:off x="4191000" y="4191000"/>
              <a:ext cx="19720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[5-&gt;{2,1,1,2,3}]</a:t>
              </a:r>
              <a:endParaRPr lang="en-US" dirty="0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1371600" y="4191000"/>
            <a:ext cx="3300622" cy="2045732"/>
            <a:chOff x="1371600" y="4507468"/>
            <a:chExt cx="3300622" cy="2045732"/>
          </a:xfrm>
        </p:grpSpPr>
        <p:sp>
          <p:nvSpPr>
            <p:cNvPr id="82" name="TextBox 81"/>
            <p:cNvSpPr txBox="1"/>
            <p:nvPr/>
          </p:nvSpPr>
          <p:spPr>
            <a:xfrm>
              <a:off x="1371600" y="4507468"/>
              <a:ext cx="4812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[0]</a:t>
              </a:r>
              <a:endParaRPr lang="en-US" dirty="0"/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4191000" y="6183868"/>
              <a:ext cx="4812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[0]</a:t>
              </a:r>
              <a:endParaRPr lang="en-US" dirty="0"/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4267200" y="2057400"/>
            <a:ext cx="3376822" cy="2590800"/>
            <a:chOff x="4267200" y="2362200"/>
            <a:chExt cx="3376822" cy="2590800"/>
          </a:xfrm>
        </p:grpSpPr>
        <p:sp>
          <p:nvSpPr>
            <p:cNvPr id="84" name="TextBox 83"/>
            <p:cNvSpPr txBox="1"/>
            <p:nvPr/>
          </p:nvSpPr>
          <p:spPr>
            <a:xfrm>
              <a:off x="4267200" y="2362200"/>
              <a:ext cx="4812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[1]</a:t>
              </a:r>
              <a:endParaRPr lang="en-US" dirty="0"/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7162800" y="2373868"/>
              <a:ext cx="4812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[2]</a:t>
              </a:r>
              <a:endParaRPr lang="en-US" dirty="0"/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7086600" y="4583668"/>
              <a:ext cx="4812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[1]</a:t>
              </a:r>
              <a:endParaRPr lang="en-US" dirty="0"/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4267200" y="2057400"/>
            <a:ext cx="4208780" cy="2579132"/>
            <a:chOff x="4267200" y="2297668"/>
            <a:chExt cx="4208780" cy="2579132"/>
          </a:xfrm>
        </p:grpSpPr>
        <p:sp>
          <p:nvSpPr>
            <p:cNvPr id="88" name="TextBox 87"/>
            <p:cNvSpPr txBox="1"/>
            <p:nvPr/>
          </p:nvSpPr>
          <p:spPr>
            <a:xfrm>
              <a:off x="7086600" y="4507468"/>
              <a:ext cx="10935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[1-&gt;{2}]</a:t>
              </a:r>
              <a:endParaRPr lang="en-US" dirty="0"/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4267200" y="2297668"/>
              <a:ext cx="10935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[1-&gt;{2}]</a:t>
              </a:r>
              <a:endParaRPr lang="en-US" dirty="0"/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7162800" y="2309336"/>
              <a:ext cx="13131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[2-&gt;{1,1}]</a:t>
              </a:r>
              <a:endParaRPr lang="en-US" dirty="0"/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4267200" y="1447800"/>
            <a:ext cx="4208780" cy="2133600"/>
            <a:chOff x="5943600" y="1447800"/>
            <a:chExt cx="4208780" cy="2133600"/>
          </a:xfrm>
        </p:grpSpPr>
        <p:sp>
          <p:nvSpPr>
            <p:cNvPr id="94" name="TextBox 93"/>
            <p:cNvSpPr txBox="1"/>
            <p:nvPr/>
          </p:nvSpPr>
          <p:spPr>
            <a:xfrm>
              <a:off x="8839200" y="2069068"/>
              <a:ext cx="13131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[2-&gt;{1,1}]</a:t>
              </a:r>
              <a:endParaRPr lang="en-US" dirty="0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95" name="Oval 94"/>
            <p:cNvSpPr/>
            <p:nvPr/>
          </p:nvSpPr>
          <p:spPr>
            <a:xfrm>
              <a:off x="8153400" y="1447800"/>
              <a:ext cx="685800" cy="685800"/>
            </a:xfrm>
            <a:prstGeom prst="ellipse">
              <a:avLst/>
            </a:prstGeom>
            <a:noFill/>
            <a:ln w="1016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t6</a:t>
              </a:r>
              <a:endPara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cxnSp>
          <p:nvCxnSpPr>
            <p:cNvPr id="96" name="Straight Arrow Connector 95"/>
            <p:cNvCxnSpPr>
              <a:stCxn id="95" idx="4"/>
            </p:cNvCxnSpPr>
            <p:nvPr/>
          </p:nvCxnSpPr>
          <p:spPr>
            <a:xfrm>
              <a:off x="8496300" y="2133600"/>
              <a:ext cx="0" cy="1447800"/>
            </a:xfrm>
            <a:prstGeom prst="straightConnector1">
              <a:avLst/>
            </a:prstGeom>
            <a:ln w="44450">
              <a:solidFill>
                <a:schemeClr val="accent2">
                  <a:lumMod val="60000"/>
                  <a:lumOff val="40000"/>
                </a:schemeClr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Arrow Connector 96"/>
            <p:cNvCxnSpPr>
              <a:stCxn id="95" idx="2"/>
            </p:cNvCxnSpPr>
            <p:nvPr/>
          </p:nvCxnSpPr>
          <p:spPr>
            <a:xfrm flipH="1">
              <a:off x="5943600" y="1790700"/>
              <a:ext cx="2209800" cy="0"/>
            </a:xfrm>
            <a:prstGeom prst="straightConnector1">
              <a:avLst/>
            </a:prstGeom>
            <a:ln w="44450">
              <a:solidFill>
                <a:schemeClr val="accent2">
                  <a:lumMod val="60000"/>
                  <a:lumOff val="40000"/>
                </a:schemeClr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7650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err="1" smtClean="0"/>
              <a:t>Dbpedia</a:t>
            </a:r>
            <a:r>
              <a:rPr lang="en-US" dirty="0" smtClean="0"/>
              <a:t> 3.6 containing </a:t>
            </a:r>
            <a:r>
              <a:rPr lang="en-US" dirty="0" smtClean="0">
                <a:solidFill>
                  <a:srgbClr val="FF0000"/>
                </a:solidFill>
              </a:rPr>
              <a:t>700 million triples </a:t>
            </a:r>
            <a:r>
              <a:rPr lang="en-US" dirty="0" smtClean="0"/>
              <a:t>in 800 files with skewed file sizes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Skewed</a:t>
            </a:r>
            <a:r>
              <a:rPr lang="en-US" dirty="0" smtClean="0"/>
              <a:t> file sizes </a:t>
            </a:r>
            <a:r>
              <a:rPr lang="en-US" dirty="0" smtClean="0">
                <a:solidFill>
                  <a:srgbClr val="FF0000"/>
                </a:solidFill>
              </a:rPr>
              <a:t>affecting severely </a:t>
            </a:r>
            <a:r>
              <a:rPr lang="en-US" dirty="0" smtClean="0"/>
              <a:t>the </a:t>
            </a:r>
            <a:r>
              <a:rPr lang="en-US" dirty="0" smtClean="0">
                <a:solidFill>
                  <a:srgbClr val="FF0000"/>
                </a:solidFill>
              </a:rPr>
              <a:t>performance</a:t>
            </a: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9024 invalidities </a:t>
            </a:r>
            <a:r>
              <a:rPr lang="en-US" dirty="0" smtClean="0"/>
              <a:t>detected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Ontology Diagnosis and Repair: Experimental Results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154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Semantic Interoperability (2)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 smtClean="0"/>
              <a:t>Semantics is the key to combining different data sources!</a:t>
            </a:r>
          </a:p>
          <a:p>
            <a:r>
              <a:rPr lang="en-GB" dirty="0" smtClean="0"/>
              <a:t>Use ontologies to let various data sources “speak the same language”</a:t>
            </a:r>
          </a:p>
          <a:p>
            <a:pPr marL="0" indent="0">
              <a:buNone/>
            </a:pPr>
            <a:r>
              <a:rPr lang="en-GB" b="1" dirty="0" smtClean="0"/>
              <a:t>The open data movement</a:t>
            </a:r>
          </a:p>
          <a:p>
            <a:r>
              <a:rPr lang="en-GB" dirty="0" smtClean="0"/>
              <a:t>Increasingly adopted, particularly from the public sector: Publish your data and let others create added value</a:t>
            </a:r>
          </a:p>
          <a:p>
            <a:r>
              <a:rPr lang="en-GB" dirty="0" smtClean="0">
                <a:solidFill>
                  <a:srgbClr val="0070C0"/>
                </a:solidFill>
              </a:rPr>
              <a:t>Semantics (Linked Open Data) is the gold standard for publishing open data ready to be reused</a:t>
            </a:r>
            <a:endParaRPr lang="en-GB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171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Results for skewed file sizes </a:t>
            </a:r>
          </a:p>
          <a:p>
            <a:pPr lvl="1"/>
            <a:r>
              <a:rPr lang="en-US" dirty="0" smtClean="0"/>
              <a:t>Total runtime: </a:t>
            </a:r>
            <a:r>
              <a:rPr lang="en-US" dirty="0" smtClean="0">
                <a:solidFill>
                  <a:srgbClr val="FF0000"/>
                </a:solidFill>
              </a:rPr>
              <a:t>45 minutes </a:t>
            </a:r>
            <a:r>
              <a:rPr lang="en-US" dirty="0" smtClean="0"/>
              <a:t>and 8 seconds (</a:t>
            </a:r>
            <a:r>
              <a:rPr lang="en-US" dirty="0" smtClean="0">
                <a:solidFill>
                  <a:srgbClr val="FF0000"/>
                </a:solidFill>
              </a:rPr>
              <a:t>only 42 seconds for reduce phase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Runtime of 3 longest map tasks: </a:t>
            </a:r>
          </a:p>
          <a:p>
            <a:pPr lvl="2"/>
            <a:r>
              <a:rPr lang="en-US" dirty="0" smtClean="0"/>
              <a:t>20 minutes and 6 seconds (</a:t>
            </a:r>
            <a:r>
              <a:rPr lang="en-US" dirty="0" smtClean="0">
                <a:solidFill>
                  <a:srgbClr val="FF0000"/>
                </a:solidFill>
              </a:rPr>
              <a:t>45% of total runtime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6 minutes and 15 seconds</a:t>
            </a:r>
          </a:p>
          <a:p>
            <a:pPr lvl="2"/>
            <a:r>
              <a:rPr lang="en-US" dirty="0" smtClean="0"/>
              <a:t>5 minutes and 9 seconds</a:t>
            </a:r>
          </a:p>
          <a:p>
            <a:pPr lvl="1"/>
            <a:r>
              <a:rPr lang="en-US" dirty="0" smtClean="0"/>
              <a:t>Runtime of 730 (</a:t>
            </a:r>
            <a:r>
              <a:rPr lang="en-US" dirty="0" smtClean="0">
                <a:solidFill>
                  <a:srgbClr val="FF0000"/>
                </a:solidFill>
              </a:rPr>
              <a:t>over 90%</a:t>
            </a:r>
            <a:r>
              <a:rPr lang="en-US" dirty="0" smtClean="0"/>
              <a:t>) map tasks required </a:t>
            </a:r>
            <a:r>
              <a:rPr lang="en-US" dirty="0" smtClean="0">
                <a:solidFill>
                  <a:srgbClr val="FF0000"/>
                </a:solidFill>
              </a:rPr>
              <a:t>less than 1 minute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Ontology Diagnosis and Repair: Experimental Results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299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Results for even file sizes (21 map tasks)</a:t>
            </a:r>
          </a:p>
          <a:p>
            <a:pPr lvl="1"/>
            <a:r>
              <a:rPr lang="en-US" dirty="0" smtClean="0"/>
              <a:t>Total runtime: 13 minutes and 27 seconds, namely </a:t>
            </a:r>
            <a:r>
              <a:rPr lang="en-US" dirty="0" smtClean="0">
                <a:solidFill>
                  <a:srgbClr val="FF0000"/>
                </a:solidFill>
              </a:rPr>
              <a:t>x3 time faster</a:t>
            </a:r>
            <a:r>
              <a:rPr lang="en-US" dirty="0" smtClean="0"/>
              <a:t> (only </a:t>
            </a:r>
            <a:r>
              <a:rPr lang="en-US" dirty="0" smtClean="0">
                <a:solidFill>
                  <a:srgbClr val="FF0000"/>
                </a:solidFill>
              </a:rPr>
              <a:t>42 seconds for reduce</a:t>
            </a:r>
            <a:r>
              <a:rPr lang="en-US" dirty="0" smtClean="0"/>
              <a:t> phase)</a:t>
            </a:r>
          </a:p>
          <a:p>
            <a:pPr lvl="1"/>
            <a:r>
              <a:rPr lang="en-US" dirty="0" smtClean="0"/>
              <a:t>Runtime map tasks fairly even, between </a:t>
            </a:r>
          </a:p>
          <a:p>
            <a:pPr lvl="2"/>
            <a:r>
              <a:rPr lang="en-US" dirty="0" smtClean="0"/>
              <a:t>11 minutes and 6 seconds, and </a:t>
            </a:r>
          </a:p>
          <a:p>
            <a:pPr lvl="2"/>
            <a:r>
              <a:rPr lang="en-US" dirty="0" smtClean="0"/>
              <a:t>11 minutes and 37 seconds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Ontology Diagnosis and Repair: Experimental Results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559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Results for even file sizes (210 map tasks on a cluster of capacity for 21 map tasks)</a:t>
            </a:r>
          </a:p>
          <a:p>
            <a:pPr lvl="1"/>
            <a:r>
              <a:rPr lang="en-US" dirty="0" smtClean="0"/>
              <a:t>Runtime map tasks fairly even, between </a:t>
            </a:r>
          </a:p>
          <a:p>
            <a:pPr lvl="2"/>
            <a:r>
              <a:rPr lang="en-US" dirty="0" smtClean="0"/>
              <a:t>1 minute and 34 seconds, and </a:t>
            </a:r>
          </a:p>
          <a:p>
            <a:pPr lvl="2"/>
            <a:r>
              <a:rPr lang="en-US" dirty="0" smtClean="0"/>
              <a:t>1 minute and 45 seconds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Dbpedia</a:t>
            </a:r>
            <a:r>
              <a:rPr lang="en-US" dirty="0" smtClean="0">
                <a:solidFill>
                  <a:srgbClr val="FF0000"/>
                </a:solidFill>
              </a:rPr>
              <a:t> 3.6 can be processed within 3 minutes </a:t>
            </a:r>
            <a:r>
              <a:rPr lang="en-US" dirty="0" smtClean="0"/>
              <a:t>on a cluster of capacity for 210 map tasks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Ontology Diagnosis and Repair: Experimental Results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073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Asynchronous execution </a:t>
            </a:r>
            <a:r>
              <a:rPr lang="en-US" dirty="0" smtClean="0"/>
              <a:t>compared to synchronous execution: 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2x time faster </a:t>
            </a:r>
          </a:p>
          <a:p>
            <a:pPr lvl="1"/>
            <a:r>
              <a:rPr lang="en-US" dirty="0" smtClean="0"/>
              <a:t>comes at a </a:t>
            </a:r>
            <a:r>
              <a:rPr lang="en-US" dirty="0" smtClean="0">
                <a:solidFill>
                  <a:srgbClr val="FF0000"/>
                </a:solidFill>
              </a:rPr>
              <a:t>lower error rate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Ontology Diagnosis and Repair: Experimental Results 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9589127"/>
              </p:ext>
            </p:extLst>
          </p:nvPr>
        </p:nvGraphicFramePr>
        <p:xfrm>
          <a:off x="611560" y="3717032"/>
          <a:ext cx="7924800" cy="140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0"/>
                <a:gridCol w="1981200"/>
                <a:gridCol w="1981200"/>
                <a:gridCol w="1981200"/>
              </a:tblGrid>
              <a:tr h="762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Expected (ideal)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Synchronous execution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Asynchronous execution</a:t>
                      </a:r>
                      <a:endParaRPr lang="en-US" dirty="0"/>
                    </a:p>
                  </a:txBody>
                  <a:tcPr/>
                </a:tc>
              </a:tr>
              <a:tr h="637610">
                <a:tc>
                  <a:txBody>
                    <a:bodyPr/>
                    <a:lstStyle/>
                    <a:p>
                      <a:r>
                        <a:rPr lang="en-US" smtClean="0"/>
                        <a:t>Average</a:t>
                      </a:r>
                      <a:r>
                        <a:rPr lang="en-US" baseline="0" smtClean="0"/>
                        <a:t> </a:t>
                      </a:r>
                    </a:p>
                    <a:p>
                      <a:r>
                        <a:rPr lang="en-US" smtClean="0"/>
                        <a:t>Error</a:t>
                      </a:r>
                      <a:r>
                        <a:rPr lang="en-US" baseline="0" smtClean="0"/>
                        <a:t> </a:t>
                      </a:r>
                      <a:r>
                        <a:rPr lang="en-US" baseline="0" dirty="0" smtClean="0"/>
                        <a:t>rate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5.16%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1.6%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5912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Presentation Overview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 dirty="0" smtClean="0"/>
              <a:t>Motivation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RDFS Reasoning</a:t>
            </a:r>
            <a:endParaRPr lang="en-GB" dirty="0"/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Reasoning with Imperfect Data and Knowledge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Ontology Repair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>
                <a:solidFill>
                  <a:srgbClr val="C00000"/>
                </a:solidFill>
              </a:rPr>
              <a:t>Future Work</a:t>
            </a:r>
            <a:endParaRPr lang="en-GB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27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Future Work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Derive generic lessons</a:t>
            </a:r>
          </a:p>
          <a:p>
            <a:r>
              <a:rPr lang="en-GB" dirty="0" smtClean="0"/>
              <a:t>Benchmarks</a:t>
            </a:r>
          </a:p>
          <a:p>
            <a:r>
              <a:rPr lang="en-GB" dirty="0" smtClean="0"/>
              <a:t>More complex reasoning</a:t>
            </a:r>
          </a:p>
          <a:p>
            <a:r>
              <a:rPr lang="en-GB" dirty="0" smtClean="0"/>
              <a:t>Stream reasoning</a:t>
            </a:r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448869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Derive Generic Lessons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rgbClr val="0070C0"/>
                </a:solidFill>
              </a:rPr>
              <a:t>Desirable: </a:t>
            </a:r>
          </a:p>
          <a:p>
            <a:pPr lvl="1"/>
            <a:r>
              <a:rPr lang="en-GB" dirty="0" smtClean="0"/>
              <a:t>Which computing architecture and parallelization approach is most appropriate in which cases?</a:t>
            </a:r>
          </a:p>
          <a:p>
            <a:pPr lvl="1"/>
            <a:r>
              <a:rPr lang="en-GB" dirty="0" smtClean="0"/>
              <a:t>When do we need to resort to approximation as well? </a:t>
            </a:r>
          </a:p>
          <a:p>
            <a:r>
              <a:rPr lang="en-GB" dirty="0" smtClean="0"/>
              <a:t>Our understanding is emerging, but in terms of generic lessons it is still quite embryonic</a:t>
            </a:r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511079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Benchmarks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There are no agreed benchmarks for large-scale reasoning</a:t>
            </a:r>
          </a:p>
          <a:p>
            <a:r>
              <a:rPr lang="en-GB" dirty="0" smtClean="0"/>
              <a:t>Consider both real data and synthetic data!</a:t>
            </a:r>
            <a:endParaRPr lang="en-GB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519050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More Complex Reasoning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70C0"/>
                </a:solidFill>
              </a:rPr>
              <a:t>Spatiotemporal reasoning </a:t>
            </a:r>
            <a:r>
              <a:rPr lang="en-GB" dirty="0" smtClean="0"/>
              <a:t>over quantitative, but possibly also qualitative data, is a natural next step</a:t>
            </a:r>
          </a:p>
          <a:p>
            <a:r>
              <a:rPr lang="en-GB" dirty="0" smtClean="0">
                <a:solidFill>
                  <a:srgbClr val="0070C0"/>
                </a:solidFill>
              </a:rPr>
              <a:t>Exponential reasoning </a:t>
            </a:r>
            <a:r>
              <a:rPr lang="en-GB" dirty="0" smtClean="0"/>
              <a:t>approaches pose challenges that need to be addressed on a case-by-case basis</a:t>
            </a:r>
          </a:p>
          <a:p>
            <a:pPr lvl="1"/>
            <a:r>
              <a:rPr lang="en-GB" dirty="0" smtClean="0"/>
              <a:t>Best non-parallel solutions are usually based on elaborate heuristics that </a:t>
            </a:r>
            <a:r>
              <a:rPr lang="en-GB" dirty="0"/>
              <a:t>o</a:t>
            </a:r>
            <a:r>
              <a:rPr lang="en-GB" dirty="0" smtClean="0"/>
              <a:t>ften will not be compatible with massive parallelization</a:t>
            </a:r>
          </a:p>
          <a:p>
            <a:pPr lvl="1"/>
            <a:r>
              <a:rPr lang="en-GB" dirty="0" smtClean="0"/>
              <a:t>Ontology repair was a first instance of such reasoning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611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Stream Reasoning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70C0"/>
                </a:solidFill>
              </a:rPr>
              <a:t>Make reasoning with big data work in real time!</a:t>
            </a:r>
            <a:endParaRPr lang="en-GB" dirty="0">
              <a:solidFill>
                <a:srgbClr val="0070C0"/>
              </a:solidFill>
            </a:endParaRPr>
          </a:p>
          <a:p>
            <a:r>
              <a:rPr lang="en-GB" dirty="0" smtClean="0"/>
              <a:t>A developing area in its own right</a:t>
            </a:r>
          </a:p>
          <a:p>
            <a:r>
              <a:rPr lang="en-GB" dirty="0" smtClean="0"/>
              <a:t>Map Reduce cannot work</a:t>
            </a:r>
          </a:p>
          <a:p>
            <a:r>
              <a:rPr lang="en-GB" dirty="0" smtClean="0"/>
              <a:t>… but there are newer tools like Apache Storm</a:t>
            </a:r>
          </a:p>
          <a:p>
            <a:pPr lvl="1"/>
            <a:r>
              <a:rPr lang="en-GB" dirty="0" smtClean="0"/>
              <a:t>Similar ideas on parallelizing joins can be used</a:t>
            </a:r>
          </a:p>
          <a:p>
            <a:pPr lvl="1"/>
            <a:r>
              <a:rPr lang="en-GB" dirty="0" smtClean="0"/>
              <a:t>But recursion poses challenges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6755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The LOD Cloud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268760"/>
            <a:ext cx="7211144" cy="463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835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02" y="692696"/>
            <a:ext cx="8229600" cy="6100936"/>
          </a:xfrm>
        </p:spPr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 algn="ctr">
              <a:buNone/>
            </a:pPr>
            <a:r>
              <a:rPr lang="en-GB" sz="4000" dirty="0" smtClean="0">
                <a:solidFill>
                  <a:srgbClr val="C00000"/>
                </a:solidFill>
              </a:rPr>
              <a:t>Thank you!</a:t>
            </a:r>
          </a:p>
          <a:p>
            <a:pPr marL="0" indent="0" algn="ctr">
              <a:buNone/>
            </a:pPr>
            <a:endParaRPr lang="en-GB" sz="4000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en-GB" sz="4000" dirty="0" smtClean="0">
                <a:solidFill>
                  <a:srgbClr val="C00000"/>
                </a:solidFill>
              </a:rPr>
              <a:t>… and </a:t>
            </a:r>
            <a:r>
              <a:rPr lang="en-GB" sz="4000" dirty="0">
                <a:solidFill>
                  <a:srgbClr val="C00000"/>
                </a:solidFill>
              </a:rPr>
              <a:t>g</a:t>
            </a:r>
            <a:r>
              <a:rPr lang="en-GB" sz="4000" dirty="0" smtClean="0">
                <a:solidFill>
                  <a:srgbClr val="C00000"/>
                </a:solidFill>
              </a:rPr>
              <a:t>et involved!!</a:t>
            </a:r>
            <a:endParaRPr lang="en-GB" sz="4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62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References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dirty="0"/>
              <a:t>Jacopo Urbani, Spyros Kotoulas, Jason </a:t>
            </a:r>
            <a:r>
              <a:rPr lang="en-GB" dirty="0" err="1"/>
              <a:t>Maassen</a:t>
            </a:r>
            <a:r>
              <a:rPr lang="en-GB" dirty="0"/>
              <a:t>, Frank van Harmelen, Henri E. </a:t>
            </a:r>
            <a:r>
              <a:rPr lang="en-GB" dirty="0" err="1" smtClean="0"/>
              <a:t>Bal</a:t>
            </a:r>
            <a:r>
              <a:rPr lang="en-GB" dirty="0" smtClean="0"/>
              <a:t>: </a:t>
            </a:r>
            <a:r>
              <a:rPr lang="en-GB" dirty="0" err="1" smtClean="0"/>
              <a:t>WebPIE</a:t>
            </a:r>
            <a:r>
              <a:rPr lang="en-GB" dirty="0"/>
              <a:t>: A Web-scale Parallel Inference Engine using MapReduce. J. Web Sem. 10: 59-75 (2012)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Ilias </a:t>
            </a:r>
            <a:r>
              <a:rPr lang="en-GB" dirty="0"/>
              <a:t>Tachmazidis, Grigoris </a:t>
            </a:r>
            <a:r>
              <a:rPr lang="en-GB" dirty="0" smtClean="0"/>
              <a:t>Antoniou: Computing </a:t>
            </a:r>
            <a:r>
              <a:rPr lang="en-GB" dirty="0"/>
              <a:t>the Stratified Semantics of Logic Programs over Big Data through Mass Parallelization. RuleML 2013: 188-202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Ilias </a:t>
            </a:r>
            <a:r>
              <a:rPr lang="en-GB" dirty="0"/>
              <a:t>Tachmazidis, Grigoris Antoniou, Wolfgang </a:t>
            </a:r>
            <a:r>
              <a:rPr lang="en-GB" dirty="0" smtClean="0"/>
              <a:t>Faber: Efficient </a:t>
            </a:r>
            <a:r>
              <a:rPr lang="en-GB" dirty="0"/>
              <a:t>Computation of the Well-Founded Semantics over Big Data. TPLP 14(4-5): 445-459 (2014)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Federico </a:t>
            </a:r>
            <a:r>
              <a:rPr lang="en-GB" dirty="0" err="1"/>
              <a:t>Cerutti</a:t>
            </a:r>
            <a:r>
              <a:rPr lang="en-GB" dirty="0"/>
              <a:t>, Ilias Tachmazidis, Mauro Vallati, Sotirios Batsakis, </a:t>
            </a:r>
            <a:r>
              <a:rPr lang="en-GB" dirty="0" err="1"/>
              <a:t>Massimiliano</a:t>
            </a:r>
            <a:r>
              <a:rPr lang="en-GB" dirty="0"/>
              <a:t> </a:t>
            </a:r>
            <a:r>
              <a:rPr lang="en-GB" dirty="0" err="1"/>
              <a:t>Giacomin</a:t>
            </a:r>
            <a:r>
              <a:rPr lang="en-GB" dirty="0"/>
              <a:t>, Grigoris </a:t>
            </a:r>
            <a:r>
              <a:rPr lang="en-GB" dirty="0" smtClean="0"/>
              <a:t>Antoniou: Exploiting </a:t>
            </a:r>
            <a:r>
              <a:rPr lang="en-GB" dirty="0"/>
              <a:t>Parallelism for Hard Problems in Abstract Argumentation. AAAI 2015: </a:t>
            </a:r>
            <a:r>
              <a:rPr lang="en-GB" dirty="0" smtClean="0"/>
              <a:t>1475-1481</a:t>
            </a:r>
          </a:p>
          <a:p>
            <a:pPr marL="457200" indent="-457200">
              <a:buFont typeface="+mj-lt"/>
              <a:buAutoNum type="arabicPeriod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099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So LOD is Part of Big Data!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320" lvl="1" indent="0">
              <a:buNone/>
            </a:pPr>
            <a:r>
              <a:rPr lang="en-GB" sz="2400" b="1" dirty="0" smtClean="0"/>
              <a:t>Remember: big data is not only about size, but also about:</a:t>
            </a:r>
          </a:p>
          <a:p>
            <a:pPr lvl="1"/>
            <a:r>
              <a:rPr lang="en-GB" dirty="0" smtClean="0">
                <a:solidFill>
                  <a:srgbClr val="0070C0"/>
                </a:solidFill>
              </a:rPr>
              <a:t>Complexity</a:t>
            </a:r>
          </a:p>
          <a:p>
            <a:pPr lvl="1"/>
            <a:r>
              <a:rPr lang="en-GB" dirty="0" smtClean="0"/>
              <a:t>Dynamicity</a:t>
            </a:r>
          </a:p>
        </p:txBody>
      </p:sp>
    </p:spTree>
    <p:extLst>
      <p:ext uri="{BB962C8B-B14F-4D97-AF65-F5344CB8AC3E}">
        <p14:creationId xmlns:p14="http://schemas.microsoft.com/office/powerpoint/2010/main" val="4188036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Decision Making through Reasoning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 smtClean="0"/>
              <a:t>Make sense of the huge amounts of data: </a:t>
            </a:r>
          </a:p>
          <a:p>
            <a:r>
              <a:rPr lang="en-GB" dirty="0" smtClean="0"/>
              <a:t>Turn it into actions</a:t>
            </a:r>
          </a:p>
          <a:p>
            <a:r>
              <a:rPr lang="en-GB" dirty="0" smtClean="0"/>
              <a:t>Be able to </a:t>
            </a:r>
            <a:r>
              <a:rPr lang="en-GB" dirty="0" smtClean="0">
                <a:solidFill>
                  <a:srgbClr val="0070C0"/>
                </a:solidFill>
              </a:rPr>
              <a:t>explain</a:t>
            </a:r>
            <a:r>
              <a:rPr lang="en-GB" dirty="0" smtClean="0"/>
              <a:t> decisions – transparency and increased confidence</a:t>
            </a:r>
          </a:p>
          <a:p>
            <a:r>
              <a:rPr lang="en-GB" dirty="0" smtClean="0"/>
              <a:t>Be able to deal with imperfect, missing or conflicting data</a:t>
            </a:r>
          </a:p>
          <a:p>
            <a:r>
              <a:rPr lang="en-GB" dirty="0" smtClean="0"/>
              <a:t>All in the remit of KR!</a:t>
            </a:r>
          </a:p>
          <a:p>
            <a:pPr marL="0" indent="0">
              <a:buNone/>
            </a:pPr>
            <a:endParaRPr lang="en-GB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GB" dirty="0" smtClean="0">
                <a:solidFill>
                  <a:srgbClr val="0070C0"/>
                </a:solidFill>
              </a:rPr>
              <a:t>Example: Ambient assisted living</a:t>
            </a:r>
          </a:p>
          <a:p>
            <a:r>
              <a:rPr lang="en-GB" dirty="0" smtClean="0"/>
              <a:t>Alert of a possible dangerous situation for an elderly person when certain conditions are met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1740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683</TotalTime>
  <Words>3151</Words>
  <Application>Microsoft Office PowerPoint</Application>
  <PresentationFormat>On-screen Show (4:3)</PresentationFormat>
  <Paragraphs>629</Paragraphs>
  <Slides>71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72" baseType="lpstr">
      <vt:lpstr>Clarity</vt:lpstr>
      <vt:lpstr>Large-scale semantic web reasoning </vt:lpstr>
      <vt:lpstr>Presentation Overview</vt:lpstr>
      <vt:lpstr>The Big Data Wave</vt:lpstr>
      <vt:lpstr>Are “We” Relevant to Big Data?</vt:lpstr>
      <vt:lpstr>Semantic Interoperability</vt:lpstr>
      <vt:lpstr>Semantic Interoperability (2) </vt:lpstr>
      <vt:lpstr>The LOD Cloud</vt:lpstr>
      <vt:lpstr>So LOD is Part of Big Data!</vt:lpstr>
      <vt:lpstr>Decision Making through Reasoning</vt:lpstr>
      <vt:lpstr>OK, we are relevant… but can we have impact?</vt:lpstr>
      <vt:lpstr>OK, we are relevant and can have impact… but can we deliver?</vt:lpstr>
      <vt:lpstr>What Follows</vt:lpstr>
      <vt:lpstr>Presentation Overview</vt:lpstr>
      <vt:lpstr>Problems and Challenges</vt:lpstr>
      <vt:lpstr>Problems and Challenges</vt:lpstr>
      <vt:lpstr>Problems and Challenges: Load Balancing</vt:lpstr>
      <vt:lpstr>Problems and Challenges: Load Balancing</vt:lpstr>
      <vt:lpstr>Problems and Challenges: High I/O Cost</vt:lpstr>
      <vt:lpstr>Problems and Challenges: Programming Complexity</vt:lpstr>
      <vt:lpstr>MapReduce</vt:lpstr>
      <vt:lpstr>MapReduce</vt:lpstr>
      <vt:lpstr>MapReduce</vt:lpstr>
      <vt:lpstr>MapReduce</vt:lpstr>
      <vt:lpstr>WebPIE</vt:lpstr>
      <vt:lpstr>WebPIE 2nd Step: Reasoning</vt:lpstr>
      <vt:lpstr>WebPIE 2nd Step: Reasoning</vt:lpstr>
      <vt:lpstr>WebPIE 2nd Step: RDFS Reasoning</vt:lpstr>
      <vt:lpstr>WebPIE 2nd Step: RDFS Reasoning</vt:lpstr>
      <vt:lpstr>WebPIE: Performance</vt:lpstr>
      <vt:lpstr>WebPIE: Performance</vt:lpstr>
      <vt:lpstr>WebPIE: Performance</vt:lpstr>
      <vt:lpstr>Presentation Overview</vt:lpstr>
      <vt:lpstr>Approach</vt:lpstr>
      <vt:lpstr>Well-Founded Semantics</vt:lpstr>
      <vt:lpstr>Well-Founded Semantics</vt:lpstr>
      <vt:lpstr>Well-Founded Semantics</vt:lpstr>
      <vt:lpstr>Well-Founded Semantics</vt:lpstr>
      <vt:lpstr>Well-Founded Semantics</vt:lpstr>
      <vt:lpstr>TP,J(I) Calculation</vt:lpstr>
      <vt:lpstr>TP,J(I) Calculation “Join”</vt:lpstr>
      <vt:lpstr>TP,J(I) calculation “Join”</vt:lpstr>
      <vt:lpstr>TP,J(I) calculation “Join”</vt:lpstr>
      <vt:lpstr>TP,J(I) calculation  “Join”</vt:lpstr>
      <vt:lpstr>TP,J(I) calculation</vt:lpstr>
      <vt:lpstr>Performance: No Recursion parallelization factor of 8: linear performance</vt:lpstr>
      <vt:lpstr>Performance: No Recursion parallelization factor of 8: linear performance up to 64 rules</vt:lpstr>
      <vt:lpstr>Performance: Full WFS parallelization factor of 4: linear performance (cycle)</vt:lpstr>
      <vt:lpstr>Performance: Full WFS parallelization factor of 4: linear performance (tree)</vt:lpstr>
      <vt:lpstr>Presentation Overview</vt:lpstr>
      <vt:lpstr>Motivation: LOD Explosion of Uptake</vt:lpstr>
      <vt:lpstr>But what about Quality? </vt:lpstr>
      <vt:lpstr>Ontology Diagnosis and Repair</vt:lpstr>
      <vt:lpstr>Diagnosis</vt:lpstr>
      <vt:lpstr>Example: Concept with Domain Disjointness (CwD)</vt:lpstr>
      <vt:lpstr>Repair</vt:lpstr>
      <vt:lpstr>Signal/Collect</vt:lpstr>
      <vt:lpstr>Signal/Collect: Single Source Shortest Path</vt:lpstr>
      <vt:lpstr>Repair: Greedy Vertex Cover</vt:lpstr>
      <vt:lpstr>Ontology Diagnosis and Repair: Experimental Results </vt:lpstr>
      <vt:lpstr>Ontology Diagnosis and Repair: Experimental Results </vt:lpstr>
      <vt:lpstr>Ontology Diagnosis and Repair: Experimental Results </vt:lpstr>
      <vt:lpstr>Ontology Diagnosis and Repair: Experimental Results </vt:lpstr>
      <vt:lpstr>Ontology Diagnosis and Repair: Experimental Results </vt:lpstr>
      <vt:lpstr>Presentation Overview</vt:lpstr>
      <vt:lpstr>Future Work</vt:lpstr>
      <vt:lpstr>Derive Generic Lessons</vt:lpstr>
      <vt:lpstr>Benchmarks</vt:lpstr>
      <vt:lpstr>More Complex Reasoning</vt:lpstr>
      <vt:lpstr>Stream Reasoning</vt:lpstr>
      <vt:lpstr>      </vt:lpstr>
      <vt:lpstr>References</vt:lpstr>
    </vt:vector>
  </TitlesOfParts>
  <Company>University of Huddersfield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Grigoris Antoniou</dc:creator>
  <cp:lastModifiedBy>Grigoris Antoniou</cp:lastModifiedBy>
  <cp:revision>64</cp:revision>
  <cp:lastPrinted>2015-08-31T11:01:04Z</cp:lastPrinted>
  <dcterms:created xsi:type="dcterms:W3CDTF">2015-05-21T13:20:26Z</dcterms:created>
  <dcterms:modified xsi:type="dcterms:W3CDTF">2015-09-03T09:48:22Z</dcterms:modified>
</cp:coreProperties>
</file>