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1" r:id="rId4"/>
    <p:sldId id="272" r:id="rId5"/>
    <p:sldId id="257" r:id="rId6"/>
    <p:sldId id="261" r:id="rId7"/>
    <p:sldId id="263" r:id="rId8"/>
    <p:sldId id="264" r:id="rId9"/>
    <p:sldId id="262" r:id="rId10"/>
    <p:sldId id="265" r:id="rId11"/>
    <p:sldId id="266" r:id="rId12"/>
    <p:sldId id="259" r:id="rId13"/>
    <p:sldId id="273" r:id="rId14"/>
    <p:sldId id="267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8" r:id="rId26"/>
    <p:sldId id="284" r:id="rId27"/>
    <p:sldId id="287" r:id="rId2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81" autoAdjust="0"/>
    <p:restoredTop sz="94660"/>
  </p:normalViewPr>
  <p:slideViewPr>
    <p:cSldViewPr>
      <p:cViewPr varScale="1">
        <p:scale>
          <a:sx n="86" d="100"/>
          <a:sy n="86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F705D-92B4-4756-AFFF-BD01A864CBCA}" type="datetimeFigureOut">
              <a:rPr lang="pt-BR" smtClean="0"/>
              <a:t>07/09/2015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F4A0-AE48-4BB8-ADB7-ED2DD81ADFE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F705D-92B4-4756-AFFF-BD01A864CBCA}" type="datetimeFigureOut">
              <a:rPr lang="pt-BR" smtClean="0"/>
              <a:t>07/09/2015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F4A0-AE48-4BB8-ADB7-ED2DD81ADFE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F705D-92B4-4756-AFFF-BD01A864CBCA}" type="datetimeFigureOut">
              <a:rPr lang="pt-BR" smtClean="0"/>
              <a:t>07/09/2015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F4A0-AE48-4BB8-ADB7-ED2DD81ADFE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F705D-92B4-4756-AFFF-BD01A864CBCA}" type="datetimeFigureOut">
              <a:rPr lang="pt-BR" smtClean="0"/>
              <a:t>07/09/2015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F4A0-AE48-4BB8-ADB7-ED2DD81ADFE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F705D-92B4-4756-AFFF-BD01A864CBCA}" type="datetimeFigureOut">
              <a:rPr lang="pt-BR" smtClean="0"/>
              <a:t>07/09/2015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F4A0-AE48-4BB8-ADB7-ED2DD81ADFE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F705D-92B4-4756-AFFF-BD01A864CBCA}" type="datetimeFigureOut">
              <a:rPr lang="pt-BR" smtClean="0"/>
              <a:t>07/09/2015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F4A0-AE48-4BB8-ADB7-ED2DD81ADFE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F705D-92B4-4756-AFFF-BD01A864CBCA}" type="datetimeFigureOut">
              <a:rPr lang="pt-BR" smtClean="0"/>
              <a:t>07/09/2015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F4A0-AE48-4BB8-ADB7-ED2DD81ADFE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F705D-92B4-4756-AFFF-BD01A864CBCA}" type="datetimeFigureOut">
              <a:rPr lang="pt-BR" smtClean="0"/>
              <a:t>07/09/2015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F4A0-AE48-4BB8-ADB7-ED2DD81ADFE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F705D-92B4-4756-AFFF-BD01A864CBCA}" type="datetimeFigureOut">
              <a:rPr lang="pt-BR" smtClean="0"/>
              <a:t>07/09/2015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F4A0-AE48-4BB8-ADB7-ED2DD81ADFE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F705D-92B4-4756-AFFF-BD01A864CBCA}" type="datetimeFigureOut">
              <a:rPr lang="pt-BR" smtClean="0"/>
              <a:t>07/09/2015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F4A0-AE48-4BB8-ADB7-ED2DD81ADFE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F705D-92B4-4756-AFFF-BD01A864CBCA}" type="datetimeFigureOut">
              <a:rPr lang="pt-BR" smtClean="0"/>
              <a:t>07/09/2015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F4A0-AE48-4BB8-ADB7-ED2DD81ADFE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F705D-92B4-4756-AFFF-BD01A864CBCA}" type="datetimeFigureOut">
              <a:rPr lang="pt-BR" smtClean="0"/>
              <a:t>07/09/2015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CF4A0-AE48-4BB8-ADB7-ED2DD81ADFEE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85786" y="1357298"/>
            <a:ext cx="7772400" cy="1470025"/>
          </a:xfrm>
        </p:spPr>
        <p:txBody>
          <a:bodyPr>
            <a:normAutofit/>
          </a:bodyPr>
          <a:lstStyle/>
          <a:p>
            <a:r>
              <a:rPr lang="pt-BR" smtClean="0">
                <a:solidFill>
                  <a:srgbClr val="0070C0"/>
                </a:solidFill>
              </a:rPr>
              <a:t>Questões ontológicas </a:t>
            </a:r>
            <a:br>
              <a:rPr lang="pt-BR" smtClean="0">
                <a:solidFill>
                  <a:srgbClr val="0070C0"/>
                </a:solidFill>
              </a:rPr>
            </a:br>
            <a:r>
              <a:rPr lang="pt-BR" sz="4000" smtClean="0">
                <a:solidFill>
                  <a:srgbClr val="0070C0"/>
                </a:solidFill>
              </a:rPr>
              <a:t>na filosofia (da ciência) atual</a:t>
            </a:r>
            <a:endParaRPr lang="pt-BR" sz="4000">
              <a:solidFill>
                <a:srgbClr val="0070C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2400" smtClean="0">
                <a:solidFill>
                  <a:srgbClr val="C00000"/>
                </a:solidFill>
              </a:rPr>
              <a:t>Osvaldo Pessoa Jr.</a:t>
            </a:r>
          </a:p>
          <a:p>
            <a:r>
              <a:rPr lang="pt-BR" sz="2400" smtClean="0">
                <a:solidFill>
                  <a:srgbClr val="C00000"/>
                </a:solidFill>
              </a:rPr>
              <a:t>Depto. Filosofia – FFLCH – USP</a:t>
            </a:r>
          </a:p>
          <a:p>
            <a:r>
              <a:rPr lang="pt-BR" sz="2400" smtClean="0">
                <a:solidFill>
                  <a:srgbClr val="C00000"/>
                </a:solidFill>
              </a:rPr>
              <a:t>opessoa@usp.br</a:t>
            </a:r>
            <a:endParaRPr lang="pt-BR" sz="240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143000"/>
          </a:xfrm>
        </p:spPr>
        <p:txBody>
          <a:bodyPr>
            <a:normAutofit/>
          </a:bodyPr>
          <a:lstStyle/>
          <a:p>
            <a:r>
              <a:rPr lang="pt-BR" sz="2800" smtClean="0">
                <a:solidFill>
                  <a:srgbClr val="C00000"/>
                </a:solidFill>
              </a:rPr>
              <a:t>Tomemos um indivíduo real: </a:t>
            </a:r>
            <a:br>
              <a:rPr lang="pt-BR" sz="2800" smtClean="0">
                <a:solidFill>
                  <a:srgbClr val="C00000"/>
                </a:solidFill>
              </a:rPr>
            </a:br>
            <a:r>
              <a:rPr lang="pt-BR" sz="2800">
                <a:solidFill>
                  <a:srgbClr val="FF0000"/>
                </a:solidFill>
              </a:rPr>
              <a:t>M</a:t>
            </a:r>
            <a:r>
              <a:rPr lang="pt-BR" sz="2800" smtClean="0">
                <a:solidFill>
                  <a:srgbClr val="FF0000"/>
                </a:solidFill>
              </a:rPr>
              <a:t>ike, o famoso frango do Colorado</a:t>
            </a:r>
            <a:endParaRPr lang="pt-BR" sz="2800">
              <a:solidFill>
                <a:srgbClr val="FF0000"/>
              </a:solidFill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57200" y="1857364"/>
            <a:ext cx="4257676" cy="4268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Um </a:t>
            </a:r>
            <a:r>
              <a:rPr kumimoji="0" lang="pt-BR" sz="2000" b="0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“particular concreto” </a:t>
            </a:r>
            <a:r>
              <a:rPr kumimoji="0" lang="pt-B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(i.e., uma coisa)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sz="2000" smtClean="0">
                <a:solidFill>
                  <a:srgbClr val="0070C0"/>
                </a:solidFill>
              </a:rPr>
              <a:t>Tinha </a:t>
            </a:r>
            <a:r>
              <a:rPr lang="pt-BR" sz="2000" smtClean="0">
                <a:solidFill>
                  <a:srgbClr val="7030A0"/>
                </a:solidFill>
              </a:rPr>
              <a:t>propriedades</a:t>
            </a:r>
            <a:r>
              <a:rPr lang="pt-BR" sz="2000" smtClean="0">
                <a:solidFill>
                  <a:srgbClr val="0070C0"/>
                </a:solidFill>
              </a:rPr>
              <a:t> “intrínsecas”:</a:t>
            </a:r>
          </a:p>
          <a:p>
            <a:pPr marL="800100" lvl="1" indent="-342900">
              <a:spcBef>
                <a:spcPct val="20000"/>
              </a:spcBef>
            </a:pPr>
            <a:r>
              <a:rPr kumimoji="0" lang="pt-B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--</a:t>
            </a:r>
            <a:r>
              <a:rPr kumimoji="0" lang="pt-BR" sz="2000" b="0" i="0" u="none" strike="noStrike" kern="1200" cap="none" spc="0" normalizeH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era branco;</a:t>
            </a:r>
          </a:p>
          <a:p>
            <a:pPr marL="800100" lvl="1" indent="-342900">
              <a:spcBef>
                <a:spcPct val="20000"/>
              </a:spcBef>
            </a:pPr>
            <a:r>
              <a:rPr kumimoji="0" lang="pt-B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-- chegou</a:t>
            </a:r>
            <a:r>
              <a:rPr kumimoji="0" lang="pt-BR" sz="2000" b="0" i="0" u="none" strike="noStrike" kern="1200" cap="none" spc="0" normalizeH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pesar 3,5 kg</a:t>
            </a:r>
            <a:endParaRPr lang="pt-BR" sz="2000" smtClean="0">
              <a:solidFill>
                <a:srgbClr val="0070C0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000" smtClean="0">
                <a:solidFill>
                  <a:srgbClr val="0070C0"/>
                </a:solidFill>
              </a:rPr>
              <a:t>Era </a:t>
            </a:r>
            <a:r>
              <a:rPr lang="pt-BR" sz="2000" smtClean="0">
                <a:solidFill>
                  <a:srgbClr val="0070C0"/>
                </a:solidFill>
              </a:rPr>
              <a:t>da </a:t>
            </a:r>
            <a:r>
              <a:rPr lang="pt-BR" sz="2000" smtClean="0">
                <a:solidFill>
                  <a:srgbClr val="7030A0"/>
                </a:solidFill>
              </a:rPr>
              <a:t>espécie</a:t>
            </a:r>
            <a:r>
              <a:rPr lang="pt-BR" sz="2000" smtClean="0">
                <a:solidFill>
                  <a:srgbClr val="0070C0"/>
                </a:solidFill>
              </a:rPr>
              <a:t> Gallus gallus.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000" smtClean="0">
                <a:solidFill>
                  <a:srgbClr val="0070C0"/>
                </a:solidFill>
              </a:rPr>
              <a:t>Exercia </a:t>
            </a:r>
            <a:r>
              <a:rPr lang="pt-BR" sz="2000" smtClean="0">
                <a:solidFill>
                  <a:srgbClr val="7030A0"/>
                </a:solidFill>
              </a:rPr>
              <a:t>efeitos causais</a:t>
            </a:r>
            <a:r>
              <a:rPr lang="pt-BR" sz="2000" smtClean="0">
                <a:solidFill>
                  <a:srgbClr val="0070C0"/>
                </a:solidFill>
              </a:rPr>
              <a:t>:</a:t>
            </a:r>
          </a:p>
          <a:p>
            <a:pPr marL="342900" indent="-342900">
              <a:spcBef>
                <a:spcPct val="20000"/>
              </a:spcBef>
            </a:pPr>
            <a:r>
              <a:rPr lang="pt-BR" sz="2000" baseline="0" smtClean="0">
                <a:solidFill>
                  <a:srgbClr val="0070C0"/>
                </a:solidFill>
              </a:rPr>
              <a:t>       -- ganhava</a:t>
            </a:r>
            <a:r>
              <a:rPr lang="pt-BR" sz="2000" smtClean="0">
                <a:solidFill>
                  <a:srgbClr val="0070C0"/>
                </a:solidFill>
              </a:rPr>
              <a:t> US$ 5 mil por mês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Tinha </a:t>
            </a:r>
            <a:r>
              <a:rPr kumimoji="0" lang="pt-BR" sz="2000" b="0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partes</a:t>
            </a:r>
            <a:r>
              <a:rPr kumimoji="0" lang="pt-B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duas</a:t>
            </a:r>
            <a:r>
              <a:rPr kumimoji="0" lang="pt-BR" sz="2000" b="0" i="0" u="none" strike="noStrike" kern="1200" cap="none" spc="0" normalizeH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patas, mas não tinha ...</a:t>
            </a:r>
            <a:endParaRPr kumimoji="0" lang="pt-BR" sz="2000" b="0" i="0" u="none" strike="noStrike" kern="1200" cap="none" spc="0" normalizeH="0" baseline="0" noProof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Imagem 7" descr="mike-the-headless-chicken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2357430"/>
            <a:ext cx="3429024" cy="257176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143000"/>
          </a:xfrm>
        </p:spPr>
        <p:txBody>
          <a:bodyPr>
            <a:normAutofit/>
          </a:bodyPr>
          <a:lstStyle/>
          <a:p>
            <a:r>
              <a:rPr lang="pt-BR" sz="2800" smtClean="0">
                <a:solidFill>
                  <a:srgbClr val="C00000"/>
                </a:solidFill>
              </a:rPr>
              <a:t>Tomemos um indivíduo real: </a:t>
            </a:r>
            <a:br>
              <a:rPr lang="pt-BR" sz="2800" smtClean="0">
                <a:solidFill>
                  <a:srgbClr val="C00000"/>
                </a:solidFill>
              </a:rPr>
            </a:br>
            <a:r>
              <a:rPr lang="pt-BR" sz="2800">
                <a:solidFill>
                  <a:srgbClr val="FF0000"/>
                </a:solidFill>
              </a:rPr>
              <a:t>M</a:t>
            </a:r>
            <a:r>
              <a:rPr lang="pt-BR" sz="2800" smtClean="0">
                <a:solidFill>
                  <a:srgbClr val="FF0000"/>
                </a:solidFill>
              </a:rPr>
              <a:t>ike, o famoso frango do Colorado</a:t>
            </a:r>
            <a:endParaRPr lang="pt-BR" sz="2800">
              <a:solidFill>
                <a:srgbClr val="FF0000"/>
              </a:solidFill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57200" y="1857364"/>
            <a:ext cx="4257676" cy="4268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Um </a:t>
            </a:r>
            <a:r>
              <a:rPr kumimoji="0" lang="pt-BR" sz="2000" b="0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“particular concreto” </a:t>
            </a:r>
            <a:r>
              <a:rPr kumimoji="0" lang="pt-B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(i.e., uma coisa)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sz="2000" smtClean="0">
                <a:solidFill>
                  <a:srgbClr val="0070C0"/>
                </a:solidFill>
              </a:rPr>
              <a:t>Tinha </a:t>
            </a:r>
            <a:r>
              <a:rPr lang="pt-BR" sz="2000" smtClean="0">
                <a:solidFill>
                  <a:srgbClr val="7030A0"/>
                </a:solidFill>
              </a:rPr>
              <a:t>propriedades</a:t>
            </a:r>
            <a:r>
              <a:rPr lang="pt-BR" sz="2000" smtClean="0">
                <a:solidFill>
                  <a:srgbClr val="0070C0"/>
                </a:solidFill>
              </a:rPr>
              <a:t> “intrínsecas”:</a:t>
            </a:r>
          </a:p>
          <a:p>
            <a:pPr marL="800100" lvl="1" indent="-342900">
              <a:spcBef>
                <a:spcPct val="20000"/>
              </a:spcBef>
            </a:pPr>
            <a:r>
              <a:rPr kumimoji="0" lang="pt-B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--</a:t>
            </a:r>
            <a:r>
              <a:rPr kumimoji="0" lang="pt-BR" sz="2000" b="0" i="0" u="none" strike="noStrike" kern="1200" cap="none" spc="0" normalizeH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era branco;</a:t>
            </a:r>
          </a:p>
          <a:p>
            <a:pPr marL="800100" lvl="1" indent="-342900">
              <a:spcBef>
                <a:spcPct val="20000"/>
              </a:spcBef>
            </a:pPr>
            <a:r>
              <a:rPr kumimoji="0" lang="pt-B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-- chegou</a:t>
            </a:r>
            <a:r>
              <a:rPr kumimoji="0" lang="pt-BR" sz="2000" b="0" i="0" u="none" strike="noStrike" kern="1200" cap="none" spc="0" normalizeH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pesar 3,5 kg</a:t>
            </a:r>
            <a:endParaRPr lang="pt-BR" sz="2000" smtClean="0">
              <a:solidFill>
                <a:srgbClr val="0070C0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000" smtClean="0">
                <a:solidFill>
                  <a:srgbClr val="0070C0"/>
                </a:solidFill>
              </a:rPr>
              <a:t>Era </a:t>
            </a:r>
            <a:r>
              <a:rPr lang="pt-BR" sz="2000" smtClean="0">
                <a:solidFill>
                  <a:srgbClr val="0070C0"/>
                </a:solidFill>
              </a:rPr>
              <a:t>da </a:t>
            </a:r>
            <a:r>
              <a:rPr lang="pt-BR" sz="2000" smtClean="0">
                <a:solidFill>
                  <a:srgbClr val="7030A0"/>
                </a:solidFill>
              </a:rPr>
              <a:t>espécie</a:t>
            </a:r>
            <a:r>
              <a:rPr lang="pt-BR" sz="2000" smtClean="0">
                <a:solidFill>
                  <a:srgbClr val="0070C0"/>
                </a:solidFill>
              </a:rPr>
              <a:t> Gallus gallus.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000" smtClean="0">
                <a:solidFill>
                  <a:srgbClr val="0070C0"/>
                </a:solidFill>
              </a:rPr>
              <a:t>Exercia </a:t>
            </a:r>
            <a:r>
              <a:rPr lang="pt-BR" sz="2000" smtClean="0">
                <a:solidFill>
                  <a:srgbClr val="7030A0"/>
                </a:solidFill>
              </a:rPr>
              <a:t>efeitos causais</a:t>
            </a:r>
            <a:r>
              <a:rPr lang="pt-BR" sz="2000" smtClean="0">
                <a:solidFill>
                  <a:srgbClr val="0070C0"/>
                </a:solidFill>
              </a:rPr>
              <a:t>:</a:t>
            </a:r>
          </a:p>
          <a:p>
            <a:pPr marL="342900" indent="-342900">
              <a:spcBef>
                <a:spcPct val="20000"/>
              </a:spcBef>
            </a:pPr>
            <a:r>
              <a:rPr lang="pt-BR" sz="2000" baseline="0" smtClean="0">
                <a:solidFill>
                  <a:srgbClr val="0070C0"/>
                </a:solidFill>
              </a:rPr>
              <a:t>       -- ganhava</a:t>
            </a:r>
            <a:r>
              <a:rPr lang="pt-BR" sz="2000" smtClean="0">
                <a:solidFill>
                  <a:srgbClr val="0070C0"/>
                </a:solidFill>
              </a:rPr>
              <a:t> US$ 5 mil por mês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Tinha </a:t>
            </a:r>
            <a:r>
              <a:rPr kumimoji="0" lang="pt-BR" sz="2000" b="0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partes</a:t>
            </a:r>
            <a:r>
              <a:rPr kumimoji="0" lang="pt-B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duas</a:t>
            </a:r>
            <a:r>
              <a:rPr kumimoji="0" lang="pt-BR" sz="2000" b="0" i="0" u="none" strike="noStrike" kern="1200" cap="none" spc="0" normalizeH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patas, mas...</a:t>
            </a:r>
            <a:endParaRPr kumimoji="0" lang="pt-BR" sz="2000" b="0" i="0" u="none" strike="noStrike" kern="1200" cap="none" spc="0" normalizeH="0" baseline="0" noProof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Imagem 7" descr="mike-the-headless-chicken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2357430"/>
            <a:ext cx="3429024" cy="257176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143000"/>
          </a:xfrm>
        </p:spPr>
        <p:txBody>
          <a:bodyPr>
            <a:normAutofit/>
          </a:bodyPr>
          <a:lstStyle/>
          <a:p>
            <a:r>
              <a:rPr lang="pt-BR" sz="2800" smtClean="0">
                <a:solidFill>
                  <a:srgbClr val="C00000"/>
                </a:solidFill>
              </a:rPr>
              <a:t>Tomemos um indivíduo real: </a:t>
            </a:r>
            <a:br>
              <a:rPr lang="pt-BR" sz="2800" smtClean="0">
                <a:solidFill>
                  <a:srgbClr val="C00000"/>
                </a:solidFill>
              </a:rPr>
            </a:br>
            <a:r>
              <a:rPr lang="pt-BR" sz="2800">
                <a:solidFill>
                  <a:srgbClr val="FF0000"/>
                </a:solidFill>
              </a:rPr>
              <a:t>M</a:t>
            </a:r>
            <a:r>
              <a:rPr lang="pt-BR" sz="2800" smtClean="0">
                <a:solidFill>
                  <a:srgbClr val="FF0000"/>
                </a:solidFill>
              </a:rPr>
              <a:t>ike, o famoso frango do Colorado</a:t>
            </a:r>
            <a:endParaRPr lang="pt-BR" sz="2800">
              <a:solidFill>
                <a:srgbClr val="FF0000"/>
              </a:solidFill>
            </a:endParaRPr>
          </a:p>
        </p:txBody>
      </p:sp>
      <p:pic>
        <p:nvPicPr>
          <p:cNvPr id="4" name="Espaço Reservado para Conteúdo 3" descr="mike-the-headless-chicken-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3504" y="2214554"/>
            <a:ext cx="3429024" cy="2734409"/>
          </a:xfrm>
        </p:spPr>
      </p:pic>
      <p:sp>
        <p:nvSpPr>
          <p:cNvPr id="5" name="CaixaDeTexto 4"/>
          <p:cNvSpPr txBox="1"/>
          <p:nvPr/>
        </p:nvSpPr>
        <p:spPr>
          <a:xfrm>
            <a:off x="5072066" y="5143512"/>
            <a:ext cx="3786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smtClean="0"/>
              <a:t>Mike (1945-47): </a:t>
            </a:r>
          </a:p>
          <a:p>
            <a:pPr algn="ctr"/>
            <a:r>
              <a:rPr lang="pt-BR" sz="1600" smtClean="0"/>
              <a:t>Viveu 18 meses sem a cabeça, mas manteve o tronco encefálico e o cerebelo.</a:t>
            </a:r>
            <a:endParaRPr lang="pt-BR" sz="160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57200" y="1857364"/>
            <a:ext cx="4257676" cy="4268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Um </a:t>
            </a:r>
            <a:r>
              <a:rPr kumimoji="0" lang="pt-BR" sz="2000" b="0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“particular concreto” </a:t>
            </a:r>
            <a:r>
              <a:rPr kumimoji="0" lang="pt-B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(i.e., uma coisa)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sz="2000" smtClean="0">
                <a:solidFill>
                  <a:srgbClr val="0070C0"/>
                </a:solidFill>
              </a:rPr>
              <a:t>Tinha </a:t>
            </a:r>
            <a:r>
              <a:rPr lang="pt-BR" sz="2000" smtClean="0">
                <a:solidFill>
                  <a:srgbClr val="7030A0"/>
                </a:solidFill>
              </a:rPr>
              <a:t>propriedades</a:t>
            </a:r>
            <a:r>
              <a:rPr lang="pt-BR" sz="2000" smtClean="0">
                <a:solidFill>
                  <a:srgbClr val="0070C0"/>
                </a:solidFill>
              </a:rPr>
              <a:t> “intrínsecas”:</a:t>
            </a:r>
          </a:p>
          <a:p>
            <a:pPr marL="800100" lvl="1" indent="-342900">
              <a:spcBef>
                <a:spcPct val="20000"/>
              </a:spcBef>
            </a:pPr>
            <a:r>
              <a:rPr kumimoji="0" lang="pt-B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--</a:t>
            </a:r>
            <a:r>
              <a:rPr kumimoji="0" lang="pt-BR" sz="2000" b="0" i="0" u="none" strike="noStrike" kern="1200" cap="none" spc="0" normalizeH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era branco;</a:t>
            </a:r>
          </a:p>
          <a:p>
            <a:pPr marL="800100" lvl="1" indent="-342900">
              <a:spcBef>
                <a:spcPct val="20000"/>
              </a:spcBef>
            </a:pPr>
            <a:r>
              <a:rPr kumimoji="0" lang="pt-B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-- chegou</a:t>
            </a:r>
            <a:r>
              <a:rPr kumimoji="0" lang="pt-BR" sz="2000" b="0" i="0" u="none" strike="noStrike" kern="1200" cap="none" spc="0" normalizeH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pesar 3,5 kg</a:t>
            </a:r>
            <a:endParaRPr lang="pt-BR" sz="2000" smtClean="0">
              <a:solidFill>
                <a:srgbClr val="0070C0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000" smtClean="0">
                <a:solidFill>
                  <a:srgbClr val="0070C0"/>
                </a:solidFill>
              </a:rPr>
              <a:t>Era </a:t>
            </a:r>
            <a:r>
              <a:rPr lang="pt-BR" sz="2000" smtClean="0">
                <a:solidFill>
                  <a:srgbClr val="0070C0"/>
                </a:solidFill>
              </a:rPr>
              <a:t>da </a:t>
            </a:r>
            <a:r>
              <a:rPr lang="pt-BR" sz="2000" smtClean="0">
                <a:solidFill>
                  <a:srgbClr val="7030A0"/>
                </a:solidFill>
              </a:rPr>
              <a:t>espécie</a:t>
            </a:r>
            <a:r>
              <a:rPr lang="pt-BR" sz="2000" smtClean="0">
                <a:solidFill>
                  <a:srgbClr val="0070C0"/>
                </a:solidFill>
              </a:rPr>
              <a:t> Gallus gallus.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000" smtClean="0">
                <a:solidFill>
                  <a:srgbClr val="0070C0"/>
                </a:solidFill>
              </a:rPr>
              <a:t>Exercia </a:t>
            </a:r>
            <a:r>
              <a:rPr lang="pt-BR" sz="2000" smtClean="0">
                <a:solidFill>
                  <a:srgbClr val="7030A0"/>
                </a:solidFill>
              </a:rPr>
              <a:t>efeitos causais</a:t>
            </a:r>
            <a:r>
              <a:rPr lang="pt-BR" sz="2000" smtClean="0">
                <a:solidFill>
                  <a:srgbClr val="0070C0"/>
                </a:solidFill>
              </a:rPr>
              <a:t>:</a:t>
            </a:r>
          </a:p>
          <a:p>
            <a:pPr marL="342900" indent="-342900">
              <a:spcBef>
                <a:spcPct val="20000"/>
              </a:spcBef>
            </a:pPr>
            <a:r>
              <a:rPr lang="pt-BR" sz="2000" baseline="0" smtClean="0">
                <a:solidFill>
                  <a:srgbClr val="0070C0"/>
                </a:solidFill>
              </a:rPr>
              <a:t>       -- ganhava</a:t>
            </a:r>
            <a:r>
              <a:rPr lang="pt-BR" sz="2000" smtClean="0">
                <a:solidFill>
                  <a:srgbClr val="0070C0"/>
                </a:solidFill>
              </a:rPr>
              <a:t> US$ 5 mil por mês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Tinha </a:t>
            </a:r>
            <a:r>
              <a:rPr kumimoji="0" lang="pt-BR" sz="2000" b="0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partes</a:t>
            </a:r>
            <a:r>
              <a:rPr kumimoji="0" lang="pt-B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duas</a:t>
            </a:r>
            <a:r>
              <a:rPr kumimoji="0" lang="pt-BR" sz="2000" b="0" i="0" u="none" strike="noStrike" kern="1200" cap="none" spc="0" normalizeH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patas, mas...   não tinha cabeça!</a:t>
            </a:r>
            <a:endParaRPr kumimoji="0" lang="pt-BR" sz="2000" b="0" i="0" u="none" strike="noStrike" kern="1200" cap="none" spc="0" normalizeH="0" baseline="0" noProof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143000"/>
          </a:xfrm>
        </p:spPr>
        <p:txBody>
          <a:bodyPr>
            <a:normAutofit/>
          </a:bodyPr>
          <a:lstStyle/>
          <a:p>
            <a:r>
              <a:rPr lang="pt-BR" sz="2800" smtClean="0">
                <a:solidFill>
                  <a:srgbClr val="C00000"/>
                </a:solidFill>
              </a:rPr>
              <a:t>Tomemos um indivíduo real: </a:t>
            </a:r>
            <a:br>
              <a:rPr lang="pt-BR" sz="2800" smtClean="0">
                <a:solidFill>
                  <a:srgbClr val="C00000"/>
                </a:solidFill>
              </a:rPr>
            </a:br>
            <a:r>
              <a:rPr lang="pt-BR" sz="2800">
                <a:solidFill>
                  <a:srgbClr val="FF0000"/>
                </a:solidFill>
              </a:rPr>
              <a:t>M</a:t>
            </a:r>
            <a:r>
              <a:rPr lang="pt-BR" sz="2800" smtClean="0">
                <a:solidFill>
                  <a:srgbClr val="FF0000"/>
                </a:solidFill>
              </a:rPr>
              <a:t>ike, o famoso frango do Colorado</a:t>
            </a:r>
            <a:endParaRPr lang="pt-BR" sz="2800">
              <a:solidFill>
                <a:srgbClr val="FF0000"/>
              </a:solidFill>
            </a:endParaRPr>
          </a:p>
        </p:txBody>
      </p:sp>
      <p:pic>
        <p:nvPicPr>
          <p:cNvPr id="4" name="Espaço Reservado para Conteúdo 3" descr="mike-the-headless-chicken-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3504" y="2214554"/>
            <a:ext cx="3429024" cy="2734409"/>
          </a:xfrm>
        </p:spPr>
      </p:pic>
      <p:sp>
        <p:nvSpPr>
          <p:cNvPr id="5" name="CaixaDeTexto 4"/>
          <p:cNvSpPr txBox="1"/>
          <p:nvPr/>
        </p:nvSpPr>
        <p:spPr>
          <a:xfrm>
            <a:off x="5072066" y="5143512"/>
            <a:ext cx="3786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smtClean="0"/>
              <a:t>Mike (1945-47): </a:t>
            </a:r>
          </a:p>
          <a:p>
            <a:pPr algn="ctr"/>
            <a:r>
              <a:rPr lang="pt-BR" sz="1600" smtClean="0"/>
              <a:t>Viveu 18 meses sem a cabeça, mas manteve o tronco encefálico e o cerebelo.</a:t>
            </a:r>
            <a:endParaRPr lang="pt-BR" sz="160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57200" y="1857364"/>
            <a:ext cx="4257676" cy="4268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Um </a:t>
            </a:r>
            <a:r>
              <a:rPr kumimoji="0" lang="pt-BR" sz="2000" b="0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“particular concreto” </a:t>
            </a:r>
            <a:r>
              <a:rPr kumimoji="0" lang="pt-B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(i.e., uma coisa)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sz="2000" smtClean="0">
                <a:solidFill>
                  <a:srgbClr val="0070C0"/>
                </a:solidFill>
              </a:rPr>
              <a:t>Tinha </a:t>
            </a:r>
            <a:r>
              <a:rPr lang="pt-BR" sz="2000" smtClean="0">
                <a:solidFill>
                  <a:srgbClr val="7030A0"/>
                </a:solidFill>
              </a:rPr>
              <a:t>propriedades</a:t>
            </a:r>
            <a:r>
              <a:rPr lang="pt-BR" sz="2000" smtClean="0">
                <a:solidFill>
                  <a:srgbClr val="0070C0"/>
                </a:solidFill>
              </a:rPr>
              <a:t> “intrínsecas”:</a:t>
            </a:r>
          </a:p>
          <a:p>
            <a:pPr marL="800100" lvl="1" indent="-342900">
              <a:spcBef>
                <a:spcPct val="20000"/>
              </a:spcBef>
            </a:pPr>
            <a:r>
              <a:rPr kumimoji="0" lang="pt-B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--</a:t>
            </a:r>
            <a:r>
              <a:rPr kumimoji="0" lang="pt-BR" sz="2000" b="0" i="0" u="none" strike="noStrike" kern="1200" cap="none" spc="0" normalizeH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era branco;</a:t>
            </a:r>
          </a:p>
          <a:p>
            <a:pPr marL="800100" lvl="1" indent="-342900">
              <a:spcBef>
                <a:spcPct val="20000"/>
              </a:spcBef>
            </a:pPr>
            <a:r>
              <a:rPr kumimoji="0" lang="pt-B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-- chegou</a:t>
            </a:r>
            <a:r>
              <a:rPr kumimoji="0" lang="pt-BR" sz="2000" b="0" i="0" u="none" strike="noStrike" kern="1200" cap="none" spc="0" normalizeH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pesar 3,5 kg</a:t>
            </a:r>
            <a:endParaRPr lang="pt-BR" sz="2000" smtClean="0">
              <a:solidFill>
                <a:srgbClr val="0070C0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000" smtClean="0">
                <a:solidFill>
                  <a:srgbClr val="0070C0"/>
                </a:solidFill>
              </a:rPr>
              <a:t>Era </a:t>
            </a:r>
            <a:r>
              <a:rPr lang="pt-BR" sz="2000" smtClean="0">
                <a:solidFill>
                  <a:srgbClr val="0070C0"/>
                </a:solidFill>
              </a:rPr>
              <a:t>da </a:t>
            </a:r>
            <a:r>
              <a:rPr lang="pt-BR" sz="2000" smtClean="0">
                <a:solidFill>
                  <a:srgbClr val="7030A0"/>
                </a:solidFill>
              </a:rPr>
              <a:t>espécie</a:t>
            </a:r>
            <a:r>
              <a:rPr lang="pt-BR" sz="2000" smtClean="0">
                <a:solidFill>
                  <a:srgbClr val="0070C0"/>
                </a:solidFill>
              </a:rPr>
              <a:t> Gallus gallus.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000" smtClean="0">
                <a:solidFill>
                  <a:srgbClr val="0070C0"/>
                </a:solidFill>
              </a:rPr>
              <a:t>Exercia </a:t>
            </a:r>
            <a:r>
              <a:rPr lang="pt-BR" sz="2000" smtClean="0">
                <a:solidFill>
                  <a:srgbClr val="7030A0"/>
                </a:solidFill>
              </a:rPr>
              <a:t>efeitos causais</a:t>
            </a:r>
            <a:r>
              <a:rPr lang="pt-BR" sz="2000" smtClean="0">
                <a:solidFill>
                  <a:srgbClr val="0070C0"/>
                </a:solidFill>
              </a:rPr>
              <a:t>:</a:t>
            </a:r>
          </a:p>
          <a:p>
            <a:pPr marL="342900" indent="-342900">
              <a:spcBef>
                <a:spcPct val="20000"/>
              </a:spcBef>
            </a:pPr>
            <a:r>
              <a:rPr lang="pt-BR" sz="2000" baseline="0" smtClean="0">
                <a:solidFill>
                  <a:srgbClr val="0070C0"/>
                </a:solidFill>
              </a:rPr>
              <a:t>       -- ganhava</a:t>
            </a:r>
            <a:r>
              <a:rPr lang="pt-BR" sz="2000" smtClean="0">
                <a:solidFill>
                  <a:srgbClr val="0070C0"/>
                </a:solidFill>
              </a:rPr>
              <a:t> US$ 5 mil por mês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Tinha </a:t>
            </a:r>
            <a:r>
              <a:rPr kumimoji="0" lang="pt-BR" sz="2000" b="0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partes</a:t>
            </a:r>
            <a:r>
              <a:rPr kumimoji="0" lang="pt-B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duas</a:t>
            </a:r>
            <a:r>
              <a:rPr kumimoji="0" lang="pt-BR" sz="2000" b="0" i="0" u="none" strike="noStrike" kern="1200" cap="none" spc="0" normalizeH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patas, mas...   não tinha cabeça!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sz="2000" baseline="0" smtClean="0">
                <a:solidFill>
                  <a:srgbClr val="00B050"/>
                </a:solidFill>
              </a:rPr>
              <a:t>Será que ele tinha “consciência”, ou era um mero autômato?</a:t>
            </a:r>
            <a:endParaRPr kumimoji="0" lang="pt-BR" sz="2000" b="0" i="0" u="none" strike="noStrike" kern="120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200" smtClean="0">
                <a:solidFill>
                  <a:schemeClr val="accent3">
                    <a:lumMod val="75000"/>
                  </a:schemeClr>
                </a:solidFill>
              </a:rPr>
              <a:t>Problemas clássicos de ontologia:</a:t>
            </a:r>
            <a:r>
              <a:rPr lang="pt-BR" sz="2200" smtClean="0">
                <a:solidFill>
                  <a:srgbClr val="00B050"/>
                </a:solidFill>
              </a:rPr>
              <a:t/>
            </a:r>
            <a:br>
              <a:rPr lang="pt-BR" sz="2200" smtClean="0">
                <a:solidFill>
                  <a:srgbClr val="00B050"/>
                </a:solidFill>
              </a:rPr>
            </a:br>
            <a:r>
              <a:rPr lang="pt-BR" sz="3600" smtClean="0">
                <a:solidFill>
                  <a:srgbClr val="00B050"/>
                </a:solidFill>
              </a:rPr>
              <a:t>Identidade através do tempo</a:t>
            </a:r>
            <a:endParaRPr lang="pt-BR" sz="360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1928826"/>
          </a:xfrm>
        </p:spPr>
        <p:txBody>
          <a:bodyPr>
            <a:normAutofit/>
          </a:bodyPr>
          <a:lstStyle/>
          <a:p>
            <a:r>
              <a:rPr lang="pt-BR" sz="2000" smtClean="0">
                <a:solidFill>
                  <a:srgbClr val="0070C0"/>
                </a:solidFill>
              </a:rPr>
              <a:t>Como atribuir </a:t>
            </a:r>
            <a:r>
              <a:rPr lang="pt-BR" sz="2000" u="sng" smtClean="0">
                <a:solidFill>
                  <a:srgbClr val="0070C0"/>
                </a:solidFill>
              </a:rPr>
              <a:t>identidade</a:t>
            </a:r>
            <a:r>
              <a:rPr lang="pt-BR" sz="2000" smtClean="0">
                <a:solidFill>
                  <a:srgbClr val="0070C0"/>
                </a:solidFill>
              </a:rPr>
              <a:t> através do tempo? (Problema do navio de Teseu)</a:t>
            </a:r>
          </a:p>
          <a:p>
            <a:pPr lvl="1"/>
            <a:r>
              <a:rPr lang="pt-BR" sz="2000" smtClean="0">
                <a:solidFill>
                  <a:srgbClr val="0070C0"/>
                </a:solidFill>
              </a:rPr>
              <a:t>Mike com cabeça era o mesmo indivíduo que Mike sem cabeça?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200" smtClean="0">
                <a:solidFill>
                  <a:schemeClr val="accent3">
                    <a:lumMod val="75000"/>
                  </a:schemeClr>
                </a:solidFill>
              </a:rPr>
              <a:t>Problemas clássicos de ontologia:</a:t>
            </a:r>
            <a:r>
              <a:rPr lang="pt-BR" sz="2200" smtClean="0">
                <a:solidFill>
                  <a:srgbClr val="00B050"/>
                </a:solidFill>
              </a:rPr>
              <a:t/>
            </a:r>
            <a:br>
              <a:rPr lang="pt-BR" sz="2200" smtClean="0">
                <a:solidFill>
                  <a:srgbClr val="00B050"/>
                </a:solidFill>
              </a:rPr>
            </a:br>
            <a:r>
              <a:rPr lang="pt-BR" sz="3600" smtClean="0">
                <a:solidFill>
                  <a:srgbClr val="00B050"/>
                </a:solidFill>
              </a:rPr>
              <a:t>Identidade através do tempo</a:t>
            </a:r>
            <a:endParaRPr lang="pt-BR" sz="360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1928826"/>
          </a:xfrm>
        </p:spPr>
        <p:txBody>
          <a:bodyPr>
            <a:normAutofit/>
          </a:bodyPr>
          <a:lstStyle/>
          <a:p>
            <a:r>
              <a:rPr lang="pt-BR" sz="2000" smtClean="0">
                <a:solidFill>
                  <a:srgbClr val="0070C0"/>
                </a:solidFill>
              </a:rPr>
              <a:t>Como atribuir </a:t>
            </a:r>
            <a:r>
              <a:rPr lang="pt-BR" sz="2000" u="sng" smtClean="0">
                <a:solidFill>
                  <a:srgbClr val="0070C0"/>
                </a:solidFill>
              </a:rPr>
              <a:t>identidade</a:t>
            </a:r>
            <a:r>
              <a:rPr lang="pt-BR" sz="2000" smtClean="0">
                <a:solidFill>
                  <a:srgbClr val="0070C0"/>
                </a:solidFill>
              </a:rPr>
              <a:t> através do tempo? (Problema do navio de Teseu)</a:t>
            </a:r>
          </a:p>
          <a:p>
            <a:pPr lvl="1"/>
            <a:r>
              <a:rPr lang="pt-BR" sz="2000" smtClean="0">
                <a:solidFill>
                  <a:srgbClr val="0070C0"/>
                </a:solidFill>
              </a:rPr>
              <a:t>Mike com cabeça era o mesmo indivíduo que Mike sem cabeça? </a:t>
            </a: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428596" y="2285992"/>
            <a:ext cx="2071702" cy="4071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 atribuimos uma </a:t>
            </a:r>
            <a:r>
              <a:rPr kumimoji="0" lang="pt-BR" sz="2000" b="0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essência imutável </a:t>
            </a:r>
            <a:r>
              <a:rPr kumimoji="0" lang="pt-B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 Mike (um “substrato”), ou conside-ramos que a atribuição de identidade pessoal é dada por sua </a:t>
            </a:r>
            <a:r>
              <a:rPr kumimoji="0" lang="pt-BR" sz="2000" b="0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continuidade histórica</a:t>
            </a:r>
            <a:r>
              <a:rPr kumimoji="0" lang="pt-B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200" smtClean="0">
                <a:solidFill>
                  <a:schemeClr val="accent3">
                    <a:lumMod val="75000"/>
                  </a:schemeClr>
                </a:solidFill>
              </a:rPr>
              <a:t>Problemas clássicos de ontologia:</a:t>
            </a:r>
            <a:r>
              <a:rPr lang="pt-BR" sz="2200" smtClean="0">
                <a:solidFill>
                  <a:srgbClr val="00B050"/>
                </a:solidFill>
              </a:rPr>
              <a:t/>
            </a:r>
            <a:br>
              <a:rPr lang="pt-BR" sz="2200" smtClean="0">
                <a:solidFill>
                  <a:srgbClr val="00B050"/>
                </a:solidFill>
              </a:rPr>
            </a:br>
            <a:r>
              <a:rPr lang="pt-BR" sz="3600" smtClean="0">
                <a:solidFill>
                  <a:srgbClr val="00B050"/>
                </a:solidFill>
              </a:rPr>
              <a:t>Identidade através do tempo</a:t>
            </a:r>
            <a:endParaRPr lang="pt-BR" sz="360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1928826"/>
          </a:xfrm>
        </p:spPr>
        <p:txBody>
          <a:bodyPr>
            <a:normAutofit/>
          </a:bodyPr>
          <a:lstStyle/>
          <a:p>
            <a:r>
              <a:rPr lang="pt-BR" sz="2000" smtClean="0">
                <a:solidFill>
                  <a:srgbClr val="0070C0"/>
                </a:solidFill>
              </a:rPr>
              <a:t>Como atribuir </a:t>
            </a:r>
            <a:r>
              <a:rPr lang="pt-BR" sz="2000" u="sng" smtClean="0">
                <a:solidFill>
                  <a:srgbClr val="0070C0"/>
                </a:solidFill>
              </a:rPr>
              <a:t>identidade</a:t>
            </a:r>
            <a:r>
              <a:rPr lang="pt-BR" sz="2000" smtClean="0">
                <a:solidFill>
                  <a:srgbClr val="0070C0"/>
                </a:solidFill>
              </a:rPr>
              <a:t> através do tempo? (Problema do navio de Teseu)</a:t>
            </a:r>
          </a:p>
          <a:p>
            <a:pPr lvl="1"/>
            <a:r>
              <a:rPr lang="pt-BR" sz="2000" smtClean="0">
                <a:solidFill>
                  <a:srgbClr val="0070C0"/>
                </a:solidFill>
              </a:rPr>
              <a:t>Mike com cabeça era o mesmo indivíduo que Mike sem cabeça? </a:t>
            </a:r>
          </a:p>
        </p:txBody>
      </p:sp>
      <p:pic>
        <p:nvPicPr>
          <p:cNvPr id="6" name="Picture 2" descr="C:\Users\user\Documents\Dão\Cursos-15\FiFi-15\FiFi-Figuras\Minhoca-4D\Minhoca-4D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214554"/>
            <a:ext cx="6511570" cy="3929090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4495227" y="6286520"/>
            <a:ext cx="4088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smtClean="0">
                <a:solidFill>
                  <a:srgbClr val="C00000"/>
                </a:solidFill>
              </a:rPr>
              <a:t>Linha da vida de Einstein na longitude da Terra </a:t>
            </a:r>
            <a:endParaRPr lang="pt-BR" sz="1600">
              <a:solidFill>
                <a:srgbClr val="C00000"/>
              </a:solidFill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428596" y="2285992"/>
            <a:ext cx="2071702" cy="4071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 atribuimos uma </a:t>
            </a:r>
            <a:r>
              <a:rPr kumimoji="0" lang="pt-BR" sz="2000" b="0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essência imutável </a:t>
            </a:r>
            <a:r>
              <a:rPr kumimoji="0" lang="pt-B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 Mike (um “substrato”), ou conside-ramos que a atribuição de identidade pessoal é dada por sua </a:t>
            </a:r>
            <a:r>
              <a:rPr kumimoji="0" lang="pt-BR" sz="2000" b="0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continuidade histórica</a:t>
            </a:r>
            <a:r>
              <a:rPr kumimoji="0" lang="pt-B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smtClean="0">
                <a:solidFill>
                  <a:srgbClr val="C00000"/>
                </a:solidFill>
              </a:rPr>
              <a:t>Identidade pessoal</a:t>
            </a:r>
            <a:endParaRPr lang="pt-BR" sz="360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857256"/>
          </a:xfrm>
        </p:spPr>
        <p:txBody>
          <a:bodyPr>
            <a:normAutofit fontScale="92500"/>
          </a:bodyPr>
          <a:lstStyle/>
          <a:p>
            <a:r>
              <a:rPr lang="pt-BR" sz="2000" smtClean="0">
                <a:solidFill>
                  <a:srgbClr val="0070C0"/>
                </a:solidFill>
              </a:rPr>
              <a:t>E se houver uma bifurcação na linha da vida? (como ocorre com ovos, gerando gêmeos univitelinos). E se ela for simétrica, quem herda a alma original?</a:t>
            </a:r>
            <a:endParaRPr lang="pt-BR" sz="2000">
              <a:solidFill>
                <a:srgbClr val="0070C0"/>
              </a:solidFill>
            </a:endParaRPr>
          </a:p>
        </p:txBody>
      </p:sp>
      <p:pic>
        <p:nvPicPr>
          <p:cNvPr id="16386" name="Picture 2" descr="C:\Users\user\Documents\Dão\Artigos-15\2015-Ontologias\Monozygotic-twins-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428868"/>
            <a:ext cx="4214821" cy="35286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smtClean="0">
                <a:solidFill>
                  <a:srgbClr val="C00000"/>
                </a:solidFill>
                <a:ea typeface="+mn-ea"/>
                <a:cs typeface="+mn-cs"/>
              </a:rPr>
              <a:t>Experimento </a:t>
            </a:r>
            <a:r>
              <a:rPr lang="pt-BR" sz="3200">
                <a:solidFill>
                  <a:srgbClr val="C00000"/>
                </a:solidFill>
                <a:ea typeface="+mn-ea"/>
                <a:cs typeface="+mn-cs"/>
              </a:rPr>
              <a:t>mental </a:t>
            </a:r>
            <a:r>
              <a:rPr lang="pt-BR" sz="3200">
                <a:solidFill>
                  <a:srgbClr val="C00000"/>
                </a:solidFill>
                <a:ea typeface="+mn-ea"/>
                <a:cs typeface="+mn-cs"/>
              </a:rPr>
              <a:t>da </a:t>
            </a:r>
            <a:r>
              <a:rPr lang="pt-BR" sz="3200" smtClean="0">
                <a:solidFill>
                  <a:srgbClr val="C00000"/>
                </a:solidFill>
                <a:ea typeface="+mn-ea"/>
                <a:cs typeface="+mn-cs"/>
              </a:rPr>
              <a:t/>
            </a:r>
            <a:br>
              <a:rPr lang="pt-BR" sz="3200" smtClean="0">
                <a:solidFill>
                  <a:srgbClr val="C00000"/>
                </a:solidFill>
                <a:ea typeface="+mn-ea"/>
                <a:cs typeface="+mn-cs"/>
              </a:rPr>
            </a:br>
            <a:r>
              <a:rPr lang="pt-BR" sz="3200" smtClean="0">
                <a:solidFill>
                  <a:srgbClr val="C00000"/>
                </a:solidFill>
                <a:ea typeface="+mn-ea"/>
                <a:cs typeface="+mn-cs"/>
              </a:rPr>
              <a:t>duplicação </a:t>
            </a:r>
            <a:r>
              <a:rPr lang="pt-BR" sz="3200">
                <a:solidFill>
                  <a:srgbClr val="C00000"/>
                </a:solidFill>
                <a:ea typeface="+mn-ea"/>
                <a:cs typeface="+mn-cs"/>
              </a:rPr>
              <a:t>material humana</a:t>
            </a:r>
            <a:endParaRPr lang="pt-BR" sz="320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857256"/>
          </a:xfrm>
        </p:spPr>
        <p:txBody>
          <a:bodyPr>
            <a:normAutofit/>
          </a:bodyPr>
          <a:lstStyle/>
          <a:p>
            <a:pPr lvl="0"/>
            <a:r>
              <a:rPr lang="pt-BR" sz="2000">
                <a:solidFill>
                  <a:srgbClr val="0070C0"/>
                </a:solidFill>
                <a:ea typeface="DejaVu Sans"/>
              </a:rPr>
              <a:t>S</a:t>
            </a:r>
            <a:r>
              <a:rPr lang="pt-BR" sz="2000" smtClean="0">
                <a:solidFill>
                  <a:srgbClr val="0070C0"/>
                </a:solidFill>
                <a:ea typeface="DejaVu Sans"/>
              </a:rPr>
              <a:t>uponha que se crie uma cópia </a:t>
            </a:r>
            <a:r>
              <a:rPr lang="pt-BR" sz="2000" u="sng" smtClean="0">
                <a:solidFill>
                  <a:srgbClr val="0070C0"/>
                </a:solidFill>
                <a:ea typeface="DejaVu Sans"/>
              </a:rPr>
              <a:t>material</a:t>
            </a:r>
            <a:r>
              <a:rPr lang="pt-BR" sz="2000" smtClean="0">
                <a:solidFill>
                  <a:srgbClr val="0070C0"/>
                </a:solidFill>
                <a:ea typeface="DejaVu Sans"/>
              </a:rPr>
              <a:t> de Calvin-1 que é perfeitamente semelhante ao original, no nível molecular.</a:t>
            </a:r>
          </a:p>
          <a:p>
            <a:endParaRPr lang="pt-BR" sz="2000"/>
          </a:p>
        </p:txBody>
      </p:sp>
      <p:pic>
        <p:nvPicPr>
          <p:cNvPr id="4" name="Imagem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348" y="2428868"/>
            <a:ext cx="4674600" cy="3553200"/>
          </a:xfrm>
          <a:prstGeom prst="rect">
            <a:avLst/>
          </a:prstGeom>
          <a:ln w="9360">
            <a:noFill/>
          </a:ln>
        </p:spPr>
      </p:pic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5429256" y="2214554"/>
            <a:ext cx="3381340" cy="4000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pt-B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cs"/>
              </a:rPr>
              <a:t>Calvin-2</a:t>
            </a:r>
            <a:r>
              <a:rPr kumimoji="0" lang="pt-BR" sz="2000" b="0" i="0" u="none" strike="noStrike" kern="1200" cap="none" spc="0" normalizeH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cs"/>
              </a:rPr>
              <a:t> teria </a:t>
            </a:r>
            <a:r>
              <a:rPr kumimoji="0" lang="pt-BR" sz="2000" b="0" i="0" u="sng" strike="noStrike" kern="1200" cap="none" spc="0" normalizeH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cs"/>
              </a:rPr>
              <a:t>consciência</a:t>
            </a:r>
            <a:r>
              <a:rPr kumimoji="0" lang="pt-BR" sz="2000" b="0" i="0" u="none" strike="noStrike" kern="1200" cap="none" spc="0" normalizeH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cs"/>
              </a:rPr>
              <a:t>?</a:t>
            </a:r>
          </a:p>
          <a:p>
            <a:pPr marL="342900" lvl="0" indent="-342900">
              <a:spcBef>
                <a:spcPct val="20000"/>
              </a:spcBef>
            </a:pPr>
            <a:r>
              <a:rPr lang="pt-BR" sz="2000" baseline="0" smtClean="0">
                <a:solidFill>
                  <a:srgbClr val="00B050"/>
                </a:solidFill>
                <a:ea typeface="+mn-ea"/>
              </a:rPr>
              <a:t>      i.e., teria vivência subjetiva das sensações (qualia)?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smtClean="0">
                <a:solidFill>
                  <a:srgbClr val="C00000"/>
                </a:solidFill>
                <a:ea typeface="+mn-ea"/>
                <a:cs typeface="+mn-cs"/>
              </a:rPr>
              <a:t>Experimento </a:t>
            </a:r>
            <a:r>
              <a:rPr lang="pt-BR" sz="3200">
                <a:solidFill>
                  <a:srgbClr val="C00000"/>
                </a:solidFill>
                <a:ea typeface="+mn-ea"/>
                <a:cs typeface="+mn-cs"/>
              </a:rPr>
              <a:t>mental </a:t>
            </a:r>
            <a:r>
              <a:rPr lang="pt-BR" sz="3200">
                <a:solidFill>
                  <a:srgbClr val="C00000"/>
                </a:solidFill>
                <a:ea typeface="+mn-ea"/>
                <a:cs typeface="+mn-cs"/>
              </a:rPr>
              <a:t>da </a:t>
            </a:r>
            <a:r>
              <a:rPr lang="pt-BR" sz="3200" smtClean="0">
                <a:solidFill>
                  <a:srgbClr val="C00000"/>
                </a:solidFill>
                <a:ea typeface="+mn-ea"/>
                <a:cs typeface="+mn-cs"/>
              </a:rPr>
              <a:t/>
            </a:r>
            <a:br>
              <a:rPr lang="pt-BR" sz="3200" smtClean="0">
                <a:solidFill>
                  <a:srgbClr val="C00000"/>
                </a:solidFill>
                <a:ea typeface="+mn-ea"/>
                <a:cs typeface="+mn-cs"/>
              </a:rPr>
            </a:br>
            <a:r>
              <a:rPr lang="pt-BR" sz="3200" smtClean="0">
                <a:solidFill>
                  <a:srgbClr val="C00000"/>
                </a:solidFill>
                <a:ea typeface="+mn-ea"/>
                <a:cs typeface="+mn-cs"/>
              </a:rPr>
              <a:t>duplicação </a:t>
            </a:r>
            <a:r>
              <a:rPr lang="pt-BR" sz="3200">
                <a:solidFill>
                  <a:srgbClr val="C00000"/>
                </a:solidFill>
                <a:ea typeface="+mn-ea"/>
                <a:cs typeface="+mn-cs"/>
              </a:rPr>
              <a:t>material humana</a:t>
            </a:r>
            <a:endParaRPr lang="pt-BR" sz="320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857256"/>
          </a:xfrm>
        </p:spPr>
        <p:txBody>
          <a:bodyPr>
            <a:normAutofit/>
          </a:bodyPr>
          <a:lstStyle/>
          <a:p>
            <a:pPr lvl="0"/>
            <a:r>
              <a:rPr lang="pt-BR" sz="2000">
                <a:solidFill>
                  <a:srgbClr val="0070C0"/>
                </a:solidFill>
                <a:ea typeface="DejaVu Sans"/>
              </a:rPr>
              <a:t>S</a:t>
            </a:r>
            <a:r>
              <a:rPr lang="pt-BR" sz="2000" smtClean="0">
                <a:solidFill>
                  <a:srgbClr val="0070C0"/>
                </a:solidFill>
                <a:ea typeface="DejaVu Sans"/>
              </a:rPr>
              <a:t>uponha que se crie uma cópia </a:t>
            </a:r>
            <a:r>
              <a:rPr lang="pt-BR" sz="2000" u="sng" smtClean="0">
                <a:solidFill>
                  <a:srgbClr val="0070C0"/>
                </a:solidFill>
                <a:ea typeface="DejaVu Sans"/>
              </a:rPr>
              <a:t>material</a:t>
            </a:r>
            <a:r>
              <a:rPr lang="pt-BR" sz="2000" smtClean="0">
                <a:solidFill>
                  <a:srgbClr val="0070C0"/>
                </a:solidFill>
                <a:ea typeface="DejaVu Sans"/>
              </a:rPr>
              <a:t> de Calvin-1 que é perfeitamente semelhante ao original, no nível molecular.</a:t>
            </a:r>
          </a:p>
          <a:p>
            <a:endParaRPr lang="pt-BR" sz="2000"/>
          </a:p>
        </p:txBody>
      </p:sp>
      <p:pic>
        <p:nvPicPr>
          <p:cNvPr id="4" name="Imagem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348" y="2428868"/>
            <a:ext cx="4674600" cy="3553200"/>
          </a:xfrm>
          <a:prstGeom prst="rect">
            <a:avLst/>
          </a:prstGeom>
          <a:ln w="9360">
            <a:noFill/>
          </a:ln>
        </p:spPr>
      </p:pic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5429256" y="2214554"/>
            <a:ext cx="3381340" cy="4000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pt-B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cs"/>
              </a:rPr>
              <a:t>Calvin-2</a:t>
            </a:r>
            <a:r>
              <a:rPr kumimoji="0" lang="pt-BR" sz="2000" b="0" i="0" u="none" strike="noStrike" kern="1200" cap="none" spc="0" normalizeH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cs"/>
              </a:rPr>
              <a:t> teria </a:t>
            </a:r>
            <a:r>
              <a:rPr kumimoji="0" lang="pt-BR" sz="2000" b="0" i="0" u="sng" strike="noStrike" kern="1200" cap="none" spc="0" normalizeH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cs"/>
              </a:rPr>
              <a:t>consciência</a:t>
            </a:r>
            <a:r>
              <a:rPr kumimoji="0" lang="pt-BR" sz="2000" b="0" i="0" u="none" strike="noStrike" kern="1200" cap="none" spc="0" normalizeH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cs"/>
              </a:rPr>
              <a:t>?</a:t>
            </a:r>
          </a:p>
          <a:p>
            <a:pPr marL="342900" lvl="0" indent="-342900">
              <a:spcBef>
                <a:spcPct val="20000"/>
              </a:spcBef>
            </a:pPr>
            <a:r>
              <a:rPr lang="pt-BR" sz="2000" baseline="0" smtClean="0">
                <a:solidFill>
                  <a:srgbClr val="00B050"/>
                </a:solidFill>
                <a:ea typeface="+mn-ea"/>
              </a:rPr>
              <a:t>      i.e., teria vivência subjetiva das sensações (qualia)?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pt-BR" sz="2000" b="0" i="0" u="none" strike="noStrike" kern="1200" cap="none" spc="0" normalizeH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cs"/>
              </a:rPr>
              <a:t>No instante da criação, teriam </a:t>
            </a:r>
            <a:r>
              <a:rPr kumimoji="0" lang="pt-BR" sz="2000" b="0" i="0" u="sng" strike="noStrike" kern="1200" cap="none" spc="0" normalizeH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cs"/>
              </a:rPr>
              <a:t>estados idênticos</a:t>
            </a:r>
            <a:r>
              <a:rPr kumimoji="0" lang="pt-BR" sz="2000" b="0" i="0" u="none" strike="noStrike" kern="1200" cap="none" spc="0" normalizeH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cs"/>
              </a:rPr>
              <a:t> de consciência?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Autofit/>
          </a:bodyPr>
          <a:lstStyle/>
          <a:p>
            <a:r>
              <a:rPr lang="pt-BR" sz="2400" smtClean="0">
                <a:solidFill>
                  <a:srgbClr val="FF0000"/>
                </a:solidFill>
              </a:rPr>
              <a:t>Ontologia: </a:t>
            </a:r>
            <a:br>
              <a:rPr lang="pt-BR" sz="2400" smtClean="0">
                <a:solidFill>
                  <a:srgbClr val="FF0000"/>
                </a:solidFill>
              </a:rPr>
            </a:br>
            <a:r>
              <a:rPr lang="pt-BR" sz="2400" smtClean="0">
                <a:solidFill>
                  <a:srgbClr val="00B0F0"/>
                </a:solidFill>
              </a:rPr>
              <a:t>Discussão sobre o que existe, que espécies de coisas existem, </a:t>
            </a:r>
            <a:br>
              <a:rPr lang="pt-BR" sz="2400" smtClean="0">
                <a:solidFill>
                  <a:srgbClr val="00B0F0"/>
                </a:solidFill>
              </a:rPr>
            </a:br>
            <a:r>
              <a:rPr lang="pt-BR" sz="2400" smtClean="0">
                <a:solidFill>
                  <a:srgbClr val="00B0F0"/>
                </a:solidFill>
              </a:rPr>
              <a:t>quais as suas propriedades e relações, etc. </a:t>
            </a:r>
            <a:endParaRPr lang="pt-BR" sz="2400">
              <a:solidFill>
                <a:srgbClr val="00B0F0"/>
              </a:solidFill>
            </a:endParaRPr>
          </a:p>
        </p:txBody>
      </p:sp>
      <p:pic>
        <p:nvPicPr>
          <p:cNvPr id="4" name="Imagem 3" descr="Smith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1785926"/>
            <a:ext cx="4956608" cy="4294556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928794" y="6143644"/>
            <a:ext cx="51435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smtClean="0">
                <a:solidFill>
                  <a:srgbClr val="00B050"/>
                </a:solidFill>
              </a:rPr>
              <a:t>http://ontology.buffalo.edu/smith/articles/ontology_pic.pdf</a:t>
            </a:r>
            <a:endParaRPr lang="pt-BR" sz="160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smtClean="0">
                <a:solidFill>
                  <a:srgbClr val="C00000"/>
                </a:solidFill>
                <a:ea typeface="+mn-ea"/>
                <a:cs typeface="+mn-cs"/>
              </a:rPr>
              <a:t>Experimento </a:t>
            </a:r>
            <a:r>
              <a:rPr lang="pt-BR" sz="3200">
                <a:solidFill>
                  <a:srgbClr val="C00000"/>
                </a:solidFill>
                <a:ea typeface="+mn-ea"/>
                <a:cs typeface="+mn-cs"/>
              </a:rPr>
              <a:t>mental </a:t>
            </a:r>
            <a:r>
              <a:rPr lang="pt-BR" sz="3200">
                <a:solidFill>
                  <a:srgbClr val="C00000"/>
                </a:solidFill>
                <a:ea typeface="+mn-ea"/>
                <a:cs typeface="+mn-cs"/>
              </a:rPr>
              <a:t>da </a:t>
            </a:r>
            <a:r>
              <a:rPr lang="pt-BR" sz="3200" smtClean="0">
                <a:solidFill>
                  <a:srgbClr val="C00000"/>
                </a:solidFill>
                <a:ea typeface="+mn-ea"/>
                <a:cs typeface="+mn-cs"/>
              </a:rPr>
              <a:t/>
            </a:r>
            <a:br>
              <a:rPr lang="pt-BR" sz="3200" smtClean="0">
                <a:solidFill>
                  <a:srgbClr val="C00000"/>
                </a:solidFill>
                <a:ea typeface="+mn-ea"/>
                <a:cs typeface="+mn-cs"/>
              </a:rPr>
            </a:br>
            <a:r>
              <a:rPr lang="pt-BR" sz="3200" smtClean="0">
                <a:solidFill>
                  <a:srgbClr val="C00000"/>
                </a:solidFill>
                <a:ea typeface="+mn-ea"/>
                <a:cs typeface="+mn-cs"/>
              </a:rPr>
              <a:t>duplicação </a:t>
            </a:r>
            <a:r>
              <a:rPr lang="pt-BR" sz="3200">
                <a:solidFill>
                  <a:srgbClr val="C00000"/>
                </a:solidFill>
                <a:ea typeface="+mn-ea"/>
                <a:cs typeface="+mn-cs"/>
              </a:rPr>
              <a:t>material humana</a:t>
            </a:r>
            <a:endParaRPr lang="pt-BR" sz="320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857256"/>
          </a:xfrm>
        </p:spPr>
        <p:txBody>
          <a:bodyPr>
            <a:normAutofit/>
          </a:bodyPr>
          <a:lstStyle/>
          <a:p>
            <a:pPr lvl="0"/>
            <a:r>
              <a:rPr lang="pt-BR" sz="2000">
                <a:solidFill>
                  <a:srgbClr val="0070C0"/>
                </a:solidFill>
                <a:ea typeface="DejaVu Sans"/>
              </a:rPr>
              <a:t>S</a:t>
            </a:r>
            <a:r>
              <a:rPr lang="pt-BR" sz="2000" smtClean="0">
                <a:solidFill>
                  <a:srgbClr val="0070C0"/>
                </a:solidFill>
                <a:ea typeface="DejaVu Sans"/>
              </a:rPr>
              <a:t>uponha que se crie uma cópia </a:t>
            </a:r>
            <a:r>
              <a:rPr lang="pt-BR" sz="2000" u="sng" smtClean="0">
                <a:solidFill>
                  <a:srgbClr val="0070C0"/>
                </a:solidFill>
                <a:ea typeface="DejaVu Sans"/>
              </a:rPr>
              <a:t>material</a:t>
            </a:r>
            <a:r>
              <a:rPr lang="pt-BR" sz="2000" smtClean="0">
                <a:solidFill>
                  <a:srgbClr val="0070C0"/>
                </a:solidFill>
                <a:ea typeface="DejaVu Sans"/>
              </a:rPr>
              <a:t> de Calvin-1 que é perfeitamente semelhante ao original, no nível molecular.</a:t>
            </a:r>
          </a:p>
          <a:p>
            <a:endParaRPr lang="pt-BR" sz="2000"/>
          </a:p>
        </p:txBody>
      </p:sp>
      <p:pic>
        <p:nvPicPr>
          <p:cNvPr id="4" name="Imagem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348" y="2428868"/>
            <a:ext cx="4674600" cy="3553200"/>
          </a:xfrm>
          <a:prstGeom prst="rect">
            <a:avLst/>
          </a:prstGeom>
          <a:ln w="9360">
            <a:noFill/>
          </a:ln>
        </p:spPr>
      </p:pic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5429256" y="2214554"/>
            <a:ext cx="3381340" cy="4000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pt-B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cs"/>
              </a:rPr>
              <a:t>Calvin-2</a:t>
            </a:r>
            <a:r>
              <a:rPr kumimoji="0" lang="pt-BR" sz="2000" b="0" i="0" u="none" strike="noStrike" kern="1200" cap="none" spc="0" normalizeH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cs"/>
              </a:rPr>
              <a:t> teria </a:t>
            </a:r>
            <a:r>
              <a:rPr kumimoji="0" lang="pt-BR" sz="2000" b="0" i="0" u="sng" strike="noStrike" kern="1200" cap="none" spc="0" normalizeH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cs"/>
              </a:rPr>
              <a:t>consciência</a:t>
            </a:r>
            <a:r>
              <a:rPr kumimoji="0" lang="pt-BR" sz="2000" b="0" i="0" u="none" strike="noStrike" kern="1200" cap="none" spc="0" normalizeH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cs"/>
              </a:rPr>
              <a:t>?</a:t>
            </a:r>
          </a:p>
          <a:p>
            <a:pPr marL="342900" lvl="0" indent="-342900">
              <a:spcBef>
                <a:spcPct val="20000"/>
              </a:spcBef>
            </a:pPr>
            <a:r>
              <a:rPr lang="pt-BR" sz="2000" baseline="0" smtClean="0">
                <a:solidFill>
                  <a:srgbClr val="00B050"/>
                </a:solidFill>
                <a:ea typeface="+mn-ea"/>
              </a:rPr>
              <a:t>      i.e., teria vivência subjetiva das sensações (qualia)?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pt-BR" sz="2000" b="0" i="0" u="none" strike="noStrike" kern="1200" cap="none" spc="0" normalizeH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cs"/>
              </a:rPr>
              <a:t>No instante da criação, teriam </a:t>
            </a:r>
            <a:r>
              <a:rPr kumimoji="0" lang="pt-BR" sz="2000" b="0" i="0" u="sng" strike="noStrike" kern="1200" cap="none" spc="0" normalizeH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cs"/>
              </a:rPr>
              <a:t>estados idênticos</a:t>
            </a:r>
            <a:r>
              <a:rPr kumimoji="0" lang="pt-BR" sz="2000" b="0" i="0" u="none" strike="noStrike" kern="1200" cap="none" spc="0" normalizeH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cs"/>
              </a:rPr>
              <a:t> de consciência?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pt-BR" sz="2000" b="0" i="0" u="none" strike="noStrike" kern="1200" cap="none" spc="0" normalizeH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cs"/>
              </a:rPr>
              <a:t>O estado mental é </a:t>
            </a:r>
            <a:r>
              <a:rPr kumimoji="0" lang="pt-BR" sz="2000" b="0" i="0" u="sng" strike="noStrike" kern="1200" cap="none" spc="0" normalizeH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cs"/>
              </a:rPr>
              <a:t>fixado</a:t>
            </a:r>
            <a:r>
              <a:rPr kumimoji="0" lang="pt-BR" sz="2000" b="0" i="0" u="none" strike="noStrike" kern="1200" cap="none" spc="0" normalizeH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cs"/>
              </a:rPr>
              <a:t> (“supervém”) pelo estado material?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smtClean="0">
                <a:solidFill>
                  <a:srgbClr val="C00000"/>
                </a:solidFill>
                <a:ea typeface="+mn-ea"/>
                <a:cs typeface="+mn-cs"/>
              </a:rPr>
              <a:t>Experimento </a:t>
            </a:r>
            <a:r>
              <a:rPr lang="pt-BR" sz="3200">
                <a:solidFill>
                  <a:srgbClr val="C00000"/>
                </a:solidFill>
                <a:ea typeface="+mn-ea"/>
                <a:cs typeface="+mn-cs"/>
              </a:rPr>
              <a:t>mental </a:t>
            </a:r>
            <a:r>
              <a:rPr lang="pt-BR" sz="3200">
                <a:solidFill>
                  <a:srgbClr val="C00000"/>
                </a:solidFill>
                <a:ea typeface="+mn-ea"/>
                <a:cs typeface="+mn-cs"/>
              </a:rPr>
              <a:t>da </a:t>
            </a:r>
            <a:r>
              <a:rPr lang="pt-BR" sz="3200" smtClean="0">
                <a:solidFill>
                  <a:srgbClr val="C00000"/>
                </a:solidFill>
                <a:ea typeface="+mn-ea"/>
                <a:cs typeface="+mn-cs"/>
              </a:rPr>
              <a:t/>
            </a:r>
            <a:br>
              <a:rPr lang="pt-BR" sz="3200" smtClean="0">
                <a:solidFill>
                  <a:srgbClr val="C00000"/>
                </a:solidFill>
                <a:ea typeface="+mn-ea"/>
                <a:cs typeface="+mn-cs"/>
              </a:rPr>
            </a:br>
            <a:r>
              <a:rPr lang="pt-BR" sz="3200" smtClean="0">
                <a:solidFill>
                  <a:srgbClr val="C00000"/>
                </a:solidFill>
                <a:ea typeface="+mn-ea"/>
                <a:cs typeface="+mn-cs"/>
              </a:rPr>
              <a:t>duplicação </a:t>
            </a:r>
            <a:r>
              <a:rPr lang="pt-BR" sz="3200">
                <a:solidFill>
                  <a:srgbClr val="C00000"/>
                </a:solidFill>
                <a:ea typeface="+mn-ea"/>
                <a:cs typeface="+mn-cs"/>
              </a:rPr>
              <a:t>material humana</a:t>
            </a:r>
            <a:endParaRPr lang="pt-BR" sz="320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857256"/>
          </a:xfrm>
        </p:spPr>
        <p:txBody>
          <a:bodyPr>
            <a:normAutofit/>
          </a:bodyPr>
          <a:lstStyle/>
          <a:p>
            <a:pPr lvl="0"/>
            <a:r>
              <a:rPr lang="pt-BR" sz="2000">
                <a:solidFill>
                  <a:srgbClr val="0070C0"/>
                </a:solidFill>
                <a:ea typeface="DejaVu Sans"/>
              </a:rPr>
              <a:t>S</a:t>
            </a:r>
            <a:r>
              <a:rPr lang="pt-BR" sz="2000" smtClean="0">
                <a:solidFill>
                  <a:srgbClr val="0070C0"/>
                </a:solidFill>
                <a:ea typeface="DejaVu Sans"/>
              </a:rPr>
              <a:t>uponha que se crie uma cópia </a:t>
            </a:r>
            <a:r>
              <a:rPr lang="pt-BR" sz="2000" u="sng" smtClean="0">
                <a:solidFill>
                  <a:srgbClr val="0070C0"/>
                </a:solidFill>
                <a:ea typeface="DejaVu Sans"/>
              </a:rPr>
              <a:t>material</a:t>
            </a:r>
            <a:r>
              <a:rPr lang="pt-BR" sz="2000" smtClean="0">
                <a:solidFill>
                  <a:srgbClr val="0070C0"/>
                </a:solidFill>
                <a:ea typeface="DejaVu Sans"/>
              </a:rPr>
              <a:t> de Calvin-1 que é perfeitamente semelhante ao original, no nível molecular.</a:t>
            </a:r>
          </a:p>
          <a:p>
            <a:endParaRPr lang="pt-BR" sz="2000"/>
          </a:p>
        </p:txBody>
      </p:sp>
      <p:pic>
        <p:nvPicPr>
          <p:cNvPr id="4" name="Imagem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348" y="2428868"/>
            <a:ext cx="4674600" cy="3553200"/>
          </a:xfrm>
          <a:prstGeom prst="rect">
            <a:avLst/>
          </a:prstGeom>
          <a:ln w="9360">
            <a:noFill/>
          </a:ln>
        </p:spPr>
      </p:pic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5429256" y="2214554"/>
            <a:ext cx="3381340" cy="40005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pt-B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cs"/>
              </a:rPr>
              <a:t>Calvin-2</a:t>
            </a:r>
            <a:r>
              <a:rPr kumimoji="0" lang="pt-BR" sz="2000" b="0" i="0" u="none" strike="noStrike" kern="1200" cap="none" spc="0" normalizeH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cs"/>
              </a:rPr>
              <a:t> teria </a:t>
            </a:r>
            <a:r>
              <a:rPr kumimoji="0" lang="pt-BR" sz="2000" b="0" i="0" u="sng" strike="noStrike" kern="1200" cap="none" spc="0" normalizeH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cs"/>
              </a:rPr>
              <a:t>consciência</a:t>
            </a:r>
            <a:r>
              <a:rPr kumimoji="0" lang="pt-BR" sz="2000" b="0" i="0" u="none" strike="noStrike" kern="1200" cap="none" spc="0" normalizeH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cs"/>
              </a:rPr>
              <a:t>?</a:t>
            </a:r>
          </a:p>
          <a:p>
            <a:pPr marL="342900" lvl="0" indent="-342900">
              <a:spcBef>
                <a:spcPct val="20000"/>
              </a:spcBef>
            </a:pPr>
            <a:r>
              <a:rPr lang="pt-BR" sz="2000" baseline="0" smtClean="0">
                <a:solidFill>
                  <a:srgbClr val="00B050"/>
                </a:solidFill>
                <a:ea typeface="+mn-ea"/>
              </a:rPr>
              <a:t>      i.e., teria vivência subjetiva das sensações (qualia)?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pt-BR" sz="2000" b="0" i="0" u="none" strike="noStrike" kern="1200" cap="none" spc="0" normalizeH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cs"/>
              </a:rPr>
              <a:t>No instante da criação, teriam </a:t>
            </a:r>
            <a:r>
              <a:rPr kumimoji="0" lang="pt-BR" sz="2000" b="0" i="0" u="sng" strike="noStrike" kern="1200" cap="none" spc="0" normalizeH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cs"/>
              </a:rPr>
              <a:t>estados idênticos</a:t>
            </a:r>
            <a:r>
              <a:rPr kumimoji="0" lang="pt-BR" sz="2000" b="0" i="0" u="none" strike="noStrike" kern="1200" cap="none" spc="0" normalizeH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cs"/>
              </a:rPr>
              <a:t> de consciência?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pt-BR" sz="2000" b="0" i="0" u="none" strike="noStrike" kern="1200" cap="none" spc="0" normalizeH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cs"/>
              </a:rPr>
              <a:t>O estado mental é </a:t>
            </a:r>
            <a:r>
              <a:rPr kumimoji="0" lang="pt-BR" sz="2000" b="0" i="0" u="sng" strike="noStrike" kern="1200" cap="none" spc="0" normalizeH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cs"/>
              </a:rPr>
              <a:t>fixado</a:t>
            </a:r>
            <a:r>
              <a:rPr kumimoji="0" lang="pt-BR" sz="2000" b="0" i="0" u="none" strike="noStrike" kern="1200" cap="none" spc="0" normalizeH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cs"/>
              </a:rPr>
              <a:t> (“supervém”) pelo estado material?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000" baseline="0" smtClean="0">
                <a:solidFill>
                  <a:srgbClr val="00B050"/>
                </a:solidFill>
                <a:ea typeface="+mn-ea"/>
              </a:rPr>
              <a:t>A mente pode</a:t>
            </a:r>
            <a:r>
              <a:rPr lang="pt-BR" sz="2000" smtClean="0">
                <a:solidFill>
                  <a:srgbClr val="00B050"/>
                </a:solidFill>
                <a:ea typeface="+mn-ea"/>
              </a:rPr>
              <a:t> ser “</a:t>
            </a:r>
            <a:r>
              <a:rPr lang="pt-BR" sz="2000" u="sng" smtClean="0">
                <a:solidFill>
                  <a:srgbClr val="00B050"/>
                </a:solidFill>
                <a:ea typeface="+mn-ea"/>
              </a:rPr>
              <a:t>reduzida</a:t>
            </a:r>
            <a:r>
              <a:rPr lang="pt-BR" sz="2000" smtClean="0">
                <a:solidFill>
                  <a:srgbClr val="00B050"/>
                </a:solidFill>
                <a:ea typeface="+mn-ea"/>
              </a:rPr>
              <a:t>” ao encéfalo, ou “emerge” de maneira forte?</a:t>
            </a:r>
            <a:endParaRPr kumimoji="0" lang="pt-BR" sz="2000" b="0" i="0" u="none" strike="noStrike" kern="120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smtClean="0">
                <a:solidFill>
                  <a:srgbClr val="FF0000"/>
                </a:solidFill>
              </a:rPr>
              <a:t>Problema “difícil” da consciência  </a:t>
            </a:r>
            <a:endParaRPr lang="pt-BR" sz="320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smtClean="0">
                <a:solidFill>
                  <a:srgbClr val="002060"/>
                </a:solidFill>
              </a:rPr>
              <a:t>Uma coisa é estabelecer o </a:t>
            </a:r>
            <a:r>
              <a:rPr lang="pt-BR" sz="2400" smtClean="0">
                <a:solidFill>
                  <a:srgbClr val="7030A0"/>
                </a:solidFill>
              </a:rPr>
              <a:t>correlato cerebral </a:t>
            </a:r>
            <a:r>
              <a:rPr lang="pt-BR" sz="2400" smtClean="0">
                <a:solidFill>
                  <a:srgbClr val="002060"/>
                </a:solidFill>
              </a:rPr>
              <a:t>dos diferentes estados conscientes. Isso pode ser feito manipulando experimentalmente um cérebro humano e confiando no relato linguístico da pessoa. </a:t>
            </a:r>
          </a:p>
          <a:p>
            <a:r>
              <a:rPr lang="pt-BR" sz="2400" smtClean="0">
                <a:solidFill>
                  <a:srgbClr val="002060"/>
                </a:solidFill>
              </a:rPr>
              <a:t>Outra coisa bem mais difícil é </a:t>
            </a:r>
            <a:r>
              <a:rPr lang="pt-BR" sz="2400" smtClean="0">
                <a:solidFill>
                  <a:srgbClr val="7030A0"/>
                </a:solidFill>
              </a:rPr>
              <a:t>explicar como </a:t>
            </a:r>
            <a:r>
              <a:rPr lang="pt-BR" sz="2400" smtClean="0">
                <a:solidFill>
                  <a:srgbClr val="002060"/>
                </a:solidFill>
              </a:rPr>
              <a:t>um estado descrito de maneira linguístico-quantitativa pode gerar um estado mental qualitativo. Parece haver uma “</a:t>
            </a:r>
            <a:r>
              <a:rPr lang="pt-BR" sz="2400" u="sng" smtClean="0">
                <a:solidFill>
                  <a:srgbClr val="002060"/>
                </a:solidFill>
              </a:rPr>
              <a:t>lacuna explicativa</a:t>
            </a:r>
            <a:r>
              <a:rPr lang="pt-BR" sz="2400" smtClean="0">
                <a:solidFill>
                  <a:srgbClr val="002060"/>
                </a:solidFill>
              </a:rPr>
              <a:t>”.</a:t>
            </a:r>
            <a:endParaRPr lang="pt-BR" sz="240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TextShape 1"/>
          <p:cNvSpPr txBox="1"/>
          <p:nvPr/>
        </p:nvSpPr>
        <p:spPr>
          <a:xfrm>
            <a:off x="428760" y="71424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2400">
                <a:solidFill>
                  <a:srgbClr val="C00000"/>
                </a:solidFill>
                <a:latin typeface="Arial"/>
              </a:rPr>
              <a:t>Experimento mental da substituição gradual
de neurônios por chips de silício 
</a:t>
            </a:r>
            <a:r>
              <a:rPr lang="pt-BR">
                <a:solidFill>
                  <a:srgbClr val="000000"/>
                </a:solidFill>
                <a:latin typeface="Arial"/>
              </a:rPr>
              <a:t>(John Searle, </a:t>
            </a:r>
            <a:r>
              <a:rPr lang="pt-BR" i="1">
                <a:solidFill>
                  <a:srgbClr val="000000"/>
                </a:solidFill>
                <a:latin typeface="Arial"/>
              </a:rPr>
              <a:t>A Redescoberta da Mente</a:t>
            </a:r>
            <a:r>
              <a:rPr lang="pt-BR">
                <a:solidFill>
                  <a:srgbClr val="000000"/>
                </a:solidFill>
                <a:latin typeface="Arial"/>
              </a:rPr>
              <a:t>, 1992, cap. 3)</a:t>
            </a:r>
            <a:endParaRPr/>
          </a:p>
        </p:txBody>
      </p:sp>
      <p:sp>
        <p:nvSpPr>
          <p:cNvPr id="257" name="TextShape 2"/>
          <p:cNvSpPr txBox="1"/>
          <p:nvPr/>
        </p:nvSpPr>
        <p:spPr>
          <a:xfrm>
            <a:off x="428760" y="2428920"/>
            <a:ext cx="8229240" cy="35002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StarSymbol"/>
              <a:buChar char=""/>
            </a:pPr>
            <a:r>
              <a:rPr lang="pt-BR" sz="2000">
                <a:solidFill>
                  <a:srgbClr val="0070C0"/>
                </a:solidFill>
                <a:latin typeface="Arial"/>
              </a:rPr>
              <a:t>Considere a </a:t>
            </a:r>
            <a:r>
              <a:rPr lang="pt-BR" sz="2000">
                <a:solidFill>
                  <a:srgbClr val="9900CC"/>
                </a:solidFill>
                <a:latin typeface="Arial"/>
              </a:rPr>
              <a:t>substituição gradual </a:t>
            </a:r>
            <a:r>
              <a:rPr lang="pt-BR" sz="2000">
                <a:solidFill>
                  <a:srgbClr val="0070C0"/>
                </a:solidFill>
                <a:latin typeface="Arial"/>
              </a:rPr>
              <a:t>de cada neurônio e célula glial do sistema nervoso por microchips de silício, que reproduzem </a:t>
            </a:r>
            <a:r>
              <a:rPr lang="pt-BR" sz="2000">
                <a:solidFill>
                  <a:srgbClr val="9900CC"/>
                </a:solidFill>
                <a:latin typeface="Arial"/>
              </a:rPr>
              <a:t>todas as entradas e saídas conhecidas dessas células</a:t>
            </a:r>
            <a:r>
              <a:rPr lang="pt-BR" sz="2000">
                <a:solidFill>
                  <a:srgbClr val="0070C0"/>
                </a:solidFill>
                <a:latin typeface="Arial"/>
              </a:rPr>
              <a:t>, em função da presença de neurotransmissores e outras moléculas.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pt-BR" sz="2000">
                <a:solidFill>
                  <a:srgbClr val="009900"/>
                </a:solidFill>
                <a:latin typeface="Arial"/>
              </a:rPr>
              <a:t>Pergunta: o androide resultante estará consciente?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extShape 1"/>
          <p:cNvSpPr txBox="1"/>
          <p:nvPr/>
        </p:nvSpPr>
        <p:spPr>
          <a:xfrm>
            <a:off x="428760" y="71424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2400">
                <a:solidFill>
                  <a:srgbClr val="C00000"/>
                </a:solidFill>
                <a:latin typeface="Arial"/>
              </a:rPr>
              <a:t>Experimento mental da substituição gradual
de neurônios por chips de silício 
</a:t>
            </a:r>
            <a:r>
              <a:rPr lang="pt-BR">
                <a:solidFill>
                  <a:srgbClr val="000000"/>
                </a:solidFill>
                <a:latin typeface="Arial"/>
              </a:rPr>
              <a:t>(John Searle, </a:t>
            </a:r>
            <a:r>
              <a:rPr lang="pt-BR" i="1">
                <a:solidFill>
                  <a:srgbClr val="000000"/>
                </a:solidFill>
                <a:latin typeface="Arial"/>
              </a:rPr>
              <a:t>A Redescoberta da Mente</a:t>
            </a:r>
            <a:r>
              <a:rPr lang="pt-BR">
                <a:solidFill>
                  <a:srgbClr val="000000"/>
                </a:solidFill>
                <a:latin typeface="Arial"/>
              </a:rPr>
              <a:t>, 1992, cap. 3)</a:t>
            </a:r>
            <a:endParaRPr/>
          </a:p>
        </p:txBody>
      </p:sp>
      <p:sp>
        <p:nvSpPr>
          <p:cNvPr id="259" name="TextShape 2"/>
          <p:cNvSpPr txBox="1"/>
          <p:nvPr/>
        </p:nvSpPr>
        <p:spPr>
          <a:xfrm>
            <a:off x="428760" y="2428920"/>
            <a:ext cx="8229240" cy="35002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StarSymbol"/>
              <a:buChar char=""/>
            </a:pPr>
            <a:r>
              <a:rPr lang="pt-BR" sz="2000">
                <a:solidFill>
                  <a:srgbClr val="0070C0"/>
                </a:solidFill>
                <a:latin typeface="Arial"/>
              </a:rPr>
              <a:t>Considere a </a:t>
            </a:r>
            <a:r>
              <a:rPr lang="pt-BR" sz="2000">
                <a:solidFill>
                  <a:srgbClr val="9900CC"/>
                </a:solidFill>
                <a:latin typeface="Arial"/>
              </a:rPr>
              <a:t>substituição gradual </a:t>
            </a:r>
            <a:r>
              <a:rPr lang="pt-BR" sz="2000">
                <a:solidFill>
                  <a:srgbClr val="0070C0"/>
                </a:solidFill>
                <a:latin typeface="Arial"/>
              </a:rPr>
              <a:t>de cada neurônio e célula glial do sistema nervoso por microchips de silício, que reproduzem </a:t>
            </a:r>
            <a:r>
              <a:rPr lang="pt-BR" sz="2000">
                <a:solidFill>
                  <a:srgbClr val="9900CC"/>
                </a:solidFill>
                <a:latin typeface="Arial"/>
              </a:rPr>
              <a:t>todas as entradas e saídas conhecidas dessas células</a:t>
            </a:r>
            <a:r>
              <a:rPr lang="pt-BR" sz="2000">
                <a:solidFill>
                  <a:srgbClr val="0070C0"/>
                </a:solidFill>
                <a:latin typeface="Arial"/>
              </a:rPr>
              <a:t>, em função da presença de neurotransmissores e outras moléculas.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pt-BR" sz="2000">
                <a:solidFill>
                  <a:srgbClr val="009900"/>
                </a:solidFill>
                <a:latin typeface="Arial"/>
              </a:rPr>
              <a:t>Pergunta: o andróide resultante estará consciente?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pt-BR" sz="2000">
                <a:solidFill>
                  <a:srgbClr val="FF0000"/>
                </a:solidFill>
                <a:latin typeface="Arial"/>
              </a:rPr>
              <a:t>SIM:  Funcionalismo de máquina</a:t>
            </a:r>
            <a:r>
              <a:rPr lang="pt-BR" sz="2000" smtClean="0">
                <a:solidFill>
                  <a:srgbClr val="FF0000"/>
                </a:solidFill>
                <a:latin typeface="Arial"/>
              </a:rPr>
              <a:t>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extShape 1"/>
          <p:cNvSpPr txBox="1"/>
          <p:nvPr/>
        </p:nvSpPr>
        <p:spPr>
          <a:xfrm>
            <a:off x="428760" y="71424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2400">
                <a:solidFill>
                  <a:srgbClr val="C00000"/>
                </a:solidFill>
                <a:latin typeface="Arial"/>
              </a:rPr>
              <a:t>Experimento mental da substituição gradual
de neurônios por chips de silício 
</a:t>
            </a:r>
            <a:r>
              <a:rPr lang="pt-BR">
                <a:solidFill>
                  <a:srgbClr val="000000"/>
                </a:solidFill>
                <a:latin typeface="Arial"/>
              </a:rPr>
              <a:t>(John Searle, </a:t>
            </a:r>
            <a:r>
              <a:rPr lang="pt-BR" i="1">
                <a:solidFill>
                  <a:srgbClr val="000000"/>
                </a:solidFill>
                <a:latin typeface="Arial"/>
              </a:rPr>
              <a:t>A Redescoberta da Mente</a:t>
            </a:r>
            <a:r>
              <a:rPr lang="pt-BR">
                <a:solidFill>
                  <a:srgbClr val="000000"/>
                </a:solidFill>
                <a:latin typeface="Arial"/>
              </a:rPr>
              <a:t>, 1992, cap. 3)</a:t>
            </a:r>
            <a:endParaRPr/>
          </a:p>
        </p:txBody>
      </p:sp>
      <p:sp>
        <p:nvSpPr>
          <p:cNvPr id="259" name="TextShape 2"/>
          <p:cNvSpPr txBox="1"/>
          <p:nvPr/>
        </p:nvSpPr>
        <p:spPr>
          <a:xfrm>
            <a:off x="428760" y="2428920"/>
            <a:ext cx="8229240" cy="35002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StarSymbol"/>
              <a:buChar char=""/>
            </a:pPr>
            <a:r>
              <a:rPr lang="pt-BR" sz="2000">
                <a:solidFill>
                  <a:srgbClr val="0070C0"/>
                </a:solidFill>
                <a:latin typeface="Arial"/>
              </a:rPr>
              <a:t>Considere a </a:t>
            </a:r>
            <a:r>
              <a:rPr lang="pt-BR" sz="2000">
                <a:solidFill>
                  <a:srgbClr val="9900CC"/>
                </a:solidFill>
                <a:latin typeface="Arial"/>
              </a:rPr>
              <a:t>substituição gradual </a:t>
            </a:r>
            <a:r>
              <a:rPr lang="pt-BR" sz="2000">
                <a:solidFill>
                  <a:srgbClr val="0070C0"/>
                </a:solidFill>
                <a:latin typeface="Arial"/>
              </a:rPr>
              <a:t>de cada neurônio e célula glial do sistema nervoso por microchips de silício, que reproduzem </a:t>
            </a:r>
            <a:r>
              <a:rPr lang="pt-BR" sz="2000">
                <a:solidFill>
                  <a:srgbClr val="9900CC"/>
                </a:solidFill>
                <a:latin typeface="Arial"/>
              </a:rPr>
              <a:t>todas as entradas e saídas conhecidas dessas células</a:t>
            </a:r>
            <a:r>
              <a:rPr lang="pt-BR" sz="2000">
                <a:solidFill>
                  <a:srgbClr val="0070C0"/>
                </a:solidFill>
                <a:latin typeface="Arial"/>
              </a:rPr>
              <a:t>, em função da presença de neurotransmissores e outras moléculas.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pt-BR" sz="2000">
                <a:solidFill>
                  <a:srgbClr val="009900"/>
                </a:solidFill>
                <a:latin typeface="Arial"/>
              </a:rPr>
              <a:t>Pergunta: o andróide resultante estará consciente?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pt-BR" sz="2000">
                <a:solidFill>
                  <a:srgbClr val="FF0000"/>
                </a:solidFill>
                <a:latin typeface="Arial"/>
              </a:rPr>
              <a:t>SIM:  Funcionalismo de máquina.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pt-BR" sz="2000">
                <a:solidFill>
                  <a:srgbClr val="FF0000"/>
                </a:solidFill>
                <a:latin typeface="Arial"/>
              </a:rPr>
              <a:t>NÃO: Há algo na biologia celular que é essencial.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"/>
            </a:pPr>
            <a:r>
              <a:rPr lang="pt-BR" sz="1600" smtClean="0">
                <a:solidFill>
                  <a:srgbClr val="0070C0"/>
                </a:solidFill>
                <a:latin typeface="Arial"/>
              </a:rPr>
              <a:t>Podemos chamar este </a:t>
            </a:r>
            <a:r>
              <a:rPr lang="pt-BR" sz="1600">
                <a:solidFill>
                  <a:srgbClr val="0070C0"/>
                </a:solidFill>
                <a:latin typeface="Arial"/>
              </a:rPr>
              <a:t>algo materialmente essencial de “processo </a:t>
            </a:r>
            <a:r>
              <a:rPr lang="pt-BR" sz="1600">
                <a:solidFill>
                  <a:srgbClr val="0070C0"/>
                </a:solidFill>
                <a:latin typeface="Symbol"/>
              </a:rPr>
              <a:t></a:t>
            </a:r>
            <a:r>
              <a:rPr lang="pt-BR" sz="1600">
                <a:solidFill>
                  <a:srgbClr val="0070C0"/>
                </a:solidFill>
                <a:latin typeface="Arial"/>
              </a:rPr>
              <a:t>” (ômega)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3200">
                <a:solidFill>
                  <a:srgbClr val="00B050"/>
                </a:solidFill>
                <a:latin typeface="Arial"/>
              </a:rPr>
              <a:t>Experimento do Quarto de Mary</a:t>
            </a:r>
            <a:endParaRPr/>
          </a:p>
        </p:txBody>
      </p:sp>
      <p:pic>
        <p:nvPicPr>
          <p:cNvPr id="272" name="Imagem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8880" y="1500120"/>
            <a:ext cx="5343120" cy="4152600"/>
          </a:xfrm>
          <a:prstGeom prst="rect">
            <a:avLst/>
          </a:prstGeom>
          <a:ln w="9360">
            <a:noFill/>
          </a:ln>
        </p:spPr>
      </p:pic>
      <p:sp>
        <p:nvSpPr>
          <p:cNvPr id="273" name="CustomShape 2"/>
          <p:cNvSpPr/>
          <p:nvPr/>
        </p:nvSpPr>
        <p:spPr>
          <a:xfrm>
            <a:off x="6004440" y="5786280"/>
            <a:ext cx="2118240" cy="3034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400">
                <a:solidFill>
                  <a:srgbClr val="C00000"/>
                </a:solidFill>
                <a:latin typeface="Arial"/>
              </a:rPr>
              <a:t>Desenho de Jesse Prinz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smtClean="0">
                <a:solidFill>
                  <a:srgbClr val="FF0000"/>
                </a:solidFill>
              </a:rPr>
              <a:t>Conclusões</a:t>
            </a:r>
            <a:endParaRPr lang="pt-BR" sz="360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929222"/>
          </a:xfrm>
        </p:spPr>
        <p:txBody>
          <a:bodyPr>
            <a:normAutofit fontScale="92500" lnSpcReduction="20000"/>
          </a:bodyPr>
          <a:lstStyle/>
          <a:p>
            <a:r>
              <a:rPr lang="pt-BR" sz="2400" smtClean="0">
                <a:solidFill>
                  <a:srgbClr val="0070C0"/>
                </a:solidFill>
              </a:rPr>
              <a:t>A modelagem computacional não consegue capturar a </a:t>
            </a:r>
            <a:r>
              <a:rPr lang="pt-BR" sz="2400" smtClean="0">
                <a:solidFill>
                  <a:srgbClr val="7030A0"/>
                </a:solidFill>
              </a:rPr>
              <a:t>“materialidade” </a:t>
            </a:r>
            <a:r>
              <a:rPr lang="pt-BR" sz="2400" smtClean="0">
                <a:solidFill>
                  <a:srgbClr val="0070C0"/>
                </a:solidFill>
              </a:rPr>
              <a:t>do objeto modelado (a simulação de um furação não é molhada).</a:t>
            </a:r>
          </a:p>
          <a:p>
            <a:r>
              <a:rPr lang="pt-BR" sz="2400" smtClean="0">
                <a:solidFill>
                  <a:srgbClr val="0070C0"/>
                </a:solidFill>
              </a:rPr>
              <a:t>Simulação eletrônica só consegue capturar as </a:t>
            </a:r>
            <a:r>
              <a:rPr lang="pt-BR" sz="2400" smtClean="0">
                <a:solidFill>
                  <a:srgbClr val="7030A0"/>
                </a:solidFill>
              </a:rPr>
              <a:t>relações quantitativas </a:t>
            </a:r>
            <a:r>
              <a:rPr lang="pt-BR" sz="2400" smtClean="0">
                <a:solidFill>
                  <a:srgbClr val="0070C0"/>
                </a:solidFill>
              </a:rPr>
              <a:t>entre as partes do objeto modelado.</a:t>
            </a:r>
          </a:p>
          <a:p>
            <a:r>
              <a:rPr lang="pt-BR" sz="2400" smtClean="0">
                <a:solidFill>
                  <a:srgbClr val="0070C0"/>
                </a:solidFill>
              </a:rPr>
              <a:t>A simulação de um encéfalo provavelmente não “emulará” a consciência porque o computador de silício </a:t>
            </a:r>
            <a:r>
              <a:rPr lang="pt-BR" sz="2400" smtClean="0">
                <a:solidFill>
                  <a:srgbClr val="7030A0"/>
                </a:solidFill>
              </a:rPr>
              <a:t>carece das capacidades materiais</a:t>
            </a:r>
            <a:r>
              <a:rPr lang="pt-BR" sz="2400" smtClean="0">
                <a:solidFill>
                  <a:srgbClr val="0070C0"/>
                </a:solidFill>
              </a:rPr>
              <a:t> para gerar a consciência.</a:t>
            </a:r>
          </a:p>
          <a:p>
            <a:r>
              <a:rPr lang="pt-BR" sz="2400" smtClean="0">
                <a:solidFill>
                  <a:srgbClr val="0070C0"/>
                </a:solidFill>
              </a:rPr>
              <a:t>Quando esta parte material essencial for reconhecida no tecido biológico, aí sim </a:t>
            </a:r>
            <a:r>
              <a:rPr lang="pt-BR" sz="2400" smtClean="0">
                <a:solidFill>
                  <a:srgbClr val="7030A0"/>
                </a:solidFill>
              </a:rPr>
              <a:t>androides poderão ser construídos com consciência.</a:t>
            </a:r>
          </a:p>
          <a:p>
            <a:r>
              <a:rPr lang="pt-BR" sz="2400" smtClean="0">
                <a:solidFill>
                  <a:srgbClr val="0070C0"/>
                </a:solidFill>
              </a:rPr>
              <a:t>Mas mesmo assim </a:t>
            </a:r>
            <a:r>
              <a:rPr lang="pt-BR" sz="2400" smtClean="0">
                <a:solidFill>
                  <a:srgbClr val="7030A0"/>
                </a:solidFill>
              </a:rPr>
              <a:t>permanecerá o problema difícil</a:t>
            </a:r>
            <a:r>
              <a:rPr lang="pt-BR" sz="2400" smtClean="0">
                <a:solidFill>
                  <a:srgbClr val="0070C0"/>
                </a:solidFill>
              </a:rPr>
              <a:t> (resolve-se a engenharia mas não a teoria): </a:t>
            </a:r>
            <a:r>
              <a:rPr lang="pt-BR" sz="2400" smtClean="0">
                <a:solidFill>
                  <a:srgbClr val="00B050"/>
                </a:solidFill>
              </a:rPr>
              <a:t>a mera descrição linguístico-quantitativa (Mary dentro do quarto) não é suficiente para gerar as qualidades subjetivas (com as quais Mary só entra em contato fora do quarto).</a:t>
            </a:r>
          </a:p>
          <a:p>
            <a:endParaRPr lang="pt-BR"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smtClean="0">
                <a:solidFill>
                  <a:srgbClr val="C00000"/>
                </a:solidFill>
              </a:rPr>
              <a:t>Exemplo de questão ontológica:</a:t>
            </a:r>
            <a:br>
              <a:rPr lang="pt-BR" sz="2000" smtClean="0">
                <a:solidFill>
                  <a:srgbClr val="C00000"/>
                </a:solidFill>
              </a:rPr>
            </a:br>
            <a:r>
              <a:rPr lang="pt-BR" sz="2800" smtClean="0">
                <a:solidFill>
                  <a:srgbClr val="FF0000"/>
                </a:solidFill>
              </a:rPr>
              <a:t>A modelagem computacional captura a realidade?</a:t>
            </a:r>
            <a:endParaRPr lang="pt-BR" sz="280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00175"/>
            <a:ext cx="8229600" cy="1500197"/>
          </a:xfrm>
        </p:spPr>
        <p:txBody>
          <a:bodyPr>
            <a:normAutofit/>
          </a:bodyPr>
          <a:lstStyle/>
          <a:p>
            <a:r>
              <a:rPr lang="pt-BR" sz="2000" smtClean="0">
                <a:solidFill>
                  <a:srgbClr val="7030A0"/>
                </a:solidFill>
              </a:rPr>
              <a:t>Resposta usual: </a:t>
            </a:r>
            <a:r>
              <a:rPr lang="pt-BR" sz="2000" smtClean="0">
                <a:solidFill>
                  <a:srgbClr val="0070C0"/>
                </a:solidFill>
              </a:rPr>
              <a:t>a simulação de um furacão captura aproximadamente as </a:t>
            </a:r>
            <a:r>
              <a:rPr lang="pt-BR" sz="2000" u="sng" smtClean="0">
                <a:solidFill>
                  <a:srgbClr val="0070C0"/>
                </a:solidFill>
              </a:rPr>
              <a:t>relações</a:t>
            </a:r>
            <a:r>
              <a:rPr lang="pt-BR" sz="2000" smtClean="0">
                <a:solidFill>
                  <a:srgbClr val="0070C0"/>
                </a:solidFill>
              </a:rPr>
              <a:t> entre as partes da atmosfera (a estrutura dinâmica da realidade).</a:t>
            </a:r>
          </a:p>
          <a:p>
            <a:r>
              <a:rPr lang="pt-BR" sz="2000" smtClean="0">
                <a:solidFill>
                  <a:srgbClr val="00B050"/>
                </a:solidFill>
              </a:rPr>
              <a:t>Com isso, poderíamos </a:t>
            </a:r>
            <a:r>
              <a:rPr lang="pt-BR" sz="2000" u="sng" smtClean="0">
                <a:solidFill>
                  <a:srgbClr val="00B050"/>
                </a:solidFill>
              </a:rPr>
              <a:t>prever</a:t>
            </a:r>
            <a:r>
              <a:rPr lang="pt-BR" sz="2000" smtClean="0">
                <a:solidFill>
                  <a:srgbClr val="00B050"/>
                </a:solidFill>
              </a:rPr>
              <a:t> aproximadamente os efeitos causais em situações “contrafactuais” (p.ex., se um avião passasse em tal local).</a:t>
            </a:r>
            <a:endParaRPr lang="pt-BR" sz="2000">
              <a:solidFill>
                <a:srgbClr val="00B050"/>
              </a:solidFill>
            </a:endParaRPr>
          </a:p>
        </p:txBody>
      </p:sp>
      <p:pic>
        <p:nvPicPr>
          <p:cNvPr id="4" name="Imagem 3" descr="katrinasimul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3214686"/>
            <a:ext cx="5919436" cy="290309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285852" y="6143644"/>
            <a:ext cx="63285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smtClean="0"/>
              <a:t>Furacão Katrina (2005): National Center for Supercomputing Application, Urbana (IL)</a:t>
            </a:r>
            <a:endParaRPr lang="pt-BR"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smtClean="0">
                <a:solidFill>
                  <a:srgbClr val="C00000"/>
                </a:solidFill>
              </a:rPr>
              <a:t>Exemplo de questão ontológica:</a:t>
            </a:r>
            <a:br>
              <a:rPr lang="pt-BR" sz="2000" smtClean="0">
                <a:solidFill>
                  <a:srgbClr val="C00000"/>
                </a:solidFill>
              </a:rPr>
            </a:br>
            <a:r>
              <a:rPr lang="pt-BR" sz="2800" smtClean="0">
                <a:solidFill>
                  <a:srgbClr val="7030A0"/>
                </a:solidFill>
              </a:rPr>
              <a:t>A modelagem computacional captura a realidade?</a:t>
            </a:r>
            <a:endParaRPr lang="pt-BR" sz="2800">
              <a:solidFill>
                <a:srgbClr val="7030A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00175"/>
            <a:ext cx="8229600" cy="3357585"/>
          </a:xfrm>
        </p:spPr>
        <p:txBody>
          <a:bodyPr>
            <a:normAutofit/>
          </a:bodyPr>
          <a:lstStyle/>
          <a:p>
            <a:r>
              <a:rPr lang="pt-BR" sz="2000" smtClean="0">
                <a:solidFill>
                  <a:srgbClr val="0070C0"/>
                </a:solidFill>
              </a:rPr>
              <a:t>Resposta usual: a simulação de um furacão captura aproximadamente as </a:t>
            </a:r>
            <a:r>
              <a:rPr lang="pt-BR" sz="2000" u="sng" smtClean="0">
                <a:solidFill>
                  <a:srgbClr val="0070C0"/>
                </a:solidFill>
              </a:rPr>
              <a:t>relações</a:t>
            </a:r>
            <a:r>
              <a:rPr lang="pt-BR" sz="2000" smtClean="0">
                <a:solidFill>
                  <a:srgbClr val="0070C0"/>
                </a:solidFill>
              </a:rPr>
              <a:t> entre as partes da atmosfera (a estrutura dinâmica da realidade).</a:t>
            </a:r>
          </a:p>
          <a:p>
            <a:r>
              <a:rPr lang="pt-BR" sz="2000" smtClean="0">
                <a:solidFill>
                  <a:srgbClr val="00B050"/>
                </a:solidFill>
              </a:rPr>
              <a:t>Com isso, poderíamos </a:t>
            </a:r>
            <a:r>
              <a:rPr lang="pt-BR" sz="2000" u="sng" smtClean="0">
                <a:solidFill>
                  <a:srgbClr val="00B050"/>
                </a:solidFill>
              </a:rPr>
              <a:t>prever</a:t>
            </a:r>
            <a:r>
              <a:rPr lang="pt-BR" sz="2000" smtClean="0">
                <a:solidFill>
                  <a:srgbClr val="00B050"/>
                </a:solidFill>
              </a:rPr>
              <a:t> aproximadamente os efeitos causais em situações “contrafactuais” (p.ex., se um avião passasse em tal local).</a:t>
            </a:r>
          </a:p>
          <a:p>
            <a:endParaRPr lang="pt-BR" sz="2000" smtClean="0">
              <a:solidFill>
                <a:srgbClr val="00B050"/>
              </a:solidFill>
            </a:endParaRPr>
          </a:p>
          <a:p>
            <a:endParaRPr lang="pt-BR" sz="2000">
              <a:solidFill>
                <a:srgbClr val="00B050"/>
              </a:solidFill>
            </a:endParaRPr>
          </a:p>
          <a:p>
            <a:r>
              <a:rPr lang="pt-BR" sz="2800" smtClean="0">
                <a:solidFill>
                  <a:srgbClr val="FF0000"/>
                </a:solidFill>
              </a:rPr>
              <a:t>Mas há algo na realidade que </a:t>
            </a:r>
            <a:r>
              <a:rPr lang="pt-BR" sz="2800" u="sng" smtClean="0">
                <a:solidFill>
                  <a:srgbClr val="FF0000"/>
                </a:solidFill>
              </a:rPr>
              <a:t>não se pode</a:t>
            </a:r>
            <a:r>
              <a:rPr lang="pt-BR" sz="2800" smtClean="0">
                <a:solidFill>
                  <a:srgbClr val="FF0000"/>
                </a:solidFill>
              </a:rPr>
              <a:t> capturar através da modelagem computacional?</a:t>
            </a:r>
            <a:endParaRPr lang="pt-BR" sz="2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14480" y="428604"/>
            <a:ext cx="6686568" cy="1143000"/>
          </a:xfrm>
        </p:spPr>
        <p:txBody>
          <a:bodyPr>
            <a:normAutofit/>
          </a:bodyPr>
          <a:lstStyle/>
          <a:p>
            <a:r>
              <a:rPr lang="pt-BR" sz="2400" smtClean="0">
                <a:solidFill>
                  <a:srgbClr val="FF0000"/>
                </a:solidFill>
              </a:rPr>
              <a:t>Ontologia:  </a:t>
            </a:r>
            <a:r>
              <a:rPr lang="pt-BR" sz="2400" smtClean="0">
                <a:solidFill>
                  <a:srgbClr val="00B0F0"/>
                </a:solidFill>
              </a:rPr>
              <a:t>Modelo conceitual de</a:t>
            </a:r>
            <a:br>
              <a:rPr lang="pt-BR" sz="2400" smtClean="0">
                <a:solidFill>
                  <a:srgbClr val="00B0F0"/>
                </a:solidFill>
              </a:rPr>
            </a:br>
            <a:r>
              <a:rPr lang="pt-BR" sz="2400" smtClean="0">
                <a:solidFill>
                  <a:srgbClr val="00B0F0"/>
                </a:solidFill>
              </a:rPr>
              <a:t>um domínio do mundo</a:t>
            </a:r>
            <a:endParaRPr lang="pt-BR" sz="2400">
              <a:solidFill>
                <a:srgbClr val="00B0F0"/>
              </a:solidFill>
            </a:endParaRPr>
          </a:p>
        </p:txBody>
      </p:sp>
      <p:pic>
        <p:nvPicPr>
          <p:cNvPr id="4" name="Imagem 3" descr="Thagard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1785926"/>
            <a:ext cx="5870113" cy="429776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000100" y="4643446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mtClean="0">
                <a:solidFill>
                  <a:srgbClr val="FF0000"/>
                </a:solidFill>
              </a:rPr>
              <a:t>Piu-piu</a:t>
            </a:r>
            <a:endParaRPr lang="pt-BR">
              <a:solidFill>
                <a:srgbClr val="FF0000"/>
              </a:solidFill>
            </a:endParaRPr>
          </a:p>
        </p:txBody>
      </p:sp>
      <p:pic>
        <p:nvPicPr>
          <p:cNvPr id="1026" name="Picture 2" descr="Tweet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5000636"/>
            <a:ext cx="866796" cy="1405158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3500430" y="3500438"/>
            <a:ext cx="1020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mtClean="0">
                <a:solidFill>
                  <a:srgbClr val="0070C0"/>
                </a:solidFill>
              </a:rPr>
              <a:t>gaio-azul</a:t>
            </a:r>
            <a:endParaRPr lang="pt-BR">
              <a:solidFill>
                <a:srgbClr val="0070C0"/>
              </a:solidFill>
            </a:endParaRPr>
          </a:p>
        </p:txBody>
      </p:sp>
      <p:pic>
        <p:nvPicPr>
          <p:cNvPr id="1028" name="Picture 4" descr="http://s1.thingpic.com/images/dz/fEpw5ixrtKG4ZFbzy7prvw8i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3429000"/>
            <a:ext cx="1900183" cy="1468578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2357422" y="4214818"/>
            <a:ext cx="9644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smtClean="0">
                <a:solidFill>
                  <a:srgbClr val="7030A0"/>
                </a:solidFill>
              </a:rPr>
              <a:t>INSTÂNCIA</a:t>
            </a:r>
            <a:endParaRPr lang="pt-BR" sz="1400">
              <a:solidFill>
                <a:srgbClr val="7030A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000892" y="2428868"/>
            <a:ext cx="7611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smtClean="0">
                <a:solidFill>
                  <a:srgbClr val="7030A0"/>
                </a:solidFill>
              </a:rPr>
              <a:t>ESPÉCIE</a:t>
            </a:r>
            <a:endParaRPr lang="pt-BR" sz="1400">
              <a:solidFill>
                <a:srgbClr val="7030A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714480" y="2500306"/>
            <a:ext cx="8798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smtClean="0">
                <a:solidFill>
                  <a:srgbClr val="7030A0"/>
                </a:solidFill>
              </a:rPr>
              <a:t>PARTE DE</a:t>
            </a:r>
            <a:endParaRPr lang="pt-BR" sz="1400">
              <a:solidFill>
                <a:srgbClr val="7030A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286380" y="4714884"/>
            <a:ext cx="1597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smtClean="0">
                <a:solidFill>
                  <a:srgbClr val="7030A0"/>
                </a:solidFill>
              </a:rPr>
              <a:t>TEM PROPRIEDADE</a:t>
            </a:r>
            <a:endParaRPr lang="pt-BR" sz="1400">
              <a:solidFill>
                <a:srgbClr val="7030A0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500694" y="3643314"/>
            <a:ext cx="1447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smtClean="0">
                <a:solidFill>
                  <a:srgbClr val="7030A0"/>
                </a:solidFill>
              </a:rPr>
              <a:t>RELAÇÕES ENTRE</a:t>
            </a:r>
          </a:p>
          <a:p>
            <a:r>
              <a:rPr lang="pt-BR" sz="1400" smtClean="0">
                <a:solidFill>
                  <a:srgbClr val="7030A0"/>
                </a:solidFill>
              </a:rPr>
              <a:t>CONCEITOS</a:t>
            </a:r>
            <a:endParaRPr lang="pt-BR" sz="1400">
              <a:solidFill>
                <a:srgbClr val="7030A0"/>
              </a:solidFill>
            </a:endParaRPr>
          </a:p>
        </p:txBody>
      </p:sp>
      <p:pic>
        <p:nvPicPr>
          <p:cNvPr id="14" name="Imagem 13" descr="Thagard-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214290"/>
            <a:ext cx="1195381" cy="17930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143000"/>
          </a:xfrm>
        </p:spPr>
        <p:txBody>
          <a:bodyPr>
            <a:normAutofit/>
          </a:bodyPr>
          <a:lstStyle/>
          <a:p>
            <a:r>
              <a:rPr lang="pt-BR" sz="2800" smtClean="0">
                <a:solidFill>
                  <a:srgbClr val="C00000"/>
                </a:solidFill>
              </a:rPr>
              <a:t>Tomemos um indivíduo real: </a:t>
            </a:r>
            <a:br>
              <a:rPr lang="pt-BR" sz="2800" smtClean="0">
                <a:solidFill>
                  <a:srgbClr val="C00000"/>
                </a:solidFill>
              </a:rPr>
            </a:br>
            <a:r>
              <a:rPr lang="pt-BR" sz="2800">
                <a:solidFill>
                  <a:srgbClr val="FF0000"/>
                </a:solidFill>
              </a:rPr>
              <a:t>M</a:t>
            </a:r>
            <a:r>
              <a:rPr lang="pt-BR" sz="2800" smtClean="0">
                <a:solidFill>
                  <a:srgbClr val="FF0000"/>
                </a:solidFill>
              </a:rPr>
              <a:t>ike, o famoso frango do Colorado</a:t>
            </a:r>
            <a:endParaRPr lang="pt-BR" sz="2800">
              <a:solidFill>
                <a:srgbClr val="FF0000"/>
              </a:solidFill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57200" y="1857364"/>
            <a:ext cx="4257676" cy="4268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Um </a:t>
            </a:r>
            <a:r>
              <a:rPr kumimoji="0" lang="pt-BR" sz="2000" b="0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“particular concreto” </a:t>
            </a:r>
            <a:r>
              <a:rPr kumimoji="0" lang="pt-B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(i.e., uma coisa)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sz="2000" smtClean="0">
                <a:solidFill>
                  <a:srgbClr val="0070C0"/>
                </a:solidFill>
              </a:rPr>
              <a:t>Tinha </a:t>
            </a:r>
            <a:r>
              <a:rPr lang="pt-BR" sz="2000" smtClean="0">
                <a:solidFill>
                  <a:srgbClr val="7030A0"/>
                </a:solidFill>
              </a:rPr>
              <a:t>propriedades</a:t>
            </a:r>
            <a:r>
              <a:rPr lang="pt-BR" sz="2000" smtClean="0">
                <a:solidFill>
                  <a:srgbClr val="0070C0"/>
                </a:solidFill>
              </a:rPr>
              <a:t> “intrínsecas”:</a:t>
            </a:r>
          </a:p>
          <a:p>
            <a:pPr marL="800100" lvl="1" indent="-342900">
              <a:spcBef>
                <a:spcPct val="20000"/>
              </a:spcBef>
            </a:pPr>
            <a:r>
              <a:rPr kumimoji="0" lang="pt-B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--</a:t>
            </a:r>
            <a:r>
              <a:rPr kumimoji="0" lang="pt-BR" sz="2000" b="0" i="0" u="none" strike="noStrike" kern="1200" cap="none" spc="0" normalizeH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era branco;</a:t>
            </a:r>
          </a:p>
          <a:p>
            <a:pPr marL="800100" lvl="1" indent="-342900">
              <a:spcBef>
                <a:spcPct val="20000"/>
              </a:spcBef>
            </a:pPr>
            <a:r>
              <a:rPr kumimoji="0" lang="pt-B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-- chegou</a:t>
            </a:r>
            <a:r>
              <a:rPr kumimoji="0" lang="pt-BR" sz="2000" b="0" i="0" u="none" strike="noStrike" kern="1200" cap="none" spc="0" normalizeH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pesar 3,5 kg</a:t>
            </a:r>
            <a:endParaRPr lang="pt-BR" sz="2000" smtClean="0">
              <a:solidFill>
                <a:srgbClr val="0070C0"/>
              </a:solidFill>
            </a:endParaRPr>
          </a:p>
        </p:txBody>
      </p:sp>
      <p:pic>
        <p:nvPicPr>
          <p:cNvPr id="8" name="Imagem 7" descr="mike-the-headless-chicken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2357430"/>
            <a:ext cx="3429024" cy="25717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000" smtClean="0">
                <a:solidFill>
                  <a:srgbClr val="C00000"/>
                </a:solidFill>
              </a:rPr>
              <a:t>Mas , espera aí...</a:t>
            </a:r>
            <a:r>
              <a:rPr lang="pt-BR" sz="3200" smtClean="0">
                <a:solidFill>
                  <a:srgbClr val="FF0000"/>
                </a:solidFill>
              </a:rPr>
              <a:t/>
            </a:r>
            <a:br>
              <a:rPr lang="pt-BR" sz="3200" smtClean="0">
                <a:solidFill>
                  <a:srgbClr val="FF0000"/>
                </a:solidFill>
              </a:rPr>
            </a:br>
            <a:r>
              <a:rPr lang="pt-BR" sz="3200" smtClean="0">
                <a:solidFill>
                  <a:srgbClr val="FF0000"/>
                </a:solidFill>
              </a:rPr>
              <a:t>Cor é uma propriedade das coisas?</a:t>
            </a:r>
            <a:endParaRPr lang="pt-BR" sz="3200" smtClean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625" y="1571625"/>
            <a:ext cx="5286375" cy="421481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pt-BR" sz="2000" smtClean="0">
                <a:solidFill>
                  <a:srgbClr val="7030A0"/>
                </a:solidFill>
              </a:rPr>
              <a:t>      Distingamos duas definições:</a:t>
            </a:r>
          </a:p>
          <a:p>
            <a:pPr>
              <a:defRPr/>
            </a:pPr>
            <a:endParaRPr lang="pt-BR" sz="2000" smtClean="0">
              <a:solidFill>
                <a:srgbClr val="7030A0"/>
              </a:solidFill>
            </a:endParaRPr>
          </a:p>
          <a:p>
            <a:pPr>
              <a:defRPr/>
            </a:pPr>
            <a:r>
              <a:rPr lang="pt-BR" sz="2000" smtClean="0">
                <a:solidFill>
                  <a:srgbClr val="7030A0"/>
                </a:solidFill>
              </a:rPr>
              <a:t>Cor-objetiva: </a:t>
            </a:r>
            <a:r>
              <a:rPr lang="pt-BR" sz="2000" smtClean="0">
                <a:solidFill>
                  <a:srgbClr val="0070C0"/>
                </a:solidFill>
              </a:rPr>
              <a:t>propriedade de corpos reais    (“a tinta é azul”), ou da luz refletida em certos comprimentos de onda (“a luz é azul”).</a:t>
            </a:r>
          </a:p>
          <a:p>
            <a:pPr>
              <a:defRPr/>
            </a:pPr>
            <a:endParaRPr lang="pt-BR" sz="2000" smtClean="0">
              <a:solidFill>
                <a:srgbClr val="00FFFF"/>
              </a:solidFill>
            </a:endParaRPr>
          </a:p>
          <a:p>
            <a:pPr>
              <a:defRPr/>
            </a:pPr>
            <a:r>
              <a:rPr lang="pt-BR" sz="2000" smtClean="0">
                <a:solidFill>
                  <a:srgbClr val="7030A0"/>
                </a:solidFill>
              </a:rPr>
              <a:t>Cor-subjetiva (</a:t>
            </a:r>
            <a:r>
              <a:rPr lang="pt-BR" sz="2000" i="1" smtClean="0">
                <a:solidFill>
                  <a:srgbClr val="7030A0"/>
                </a:solidFill>
              </a:rPr>
              <a:t>qualia</a:t>
            </a:r>
            <a:r>
              <a:rPr lang="pt-BR" sz="2000" smtClean="0">
                <a:solidFill>
                  <a:srgbClr val="7030A0"/>
                </a:solidFill>
              </a:rPr>
              <a:t>, </a:t>
            </a:r>
            <a:r>
              <a:rPr lang="pt-BR" sz="2000" smtClean="0">
                <a:solidFill>
                  <a:srgbClr val="7030A0"/>
                </a:solidFill>
              </a:rPr>
              <a:t>‘coloridão’): </a:t>
            </a:r>
            <a:r>
              <a:rPr lang="pt-BR" sz="2000" smtClean="0">
                <a:solidFill>
                  <a:srgbClr val="0070C0"/>
                </a:solidFill>
              </a:rPr>
              <a:t>a sensação </a:t>
            </a:r>
            <a:r>
              <a:rPr lang="pt-BR" sz="2000" u="sng" smtClean="0">
                <a:solidFill>
                  <a:srgbClr val="0070C0"/>
                </a:solidFill>
              </a:rPr>
              <a:t>subjetiva</a:t>
            </a:r>
            <a:r>
              <a:rPr lang="pt-BR" sz="2000" smtClean="0">
                <a:solidFill>
                  <a:srgbClr val="0070C0"/>
                </a:solidFill>
              </a:rPr>
              <a:t> gerada em nossa consciência (“a azulidão de uma sensação”). </a:t>
            </a:r>
          </a:p>
          <a:p>
            <a:pPr>
              <a:defRPr/>
            </a:pPr>
            <a:endParaRPr lang="pt-BR" sz="200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r>
              <a:rPr lang="pt-BR" sz="2000" smtClean="0">
                <a:solidFill>
                  <a:srgbClr val="00B050"/>
                </a:solidFill>
              </a:rPr>
              <a:t>Onde está a cor-subjetiva? Onde está a nossa consciência?</a:t>
            </a:r>
            <a:endParaRPr lang="pt-BR" sz="2000">
              <a:solidFill>
                <a:srgbClr val="00B050"/>
              </a:solidFill>
            </a:endParaRPr>
          </a:p>
        </p:txBody>
      </p:sp>
      <p:sp>
        <p:nvSpPr>
          <p:cNvPr id="3076" name="AutoShape 2" descr="data:image/jpeg;base64,/9j/4AAQSkZJRgABAQAAAQABAAD/2wCEAAkGBxAQEBAPDw8PDxAPFBQOFA8QEBAPDxAUFRQWFhQUFRQYHSggGBolHBQUITEiJSkrLi4uFx8zODMsNygtLisBCgoKDg0OFxAQGiwcHyQsLCwsLCwsLCwsLC4sLCwtLCwsLCwsLCwsLCwsLCwsLCwsLCwsLCwsLCwsLCwsLCwsLP/AABEIARMAtwMBEQACEQEDEQH/xAAbAAABBQEBAAAAAAAAAAAAAAAAAQIEBQYDB//EAEgQAAEDAgQCBwMJBQUHBQAAAAEAAgMEEQUSITFBUQYTImFxgZEyUqEHFCNCYnKSscFDgrLR8DNTg6LCY6Oz0uHj8RUkNGRz/8QAGgEBAQADAQEAAAAAAAAAAAAAAAECBAUDBv/EADMRAAIBAgMECgIBBAMAAAAAAAABAgMRBCExBRJBURMyYXGBkaGx0fDB4SIUI0LxFUNS/9oADAMBAAIRAxEAPwD2lCiqgEAIBUAIAQAgBAKgBACAEICAEKCEBCggBACAEAIAUA1ACAVUAgBACAVAIgFQAgBACAEAIAQAgBACAEAIAQAgBQCIAVAIAQAgFQAgBACAEAIAQAgBACAEAqAEAiAVAIgBACARQAqBUAIAQAoAVAIBUAIQFACoBACFBACAEAIAQAgBACARAIgFUAKgEICFFQAgBCAgBQAqAUAKgEAIAQAgBCggBACAEAKARACAFQKgBQgIAQAgBUoKEBACAEAqARAKqAQCIAQoIAQAgBQCKgEAqgBCAgBACpQUIKgBACAEAIAQAgBACAFSghAQoiAFACARUCoAQAoAQgIBUAIAQAgBACAEAIAQAgBACpQUICoBQoIQRACFBACEFQAgBACAEAIAQAgBACAEAqARACAEAIAQAgBACARUAoBUAIAQAgBACAEAIAQAgBAF0AXQBdAF0AqAEAiAVAIgBACAEAIAQAgBACAVAIgBAc5ZmsGZzg0Di4gD1KAiuxOPZud/LK02Pg42HxUujLdYraqR3sxfiewfldS43VxYkk02togO8uaR8DdW7LaPMjSV1Q39k1x7g8D9VLsWjzI78ekb7dP6SW/iaE3jJQi/8iRT47G4AuZJH4gPHq26u8iOnnk7k+nrY5PYka7uBF/RUxcWtUSLoYioAQAgEQAgBACAEAqAEAIBEBHq6xkQzPcB3bk+A4oVK5m8Q6SSOB6luRg0Mji0Afvu7I8NVjczUFxKGXEzrK57nhupkH0bG/40oLvINsrGDk7LNnvCm5Pdirsqqvp1FEbRhszuOUOe2/3n3HoAt6ls+pLrfx9/vib1LZ059Z29X6fJDm+U2t2jbHG0c2tJ+N1uR2bTWrbNqOyaS1u/EjVnykVTg0dY1pGru2yzvQaeCxWAoq936mKwGGTd2vP9lcenFQTfrIDrexsQRyOt/islgcPa1/U9FgsLa115lhT9OpAB9EL8XRVErdO5t15/8XF6SPP/AIqDf8ZezNDhXT2B1myl0ZJteVoe3bcvGw8VrVdn1YZrM1K2y6kM45mj+cwTAPAa7iJInB/mCNfRaMouLs1Y57jOGTyOtPic0XsvE7Pdd7Y8Dv8AmomYuzLvC8ain7LTlkG8btHeXMd4WSdzFxaLJUxBAIgBAKgBACAEAIBCUBVYtiwi7De1Idhva+1+/uUbsZJGUxCqtd8rusktfKT2GD7XPw28Vik5Oy1PSEHJqKMTjPSQk6EPeNr6xxDkLaemniuxQ2cutU+/C78+xHdobNjH+U/vx459iMhXYu6QnM50pvfUnID3Bb6cIZQRsyr04ZU439ivkqZHfWyjk3RYuU3xsa869WXG3cciwncuPiSVjuX1PLdb1bZ1miYSOrY5gsBZz85vxNw0ellFT5kjSdsxnzccvzWXRoz6JchOoA5jwTo0idEkdY5Ht2kPg7ULJby0Z6RqVI6S8ybRYxJC7M1z4jxfE4gH7w4jxWM3GStUjc9HWhNWqx8UbbB+mgfZtRbWzRPHpbgM4N/64Ln19n5b1J37DSrbOTjv0XdFxiTnGzg7K7RzJ2HY8L+P9E6gcy1mcvTI0fQrpmZ3/M6uzKkey/Zsw4fvW171kYyp8UbdDyBACAEAIAQAgGkoCBi1cIYy/js0d6MqRjquqMYLnEdY4FznOOkYtdxJ7he/pzWB6IxvTHFGsYIRfObPfc9potdocPfI1t9Uacyers6hZ9K9OB2dm0d3+9LJcDATzF57uXD/AKrpSe8bNWq6j7OQsdM53BVQbLDDzkS4sO5r1jRNuGC5kllE3kvRUkbEcLBcDoKUcgs+iR6KhHkL82HJOjRehjyGupRyUdJGLoRfA4vohyWDpHlLCxZFloyNl5Omas8K1oQyx8ZzM828CvBxlB3iabjOk96Pkavonjma1O8jq39loedI3nZrj/du2vwNiNQtDGUVOPSw8Ua2LpRqx6anrxRc1NIZgerLm1MN5YnaB7gx1nsdb9ox4yu77O4lczQ5qdj1PoRj/wA/o2TO0lbeKVvKRu589D5qnjJWZoEMQQAgBACAa4oBqFMt0gnz1AZ9WBucj7RsR/E38JUZkjG4nXgSjNq1jHVcg5tjIELD96Qg/wCEeazo03UmoribFCi6tSMFxPM6yZ88rnuJcSSSeZO5X0e7pGOiO/KPSSUY9VZIk09GAveFI3qOGUdSayMBbCgbiikPAXoomQqthcUtItcHXUabi9tPMH0SxLiJYtwUsBLKNAa5ixcSNEaenBXjKBr1KKkU8rDFIHD2Tof6+K0Zx3JX4PU49SHQVL8Hqeg09Y67J93CGPEh9p0TjT1jfB0Ya7x1XBqw3JyjyZxa0NypKPbb4Nn0HZ83xKtgb/ZTsZVMHC9yDb1+C80eE80j0BU8xUAIAQAUAxCiIDFYufp6u+94x5ZT/MLFma0POcWmeZK8NAP/ALanueIaZXuNv3nLe2eo9Kr68PI6WzlHpc9c7eXwUFLAAF9FTgfTUKSiiY0LYSNpIcBfZelgdGwHjolyHVsA8VN5g6uFwGnZt7DlfeyxWTuRRSd0M6pvIK3ZRjom8lbsHN0Q4FUDHMIRoXObgvOUSsrcViu3zWpXjkc7HU04GxwGmOajY76uG1Uj78BK4ED0sfNfN4l3qyfb7HzGJd5yfal5I3PRanJrInndlFG13i46fwla6NWWhugqeYqAEAIAcgGIUEIZTpJBlnceE7AQfts0P+Ut9CsWZxPM8QtFVNe/SKZrqCU8Ghxc6Jx/GfwL2pScf5LVNM26MnH+S1TT+Sokp3Rucxws5pseXiO5fW0ZxqQUo6M+zo1I1IKcdGPZHfwWxoelyQwW2UA8IBygBACAYQsrgaWq3AllCDHxg9xUF7HGnoRNJleQyKMGWWQ7Rxt1e6/ht3laGNrKlBvy7zR2hWjTpXfh3m66MUjpoaisewxistTQsOmSDbyPVtaD3tK+WbPj5O7Nx0Zg1lmtrIQB3NaLNH6/vFRHnJl6qYioBUAIBCgGIUEIVnSCk62Lk5hztdyd/LceaFTsebdIcLEocHtOSQdXK0btPBw89QfJROx7QlbNGbia5zhR1RDauMWhmd2Y6yMeyL++Nv606OBxvQOzzi/T7xOrgMd/Tuzzg/QY6MtcWuBa4aFp0IX0sJqcVKLumfTQnGUVKLuhQszMcEA5QoIQEAhVAxUCFCD6emfISGWAaMz5HnLFEPee7YLWxGJp0I7038vuNfEYinQjvTfy+4sMAwU4k7qYMzMNjeHVFWRldWvafYZyjB/nvZfMYnEyrz3peC5fs+UxmLlWlvS8Fy/Z6RKxrssMQDY4xkAGwaNFqmjpmXeEtsCBsLKmBPQDkAIAQAgGEIBEBwrR2HeCAzFdE0guI20PeFGZJlPWYNSV8JjksQD2ZWGzo3jjfdrv61ROx6JuLM3ieE1tGMtVC/EqVos2rg/+bC3hnH1x/wCSVtYfEzou9N27Ho/vgzcw2LnRd6bt2PR/fMg0lPFUC9FUR1H+yJ6qpb4xutfxC7NHatN5VFuvzXydyjtem8qq3H5r5Oc8D4zllY+M8ntLfzXSp1YVFeDT7jqU6sKivBp9zGArMzFuhRLoQY545qglRYdM4ZurLWe/IRFH+J9gfJa1XG0KfWkvDN+hq1cbQp9aS8M36HNr6cSCFhkxGpO1LRNc4DW3bktoOeg8Vyq+15PKkrdr+NPc5OI2w2rUlbtfxp7mgouics+U4q9kMDO23C6V1mDvqJRufM+K486kpS3pO75nEqVpTlvN3fNm1hu5rYYI2xQsGUBoDGNA2AC89TxfaTI4QwWHmeJVMWT8M2cqYk5AOQAgBACARwQEOoxCKO+eQabgXeR4ht7IVJsrp+kNMQRnO2+U2S5dxlPPVwysc1sobcWDiC0A8NTYFRizR5vTfOqWd2V7mPzandruNiNiDv3hW64mzBxepscN6XPjs2oiLD7zRdju+3DyXoqLkrwz9z1eDc1em7kytw3BsR7U8MfWHXrYyYpb8y5tr+d1hvOOTyNdxq08mRXdCJmC1Bjc7Wf3NU1lUzw7VrDyS6Iqq4x8iFL0TxgE3iwarHvZXwSHxytA+K9o4qtHqzl5mzDHVI6TkvE4no1ifHBaJ3e2ukYPTMvX+vxC/wA35I9VtOuv+x+S+DtF0YxM7YThkfIy1c8tvIErF47EP/N+xi9pVnrUfhZEyHofipHbrMNoR/8AVpc7h+87KV4Tqyn1pN97NeeJc+s3LvYwdBMNzZ6yqqsUk4tL3CO45tiFx5lYXMHVm1ZZGgpKUsZ1NJTRUcPusa1l+8hntebgVDzuuOZKp8La2xeS8jW2zQe4DTz371COROtYWGgVMTm5ATMN2cqQmoByAEAIDlU1DI2l73BrWi5JNkBi67pM6ocWQdYIxwiYZJ5AdiG7MaeDn6Hg0izlnGnKWei5vI2qeHk1vOyXN5Lw5+BmJumAabRQNDm6Zpc0r/iW5fBdKnsq+cn99Tr09jp9aXl9Zwd0zqTvkPc0OYfiXL1eyYcG15P4PV7GpcJNeT/CHwdKGyEda0sd7z2hw8ntALfRatXZdaOcGpej8jUq7IrQzg970fl+ywcIZMrjYcGyNIcw8bZuPg4eY3XNknFtNWZzXGUW01ZksVsMDQyshL4Hadc1vWRi+wcPaYfUciVjG6d4ssZSi7xdmMqejlDO0zUNSPuh+dt+XMFbSxk7Wmt5G5DHTa3aiuYzE6qtpJMvWva07XOZptyutynTw1WN9GbSp4aquRquiOI1FQBnnZpvlaWu+DlpYmkqTsjRxWGjSzWZr2Nd/fS+rv8AmWvc0ThhUpngimdJK3rG5i0SPIHde+qoeTJooY9y3MebrOPqhLkhjGjgPzQh0uqQRCjShBpQEnDvrKgmoB6EBAcpJAASSAACSToABuShUrmGxB7sVe1oLhQdrtNJHXFjrWdYgtbuRvewWw4qjfeX88snouPi/Y6Kpxw0W5q88snwvx7S/paVkTQxjQxrdgPzPM9615ScndmjOcpvek7syPSjoVnLp6T2zd74ODyTclh4HfQ6HuXTwm0XC0KmnPl3nYwO1N21OrpwfLvMFLG5jsrmlp2IcCCPEFd6FRSV07n0MZqSugaSO8clWkzInUdSYu1E7sn24nbemy1MRho11u1Fnwa++hrYjDU66tNZ8HxNLhdcyRrmkZo3DK+I62HMcx3eY2XzWIw86E92Xg+Z81icNOhLdl4PmZ/F8CNNK17CTBKexIDqDuWO7x8RrzA8r3R5J3NFS0jJ4w2YmVrRoHlxy+GqxUmnkebk1oMwWKkhnMcDnRvBsWE3Y48hdZynKSszKVWbjZmzhOyxPEidG9KaMci9vpI8fosiy1LhuyGAt1QKEAqARCHKRAS8O4qkJyAcgGOKAyXSHERPVx4Yx1m26+otrdrbFsPnoT3EcytunTcKLrPuXz4cO06WHpdFRliWuyPfz8OHaWsbGtAa0BrW6BrQAAOQA2Wm227s0JScnd5sUqEOsL+CAzvTTov87Z1kNhUM1A2Eg90nnyK3sDi+glZ9V6/J0tn4/oJbs+q/Q8saTq1wIINiCLEEbghfS34o+pT4oHC2oWWuRkmSqGcxOa5h7J211a4alhPxB/6rWr0Y1ounP72o8a9GNeDhP72m5w+eKoidG+xilFnDS7HcHDkQfy8V8nVpSozcZfe0+Uq0pU5uEtV6lG+qdS54H/2jSWHl3EdxBBHcQsbHla5nJ3O69rgTmLm6+aq0LJZHstJEcjb72CWPC5E6Ox/QW5S1DfSokCpZaluAhiIqACAVCCEoDk9UEvDuKEJyFFJQhErqpsMUkz/ZiY6R3g0XP5LKEXOSiuJ6U4OpNQWrdjz/AOT6B0rqnEZdZKh5YO4XzPt3XygDhlXS2lNQ3KEdIr797TsbVmoKGHhpFf6+9pslyTiioAsgOscnNAed/KXhAjkjq42gNmvHLYWHWbhx7yL/AIV3dlV3KLpS4ZruPotj4hzi6Unpmu79GOXXOyEJAORxsx9mk+6b9l/kfhfmk02rrVfbFel+RYYXXugms4cS17ftDQ+oC5e0cOq1HpI6rPw4+Wvmc7aOHVWn0kdVn4cfkv8ApLTNnZFVN9qO0L/tMOsbvLUH7w5L5xaHzyydiswTDjUVrNOww5j5Koxm7I9YyWGiyNcr8BFo5BynqR/v5D+qFZYlUg1yAQIBUAhQhzeqCZh3FCE1AI9AZH5Tqzq8Pe0GxneyHTlq8/Bh9Vv7NhvV0+V2dPZNPfxKfJN/j8nHoRTiOggsb5wZSbW1c4n8rDyXlj572In5eRjtKe9iZ9mXkXq0zQC6FFugAIDzfph0t+ch1LC1vUAgmU6ukLToW+62/me5fQYDAuk1Unry5d59Js7ZzotVZv8Aly5d5lm7LqnXGyN0VTCOlVcsjmBOv0biODmWAPm0sXjHKUoeK8dfyRWu4+JoujNb1kboTsbxW7iC9noQ4eS+WxdDoq0oLTh3PQ+VxdHoqsorvXcbDojhXVNL3AZnm/ktdI0ZyuzSLI8yuwY6TjlUT/F9/wBUKywKEGFCiIBUAhQhzeqCRh8oDxHxc1z/AMJYD/GgLJCDXoDMdM8DNaKeLPkjZIZXm13EAWs3v1Oq2sLiegcpJXbVkb+CxSwznK121ZEyngZExkcYysYAxreQGgWrKTk3J6s1Zzc5OUtWPWJgACFAqAh468ikqi02IglIPIiN2q9sOk6sE+a9z3wyTrU0/wD0vc8VavsUfalvRYBVS07qmOIuiZr9t4B7RY3cgfpxWrPF0YVFTbz9u81J4yjCqqUnn7d5XA3WybR2h1gqG39gxzAc+1kd/G30XlPKrTlzuvS/4MJZVIPvX5/AdHarJK8HizOPvRSMf/CXhcfa1POE12r4OTtanZxn3o9iwmqbJE17RYG4tys4j9FyGfPSVmTwUMSBhG9UOVQ/4sjd+qEJ5QDChREAqEBAc3KgTD9ar/8AOHX/ABH/APa+KDgXaEGv2QEOq4KMyRFQCKAVCjSUBQdOK/qaGUbOmtA3972v8oct3Z1LpK8ezPy/Z0Nm0ukxEezPy09TI9CejLaomea/Uxuy5B+1cACQT7ouL87rq7Qxro/24avjyOvtLHOgujh1nx5fs9QiAbYNAa0CwaAA0AcABsF8623mz5htvNnjmOUXU1U8IFg2Q5eFmuOZg/C4L6zDVd+lGT5H2OFq9JRhPmvXR+pxwtoMronGwmY+InkbZgfVoTFytS31wafr+zPEO1NSXBp+pTtOV+uhBc0+bHN/Vam0UpUbrmmau07Soby5p/g9X6D1eemB+0fiA7/UuBLU+Yq9Y1THKHkQsKP0lYP9uD608CAsCgGlCgEICAEAxxABJIAAJJOwA3VB1wBhLXzOBBmdmAO4aBZo7tACe8lRB8i1VIMcqCHUbLFmRFUKFkAIBpQHnHym115ooAdImGQ/eft8Gj8S7+yKVoSnzdvI+j2NStTlU5u3kbXozh/zekhiIs4NzP8Avu7TvQm3kuRiqvS1pS8u44uMrdLWlPhw7kWoWuap5r8o0RZWNeAbSRNN+Bc0kH4ZV39lyvSceT9/rPptkS3qDXJv1+spsKaDM1xv2QX8Ru4N/wBRWxjW1QaXFpG5im1SsuLSM7ijwJJbbZ3EcdnLUrSvhc+z3RpYie9hWu73R6Z8nbSKJh95xd/laP0XFlqfPVesbOJ2ih5kXDHfTVnfKx3rBEP0QlixQAUKIgC6AVCEFwNQ8RM/smm73e+R9UfZHHntzU1yMrWzNHGwNAA2GiyMByAYVQQ6oW/NRmSIqxKOVIIVCjSRuTYDcnYIU8swxn/qOKGT9mZDOdP2cdgwHxswea+krP8ApcHu8bW8Xr+T6is/6TBbvG1vF6/k1FV00DK75r1QMYeIXS5u2HkgEgbWBNvIrmw2e5UOlvna9uw5cNluWH6W+dr27DWrmnJMP8qEPZppOTnx/iAP+ldjZL/lOPYvvqdzYsv5Tj2J/fMyVFUFscsg3Y1sYNr7l77+RDfVb+JhvThDm7+SOtiI3lCHbfyMlXO1tucovzudf5LSxbtTtzZzcU7Q3eb/AGe0dEaXqqKnZ9jP5PJc34ELjPU4U3eTNDFsoYEbD/7eq7zE7/d2/wBKoZY3QgqFCyA5zzMjbme4NHfx7gNye4IErkePrKjRgLIzvfRxHf7o7tysdTLKOpe0VI2Joa0bLNKxg3ckIQRAMVKcJ2XCAr/00WBkOugEKAz3TrEuoo3gGz5/oW87Eds/huPEhb2zqPS11fRZ/HqdDZlDpa6b0jn8epX/ACa4ZkgdUEdqc5W90bDb4uv6Be+1q+9UVNaL3ZsbYr71RU1pH3f6MFjMmapqXj600ru8dskLtUI2pQXYvY72HjajBdi9j2t0vLjrfnxXyB8VYxHym1rSyGAHthxlIuOy3KWi477n0XZ2RTe/KfC1jubFpSvKpw0MVUSBlOyM6Zz1rjxDTw9GsPmuk1vVZT5K332OtrUlPkrFFhcHzipY3YPdncd8kbe04nuAHxXIxk8+5erOHiZ3d/uZ7hR4hTOs2OaI2AAbnaHAcOydQuWclxfFFnDrsQfA3QxIlCT86qh9iA/8QfoqCzOgu42HM6BARnYhHs3NIeUbS4fi2+Kl0XdYxslTKbRsbGPeP0jv+UepS7ZbRWpNpMCbm6yVzpH83G5HcOAHcAE3eZHPkW8cYaLAAAcBoFkYD0AIBEAxUoxwQFfVsynMNuIUZkjlflssQOQHmnTGZ1biDKSM6RkQDiA51jI7y2/cX0OBisPhnVlxz+PvafS7PjHD4V1Zcc/hfeZ6NTQtjYyNgsyNoY0cg0WC4E5OUnJ6s+cnNzk5S1Z4ticWWonZ7ssjfR5C+uou9KD7F7H2tCW9Sg+aXsbjBcfDaGMlwdLEDFblY2YXd2XKuFicI3iWlknn8+pxK+Ac8VK2UXn8+pj6h5nnc6RxIJL3uJuco3t47DxC6ytQpWis9F3/AHU7GVGnaK7EUeOVJkc7W2a5PJjB/VgsJyVKmo/WzVrz3KagvE3fyPdG7skr52W60dVE03Fox7TvMi3kuFiJXe6/Hv8A0fP4mpnY9Bm6OwP3aPOzv4gVrbqNXfYxvRiEagAeDWj8rJujfZ2hwCMFxBN3WBI3dba5vruU3RvslR4NGNba87NB9QLpuom+yUyjjH1QfHtfmrZEuzuFSCoAQCoAQCIBtlSiEIDhKy6hSqnBjN7Es4ji3v8ABRoy1K7HMdhpYs5eC97XGJmpzuA202FyL35rYw2GnXlaKy4vkbOFwk8ROyWWV3yMp8nWGufJLWyXOW7GuO7nu1kd6G37xXT2rWUYxox+paL7yOtteuowjQj49y0X3kb8BcM4B4rikmeoqHgkh0sjg46EgvNjZfYUI7tKCfJex9tQju0oLkl7DIC4ksYfa1Otm2H1j3C51UqSjFb0v34GU2oreZ2mcGtMbDobZnnTOeHlyH6rRlN36SfguX7NKVTPfl4Ll+zr0f6KurpxHZzadhD55dQX8Qxp4X0sOA100vpVsRbPjw7O3vOXisQoq/Hh8s9rpYGxsbHG0NYwBrWgWDQNAAuacZu+ZJahDpsEIOYgHIBUAIBUAIAQAgBAIhQsgGkIDhNDdCpmYx7o3FOCCLHcb2B56EW8l60a86Mt6DsbeHxM6MrwZj6nCquiaOqlqmsbmu6F3XRa3N3xWDm+LQ8nkF7PERq1lUqK64rwPeWIjVxCq1VdcV4HClqsUmBbDWNm4EMmYJW395pAe0+IBW90mATu4W8H/o6HSbPvdwt4P/Ryp+h9TvKx/wB1pa2/i86/BelTakLWh98P2etTatJdT8+37HzYK6LsOdFBmIAa54Mj/Bo7Tzv/ACWlPHuTuld/fI1J7R3ndK/30LXB+ibpLF2eOPfPIA2R33Iz7Pi+x+zxWpOtKTu3n9+/k0auLk3fibnD6OOCNsUTAxjdgOJOpJO5JOpJ1K8m75s0pScndk5iGJ2YEA4oQe1AKgFQAgFQAgBACAEAIUEIIhRCEByfGChUyJLSckM94razA6ebSeCKQfaY11vUKqTWjsVSa6rscB0XpRtGAPdGjfTZLsjqSJVFhEMN+phjjvvkY1t/Gw1R3epHJvVkxsRUMTsyJCHVrFQdQEIACAeFAKgBAKgBACAEAIAQAhQQCIAQCFANIQHNwQowBAOAQgoCoHAKEHAKgUoACgHBACAEAqAEAIAQAgB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3077" name="Picture 4" descr="http://www.artcamargo.com.br/images/Tinta%20Nankin%20Koh%20I%20Noor%20Azul%20Estudan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75" y="1619250"/>
            <a:ext cx="25717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>
          <a:xfrm>
            <a:off x="714375" y="571500"/>
            <a:ext cx="7329488" cy="785813"/>
          </a:xfrm>
        </p:spPr>
        <p:txBody>
          <a:bodyPr>
            <a:normAutofit/>
          </a:bodyPr>
          <a:lstStyle/>
          <a:p>
            <a:pPr eaLnBrk="1" hangingPunct="1"/>
            <a:r>
              <a:rPr lang="pt-BR" sz="3600" smtClean="0">
                <a:solidFill>
                  <a:srgbClr val="00B050"/>
                </a:solidFill>
              </a:rPr>
              <a:t>Argumento </a:t>
            </a:r>
            <a:r>
              <a:rPr lang="pt-BR" sz="3600" smtClean="0">
                <a:solidFill>
                  <a:srgbClr val="00B050"/>
                </a:solidFill>
              </a:rPr>
              <a:t>do arco-íris</a:t>
            </a:r>
          </a:p>
        </p:txBody>
      </p:sp>
      <p:pic>
        <p:nvPicPr>
          <p:cNvPr id="9219" name="Picture 5" descr="http://www.oliviamunn.com/wp-content/uploads/2009/04/photogrpah-a-rainb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57496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6" descr="Arco-Iris-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143248"/>
            <a:ext cx="3157537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CaixaDeTexto 8"/>
          <p:cNvSpPr txBox="1">
            <a:spLocks noChangeArrowheads="1"/>
          </p:cNvSpPr>
          <p:nvPr/>
        </p:nvSpPr>
        <p:spPr bwMode="auto">
          <a:xfrm>
            <a:off x="642910" y="1500174"/>
            <a:ext cx="753546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solidFill>
                  <a:srgbClr val="0070C0"/>
                </a:solidFill>
              </a:rPr>
              <a:t>A física descreve a radiação do arco-íris como tendo um comprimento de onda</a:t>
            </a:r>
          </a:p>
          <a:p>
            <a:r>
              <a:rPr lang="pt-BR">
                <a:solidFill>
                  <a:srgbClr val="0070C0"/>
                </a:solidFill>
              </a:rPr>
              <a:t>que varia continuamente na direção radial do arco. No entanto, observamos </a:t>
            </a:r>
          </a:p>
          <a:p>
            <a:r>
              <a:rPr lang="pt-BR" u="sng">
                <a:solidFill>
                  <a:srgbClr val="0070C0"/>
                </a:solidFill>
              </a:rPr>
              <a:t>faixas</a:t>
            </a:r>
            <a:r>
              <a:rPr lang="pt-BR">
                <a:solidFill>
                  <a:srgbClr val="0070C0"/>
                </a:solidFill>
              </a:rPr>
              <a:t> </a:t>
            </a:r>
            <a:r>
              <a:rPr lang="pt-BR">
                <a:solidFill>
                  <a:srgbClr val="0070C0"/>
                </a:solidFill>
              </a:rPr>
              <a:t>de </a:t>
            </a:r>
            <a:r>
              <a:rPr lang="pt-BR" smtClean="0">
                <a:solidFill>
                  <a:srgbClr val="0070C0"/>
                </a:solidFill>
              </a:rPr>
              <a:t>cores</a:t>
            </a:r>
            <a:r>
              <a:rPr lang="pt-BR">
                <a:solidFill>
                  <a:srgbClr val="0070C0"/>
                </a:solidFill>
              </a:rPr>
              <a:t>. Essas faixas não existem no mundo externo, são criações</a:t>
            </a:r>
          </a:p>
          <a:p>
            <a:r>
              <a:rPr lang="pt-BR">
                <a:solidFill>
                  <a:srgbClr val="0070C0"/>
                </a:solidFill>
              </a:rPr>
              <a:t>de </a:t>
            </a:r>
            <a:r>
              <a:rPr lang="pt-BR">
                <a:solidFill>
                  <a:srgbClr val="0070C0"/>
                </a:solidFill>
              </a:rPr>
              <a:t>nossa </a:t>
            </a:r>
            <a:r>
              <a:rPr lang="pt-BR" smtClean="0">
                <a:solidFill>
                  <a:srgbClr val="0070C0"/>
                </a:solidFill>
              </a:rPr>
              <a:t>mente!</a:t>
            </a:r>
            <a:endParaRPr lang="pt-BR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143000"/>
          </a:xfrm>
        </p:spPr>
        <p:txBody>
          <a:bodyPr>
            <a:normAutofit/>
          </a:bodyPr>
          <a:lstStyle/>
          <a:p>
            <a:r>
              <a:rPr lang="pt-BR" sz="2800" smtClean="0">
                <a:solidFill>
                  <a:srgbClr val="C00000"/>
                </a:solidFill>
              </a:rPr>
              <a:t>Tomemos um indivíduo real: </a:t>
            </a:r>
            <a:br>
              <a:rPr lang="pt-BR" sz="2800" smtClean="0">
                <a:solidFill>
                  <a:srgbClr val="C00000"/>
                </a:solidFill>
              </a:rPr>
            </a:br>
            <a:r>
              <a:rPr lang="pt-BR" sz="2800">
                <a:solidFill>
                  <a:srgbClr val="FF0000"/>
                </a:solidFill>
              </a:rPr>
              <a:t>M</a:t>
            </a:r>
            <a:r>
              <a:rPr lang="pt-BR" sz="2800" smtClean="0">
                <a:solidFill>
                  <a:srgbClr val="FF0000"/>
                </a:solidFill>
              </a:rPr>
              <a:t>ike, o famoso frango do Colorado</a:t>
            </a:r>
            <a:endParaRPr lang="pt-BR" sz="2800">
              <a:solidFill>
                <a:srgbClr val="FF0000"/>
              </a:solidFill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57200" y="1857364"/>
            <a:ext cx="4257676" cy="4268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Um </a:t>
            </a:r>
            <a:r>
              <a:rPr kumimoji="0" lang="pt-BR" sz="2000" b="0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“particular concreto” </a:t>
            </a:r>
            <a:r>
              <a:rPr kumimoji="0" lang="pt-B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(i.e., uma coisa)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sz="2000" smtClean="0">
                <a:solidFill>
                  <a:srgbClr val="0070C0"/>
                </a:solidFill>
              </a:rPr>
              <a:t>Tinha </a:t>
            </a:r>
            <a:r>
              <a:rPr lang="pt-BR" sz="2000" smtClean="0">
                <a:solidFill>
                  <a:srgbClr val="7030A0"/>
                </a:solidFill>
              </a:rPr>
              <a:t>propriedades</a:t>
            </a:r>
            <a:r>
              <a:rPr lang="pt-BR" sz="2000" smtClean="0">
                <a:solidFill>
                  <a:srgbClr val="0070C0"/>
                </a:solidFill>
              </a:rPr>
              <a:t> “intrínsecas”:</a:t>
            </a:r>
          </a:p>
          <a:p>
            <a:pPr marL="800100" lvl="1" indent="-342900">
              <a:spcBef>
                <a:spcPct val="20000"/>
              </a:spcBef>
            </a:pPr>
            <a:r>
              <a:rPr kumimoji="0" lang="pt-B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--</a:t>
            </a:r>
            <a:r>
              <a:rPr kumimoji="0" lang="pt-BR" sz="2000" b="0" i="0" u="none" strike="noStrike" kern="1200" cap="none" spc="0" normalizeH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era branco;</a:t>
            </a:r>
          </a:p>
          <a:p>
            <a:pPr marL="800100" lvl="1" indent="-342900">
              <a:spcBef>
                <a:spcPct val="20000"/>
              </a:spcBef>
            </a:pPr>
            <a:r>
              <a:rPr kumimoji="0" lang="pt-B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-- chegou</a:t>
            </a:r>
            <a:r>
              <a:rPr kumimoji="0" lang="pt-BR" sz="2000" b="0" i="0" u="none" strike="noStrike" kern="1200" cap="none" spc="0" normalizeH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pesar 3,5 kg</a:t>
            </a:r>
            <a:endParaRPr lang="pt-BR" sz="2000" smtClean="0">
              <a:solidFill>
                <a:srgbClr val="0070C0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000" smtClean="0">
                <a:solidFill>
                  <a:srgbClr val="0070C0"/>
                </a:solidFill>
              </a:rPr>
              <a:t>Era </a:t>
            </a:r>
            <a:r>
              <a:rPr lang="pt-BR" sz="2000" smtClean="0">
                <a:solidFill>
                  <a:srgbClr val="0070C0"/>
                </a:solidFill>
              </a:rPr>
              <a:t>da </a:t>
            </a:r>
            <a:r>
              <a:rPr lang="pt-BR" sz="2000" smtClean="0">
                <a:solidFill>
                  <a:srgbClr val="7030A0"/>
                </a:solidFill>
              </a:rPr>
              <a:t>espécie</a:t>
            </a:r>
            <a:r>
              <a:rPr lang="pt-BR" sz="2000" smtClean="0">
                <a:solidFill>
                  <a:srgbClr val="0070C0"/>
                </a:solidFill>
              </a:rPr>
              <a:t> Gallus gallus.</a:t>
            </a:r>
          </a:p>
        </p:txBody>
      </p:sp>
      <p:pic>
        <p:nvPicPr>
          <p:cNvPr id="8" name="Imagem 7" descr="mike-the-headless-chicken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2357430"/>
            <a:ext cx="3429024" cy="257176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1466</Words>
  <Application>Microsoft Office PowerPoint</Application>
  <PresentationFormat>Apresentação na tela (4:3)</PresentationFormat>
  <Paragraphs>152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Tema do Office</vt:lpstr>
      <vt:lpstr>Questões ontológicas  na filosofia (da ciência) atual</vt:lpstr>
      <vt:lpstr>Ontologia:  Discussão sobre o que existe, que espécies de coisas existem,  quais as suas propriedades e relações, etc. </vt:lpstr>
      <vt:lpstr>Exemplo de questão ontológica: A modelagem computacional captura a realidade?</vt:lpstr>
      <vt:lpstr>Exemplo de questão ontológica: A modelagem computacional captura a realidade?</vt:lpstr>
      <vt:lpstr>Ontologia:  Modelo conceitual de um domínio do mundo</vt:lpstr>
      <vt:lpstr>Tomemos um indivíduo real:  Mike, o famoso frango do Colorado</vt:lpstr>
      <vt:lpstr>Mas , espera aí... Cor é uma propriedade das coisas?</vt:lpstr>
      <vt:lpstr>Argumento do arco-íris</vt:lpstr>
      <vt:lpstr>Tomemos um indivíduo real:  Mike, o famoso frango do Colorado</vt:lpstr>
      <vt:lpstr>Tomemos um indivíduo real:  Mike, o famoso frango do Colorado</vt:lpstr>
      <vt:lpstr>Tomemos um indivíduo real:  Mike, o famoso frango do Colorado</vt:lpstr>
      <vt:lpstr>Tomemos um indivíduo real:  Mike, o famoso frango do Colorado</vt:lpstr>
      <vt:lpstr>Tomemos um indivíduo real:  Mike, o famoso frango do Colorado</vt:lpstr>
      <vt:lpstr>Problemas clássicos de ontologia: Identidade através do tempo</vt:lpstr>
      <vt:lpstr>Problemas clássicos de ontologia: Identidade através do tempo</vt:lpstr>
      <vt:lpstr>Problemas clássicos de ontologia: Identidade através do tempo</vt:lpstr>
      <vt:lpstr>Identidade pessoal</vt:lpstr>
      <vt:lpstr>Experimento mental da  duplicação material humana</vt:lpstr>
      <vt:lpstr>Experimento mental da  duplicação material humana</vt:lpstr>
      <vt:lpstr>Experimento mental da  duplicação material humana</vt:lpstr>
      <vt:lpstr>Experimento mental da  duplicação material humana</vt:lpstr>
      <vt:lpstr>Problema “difícil” da consciência  </vt:lpstr>
      <vt:lpstr>Slide 23</vt:lpstr>
      <vt:lpstr>Slide 24</vt:lpstr>
      <vt:lpstr>Slide 25</vt:lpstr>
      <vt:lpstr>Slide 26</vt:lpstr>
      <vt:lpstr>Conclusões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Questões ontológicas  na filosofia (da ciência) atual</dc:title>
  <dc:creator>user</dc:creator>
  <cp:lastModifiedBy>user</cp:lastModifiedBy>
  <cp:revision>9</cp:revision>
  <dcterms:created xsi:type="dcterms:W3CDTF">2015-09-07T21:07:57Z</dcterms:created>
  <dcterms:modified xsi:type="dcterms:W3CDTF">2015-09-08T04:30:24Z</dcterms:modified>
</cp:coreProperties>
</file>