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93" r:id="rId17"/>
    <p:sldId id="272" r:id="rId18"/>
    <p:sldId id="294" r:id="rId19"/>
    <p:sldId id="273" r:id="rId20"/>
    <p:sldId id="295" r:id="rId21"/>
    <p:sldId id="290" r:id="rId22"/>
    <p:sldId id="291" r:id="rId23"/>
    <p:sldId id="292"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96" r:id="rId39"/>
    <p:sldId id="289" r:id="rId40"/>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7" d="100"/>
          <a:sy n="67" d="100"/>
        </p:scale>
        <p:origin x="-42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10" name="Triângulo retângulo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ítulo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pt-BR" smtClean="0"/>
              <a:t>Clique para editar o estilo do título mestre</a:t>
            </a:r>
            <a:endParaRPr kumimoji="0" lang="en-US"/>
          </a:p>
        </p:txBody>
      </p:sp>
      <p:sp>
        <p:nvSpPr>
          <p:cNvPr id="17" name="Subtítulo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t-BR" smtClean="0"/>
              <a:t>Clique para editar o estilo do subtítulo mestre</a:t>
            </a:r>
            <a:endParaRPr kumimoji="0" lang="en-US"/>
          </a:p>
        </p:txBody>
      </p:sp>
      <p:grpSp>
        <p:nvGrpSpPr>
          <p:cNvPr id="2" name="Grupo 1"/>
          <p:cNvGrpSpPr/>
          <p:nvPr/>
        </p:nvGrpSpPr>
        <p:grpSpPr>
          <a:xfrm>
            <a:off x="-3765" y="4953000"/>
            <a:ext cx="9147765" cy="1912088"/>
            <a:chOff x="-3765" y="4832896"/>
            <a:chExt cx="9147765" cy="2032192"/>
          </a:xfrm>
        </p:grpSpPr>
        <p:sp>
          <p:nvSpPr>
            <p:cNvPr id="7" name="Forma liv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orma liv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orma liv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ector reto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ço Reservado para Data 29"/>
          <p:cNvSpPr>
            <a:spLocks noGrp="1"/>
          </p:cNvSpPr>
          <p:nvPr>
            <p:ph type="dt" sz="half" idx="10"/>
          </p:nvPr>
        </p:nvSpPr>
        <p:spPr/>
        <p:txBody>
          <a:bodyPr/>
          <a:lstStyle>
            <a:lvl1pPr>
              <a:defRPr>
                <a:solidFill>
                  <a:srgbClr val="FFFFFF"/>
                </a:solidFill>
              </a:defRPr>
            </a:lvl1pPr>
            <a:extLst/>
          </a:lstStyle>
          <a:p>
            <a:fld id="{F0B2E696-A4C8-4841-8889-A94F463BFEC7}" type="datetimeFigureOut">
              <a:rPr lang="pt-BR" smtClean="0"/>
              <a:pPr/>
              <a:t>4/9/2013</a:t>
            </a:fld>
            <a:endParaRPr lang="pt-BR"/>
          </a:p>
        </p:txBody>
      </p:sp>
      <p:sp>
        <p:nvSpPr>
          <p:cNvPr id="19" name="Espaço Reservado para Rodapé 18"/>
          <p:cNvSpPr>
            <a:spLocks noGrp="1"/>
          </p:cNvSpPr>
          <p:nvPr>
            <p:ph type="ftr" sz="quarter" idx="11"/>
          </p:nvPr>
        </p:nvSpPr>
        <p:spPr/>
        <p:txBody>
          <a:bodyPr/>
          <a:lstStyle>
            <a:lvl1pPr>
              <a:defRPr>
                <a:solidFill>
                  <a:schemeClr val="accent1">
                    <a:tint val="20000"/>
                  </a:schemeClr>
                </a:solidFill>
              </a:defRPr>
            </a:lvl1pPr>
            <a:extLst/>
          </a:lstStyle>
          <a:p>
            <a:endParaRPr lang="pt-BR"/>
          </a:p>
        </p:txBody>
      </p:sp>
      <p:sp>
        <p:nvSpPr>
          <p:cNvPr id="27" name="Espaço Reservado para Número de Slide 26"/>
          <p:cNvSpPr>
            <a:spLocks noGrp="1"/>
          </p:cNvSpPr>
          <p:nvPr>
            <p:ph type="sldNum" sz="quarter" idx="12"/>
          </p:nvPr>
        </p:nvSpPr>
        <p:spPr/>
        <p:txBody>
          <a:bodyPr/>
          <a:lstStyle>
            <a:lvl1pPr>
              <a:defRPr>
                <a:solidFill>
                  <a:srgbClr val="FFFFFF"/>
                </a:solidFill>
              </a:defRPr>
            </a:lvl1pPr>
            <a:extLst/>
          </a:lstStyle>
          <a:p>
            <a:fld id="{50B9BE79-A014-45B8-8A52-BFC32F0C73C8}" type="slidenum">
              <a:rPr lang="pt-BR" smtClean="0"/>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extLst/>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a:xfrm>
            <a:off x="457200" y="1481329"/>
            <a:ext cx="8229600" cy="4386071"/>
          </a:xfrm>
        </p:spPr>
        <p:txBody>
          <a:bodyPr vert="eaVert"/>
          <a:lstStyle>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fld id="{F0B2E696-A4C8-4841-8889-A94F463BFEC7}" type="datetimeFigureOut">
              <a:rPr lang="pt-BR" smtClean="0"/>
              <a:pPr/>
              <a:t>4/9/2013</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50B9BE79-A014-45B8-8A52-BFC32F0C73C8}"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844013" y="274640"/>
            <a:ext cx="1777470" cy="5592761"/>
          </a:xfrm>
        </p:spPr>
        <p:txBody>
          <a:bodyPr vert="eaVert"/>
          <a:lstStyle>
            <a:extLst/>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a:xfrm>
            <a:off x="457200" y="274641"/>
            <a:ext cx="6324600" cy="5592760"/>
          </a:xfrm>
        </p:spPr>
        <p:txBody>
          <a:bodyPr vert="eaVert"/>
          <a:lstStyle>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fld id="{F0B2E696-A4C8-4841-8889-A94F463BFEC7}" type="datetimeFigureOut">
              <a:rPr lang="pt-BR" smtClean="0"/>
              <a:pPr/>
              <a:t>4/9/2013</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50B9BE79-A014-45B8-8A52-BFC32F0C73C8}"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lstStyle>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fld id="{F0B2E696-A4C8-4841-8889-A94F463BFEC7}" type="datetimeFigureOut">
              <a:rPr lang="pt-BR" smtClean="0"/>
              <a:pPr/>
              <a:t>4/9/2013</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50B9BE79-A014-45B8-8A52-BFC32F0C73C8}" type="slidenum">
              <a:rPr lang="pt-BR" smtClean="0"/>
              <a:pPr/>
              <a:t>‹nº›</a:t>
            </a:fld>
            <a:endParaRPr lang="pt-BR"/>
          </a:p>
        </p:txBody>
      </p:sp>
      <p:sp>
        <p:nvSpPr>
          <p:cNvPr id="7" name="Título 6"/>
          <p:cNvSpPr>
            <a:spLocks noGrp="1"/>
          </p:cNvSpPr>
          <p:nvPr>
            <p:ph type="title"/>
          </p:nvPr>
        </p:nvSpPr>
        <p:spPr/>
        <p:txBody>
          <a:bodyPr rtlCol="0"/>
          <a:lstStyle>
            <a:extLst/>
          </a:lstStyle>
          <a:p>
            <a:r>
              <a:rPr kumimoji="0" lang="pt-BR" smtClean="0"/>
              <a:t>Clique para editar o estilo do título mestre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bg>
      <p:bgRef idx="1002">
        <a:schemeClr val="bg1"/>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t-BR" smtClean="0"/>
              <a:t>Clique para editar os estilos do texto mestre</a:t>
            </a:r>
          </a:p>
        </p:txBody>
      </p:sp>
      <p:sp>
        <p:nvSpPr>
          <p:cNvPr id="4" name="Espaço Reservado para Data 3"/>
          <p:cNvSpPr>
            <a:spLocks noGrp="1"/>
          </p:cNvSpPr>
          <p:nvPr>
            <p:ph type="dt" sz="half" idx="10"/>
          </p:nvPr>
        </p:nvSpPr>
        <p:spPr/>
        <p:txBody>
          <a:bodyPr/>
          <a:lstStyle>
            <a:extLst/>
          </a:lstStyle>
          <a:p>
            <a:fld id="{F0B2E696-A4C8-4841-8889-A94F463BFEC7}" type="datetimeFigureOut">
              <a:rPr lang="pt-BR" smtClean="0"/>
              <a:pPr/>
              <a:t>4/9/2013</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50B9BE79-A014-45B8-8A52-BFC32F0C73C8}" type="slidenum">
              <a:rPr lang="pt-BR" smtClean="0"/>
              <a:pPr/>
              <a:t>‹nº›</a:t>
            </a:fld>
            <a:endParaRPr lang="pt-BR"/>
          </a:p>
        </p:txBody>
      </p:sp>
      <p:sp>
        <p:nvSpPr>
          <p:cNvPr id="7" name="Divisa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Divisa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bg>
      <p:bgRef idx="1002">
        <a:schemeClr val="bg1"/>
      </p:bgRef>
    </p:bg>
    <p:spTree>
      <p:nvGrpSpPr>
        <p:cNvPr id="1" name=""/>
        <p:cNvGrpSpPr/>
        <p:nvPr/>
      </p:nvGrpSpPr>
      <p:grpSpPr>
        <a:xfrm>
          <a:off x="0" y="0"/>
          <a:ext cx="0" cy="0"/>
          <a:chOff x="0" y="0"/>
          <a:chExt cx="0" cy="0"/>
        </a:xfrm>
      </p:grpSpPr>
      <p:sp>
        <p:nvSpPr>
          <p:cNvPr id="3" name="Espaço Reservado para Conteúdo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Conteúdo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extLst/>
          </a:lstStyle>
          <a:p>
            <a:fld id="{F0B2E696-A4C8-4841-8889-A94F463BFEC7}" type="datetimeFigureOut">
              <a:rPr lang="pt-BR" smtClean="0"/>
              <a:pPr/>
              <a:t>4/9/2013</a:t>
            </a:fld>
            <a:endParaRPr lang="pt-BR"/>
          </a:p>
        </p:txBody>
      </p:sp>
      <p:sp>
        <p:nvSpPr>
          <p:cNvPr id="6" name="Espaço Reservado para Rodapé 5"/>
          <p:cNvSpPr>
            <a:spLocks noGrp="1"/>
          </p:cNvSpPr>
          <p:nvPr>
            <p:ph type="ftr" sz="quarter" idx="11"/>
          </p:nvPr>
        </p:nvSpPr>
        <p:spPr/>
        <p:txBody>
          <a:bodyPr/>
          <a:lstStyle>
            <a:extLst/>
          </a:lstStyle>
          <a:p>
            <a:endParaRPr lang="pt-BR"/>
          </a:p>
        </p:txBody>
      </p:sp>
      <p:sp>
        <p:nvSpPr>
          <p:cNvPr id="7" name="Espaço Reservado para Número de Slide 6"/>
          <p:cNvSpPr>
            <a:spLocks noGrp="1"/>
          </p:cNvSpPr>
          <p:nvPr>
            <p:ph type="sldNum" sz="quarter" idx="12"/>
          </p:nvPr>
        </p:nvSpPr>
        <p:spPr/>
        <p:txBody>
          <a:bodyPr/>
          <a:lstStyle>
            <a:extLst/>
          </a:lstStyle>
          <a:p>
            <a:fld id="{50B9BE79-A014-45B8-8A52-BFC32F0C73C8}" type="slidenum">
              <a:rPr lang="pt-BR" smtClean="0"/>
              <a:pPr/>
              <a:t>‹nº›</a:t>
            </a:fld>
            <a:endParaRPr lang="pt-BR"/>
          </a:p>
        </p:txBody>
      </p:sp>
      <p:sp>
        <p:nvSpPr>
          <p:cNvPr id="8" name="Título 7"/>
          <p:cNvSpPr>
            <a:spLocks noGrp="1"/>
          </p:cNvSpPr>
          <p:nvPr>
            <p:ph type="title"/>
          </p:nvPr>
        </p:nvSpPr>
        <p:spPr/>
        <p:txBody>
          <a:bodyPr rtlCol="0"/>
          <a:lstStyle>
            <a:extLst/>
          </a:lstStyle>
          <a:p>
            <a:r>
              <a:rPr kumimoji="0" lang="pt-BR" smtClean="0"/>
              <a:t>Clique para editar o estilo do título mestre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bg>
      <p:bgRef idx="1003">
        <a:schemeClr val="bg1"/>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8229600" cy="1143000"/>
          </a:xfrm>
        </p:spPr>
        <p:txBody>
          <a:bodyPr anchor="ctr"/>
          <a:lstStyle>
            <a:lvl1pPr>
              <a:defRPr/>
            </a:lvl1pPr>
            <a:extLst/>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t-BR" smtClean="0"/>
              <a:t>Clique para editar os estilos do texto mestre</a:t>
            </a:r>
          </a:p>
        </p:txBody>
      </p:sp>
      <p:sp>
        <p:nvSpPr>
          <p:cNvPr id="4" name="Espaço Reservado para Texto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t-BR" smtClean="0"/>
              <a:t>Clique para editar os estilos do texto mestre</a:t>
            </a:r>
          </a:p>
        </p:txBody>
      </p:sp>
      <p:sp>
        <p:nvSpPr>
          <p:cNvPr id="5" name="Espaço Reservado para Conteúdo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6" name="Espaço Reservado para Conteúdo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7" name="Espaço Reservado para Data 6"/>
          <p:cNvSpPr>
            <a:spLocks noGrp="1"/>
          </p:cNvSpPr>
          <p:nvPr>
            <p:ph type="dt" sz="half" idx="10"/>
          </p:nvPr>
        </p:nvSpPr>
        <p:spPr/>
        <p:txBody>
          <a:bodyPr/>
          <a:lstStyle>
            <a:extLst/>
          </a:lstStyle>
          <a:p>
            <a:fld id="{F0B2E696-A4C8-4841-8889-A94F463BFEC7}" type="datetimeFigureOut">
              <a:rPr lang="pt-BR" smtClean="0"/>
              <a:pPr/>
              <a:t>4/9/2013</a:t>
            </a:fld>
            <a:endParaRPr lang="pt-BR"/>
          </a:p>
        </p:txBody>
      </p:sp>
      <p:sp>
        <p:nvSpPr>
          <p:cNvPr id="8" name="Espaço Reservado para Rodapé 7"/>
          <p:cNvSpPr>
            <a:spLocks noGrp="1"/>
          </p:cNvSpPr>
          <p:nvPr>
            <p:ph type="ftr" sz="quarter" idx="11"/>
          </p:nvPr>
        </p:nvSpPr>
        <p:spPr/>
        <p:txBody>
          <a:bodyPr/>
          <a:lstStyle>
            <a:extLst/>
          </a:lstStyle>
          <a:p>
            <a:endParaRPr lang="pt-BR"/>
          </a:p>
        </p:txBody>
      </p:sp>
      <p:sp>
        <p:nvSpPr>
          <p:cNvPr id="9" name="Espaço Reservado para Número de Slide 8"/>
          <p:cNvSpPr>
            <a:spLocks noGrp="1"/>
          </p:cNvSpPr>
          <p:nvPr>
            <p:ph type="sldNum" sz="quarter" idx="12"/>
          </p:nvPr>
        </p:nvSpPr>
        <p:spPr/>
        <p:txBody>
          <a:bodyPr/>
          <a:lstStyle>
            <a:extLst/>
          </a:lstStyle>
          <a:p>
            <a:fld id="{50B9BE79-A014-45B8-8A52-BFC32F0C73C8}" type="slidenum">
              <a:rPr lang="pt-BR" smtClean="0"/>
              <a:pPr/>
              <a:t>‹nº›</a:t>
            </a:fld>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bg>
      <p:bgRef idx="1002">
        <a:schemeClr val="bg1"/>
      </p:bgRef>
    </p:bg>
    <p:spTree>
      <p:nvGrpSpPr>
        <p:cNvPr id="1" name=""/>
        <p:cNvGrpSpPr/>
        <p:nvPr/>
      </p:nvGrpSpPr>
      <p:grpSpPr>
        <a:xfrm>
          <a:off x="0" y="0"/>
          <a:ext cx="0" cy="0"/>
          <a:chOff x="0" y="0"/>
          <a:chExt cx="0" cy="0"/>
        </a:xfrm>
      </p:grpSpPr>
      <p:sp>
        <p:nvSpPr>
          <p:cNvPr id="3" name="Espaço Reservado para Data 2"/>
          <p:cNvSpPr>
            <a:spLocks noGrp="1"/>
          </p:cNvSpPr>
          <p:nvPr>
            <p:ph type="dt" sz="half" idx="10"/>
          </p:nvPr>
        </p:nvSpPr>
        <p:spPr/>
        <p:txBody>
          <a:bodyPr/>
          <a:lstStyle>
            <a:extLst/>
          </a:lstStyle>
          <a:p>
            <a:fld id="{F0B2E696-A4C8-4841-8889-A94F463BFEC7}" type="datetimeFigureOut">
              <a:rPr lang="pt-BR" smtClean="0"/>
              <a:pPr/>
              <a:t>4/9/2013</a:t>
            </a:fld>
            <a:endParaRPr lang="pt-BR"/>
          </a:p>
        </p:txBody>
      </p:sp>
      <p:sp>
        <p:nvSpPr>
          <p:cNvPr id="4" name="Espaço Reservado para Rodapé 3"/>
          <p:cNvSpPr>
            <a:spLocks noGrp="1"/>
          </p:cNvSpPr>
          <p:nvPr>
            <p:ph type="ftr" sz="quarter" idx="11"/>
          </p:nvPr>
        </p:nvSpPr>
        <p:spPr/>
        <p:txBody>
          <a:bodyPr/>
          <a:lstStyle>
            <a:extLst/>
          </a:lstStyle>
          <a:p>
            <a:endParaRPr lang="pt-BR"/>
          </a:p>
        </p:txBody>
      </p:sp>
      <p:sp>
        <p:nvSpPr>
          <p:cNvPr id="5" name="Espaço Reservado para Número de Slide 4"/>
          <p:cNvSpPr>
            <a:spLocks noGrp="1"/>
          </p:cNvSpPr>
          <p:nvPr>
            <p:ph type="sldNum" sz="quarter" idx="12"/>
          </p:nvPr>
        </p:nvSpPr>
        <p:spPr/>
        <p:txBody>
          <a:bodyPr/>
          <a:lstStyle>
            <a:extLst/>
          </a:lstStyle>
          <a:p>
            <a:fld id="{50B9BE79-A014-45B8-8A52-BFC32F0C73C8}" type="slidenum">
              <a:rPr lang="pt-BR" smtClean="0"/>
              <a:pPr/>
              <a:t>‹nº›</a:t>
            </a:fld>
            <a:endParaRPr lang="pt-BR"/>
          </a:p>
        </p:txBody>
      </p:sp>
      <p:sp>
        <p:nvSpPr>
          <p:cNvPr id="6" name="Título 5"/>
          <p:cNvSpPr>
            <a:spLocks noGrp="1"/>
          </p:cNvSpPr>
          <p:nvPr>
            <p:ph type="title"/>
          </p:nvPr>
        </p:nvSpPr>
        <p:spPr/>
        <p:txBody>
          <a:bodyPr rtlCol="0"/>
          <a:lstStyle>
            <a:extLst/>
          </a:lstStyle>
          <a:p>
            <a:r>
              <a:rPr kumimoji="0" lang="pt-BR" smtClean="0"/>
              <a:t>Clique para editar o estilo do título mestre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extLst/>
          </a:lstStyle>
          <a:p>
            <a:fld id="{F0B2E696-A4C8-4841-8889-A94F463BFEC7}" type="datetimeFigureOut">
              <a:rPr lang="pt-BR" smtClean="0"/>
              <a:pPr/>
              <a:t>4/9/2013</a:t>
            </a:fld>
            <a:endParaRPr lang="pt-BR"/>
          </a:p>
        </p:txBody>
      </p:sp>
      <p:sp>
        <p:nvSpPr>
          <p:cNvPr id="3" name="Espaço Reservado para Rodapé 2"/>
          <p:cNvSpPr>
            <a:spLocks noGrp="1"/>
          </p:cNvSpPr>
          <p:nvPr>
            <p:ph type="ftr" sz="quarter" idx="11"/>
          </p:nvPr>
        </p:nvSpPr>
        <p:spPr/>
        <p:txBody>
          <a:bodyPr/>
          <a:lstStyle>
            <a:extLst/>
          </a:lstStyle>
          <a:p>
            <a:endParaRPr lang="pt-BR"/>
          </a:p>
        </p:txBody>
      </p:sp>
      <p:sp>
        <p:nvSpPr>
          <p:cNvPr id="4" name="Espaço Reservado para Número de Slide 3"/>
          <p:cNvSpPr>
            <a:spLocks noGrp="1"/>
          </p:cNvSpPr>
          <p:nvPr>
            <p:ph type="sldNum" sz="quarter" idx="12"/>
          </p:nvPr>
        </p:nvSpPr>
        <p:spPr/>
        <p:txBody>
          <a:bodyPr/>
          <a:lstStyle>
            <a:extLst/>
          </a:lstStyle>
          <a:p>
            <a:fld id="{50B9BE79-A014-45B8-8A52-BFC32F0C73C8}"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bg>
      <p:bgRef idx="1003">
        <a:schemeClr val="bg1"/>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pt-BR" smtClean="0"/>
              <a:t>Clique para editar o estilo do título mestre</a:t>
            </a:r>
            <a:endParaRPr kumimoji="0" lang="en-US"/>
          </a:p>
        </p:txBody>
      </p:sp>
      <p:sp>
        <p:nvSpPr>
          <p:cNvPr id="3" name="Espaço Reservado para Texto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pt-BR" smtClean="0"/>
              <a:t>Clique para editar os estilos do texto mestre</a:t>
            </a:r>
          </a:p>
        </p:txBody>
      </p:sp>
      <p:sp>
        <p:nvSpPr>
          <p:cNvPr id="4" name="Espaço Reservado para Conteúdo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a:xfrm>
            <a:off x="6727032" y="6407944"/>
            <a:ext cx="1920240" cy="365760"/>
          </a:xfrm>
        </p:spPr>
        <p:txBody>
          <a:bodyPr/>
          <a:lstStyle>
            <a:extLst/>
          </a:lstStyle>
          <a:p>
            <a:fld id="{F0B2E696-A4C8-4841-8889-A94F463BFEC7}" type="datetimeFigureOut">
              <a:rPr lang="pt-BR" smtClean="0"/>
              <a:pPr/>
              <a:t>4/9/2013</a:t>
            </a:fld>
            <a:endParaRPr lang="pt-BR"/>
          </a:p>
        </p:txBody>
      </p:sp>
      <p:sp>
        <p:nvSpPr>
          <p:cNvPr id="6" name="Espaço Reservado para Rodapé 5"/>
          <p:cNvSpPr>
            <a:spLocks noGrp="1"/>
          </p:cNvSpPr>
          <p:nvPr>
            <p:ph type="ftr" sz="quarter" idx="11"/>
          </p:nvPr>
        </p:nvSpPr>
        <p:spPr/>
        <p:txBody>
          <a:bodyPr/>
          <a:lstStyle>
            <a:extLst/>
          </a:lstStyle>
          <a:p>
            <a:endParaRPr lang="pt-BR"/>
          </a:p>
        </p:txBody>
      </p:sp>
      <p:sp>
        <p:nvSpPr>
          <p:cNvPr id="7" name="Espaço Reservado para Número de Slide 6"/>
          <p:cNvSpPr>
            <a:spLocks noGrp="1"/>
          </p:cNvSpPr>
          <p:nvPr>
            <p:ph type="sldNum" sz="quarter" idx="12"/>
          </p:nvPr>
        </p:nvSpPr>
        <p:spPr/>
        <p:txBody>
          <a:bodyPr/>
          <a:lstStyle>
            <a:extLst/>
          </a:lstStyle>
          <a:p>
            <a:fld id="{50B9BE79-A014-45B8-8A52-BFC32F0C73C8}" type="slidenum">
              <a:rPr lang="pt-BR" smtClean="0"/>
              <a:pPr/>
              <a:t>‹nº›</a:t>
            </a:fld>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bg>
      <p:bgRef idx="1002">
        <a:schemeClr val="bg1"/>
      </p:bgRef>
    </p:bg>
    <p:spTree>
      <p:nvGrpSpPr>
        <p:cNvPr id="1" name=""/>
        <p:cNvGrpSpPr/>
        <p:nvPr/>
      </p:nvGrpSpPr>
      <p:grpSpPr>
        <a:xfrm>
          <a:off x="0" y="0"/>
          <a:ext cx="0" cy="0"/>
          <a:chOff x="0" y="0"/>
          <a:chExt cx="0" cy="0"/>
        </a:xfrm>
      </p:grpSpPr>
      <p:sp>
        <p:nvSpPr>
          <p:cNvPr id="4" name="Espaço Reservado para Texto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pt-BR" smtClean="0"/>
              <a:t>Clique para editar os estilos do texto mestre</a:t>
            </a:r>
          </a:p>
        </p:txBody>
      </p:sp>
      <p:sp>
        <p:nvSpPr>
          <p:cNvPr id="3" name="Espaço Reservado para Imagem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pt-BR" smtClean="0"/>
              <a:t>Clique no ícone para adicionar uma imagem</a:t>
            </a:r>
            <a:endParaRPr kumimoji="0" lang="en-US" dirty="0"/>
          </a:p>
        </p:txBody>
      </p:sp>
      <p:sp>
        <p:nvSpPr>
          <p:cNvPr id="5" name="Espaço Reservado para Data 4"/>
          <p:cNvSpPr>
            <a:spLocks noGrp="1"/>
          </p:cNvSpPr>
          <p:nvPr>
            <p:ph type="dt" sz="half" idx="10"/>
          </p:nvPr>
        </p:nvSpPr>
        <p:spPr/>
        <p:txBody>
          <a:bodyPr/>
          <a:lstStyle>
            <a:lvl1pPr>
              <a:defRPr>
                <a:solidFill>
                  <a:schemeClr val="tx1"/>
                </a:solidFill>
              </a:defRPr>
            </a:lvl1pPr>
            <a:extLst/>
          </a:lstStyle>
          <a:p>
            <a:fld id="{F0B2E696-A4C8-4841-8889-A94F463BFEC7}" type="datetimeFigureOut">
              <a:rPr lang="pt-BR" smtClean="0"/>
              <a:pPr/>
              <a:t>4/9/2013</a:t>
            </a:fld>
            <a:endParaRPr lang="pt-BR"/>
          </a:p>
        </p:txBody>
      </p:sp>
      <p:sp>
        <p:nvSpPr>
          <p:cNvPr id="6" name="Espaço Reservado para Rodapé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pt-BR"/>
          </a:p>
        </p:txBody>
      </p:sp>
      <p:sp>
        <p:nvSpPr>
          <p:cNvPr id="7" name="Espaço Reservado para Número de Slide 6"/>
          <p:cNvSpPr>
            <a:spLocks noGrp="1"/>
          </p:cNvSpPr>
          <p:nvPr>
            <p:ph type="sldNum" sz="quarter" idx="12"/>
          </p:nvPr>
        </p:nvSpPr>
        <p:spPr/>
        <p:txBody>
          <a:bodyPr/>
          <a:lstStyle>
            <a:lvl1pPr>
              <a:defRPr>
                <a:solidFill>
                  <a:schemeClr val="tx1"/>
                </a:solidFill>
              </a:defRPr>
            </a:lvl1pPr>
            <a:extLst/>
          </a:lstStyle>
          <a:p>
            <a:fld id="{50B9BE79-A014-45B8-8A52-BFC32F0C73C8}" type="slidenum">
              <a:rPr lang="pt-BR" smtClean="0"/>
              <a:pPr/>
              <a:t>‹nº›</a:t>
            </a:fld>
            <a:endParaRPr lang="pt-BR"/>
          </a:p>
        </p:txBody>
      </p:sp>
      <p:sp>
        <p:nvSpPr>
          <p:cNvPr id="2" name="Título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pt-BR" smtClean="0"/>
              <a:t>Clique para editar o estilo do título mestre</a:t>
            </a:r>
            <a:endParaRPr kumimoji="0" lang="en-US"/>
          </a:p>
        </p:txBody>
      </p:sp>
      <p:sp>
        <p:nvSpPr>
          <p:cNvPr id="8" name="Forma livre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orma livre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ângulo retângulo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ector reto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Divisa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Divisa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a livre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orma livre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ângulo retângulo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ector reto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ço Reservado para Título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pt-BR" smtClean="0"/>
              <a:t>Clique para editar o estilo do título mestre</a:t>
            </a:r>
            <a:endParaRPr kumimoji="0" lang="en-US"/>
          </a:p>
        </p:txBody>
      </p:sp>
      <p:sp>
        <p:nvSpPr>
          <p:cNvPr id="30" name="Espaço Reservado para Texto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pt-BR" smtClean="0"/>
              <a:t>Clique para editar os estilos do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10" name="Espaço Reservado para Data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0B2E696-A4C8-4841-8889-A94F463BFEC7}" type="datetimeFigureOut">
              <a:rPr lang="pt-BR" smtClean="0"/>
              <a:pPr/>
              <a:t>4/9/2013</a:t>
            </a:fld>
            <a:endParaRPr lang="pt-BR"/>
          </a:p>
        </p:txBody>
      </p:sp>
      <p:sp>
        <p:nvSpPr>
          <p:cNvPr id="22" name="Espaço Reservado para Rodapé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pt-BR"/>
          </a:p>
        </p:txBody>
      </p:sp>
      <p:sp>
        <p:nvSpPr>
          <p:cNvPr id="18" name="Espaço Reservado para Número de Slide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50B9BE79-A014-45B8-8A52-BFC32F0C73C8}"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1428737"/>
            <a:ext cx="7772400" cy="2153626"/>
          </a:xfrm>
        </p:spPr>
        <p:txBody>
          <a:bodyPr/>
          <a:lstStyle/>
          <a:p>
            <a:pPr algn="ctr"/>
            <a:r>
              <a:rPr lang="pt-BR" dirty="0" smtClean="0"/>
              <a:t>Educação Estatística</a:t>
            </a:r>
            <a:br>
              <a:rPr lang="pt-BR" dirty="0" smtClean="0"/>
            </a:br>
            <a:r>
              <a:rPr lang="pt-BR" sz="3200" dirty="0" smtClean="0"/>
              <a:t>teoria e prática em ambientes de modelagem matemática </a:t>
            </a:r>
            <a:endParaRPr lang="pt-BR" sz="3200" dirty="0"/>
          </a:p>
        </p:txBody>
      </p:sp>
      <p:sp>
        <p:nvSpPr>
          <p:cNvPr id="3" name="Subtítulo 2"/>
          <p:cNvSpPr>
            <a:spLocks noGrp="1"/>
          </p:cNvSpPr>
          <p:nvPr>
            <p:ph type="subTitle" idx="1"/>
          </p:nvPr>
        </p:nvSpPr>
        <p:spPr/>
        <p:txBody>
          <a:bodyPr>
            <a:normAutofit fontScale="92500" lnSpcReduction="20000"/>
          </a:bodyPr>
          <a:lstStyle/>
          <a:p>
            <a:pPr algn="ctr"/>
            <a:r>
              <a:rPr lang="pt-BR" dirty="0" smtClean="0"/>
              <a:t>Campos, C. R.; Wodewotzki, M. L. L.; </a:t>
            </a:r>
          </a:p>
          <a:p>
            <a:pPr algn="ctr"/>
            <a:r>
              <a:rPr lang="pt-BR" dirty="0" smtClean="0"/>
              <a:t>Jacobini, O. R.</a:t>
            </a:r>
          </a:p>
          <a:p>
            <a:pPr algn="ctr"/>
            <a:r>
              <a:rPr lang="pt-BR" dirty="0" smtClean="0"/>
              <a:t>Ed. Autêntica, 2011</a:t>
            </a:r>
            <a:endParaRPr lang="pt-B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a:bodyPr>
          <a:lstStyle/>
          <a:p>
            <a:pPr>
              <a:spcAft>
                <a:spcPts val="600"/>
              </a:spcAft>
            </a:pPr>
            <a:r>
              <a:rPr lang="pt-BR" dirty="0" smtClean="0"/>
              <a:t>entender a probabilidade, a chance, a incerteza, os modelos e a simulação;</a:t>
            </a:r>
          </a:p>
          <a:p>
            <a:pPr>
              <a:spcAft>
                <a:spcPts val="600"/>
              </a:spcAft>
            </a:pPr>
            <a:r>
              <a:rPr lang="pt-BR" dirty="0" smtClean="0"/>
              <a:t>desenvolver habilidades interpretativas para argumentar, refletir e criticar;</a:t>
            </a:r>
          </a:p>
          <a:p>
            <a:pPr>
              <a:spcAft>
                <a:spcPts val="600"/>
              </a:spcAft>
            </a:pPr>
            <a:r>
              <a:rPr lang="pt-BR" dirty="0" smtClean="0"/>
              <a:t>desenvolver habilidades para se comunicar  estatisticamente, usando corretamente a sua terminologia.</a:t>
            </a:r>
          </a:p>
        </p:txBody>
      </p:sp>
      <p:sp>
        <p:nvSpPr>
          <p:cNvPr id="3" name="Título 2"/>
          <p:cNvSpPr>
            <a:spLocks noGrp="1"/>
          </p:cNvSpPr>
          <p:nvPr>
            <p:ph type="title"/>
          </p:nvPr>
        </p:nvSpPr>
        <p:spPr/>
        <p:txBody>
          <a:bodyPr/>
          <a:lstStyle/>
          <a:p>
            <a:r>
              <a:rPr lang="pt-BR" dirty="0" smtClean="0"/>
              <a:t>7 metas (Garfield &amp; Gal):</a:t>
            </a:r>
            <a:endParaRPr lang="pt-B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a:bodyPr>
          <a:lstStyle/>
          <a:p>
            <a:r>
              <a:rPr lang="pt-BR" dirty="0" smtClean="0"/>
              <a:t>desenvolver habilidades colaborativas e cooperativas para trabalhos em equipe;</a:t>
            </a:r>
          </a:p>
          <a:p>
            <a:r>
              <a:rPr lang="pt-BR" dirty="0" smtClean="0"/>
              <a:t>desenvolver habilidades de transposição dos saberes escolares para sua vida cotidiana, como cidadão e como profissional;</a:t>
            </a:r>
          </a:p>
          <a:p>
            <a:r>
              <a:rPr lang="pt-BR" dirty="0" smtClean="0"/>
              <a:t>desenvolver hábitos de questionamento dos valores, grandezas, dados e informações</a:t>
            </a:r>
          </a:p>
          <a:p>
            <a:endParaRPr lang="pt-BR" dirty="0"/>
          </a:p>
        </p:txBody>
      </p:sp>
      <p:sp>
        <p:nvSpPr>
          <p:cNvPr id="3" name="Título 2"/>
          <p:cNvSpPr>
            <a:spLocks noGrp="1"/>
          </p:cNvSpPr>
          <p:nvPr>
            <p:ph type="title"/>
          </p:nvPr>
        </p:nvSpPr>
        <p:spPr/>
        <p:txBody>
          <a:bodyPr/>
          <a:lstStyle/>
          <a:p>
            <a:r>
              <a:rPr lang="pt-BR" dirty="0" smtClean="0"/>
              <a:t>+ 3 metas</a:t>
            </a:r>
            <a:endParaRPr lang="pt-B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pPr>
              <a:spcAft>
                <a:spcPts val="600"/>
              </a:spcAft>
            </a:pPr>
            <a:r>
              <a:rPr lang="pt-BR" dirty="0" smtClean="0"/>
              <a:t>O foco do ensino de Estatística deve ser desviado do produto para o processo.</a:t>
            </a:r>
          </a:p>
          <a:p>
            <a:pPr>
              <a:spcAft>
                <a:spcPts val="600"/>
              </a:spcAft>
            </a:pPr>
            <a:r>
              <a:rPr lang="pt-BR" dirty="0" smtClean="0"/>
              <a:t>A análise e a interpretação de dados estatísticos são mais importantes do que as técnicas.</a:t>
            </a:r>
          </a:p>
          <a:p>
            <a:pPr>
              <a:spcAft>
                <a:spcPts val="600"/>
              </a:spcAft>
            </a:pPr>
            <a:r>
              <a:rPr lang="pt-BR" dirty="0" smtClean="0"/>
              <a:t>Incorporar o uso de tecnologia.</a:t>
            </a:r>
          </a:p>
          <a:p>
            <a:pPr>
              <a:spcAft>
                <a:spcPts val="600"/>
              </a:spcAft>
            </a:pPr>
            <a:r>
              <a:rPr lang="pt-BR" dirty="0" smtClean="0"/>
              <a:t>Exemplos que tenham significação prática para os alunos </a:t>
            </a:r>
            <a:r>
              <a:rPr lang="pt-BR" dirty="0" smtClean="0">
                <a:sym typeface="Wingdings" pitchFamily="2" charset="2"/>
              </a:rPr>
              <a:t> </a:t>
            </a:r>
            <a:r>
              <a:rPr lang="pt-BR" dirty="0" err="1" smtClean="0">
                <a:sym typeface="Wingdings" pitchFamily="2" charset="2"/>
              </a:rPr>
              <a:t>learning</a:t>
            </a:r>
            <a:r>
              <a:rPr lang="pt-BR" dirty="0" smtClean="0">
                <a:sym typeface="Wingdings" pitchFamily="2" charset="2"/>
              </a:rPr>
              <a:t> </a:t>
            </a:r>
            <a:r>
              <a:rPr lang="pt-BR" dirty="0" err="1" smtClean="0">
                <a:sym typeface="Wingdings" pitchFamily="2" charset="2"/>
              </a:rPr>
              <a:t>by</a:t>
            </a:r>
            <a:r>
              <a:rPr lang="pt-BR" dirty="0" smtClean="0">
                <a:sym typeface="Wingdings" pitchFamily="2" charset="2"/>
              </a:rPr>
              <a:t> </a:t>
            </a:r>
            <a:r>
              <a:rPr lang="pt-BR" dirty="0" err="1" smtClean="0">
                <a:sym typeface="Wingdings" pitchFamily="2" charset="2"/>
              </a:rPr>
              <a:t>doing</a:t>
            </a:r>
            <a:r>
              <a:rPr lang="pt-BR" dirty="0" smtClean="0">
                <a:sym typeface="Wingdings" pitchFamily="2" charset="2"/>
              </a:rPr>
              <a:t>.</a:t>
            </a:r>
            <a:endParaRPr lang="pt-BR" dirty="0"/>
          </a:p>
        </p:txBody>
      </p:sp>
      <p:sp>
        <p:nvSpPr>
          <p:cNvPr id="3" name="Título 2"/>
          <p:cNvSpPr>
            <a:spLocks noGrp="1"/>
          </p:cNvSpPr>
          <p:nvPr>
            <p:ph type="title"/>
          </p:nvPr>
        </p:nvSpPr>
        <p:spPr/>
        <p:txBody>
          <a:bodyPr/>
          <a:lstStyle/>
          <a:p>
            <a:r>
              <a:rPr lang="pt-BR" dirty="0" smtClean="0"/>
              <a:t>Como atingir essas metas?</a:t>
            </a:r>
            <a:endParaRPr lang="pt-B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fontScale="92500"/>
          </a:bodyPr>
          <a:lstStyle/>
          <a:p>
            <a:r>
              <a:rPr lang="pt-BR" dirty="0" smtClean="0"/>
              <a:t>Os alunos devem ser incitados a argumentar, interpretar e analisar, mais do que a calcular ou desenhar.</a:t>
            </a:r>
          </a:p>
          <a:p>
            <a:r>
              <a:rPr lang="pt-BR" dirty="0" smtClean="0"/>
              <a:t>A implementação de estratégias de aprendizagem colaborativa e o encorajamento do trabalho em grupo tem suscitado casos de sucesso, como apontado por vários autores como </a:t>
            </a:r>
            <a:r>
              <a:rPr lang="de-DE" dirty="0" smtClean="0"/>
              <a:t>Garfield (1998), Dietz (2009) e Smith (1998).</a:t>
            </a:r>
          </a:p>
          <a:p>
            <a:r>
              <a:rPr lang="pt-BR" dirty="0" smtClean="0"/>
              <a:t>As avaliações devem estar voltadas para o cumprimento das metas, e não para cálculos e aplicações de fórmulas.</a:t>
            </a:r>
            <a:endParaRPr lang="pt-BR" dirty="0"/>
          </a:p>
        </p:txBody>
      </p:sp>
      <p:sp>
        <p:nvSpPr>
          <p:cNvPr id="3" name="Título 2"/>
          <p:cNvSpPr>
            <a:spLocks noGrp="1"/>
          </p:cNvSpPr>
          <p:nvPr>
            <p:ph type="title"/>
          </p:nvPr>
        </p:nvSpPr>
        <p:spPr/>
        <p:txBody>
          <a:bodyPr/>
          <a:lstStyle/>
          <a:p>
            <a:r>
              <a:rPr lang="pt-BR" dirty="0" smtClean="0"/>
              <a:t>Como?</a:t>
            </a:r>
            <a:endParaRPr lang="pt-B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a:bodyPr>
          <a:lstStyle/>
          <a:p>
            <a:r>
              <a:rPr lang="en-US" dirty="0" smtClean="0"/>
              <a:t>Rumsey (2002), Garfield (1998), Chance </a:t>
            </a:r>
            <a:r>
              <a:rPr lang="pt-BR" dirty="0" smtClean="0"/>
              <a:t>(2002) e </a:t>
            </a:r>
            <a:r>
              <a:rPr lang="pt-BR" dirty="0" err="1" smtClean="0"/>
              <a:t>delMas</a:t>
            </a:r>
            <a:r>
              <a:rPr lang="pt-BR" dirty="0" smtClean="0"/>
              <a:t> (2002</a:t>
            </a:r>
            <a:r>
              <a:rPr lang="pt-BR" smtClean="0"/>
              <a:t>): </a:t>
            </a:r>
          </a:p>
          <a:p>
            <a:r>
              <a:rPr lang="pt-BR" smtClean="0"/>
              <a:t>defendem </a:t>
            </a:r>
            <a:r>
              <a:rPr lang="pt-BR" dirty="0" smtClean="0"/>
              <a:t>que o planejamento da instrução deve pender para o desenvolvimento de três importantes competências: a literacia estatística, o raciocínio estatístico e o pensamento estatístico, sem os quais não seria possível aprender (ou apreender) os conceitos fundamentais dessa disciplina.</a:t>
            </a:r>
            <a:endParaRPr lang="pt-BR" dirty="0"/>
          </a:p>
        </p:txBody>
      </p:sp>
      <p:sp>
        <p:nvSpPr>
          <p:cNvPr id="3" name="Título 2"/>
          <p:cNvSpPr>
            <a:spLocks noGrp="1"/>
          </p:cNvSpPr>
          <p:nvPr>
            <p:ph type="title"/>
          </p:nvPr>
        </p:nvSpPr>
        <p:spPr/>
        <p:txBody>
          <a:bodyPr/>
          <a:lstStyle/>
          <a:p>
            <a:r>
              <a:rPr lang="pt-BR" dirty="0" smtClean="0"/>
              <a:t>Paralelamente</a:t>
            </a:r>
            <a:endParaRPr lang="pt-B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a:bodyPr>
          <a:lstStyle/>
          <a:p>
            <a:r>
              <a:rPr lang="pt-BR" dirty="0" smtClean="0"/>
              <a:t>Refere-se à habilidade de argumentar usando corretamente a terminologia estatística. </a:t>
            </a:r>
          </a:p>
          <a:p>
            <a:r>
              <a:rPr lang="pt-BR" dirty="0" smtClean="0"/>
              <a:t>A capacidade de organizar dados, construir e apresentar tabelas e trabalhar com diferentes representações dos dados. </a:t>
            </a:r>
          </a:p>
          <a:p>
            <a:r>
              <a:rPr lang="pt-BR" dirty="0" smtClean="0"/>
              <a:t>O entendimento de conceitos, vocabulário e símbolos e, além disso, um entendimento de probabilidade como medida de incerteza. </a:t>
            </a:r>
            <a:endParaRPr lang="pt-BR" dirty="0"/>
          </a:p>
        </p:txBody>
      </p:sp>
      <p:sp>
        <p:nvSpPr>
          <p:cNvPr id="3" name="Título 2"/>
          <p:cNvSpPr>
            <a:spLocks noGrp="1"/>
          </p:cNvSpPr>
          <p:nvPr>
            <p:ph type="title"/>
          </p:nvPr>
        </p:nvSpPr>
        <p:spPr/>
        <p:txBody>
          <a:bodyPr/>
          <a:lstStyle/>
          <a:p>
            <a:r>
              <a:rPr lang="pt-BR" dirty="0" err="1" smtClean="0"/>
              <a:t>Literacia</a:t>
            </a:r>
            <a:endParaRPr lang="pt-BR" dirty="0"/>
          </a:p>
        </p:txBody>
      </p:sp>
      <p:sp>
        <p:nvSpPr>
          <p:cNvPr id="4" name="Espaço Reservado para Rodapé 3"/>
          <p:cNvSpPr>
            <a:spLocks noGrp="1"/>
          </p:cNvSpPr>
          <p:nvPr>
            <p:ph type="ftr" sz="quarter" idx="11"/>
          </p:nvPr>
        </p:nvSpPr>
        <p:spPr/>
        <p:txBody>
          <a:bodyPr/>
          <a:lstStyle/>
          <a:p>
            <a:r>
              <a:rPr lang="pt-BR" smtClean="0"/>
              <a:t>GPEE - UNESP - Rio Claro</a:t>
            </a:r>
            <a:endParaRPr lang="pt-BR"/>
          </a:p>
        </p:txBody>
      </p:sp>
      <p:sp>
        <p:nvSpPr>
          <p:cNvPr id="5" name="Espaço Reservado para Número de Slide 4"/>
          <p:cNvSpPr>
            <a:spLocks noGrp="1"/>
          </p:cNvSpPr>
          <p:nvPr>
            <p:ph type="sldNum" sz="quarter" idx="12"/>
          </p:nvPr>
        </p:nvSpPr>
        <p:spPr/>
        <p:txBody>
          <a:bodyPr/>
          <a:lstStyle/>
          <a:p>
            <a:fld id="{8FFCAF7C-76C6-4755-96FA-D8E747A76A95}" type="slidenum">
              <a:rPr lang="pt-BR" smtClean="0"/>
              <a:pPr/>
              <a:t>15</a:t>
            </a:fld>
            <a:endParaRPr lang="pt-B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a:bodyPr>
          <a:lstStyle/>
          <a:p>
            <a:r>
              <a:rPr lang="pt-BR" dirty="0" err="1" smtClean="0"/>
              <a:t>Rumsey</a:t>
            </a:r>
            <a:r>
              <a:rPr lang="pt-BR" dirty="0" smtClean="0"/>
              <a:t> (2002) identifica os componentes da literacia, relacionando-a com a educação para a cidadania. </a:t>
            </a:r>
          </a:p>
          <a:p>
            <a:r>
              <a:rPr lang="pt-BR" dirty="0" smtClean="0"/>
              <a:t>Segundo a autora, para os alunos se tornarem bons cidadãos estatísticos, eles devem entender o suficiente para consumir as informações que permeiam nossa vida diariamente, sendo capaz de pensar criticamente sobre essas informações, de modo a tomar boas decisões com base nelas.</a:t>
            </a:r>
            <a:endParaRPr lang="pt-BR" dirty="0"/>
          </a:p>
        </p:txBody>
      </p:sp>
      <p:sp>
        <p:nvSpPr>
          <p:cNvPr id="3" name="Título 2"/>
          <p:cNvSpPr>
            <a:spLocks noGrp="1"/>
          </p:cNvSpPr>
          <p:nvPr>
            <p:ph type="title"/>
          </p:nvPr>
        </p:nvSpPr>
        <p:spPr/>
        <p:txBody>
          <a:bodyPr/>
          <a:lstStyle/>
          <a:p>
            <a:r>
              <a:rPr lang="pt-BR" dirty="0" smtClean="0"/>
              <a:t>Literacia</a:t>
            </a:r>
            <a:endParaRPr lang="pt-B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r>
              <a:rPr lang="pt-BR" dirty="0" smtClean="0"/>
              <a:t>Significa entender e ser capaz de explicar um processo estatístico e ser capaz de interpretar por completo os resultados de um problema baseado em dados reais.</a:t>
            </a:r>
          </a:p>
          <a:p>
            <a:r>
              <a:rPr lang="pt-BR" dirty="0" smtClean="0"/>
              <a:t> Existem vários níveis de raciocínio.</a:t>
            </a:r>
          </a:p>
          <a:p>
            <a:r>
              <a:rPr lang="pt-BR" dirty="0" smtClean="0"/>
              <a:t> Existem vários tipos de raciocínio.</a:t>
            </a:r>
          </a:p>
          <a:p>
            <a:pPr>
              <a:buNone/>
            </a:pPr>
            <a:r>
              <a:rPr lang="pt-BR" dirty="0" smtClean="0"/>
              <a:t>(Gal &amp; Garfield, 1999, 2002 e outros)</a:t>
            </a:r>
          </a:p>
          <a:p>
            <a:endParaRPr lang="pt-BR" dirty="0"/>
          </a:p>
        </p:txBody>
      </p:sp>
      <p:sp>
        <p:nvSpPr>
          <p:cNvPr id="3" name="Título 2"/>
          <p:cNvSpPr>
            <a:spLocks noGrp="1"/>
          </p:cNvSpPr>
          <p:nvPr>
            <p:ph type="title"/>
          </p:nvPr>
        </p:nvSpPr>
        <p:spPr/>
        <p:txBody>
          <a:bodyPr/>
          <a:lstStyle/>
          <a:p>
            <a:r>
              <a:rPr lang="pt-BR" dirty="0" smtClean="0"/>
              <a:t>Raciocínio</a:t>
            </a:r>
            <a:endParaRPr lang="pt-BR" dirty="0"/>
          </a:p>
        </p:txBody>
      </p:sp>
      <p:sp>
        <p:nvSpPr>
          <p:cNvPr id="4" name="Espaço Reservado para Rodapé 3"/>
          <p:cNvSpPr>
            <a:spLocks noGrp="1"/>
          </p:cNvSpPr>
          <p:nvPr>
            <p:ph type="ftr" sz="quarter" idx="11"/>
          </p:nvPr>
        </p:nvSpPr>
        <p:spPr/>
        <p:txBody>
          <a:bodyPr/>
          <a:lstStyle/>
          <a:p>
            <a:r>
              <a:rPr lang="pt-BR" smtClean="0"/>
              <a:t>GPEE - UNESP - Rio Claro</a:t>
            </a:r>
            <a:endParaRPr lang="pt-BR"/>
          </a:p>
        </p:txBody>
      </p:sp>
      <p:sp>
        <p:nvSpPr>
          <p:cNvPr id="5" name="Espaço Reservado para Número de Slide 4"/>
          <p:cNvSpPr>
            <a:spLocks noGrp="1"/>
          </p:cNvSpPr>
          <p:nvPr>
            <p:ph type="sldNum" sz="quarter" idx="12"/>
          </p:nvPr>
        </p:nvSpPr>
        <p:spPr/>
        <p:txBody>
          <a:bodyPr/>
          <a:lstStyle/>
          <a:p>
            <a:fld id="{8FFCAF7C-76C6-4755-96FA-D8E747A76A95}" type="slidenum">
              <a:rPr lang="pt-BR" smtClean="0"/>
              <a:pPr/>
              <a:t>17</a:t>
            </a:fld>
            <a:endParaRPr lang="pt-B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r>
              <a:rPr lang="pt-BR" dirty="0" smtClean="0"/>
              <a:t>Nível mais avançado: processual integrado:</a:t>
            </a:r>
          </a:p>
          <a:p>
            <a:r>
              <a:rPr lang="pt-BR" dirty="0" smtClean="0"/>
              <a:t>Completo entendimento sobre um processo estatístico, coordenando as regras e o comportamento da variável e explicando o processo com suas próprias palavras.</a:t>
            </a:r>
          </a:p>
          <a:p>
            <a:r>
              <a:rPr lang="pt-BR" dirty="0" smtClean="0"/>
              <a:t>Garfield e </a:t>
            </a:r>
            <a:r>
              <a:rPr lang="pt-BR" dirty="0" err="1" smtClean="0"/>
              <a:t>Ben-Zvi</a:t>
            </a:r>
            <a:r>
              <a:rPr lang="pt-BR" dirty="0" smtClean="0"/>
              <a:t> (2008) descrevem o que eles chamam de Ambiente de Aprendizagem do Raciocínio Estatístico (AARE), utilizando dados reais, </a:t>
            </a:r>
            <a:r>
              <a:rPr lang="pt-BR" dirty="0" err="1" smtClean="0"/>
              <a:t>learning</a:t>
            </a:r>
            <a:r>
              <a:rPr lang="pt-BR" dirty="0" smtClean="0"/>
              <a:t> </a:t>
            </a:r>
            <a:r>
              <a:rPr lang="pt-BR" dirty="0" err="1" smtClean="0"/>
              <a:t>by</a:t>
            </a:r>
            <a:r>
              <a:rPr lang="pt-BR" dirty="0" smtClean="0"/>
              <a:t> </a:t>
            </a:r>
            <a:r>
              <a:rPr lang="pt-BR" dirty="0" err="1" smtClean="0"/>
              <a:t>doing</a:t>
            </a:r>
            <a:r>
              <a:rPr lang="pt-BR" dirty="0" smtClean="0"/>
              <a:t>, tecnologia, etc.</a:t>
            </a:r>
            <a:endParaRPr lang="pt-BR" dirty="0"/>
          </a:p>
        </p:txBody>
      </p:sp>
      <p:sp>
        <p:nvSpPr>
          <p:cNvPr id="3" name="Título 2"/>
          <p:cNvSpPr>
            <a:spLocks noGrp="1"/>
          </p:cNvSpPr>
          <p:nvPr>
            <p:ph type="title"/>
          </p:nvPr>
        </p:nvSpPr>
        <p:spPr/>
        <p:txBody>
          <a:bodyPr/>
          <a:lstStyle/>
          <a:p>
            <a:r>
              <a:rPr lang="pt-BR" dirty="0" smtClean="0"/>
              <a:t>Raciocínio</a:t>
            </a:r>
            <a:endParaRPr lang="pt-B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a:bodyPr>
          <a:lstStyle/>
          <a:p>
            <a:r>
              <a:rPr lang="pt-BR" dirty="0" smtClean="0"/>
              <a:t>Capacidade de relacionar os dados com situações concretas, admitindo a variabilidade e a incerteza, explicitando o que os dados podem </a:t>
            </a:r>
            <a:r>
              <a:rPr lang="pt-BR" i="1" dirty="0" smtClean="0"/>
              <a:t>dizer</a:t>
            </a:r>
            <a:r>
              <a:rPr lang="pt-BR" dirty="0" smtClean="0"/>
              <a:t> sobre o problema.</a:t>
            </a:r>
          </a:p>
          <a:p>
            <a:r>
              <a:rPr lang="pt-BR" dirty="0" smtClean="0"/>
              <a:t>Habilidade de enxergar o processo de maneira global, com suas interações e seus porquês, entender suas diversas relações e o significado das variações, explorar os dados além do que os textos prescrevem e gerar questões não previstas inicialmente. </a:t>
            </a:r>
            <a:endParaRPr lang="pt-BR" dirty="0"/>
          </a:p>
        </p:txBody>
      </p:sp>
      <p:sp>
        <p:nvSpPr>
          <p:cNvPr id="3" name="Título 2"/>
          <p:cNvSpPr>
            <a:spLocks noGrp="1"/>
          </p:cNvSpPr>
          <p:nvPr>
            <p:ph type="title"/>
          </p:nvPr>
        </p:nvSpPr>
        <p:spPr/>
        <p:txBody>
          <a:bodyPr/>
          <a:lstStyle/>
          <a:p>
            <a:r>
              <a:rPr lang="pt-BR" dirty="0" smtClean="0"/>
              <a:t>Pensamento</a:t>
            </a:r>
            <a:endParaRPr lang="pt-BR" dirty="0"/>
          </a:p>
        </p:txBody>
      </p:sp>
      <p:sp>
        <p:nvSpPr>
          <p:cNvPr id="4" name="Espaço Reservado para Rodapé 3"/>
          <p:cNvSpPr>
            <a:spLocks noGrp="1"/>
          </p:cNvSpPr>
          <p:nvPr>
            <p:ph type="ftr" sz="quarter" idx="11"/>
          </p:nvPr>
        </p:nvSpPr>
        <p:spPr/>
        <p:txBody>
          <a:bodyPr/>
          <a:lstStyle/>
          <a:p>
            <a:r>
              <a:rPr lang="pt-BR" smtClean="0"/>
              <a:t>GPEE - UNESP - Rio Claro</a:t>
            </a:r>
            <a:endParaRPr lang="pt-BR"/>
          </a:p>
        </p:txBody>
      </p:sp>
      <p:sp>
        <p:nvSpPr>
          <p:cNvPr id="5" name="Espaço Reservado para Número de Slide 4"/>
          <p:cNvSpPr>
            <a:spLocks noGrp="1"/>
          </p:cNvSpPr>
          <p:nvPr>
            <p:ph type="sldNum" sz="quarter" idx="12"/>
          </p:nvPr>
        </p:nvSpPr>
        <p:spPr/>
        <p:txBody>
          <a:bodyPr/>
          <a:lstStyle/>
          <a:p>
            <a:fld id="{8FFCAF7C-76C6-4755-96FA-D8E747A76A95}" type="slidenum">
              <a:rPr lang="pt-BR" smtClean="0"/>
              <a:pPr/>
              <a:t>19</a:t>
            </a:fld>
            <a:endParaRPr lang="pt-B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r>
              <a:rPr lang="pt-BR" dirty="0" smtClean="0"/>
              <a:t>Estatística como disciplina obrigatória em muitos cursos de graduação.</a:t>
            </a:r>
          </a:p>
          <a:p>
            <a:r>
              <a:rPr lang="pt-BR" dirty="0" smtClean="0"/>
              <a:t>Necessidade de relacionar a Matemática com problemas do cotidiano do aluno.</a:t>
            </a:r>
          </a:p>
          <a:p>
            <a:r>
              <a:rPr lang="pt-BR" dirty="0" smtClean="0"/>
              <a:t>Necessidade de abordar conteúdos estatísticos para uma formação ampla do estudante – </a:t>
            </a:r>
            <a:r>
              <a:rPr lang="pt-BR" dirty="0" err="1" smtClean="0"/>
              <a:t>PCN’s</a:t>
            </a:r>
            <a:r>
              <a:rPr lang="pt-BR" dirty="0" smtClean="0"/>
              <a:t>.</a:t>
            </a:r>
          </a:p>
          <a:p>
            <a:r>
              <a:rPr lang="pt-BR" dirty="0" smtClean="0"/>
              <a:t>Dificuldades evidenciadas no ensino/aprendizagem dessa disciplina.</a:t>
            </a:r>
          </a:p>
          <a:p>
            <a:endParaRPr lang="pt-BR" dirty="0"/>
          </a:p>
        </p:txBody>
      </p:sp>
      <p:sp>
        <p:nvSpPr>
          <p:cNvPr id="3" name="Título 2"/>
          <p:cNvSpPr>
            <a:spLocks noGrp="1"/>
          </p:cNvSpPr>
          <p:nvPr>
            <p:ph type="title"/>
          </p:nvPr>
        </p:nvSpPr>
        <p:spPr/>
        <p:txBody>
          <a:bodyPr/>
          <a:lstStyle/>
          <a:p>
            <a:r>
              <a:rPr lang="pt-BR" dirty="0" smtClean="0"/>
              <a:t>Introdução - contexto</a:t>
            </a:r>
            <a:endParaRPr lang="pt-B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r>
              <a:rPr lang="pt-BR" dirty="0" smtClean="0"/>
              <a:t>interpretação das conclusões em termos não estatísticos;</a:t>
            </a:r>
          </a:p>
          <a:p>
            <a:r>
              <a:rPr lang="pt-BR" dirty="0" smtClean="0"/>
              <a:t>preocupação com o pensar alem do livro-texto e das notas de aula do professor;</a:t>
            </a:r>
          </a:p>
          <a:p>
            <a:r>
              <a:rPr lang="pt-BR" dirty="0" smtClean="0"/>
              <a:t>não aceitar nenhum resultado numérico sem que esse seja relacionado ao contexto, a questão original proposta pelo problema.</a:t>
            </a:r>
          </a:p>
          <a:p>
            <a:r>
              <a:rPr lang="pt-BR" dirty="0" err="1" smtClean="0"/>
              <a:t>Pfannkuch</a:t>
            </a:r>
            <a:r>
              <a:rPr lang="pt-BR" dirty="0" smtClean="0"/>
              <a:t> e </a:t>
            </a:r>
            <a:r>
              <a:rPr lang="pt-BR" dirty="0" err="1" smtClean="0"/>
              <a:t>Wild</a:t>
            </a:r>
            <a:r>
              <a:rPr lang="pt-BR" dirty="0" smtClean="0"/>
              <a:t> (2004) identificaram cinco tipos de pensamento</a:t>
            </a:r>
            <a:endParaRPr lang="pt-BR" dirty="0"/>
          </a:p>
        </p:txBody>
      </p:sp>
      <p:sp>
        <p:nvSpPr>
          <p:cNvPr id="3" name="Título 2"/>
          <p:cNvSpPr>
            <a:spLocks noGrp="1"/>
          </p:cNvSpPr>
          <p:nvPr>
            <p:ph type="title"/>
          </p:nvPr>
        </p:nvSpPr>
        <p:spPr/>
        <p:txBody>
          <a:bodyPr/>
          <a:lstStyle/>
          <a:p>
            <a:r>
              <a:rPr lang="pt-BR" dirty="0" smtClean="0"/>
              <a:t>Pensamento</a:t>
            </a:r>
            <a:endParaRPr lang="pt-B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lstStyle/>
          <a:p>
            <a:r>
              <a:rPr lang="pt-BR" dirty="0" err="1" smtClean="0"/>
              <a:t>delMas</a:t>
            </a:r>
            <a:r>
              <a:rPr lang="pt-BR" dirty="0" smtClean="0"/>
              <a:t> (2002):</a:t>
            </a:r>
            <a:endParaRPr lang="pt-BR" dirty="0"/>
          </a:p>
        </p:txBody>
      </p:sp>
      <p:pic>
        <p:nvPicPr>
          <p:cNvPr id="1026" name="Picture 2" descr="delmas_fig1"/>
          <p:cNvPicPr>
            <a:picLocks noChangeAspect="1" noChangeArrowheads="1"/>
          </p:cNvPicPr>
          <p:nvPr/>
        </p:nvPicPr>
        <p:blipFill>
          <a:blip r:embed="rId2"/>
          <a:srcRect/>
          <a:stretch>
            <a:fillRect/>
          </a:stretch>
        </p:blipFill>
        <p:spPr bwMode="auto">
          <a:xfrm>
            <a:off x="2571736" y="1357298"/>
            <a:ext cx="5000660" cy="4823537"/>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lstStyle/>
          <a:p>
            <a:r>
              <a:rPr lang="pt-BR" dirty="0" smtClean="0"/>
              <a:t>Ainda </a:t>
            </a:r>
            <a:r>
              <a:rPr lang="pt-BR" dirty="0" err="1" smtClean="0"/>
              <a:t>delMas</a:t>
            </a:r>
            <a:r>
              <a:rPr lang="pt-BR" dirty="0" smtClean="0"/>
              <a:t> (2002)</a:t>
            </a:r>
            <a:endParaRPr lang="pt-BR" dirty="0"/>
          </a:p>
        </p:txBody>
      </p:sp>
      <p:pic>
        <p:nvPicPr>
          <p:cNvPr id="2050" name="Picture 2" descr="delmas_fig2"/>
          <p:cNvPicPr>
            <a:picLocks noChangeAspect="1" noChangeArrowheads="1"/>
          </p:cNvPicPr>
          <p:nvPr/>
        </p:nvPicPr>
        <p:blipFill>
          <a:blip r:embed="rId2"/>
          <a:srcRect/>
          <a:stretch>
            <a:fillRect/>
          </a:stretch>
        </p:blipFill>
        <p:spPr bwMode="auto">
          <a:xfrm>
            <a:off x="2214546" y="1500174"/>
            <a:ext cx="4786346" cy="4786346"/>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lstStyle/>
          <a:p>
            <a:r>
              <a:rPr lang="pt-BR" dirty="0" smtClean="0"/>
              <a:t>Nossa visão:</a:t>
            </a:r>
            <a:endParaRPr lang="pt-BR" dirty="0"/>
          </a:p>
        </p:txBody>
      </p:sp>
      <p:pic>
        <p:nvPicPr>
          <p:cNvPr id="3074" name="Picture 2" descr="Figura 3 rac + lit + pens' cópia"/>
          <p:cNvPicPr>
            <a:picLocks noChangeAspect="1" noChangeArrowheads="1"/>
          </p:cNvPicPr>
          <p:nvPr/>
        </p:nvPicPr>
        <p:blipFill>
          <a:blip r:embed="rId2"/>
          <a:srcRect/>
          <a:stretch>
            <a:fillRect/>
          </a:stretch>
        </p:blipFill>
        <p:spPr bwMode="auto">
          <a:xfrm>
            <a:off x="2786050" y="1214422"/>
            <a:ext cx="5500726" cy="5312582"/>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a:bodyPr>
          <a:lstStyle/>
          <a:p>
            <a:pPr lvl="0"/>
            <a:r>
              <a:rPr lang="pt-BR" dirty="0" smtClean="0"/>
              <a:t>Trabalhar com dados reais.</a:t>
            </a:r>
          </a:p>
          <a:p>
            <a:pPr lvl="0"/>
            <a:r>
              <a:rPr lang="pt-BR" dirty="0" smtClean="0"/>
              <a:t>Relacionar os dados ao seu contexto.</a:t>
            </a:r>
          </a:p>
          <a:p>
            <a:pPr lvl="0"/>
            <a:r>
              <a:rPr lang="pt-BR" dirty="0" smtClean="0"/>
              <a:t>Interpretar os resultados.</a:t>
            </a:r>
          </a:p>
          <a:p>
            <a:pPr lvl="0"/>
            <a:r>
              <a:rPr lang="pt-BR" dirty="0" smtClean="0"/>
              <a:t>Trabalhar em grupo</a:t>
            </a:r>
          </a:p>
          <a:p>
            <a:pPr lvl="0"/>
            <a:r>
              <a:rPr lang="pt-BR" dirty="0" smtClean="0"/>
              <a:t>Favorecer o debate de idéias e as críticas.</a:t>
            </a:r>
          </a:p>
          <a:p>
            <a:pPr lvl="0"/>
            <a:r>
              <a:rPr lang="pt-BR" dirty="0" smtClean="0"/>
              <a:t>Promover julgamentos sobre a validade das conclusões, isto é, compartilhar com os colegas as conclusões e as justificativas apresentadas.</a:t>
            </a:r>
          </a:p>
          <a:p>
            <a:endParaRPr lang="pt-BR" dirty="0"/>
          </a:p>
        </p:txBody>
      </p:sp>
      <p:sp>
        <p:nvSpPr>
          <p:cNvPr id="3" name="Título 2"/>
          <p:cNvSpPr>
            <a:spLocks noGrp="1"/>
          </p:cNvSpPr>
          <p:nvPr>
            <p:ph type="title"/>
          </p:nvPr>
        </p:nvSpPr>
        <p:spPr/>
        <p:txBody>
          <a:bodyPr/>
          <a:lstStyle/>
          <a:p>
            <a:r>
              <a:rPr lang="pt-BR" dirty="0" smtClean="0"/>
              <a:t>Como?</a:t>
            </a:r>
            <a:endParaRPr lang="pt-BR" dirty="0"/>
          </a:p>
        </p:txBody>
      </p:sp>
      <p:sp>
        <p:nvSpPr>
          <p:cNvPr id="4" name="Espaço Reservado para Rodapé 3"/>
          <p:cNvSpPr>
            <a:spLocks noGrp="1"/>
          </p:cNvSpPr>
          <p:nvPr>
            <p:ph type="ftr" sz="quarter" idx="11"/>
          </p:nvPr>
        </p:nvSpPr>
        <p:spPr/>
        <p:txBody>
          <a:bodyPr/>
          <a:lstStyle/>
          <a:p>
            <a:r>
              <a:rPr lang="pt-BR" smtClean="0"/>
              <a:t>GPEE - UNESP - Rio Claro</a:t>
            </a:r>
            <a:endParaRPr lang="pt-BR"/>
          </a:p>
        </p:txBody>
      </p:sp>
      <p:sp>
        <p:nvSpPr>
          <p:cNvPr id="5" name="Espaço Reservado para Número de Slide 4"/>
          <p:cNvSpPr>
            <a:spLocks noGrp="1"/>
          </p:cNvSpPr>
          <p:nvPr>
            <p:ph type="sldNum" sz="quarter" idx="12"/>
          </p:nvPr>
        </p:nvSpPr>
        <p:spPr/>
        <p:txBody>
          <a:bodyPr/>
          <a:lstStyle/>
          <a:p>
            <a:fld id="{8FFCAF7C-76C6-4755-96FA-D8E747A76A95}" type="slidenum">
              <a:rPr lang="pt-BR" smtClean="0"/>
              <a:pPr/>
              <a:t>24</a:t>
            </a:fld>
            <a:endParaRPr lang="pt-B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r>
              <a:rPr lang="pt-BR" dirty="0" smtClean="0"/>
              <a:t>“Para que a educação, tanto como prática quanto como pesquisa, seja crítica, ela deve estar a par dos problemas sociais, das desigualdades, [...] e deve tentar fazer da educação uma força social progressivamente ativa” (SKOVSMOSE)</a:t>
            </a:r>
          </a:p>
          <a:p>
            <a:r>
              <a:rPr lang="pt-BR" dirty="0" smtClean="0"/>
              <a:t> Contestação ao tradicionalismo no sistema educacional.</a:t>
            </a:r>
          </a:p>
          <a:p>
            <a:r>
              <a:rPr lang="pt-BR" dirty="0" smtClean="0"/>
              <a:t>Tem a ver com uma democracia plena. </a:t>
            </a:r>
          </a:p>
          <a:p>
            <a:endParaRPr lang="pt-BR" dirty="0"/>
          </a:p>
        </p:txBody>
      </p:sp>
      <p:sp>
        <p:nvSpPr>
          <p:cNvPr id="3" name="Título 2"/>
          <p:cNvSpPr>
            <a:spLocks noGrp="1"/>
          </p:cNvSpPr>
          <p:nvPr>
            <p:ph type="title"/>
          </p:nvPr>
        </p:nvSpPr>
        <p:spPr/>
        <p:txBody>
          <a:bodyPr/>
          <a:lstStyle/>
          <a:p>
            <a:r>
              <a:rPr lang="pt-BR" dirty="0" smtClean="0"/>
              <a:t>Educação Crítica</a:t>
            </a:r>
            <a:endParaRPr lang="pt-BR" dirty="0"/>
          </a:p>
        </p:txBody>
      </p:sp>
      <p:sp>
        <p:nvSpPr>
          <p:cNvPr id="4" name="Espaço Reservado para Rodapé 3"/>
          <p:cNvSpPr>
            <a:spLocks noGrp="1"/>
          </p:cNvSpPr>
          <p:nvPr>
            <p:ph type="ftr" sz="quarter" idx="11"/>
          </p:nvPr>
        </p:nvSpPr>
        <p:spPr/>
        <p:txBody>
          <a:bodyPr/>
          <a:lstStyle/>
          <a:p>
            <a:r>
              <a:rPr lang="pt-BR" smtClean="0"/>
              <a:t>GPEE - UNESP - Rio Claro</a:t>
            </a:r>
            <a:endParaRPr lang="pt-BR"/>
          </a:p>
        </p:txBody>
      </p:sp>
      <p:sp>
        <p:nvSpPr>
          <p:cNvPr id="5" name="Espaço Reservado para Número de Slide 4"/>
          <p:cNvSpPr>
            <a:spLocks noGrp="1"/>
          </p:cNvSpPr>
          <p:nvPr>
            <p:ph type="sldNum" sz="quarter" idx="12"/>
          </p:nvPr>
        </p:nvSpPr>
        <p:spPr/>
        <p:txBody>
          <a:bodyPr/>
          <a:lstStyle/>
          <a:p>
            <a:fld id="{8FFCAF7C-76C6-4755-96FA-D8E747A76A95}" type="slidenum">
              <a:rPr lang="pt-BR" smtClean="0"/>
              <a:pPr/>
              <a:t>25</a:t>
            </a:fld>
            <a:endParaRPr lang="pt-B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a:bodyPr>
          <a:lstStyle/>
          <a:p>
            <a:pPr marL="354013" lvl="1" indent="-265113">
              <a:spcAft>
                <a:spcPts val="600"/>
              </a:spcAft>
              <a:buFont typeface="Arial" pitchFamily="34" charset="0"/>
              <a:buChar char="•"/>
            </a:pPr>
            <a:r>
              <a:rPr lang="pt-BR" sz="2700" dirty="0" smtClean="0"/>
              <a:t>Promover uma educação </a:t>
            </a:r>
            <a:r>
              <a:rPr lang="pt-BR" sz="2700" dirty="0" err="1" smtClean="0"/>
              <a:t>problematizadora</a:t>
            </a:r>
            <a:r>
              <a:rPr lang="pt-BR" sz="2700" dirty="0" smtClean="0"/>
              <a:t>.</a:t>
            </a:r>
          </a:p>
          <a:p>
            <a:pPr marL="354013" lvl="1" indent="-265113">
              <a:spcAft>
                <a:spcPts val="600"/>
              </a:spcAft>
              <a:buFont typeface="Arial" pitchFamily="34" charset="0"/>
              <a:buChar char="•"/>
            </a:pPr>
            <a:r>
              <a:rPr lang="pt-BR" sz="2700" dirty="0" smtClean="0"/>
              <a:t>Estimular a criatividade e a reflexão.</a:t>
            </a:r>
          </a:p>
          <a:p>
            <a:pPr marL="354013" lvl="1" indent="-265113">
              <a:spcAft>
                <a:spcPts val="600"/>
              </a:spcAft>
              <a:buFont typeface="Arial" pitchFamily="34" charset="0"/>
              <a:buChar char="•"/>
            </a:pPr>
            <a:r>
              <a:rPr lang="pt-BR" sz="2700" dirty="0" smtClean="0"/>
              <a:t>Promover a inserção crítica do estudante na realidade em que vive, desvelando essa realidade para uma melhor compreensão do mundo, tornando-o um ator que não só assiste ao mundo, mas que dele participa. </a:t>
            </a:r>
          </a:p>
          <a:p>
            <a:pPr marL="354013" lvl="1" indent="-265113">
              <a:spcAft>
                <a:spcPts val="600"/>
              </a:spcAft>
              <a:buFont typeface="Arial" pitchFamily="34" charset="0"/>
              <a:buChar char="•"/>
            </a:pPr>
            <a:r>
              <a:rPr lang="pt-BR" sz="2700" dirty="0" smtClean="0"/>
              <a:t>Valorizar os aspectos políticos envolvidos na educação. </a:t>
            </a:r>
          </a:p>
        </p:txBody>
      </p:sp>
      <p:sp>
        <p:nvSpPr>
          <p:cNvPr id="3" name="Título 2"/>
          <p:cNvSpPr>
            <a:spLocks noGrp="1"/>
          </p:cNvSpPr>
          <p:nvPr>
            <p:ph type="title"/>
          </p:nvPr>
        </p:nvSpPr>
        <p:spPr/>
        <p:txBody>
          <a:bodyPr/>
          <a:lstStyle/>
          <a:p>
            <a:r>
              <a:rPr lang="pt-BR" dirty="0" smtClean="0"/>
              <a:t>Objetivos da EC</a:t>
            </a:r>
            <a:endParaRPr lang="pt-BR" dirty="0"/>
          </a:p>
        </p:txBody>
      </p:sp>
      <p:sp>
        <p:nvSpPr>
          <p:cNvPr id="4" name="Espaço Reservado para Rodapé 3"/>
          <p:cNvSpPr>
            <a:spLocks noGrp="1"/>
          </p:cNvSpPr>
          <p:nvPr>
            <p:ph type="ftr" sz="quarter" idx="11"/>
          </p:nvPr>
        </p:nvSpPr>
        <p:spPr/>
        <p:txBody>
          <a:bodyPr/>
          <a:lstStyle/>
          <a:p>
            <a:r>
              <a:rPr lang="pt-BR" dirty="0" smtClean="0"/>
              <a:t>GPEE - UNESP - Rio Claro</a:t>
            </a:r>
            <a:endParaRPr lang="pt-BR" dirty="0"/>
          </a:p>
        </p:txBody>
      </p:sp>
      <p:sp>
        <p:nvSpPr>
          <p:cNvPr id="5" name="Espaço Reservado para Número de Slide 4"/>
          <p:cNvSpPr>
            <a:spLocks noGrp="1"/>
          </p:cNvSpPr>
          <p:nvPr>
            <p:ph type="sldNum" sz="quarter" idx="12"/>
          </p:nvPr>
        </p:nvSpPr>
        <p:spPr/>
        <p:txBody>
          <a:bodyPr/>
          <a:lstStyle/>
          <a:p>
            <a:fld id="{8FFCAF7C-76C6-4755-96FA-D8E747A76A95}" type="slidenum">
              <a:rPr lang="pt-BR" smtClean="0"/>
              <a:pPr/>
              <a:t>26</a:t>
            </a:fld>
            <a:endParaRPr lang="pt-B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a:bodyPr>
          <a:lstStyle/>
          <a:p>
            <a:pPr marL="354013" lvl="1" indent="-354013">
              <a:buFont typeface="Arial" pitchFamily="34" charset="0"/>
              <a:buChar char="•"/>
            </a:pPr>
            <a:r>
              <a:rPr lang="pt-BR" sz="2700" dirty="0" smtClean="0"/>
              <a:t>Valorizar o trabalho em grupo, colaborativo, sem subordinação, mas permitindo a existência de líderes de pares. </a:t>
            </a:r>
          </a:p>
          <a:p>
            <a:pPr marL="354013" lvl="1" indent="-354013">
              <a:buFont typeface="Arial" pitchFamily="34" charset="0"/>
              <a:buChar char="•"/>
            </a:pPr>
            <a:r>
              <a:rPr lang="pt-BR" sz="2700" dirty="0" smtClean="0"/>
              <a:t>Desenvolver os relacionamentos sociais, combater as posturas alienantes dos alunos e defender a ética e a justiça social. </a:t>
            </a:r>
          </a:p>
          <a:p>
            <a:pPr marL="354013" lvl="1" indent="-354013">
              <a:buFont typeface="Arial" pitchFamily="34" charset="0"/>
              <a:buChar char="•"/>
            </a:pPr>
            <a:r>
              <a:rPr lang="pt-BR" sz="2700" dirty="0" smtClean="0"/>
              <a:t>Promover o diálogo, a liberdade individual e a responsabilidade social dos estudantes.</a:t>
            </a:r>
          </a:p>
          <a:p>
            <a:pPr marL="354013" lvl="1" indent="-354013">
              <a:buFont typeface="Arial" pitchFamily="34" charset="0"/>
              <a:buChar char="•"/>
            </a:pPr>
            <a:r>
              <a:rPr lang="pt-BR" sz="2700" dirty="0" smtClean="0"/>
              <a:t>Buscar a democratização do ensino.</a:t>
            </a:r>
          </a:p>
        </p:txBody>
      </p:sp>
      <p:sp>
        <p:nvSpPr>
          <p:cNvPr id="3" name="Título 2"/>
          <p:cNvSpPr>
            <a:spLocks noGrp="1"/>
          </p:cNvSpPr>
          <p:nvPr>
            <p:ph type="title"/>
          </p:nvPr>
        </p:nvSpPr>
        <p:spPr/>
        <p:txBody>
          <a:bodyPr/>
          <a:lstStyle/>
          <a:p>
            <a:r>
              <a:rPr lang="pt-BR" dirty="0" smtClean="0"/>
              <a:t>Objetivos da EC</a:t>
            </a:r>
            <a:endParaRPr lang="pt-BR" dirty="0"/>
          </a:p>
        </p:txBody>
      </p:sp>
      <p:sp>
        <p:nvSpPr>
          <p:cNvPr id="4" name="Espaço Reservado para Rodapé 3"/>
          <p:cNvSpPr>
            <a:spLocks noGrp="1"/>
          </p:cNvSpPr>
          <p:nvPr>
            <p:ph type="ftr" sz="quarter" idx="11"/>
          </p:nvPr>
        </p:nvSpPr>
        <p:spPr/>
        <p:txBody>
          <a:bodyPr/>
          <a:lstStyle/>
          <a:p>
            <a:r>
              <a:rPr lang="pt-BR" smtClean="0"/>
              <a:t>GPEE - UNESP - Rio Claro</a:t>
            </a:r>
            <a:endParaRPr lang="pt-BR"/>
          </a:p>
        </p:txBody>
      </p:sp>
      <p:sp>
        <p:nvSpPr>
          <p:cNvPr id="5" name="Espaço Reservado para Número de Slide 4"/>
          <p:cNvSpPr>
            <a:spLocks noGrp="1"/>
          </p:cNvSpPr>
          <p:nvPr>
            <p:ph type="sldNum" sz="quarter" idx="12"/>
          </p:nvPr>
        </p:nvSpPr>
        <p:spPr/>
        <p:txBody>
          <a:bodyPr/>
          <a:lstStyle/>
          <a:p>
            <a:fld id="{8FFCAF7C-76C6-4755-96FA-D8E747A76A95}" type="slidenum">
              <a:rPr lang="pt-BR" smtClean="0"/>
              <a:pPr/>
              <a:t>27</a:t>
            </a:fld>
            <a:endParaRPr lang="pt-B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lstStyle/>
          <a:p>
            <a:r>
              <a:rPr lang="pt-BR" dirty="0" smtClean="0"/>
              <a:t>A Modelagem Matemática</a:t>
            </a:r>
            <a:endParaRPr lang="pt-BR" dirty="0"/>
          </a:p>
        </p:txBody>
      </p:sp>
      <p:pic>
        <p:nvPicPr>
          <p:cNvPr id="2050" name="Picture 2"/>
          <p:cNvPicPr>
            <a:picLocks noChangeAspect="1" noChangeArrowheads="1"/>
          </p:cNvPicPr>
          <p:nvPr/>
        </p:nvPicPr>
        <p:blipFill>
          <a:blip r:embed="rId2" cstate="print"/>
          <a:srcRect/>
          <a:stretch>
            <a:fillRect/>
          </a:stretch>
        </p:blipFill>
        <p:spPr bwMode="auto">
          <a:xfrm>
            <a:off x="1907704" y="1412776"/>
            <a:ext cx="6696744" cy="5217053"/>
          </a:xfrm>
          <a:prstGeom prst="rect">
            <a:avLst/>
          </a:prstGeom>
          <a:noFill/>
          <a:ln w="9525">
            <a:noFill/>
            <a:miter lim="800000"/>
            <a:headEnd/>
            <a:tailEnd/>
          </a:ln>
        </p:spPr>
      </p:pic>
      <p:sp>
        <p:nvSpPr>
          <p:cNvPr id="5" name="Espaço Reservado para Rodapé 4"/>
          <p:cNvSpPr>
            <a:spLocks noGrp="1"/>
          </p:cNvSpPr>
          <p:nvPr>
            <p:ph type="ftr" sz="quarter" idx="11"/>
          </p:nvPr>
        </p:nvSpPr>
        <p:spPr/>
        <p:txBody>
          <a:bodyPr/>
          <a:lstStyle/>
          <a:p>
            <a:r>
              <a:rPr lang="pt-BR" smtClean="0"/>
              <a:t>GPEE - UNESP - Rio Claro</a:t>
            </a:r>
            <a:endParaRPr lang="pt-BR"/>
          </a:p>
        </p:txBody>
      </p:sp>
      <p:sp>
        <p:nvSpPr>
          <p:cNvPr id="6" name="Espaço Reservado para Número de Slide 5"/>
          <p:cNvSpPr>
            <a:spLocks noGrp="1"/>
          </p:cNvSpPr>
          <p:nvPr>
            <p:ph type="sldNum" sz="quarter" idx="12"/>
          </p:nvPr>
        </p:nvSpPr>
        <p:spPr/>
        <p:txBody>
          <a:bodyPr/>
          <a:lstStyle/>
          <a:p>
            <a:fld id="{8FFCAF7C-76C6-4755-96FA-D8E747A76A95}" type="slidenum">
              <a:rPr lang="pt-BR" smtClean="0"/>
              <a:pPr/>
              <a:t>28</a:t>
            </a:fld>
            <a:endParaRPr lang="pt-B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lnSpcReduction="10000"/>
          </a:bodyPr>
          <a:lstStyle/>
          <a:p>
            <a:pPr lvl="0"/>
            <a:r>
              <a:rPr lang="pt-BR" dirty="0" smtClean="0"/>
              <a:t>aproximar a Matemática de outras áreas de conhecimento;</a:t>
            </a:r>
          </a:p>
          <a:p>
            <a:pPr lvl="0"/>
            <a:r>
              <a:rPr lang="pt-BR" dirty="0" smtClean="0"/>
              <a:t>salientar a importância da Matemática para a formação do aluno;</a:t>
            </a:r>
          </a:p>
          <a:p>
            <a:pPr lvl="0"/>
            <a:r>
              <a:rPr lang="pt-BR" dirty="0" smtClean="0"/>
              <a:t>usar a aplicabilidade da Matemática para fomentar o interesse pela disciplina;</a:t>
            </a:r>
          </a:p>
          <a:p>
            <a:pPr lvl="0"/>
            <a:r>
              <a:rPr lang="pt-BR" dirty="0" smtClean="0"/>
              <a:t>melhorar a apreensão dos conceitos matemáticos;</a:t>
            </a:r>
          </a:p>
          <a:p>
            <a:pPr lvl="0"/>
            <a:r>
              <a:rPr lang="pt-BR" dirty="0" smtClean="0"/>
              <a:t>desenvolver a habilidade para resolver problemas;</a:t>
            </a:r>
          </a:p>
          <a:p>
            <a:pPr lvl="0"/>
            <a:r>
              <a:rPr lang="pt-BR" dirty="0" smtClean="0"/>
              <a:t>estimular a criatividade.</a:t>
            </a:r>
          </a:p>
          <a:p>
            <a:pPr>
              <a:buNone/>
            </a:pPr>
            <a:endParaRPr lang="pt-BR" dirty="0"/>
          </a:p>
        </p:txBody>
      </p:sp>
      <p:sp>
        <p:nvSpPr>
          <p:cNvPr id="3" name="Título 2"/>
          <p:cNvSpPr>
            <a:spLocks noGrp="1"/>
          </p:cNvSpPr>
          <p:nvPr>
            <p:ph type="title"/>
          </p:nvPr>
        </p:nvSpPr>
        <p:spPr/>
        <p:txBody>
          <a:bodyPr/>
          <a:lstStyle/>
          <a:p>
            <a:r>
              <a:rPr lang="pt-BR" dirty="0" smtClean="0"/>
              <a:t>Objetivos da MM</a:t>
            </a:r>
            <a:endParaRPr lang="pt-BR" dirty="0"/>
          </a:p>
        </p:txBody>
      </p:sp>
      <p:sp>
        <p:nvSpPr>
          <p:cNvPr id="4" name="Espaço Reservado para Rodapé 3"/>
          <p:cNvSpPr>
            <a:spLocks noGrp="1"/>
          </p:cNvSpPr>
          <p:nvPr>
            <p:ph type="ftr" sz="quarter" idx="11"/>
          </p:nvPr>
        </p:nvSpPr>
        <p:spPr/>
        <p:txBody>
          <a:bodyPr/>
          <a:lstStyle/>
          <a:p>
            <a:r>
              <a:rPr lang="pt-BR" smtClean="0"/>
              <a:t>GPEE - UNESP - Rio Claro</a:t>
            </a:r>
            <a:endParaRPr lang="pt-BR"/>
          </a:p>
        </p:txBody>
      </p:sp>
      <p:sp>
        <p:nvSpPr>
          <p:cNvPr id="5" name="Espaço Reservado para Número de Slide 4"/>
          <p:cNvSpPr>
            <a:spLocks noGrp="1"/>
          </p:cNvSpPr>
          <p:nvPr>
            <p:ph type="sldNum" sz="quarter" idx="12"/>
          </p:nvPr>
        </p:nvSpPr>
        <p:spPr/>
        <p:txBody>
          <a:bodyPr/>
          <a:lstStyle/>
          <a:p>
            <a:fld id="{8FFCAF7C-76C6-4755-96FA-D8E747A76A95}" type="slidenum">
              <a:rPr lang="pt-BR" smtClean="0"/>
              <a:pPr/>
              <a:t>29</a:t>
            </a:fld>
            <a:endParaRPr lang="pt-B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r>
              <a:rPr lang="pt-BR" dirty="0" smtClean="0"/>
              <a:t>Década de 1990: intensificação das pesquisas.</a:t>
            </a:r>
          </a:p>
          <a:p>
            <a:r>
              <a:rPr lang="pt-BR" dirty="0" smtClean="0"/>
              <a:t>Preocupação em diferenciar os problemas do ensino/aprendizagem de Estatística aos enfrentados pela Matemática.</a:t>
            </a:r>
          </a:p>
        </p:txBody>
      </p:sp>
      <p:sp>
        <p:nvSpPr>
          <p:cNvPr id="3" name="Título 2"/>
          <p:cNvSpPr>
            <a:spLocks noGrp="1"/>
          </p:cNvSpPr>
          <p:nvPr>
            <p:ph type="title"/>
          </p:nvPr>
        </p:nvSpPr>
        <p:spPr/>
        <p:txBody>
          <a:bodyPr/>
          <a:lstStyle/>
          <a:p>
            <a:r>
              <a:rPr lang="pt-BR" dirty="0" smtClean="0"/>
              <a:t>A Educação Estatística</a:t>
            </a:r>
            <a:endParaRPr lang="pt-B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a:bodyPr>
          <a:lstStyle/>
          <a:p>
            <a:pPr lvl="0"/>
            <a:r>
              <a:rPr lang="pt-BR" dirty="0" smtClean="0"/>
              <a:t>Problematizar o ensino, trabalhar a Estatística por meio de projetos, valendo-se dos princípios da modelagem matemática.</a:t>
            </a:r>
          </a:p>
          <a:p>
            <a:pPr lvl="0"/>
            <a:r>
              <a:rPr lang="pt-BR" dirty="0" smtClean="0"/>
              <a:t>Permitir aos alunos que trabalhem individualmente e em grupos.</a:t>
            </a:r>
          </a:p>
          <a:p>
            <a:pPr lvl="0"/>
            <a:r>
              <a:rPr lang="pt-BR" dirty="0" smtClean="0"/>
              <a:t>Utilizar exemplos e dados reais, contextualizados, dentro de uma realidade condizente com a realidade do aluno.</a:t>
            </a:r>
          </a:p>
          <a:p>
            <a:pPr lvl="0"/>
            <a:r>
              <a:rPr lang="pt-BR" dirty="0" smtClean="0"/>
              <a:t>Favorecer e incentivar o debate e o diálogo entre os alunos e com o professor.</a:t>
            </a:r>
          </a:p>
          <a:p>
            <a:pPr>
              <a:buNone/>
            </a:pPr>
            <a:endParaRPr lang="pt-BR" dirty="0"/>
          </a:p>
        </p:txBody>
      </p:sp>
      <p:sp>
        <p:nvSpPr>
          <p:cNvPr id="3" name="Título 2"/>
          <p:cNvSpPr>
            <a:spLocks noGrp="1"/>
          </p:cNvSpPr>
          <p:nvPr>
            <p:ph type="title"/>
          </p:nvPr>
        </p:nvSpPr>
        <p:spPr/>
        <p:txBody>
          <a:bodyPr/>
          <a:lstStyle/>
          <a:p>
            <a:r>
              <a:rPr lang="pt-BR" dirty="0" smtClean="0"/>
              <a:t>EE + EC + MM</a:t>
            </a:r>
            <a:endParaRPr lang="pt-BR" dirty="0"/>
          </a:p>
        </p:txBody>
      </p:sp>
      <p:sp>
        <p:nvSpPr>
          <p:cNvPr id="4" name="Espaço Reservado para Rodapé 3"/>
          <p:cNvSpPr>
            <a:spLocks noGrp="1"/>
          </p:cNvSpPr>
          <p:nvPr>
            <p:ph type="ftr" sz="quarter" idx="11"/>
          </p:nvPr>
        </p:nvSpPr>
        <p:spPr/>
        <p:txBody>
          <a:bodyPr/>
          <a:lstStyle/>
          <a:p>
            <a:r>
              <a:rPr lang="pt-BR" smtClean="0"/>
              <a:t>GPEE - UNESP - Rio Claro</a:t>
            </a:r>
            <a:endParaRPr lang="pt-BR"/>
          </a:p>
        </p:txBody>
      </p:sp>
      <p:sp>
        <p:nvSpPr>
          <p:cNvPr id="5" name="Espaço Reservado para Número de Slide 4"/>
          <p:cNvSpPr>
            <a:spLocks noGrp="1"/>
          </p:cNvSpPr>
          <p:nvPr>
            <p:ph type="sldNum" sz="quarter" idx="12"/>
          </p:nvPr>
        </p:nvSpPr>
        <p:spPr/>
        <p:txBody>
          <a:bodyPr/>
          <a:lstStyle/>
          <a:p>
            <a:fld id="{8FFCAF7C-76C6-4755-96FA-D8E747A76A95}" type="slidenum">
              <a:rPr lang="pt-BR" smtClean="0"/>
              <a:pPr/>
              <a:t>30</a:t>
            </a:fld>
            <a:endParaRPr lang="pt-B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pPr lvl="0"/>
            <a:r>
              <a:rPr lang="pt-BR" dirty="0" err="1" smtClean="0"/>
              <a:t>Desierarquizar</a:t>
            </a:r>
            <a:r>
              <a:rPr lang="pt-BR" dirty="0" smtClean="0"/>
              <a:t> o ambiente de sala de aula, assumir uma postura democrática de trabalho pedagógico, delegar responsabilidades.</a:t>
            </a:r>
          </a:p>
          <a:p>
            <a:pPr lvl="0"/>
            <a:r>
              <a:rPr lang="pt-BR" dirty="0" smtClean="0"/>
              <a:t>Incentivar os alunos a analisar e interpretar os resultados, valorizar a escrita.</a:t>
            </a:r>
          </a:p>
          <a:p>
            <a:pPr lvl="0"/>
            <a:r>
              <a:rPr lang="pt-BR" dirty="0" err="1" smtClean="0"/>
              <a:t>Tematizar</a:t>
            </a:r>
            <a:r>
              <a:rPr lang="pt-BR" dirty="0" smtClean="0"/>
              <a:t> o ensino, ou seja, privilegiar atividades que possibilitem o debate de questões sociais e políticas relacionadas ao contexto real de vida dos alunos.</a:t>
            </a:r>
          </a:p>
          <a:p>
            <a:pPr>
              <a:buNone/>
            </a:pPr>
            <a:endParaRPr lang="pt-BR" dirty="0"/>
          </a:p>
        </p:txBody>
      </p:sp>
      <p:sp>
        <p:nvSpPr>
          <p:cNvPr id="3" name="Título 2"/>
          <p:cNvSpPr>
            <a:spLocks noGrp="1"/>
          </p:cNvSpPr>
          <p:nvPr>
            <p:ph type="title"/>
          </p:nvPr>
        </p:nvSpPr>
        <p:spPr/>
        <p:txBody>
          <a:bodyPr/>
          <a:lstStyle/>
          <a:p>
            <a:r>
              <a:rPr lang="pt-BR" dirty="0" smtClean="0"/>
              <a:t>EE + EC + MM</a:t>
            </a:r>
            <a:endParaRPr lang="pt-BR" dirty="0"/>
          </a:p>
        </p:txBody>
      </p:sp>
      <p:sp>
        <p:nvSpPr>
          <p:cNvPr id="4" name="Espaço Reservado para Rodapé 3"/>
          <p:cNvSpPr>
            <a:spLocks noGrp="1"/>
          </p:cNvSpPr>
          <p:nvPr>
            <p:ph type="ftr" sz="quarter" idx="11"/>
          </p:nvPr>
        </p:nvSpPr>
        <p:spPr/>
        <p:txBody>
          <a:bodyPr/>
          <a:lstStyle/>
          <a:p>
            <a:r>
              <a:rPr lang="pt-BR" smtClean="0"/>
              <a:t>GPEE - UNESP - Rio Claro</a:t>
            </a:r>
            <a:endParaRPr lang="pt-BR"/>
          </a:p>
        </p:txBody>
      </p:sp>
      <p:sp>
        <p:nvSpPr>
          <p:cNvPr id="5" name="Espaço Reservado para Número de Slide 4"/>
          <p:cNvSpPr>
            <a:spLocks noGrp="1"/>
          </p:cNvSpPr>
          <p:nvPr>
            <p:ph type="sldNum" sz="quarter" idx="12"/>
          </p:nvPr>
        </p:nvSpPr>
        <p:spPr/>
        <p:txBody>
          <a:bodyPr/>
          <a:lstStyle/>
          <a:p>
            <a:fld id="{8FFCAF7C-76C6-4755-96FA-D8E747A76A95}" type="slidenum">
              <a:rPr lang="pt-BR" smtClean="0"/>
              <a:pPr/>
              <a:t>31</a:t>
            </a:fld>
            <a:endParaRPr lang="pt-B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a:bodyPr>
          <a:lstStyle/>
          <a:p>
            <a:pPr lvl="0"/>
            <a:r>
              <a:rPr lang="pt-BR" dirty="0" smtClean="0"/>
              <a:t>Promover julgamentos sobre a validade das ideias e das conclusões, fomentar a </a:t>
            </a:r>
            <a:r>
              <a:rPr lang="pt-BR" dirty="0" err="1" smtClean="0"/>
              <a:t>criticidade</a:t>
            </a:r>
            <a:r>
              <a:rPr lang="pt-BR" dirty="0" smtClean="0"/>
              <a:t> e cobrar dos alunos o seu posicionamento perante os questionamentos levantados nos debates.</a:t>
            </a:r>
          </a:p>
          <a:p>
            <a:pPr lvl="0"/>
            <a:r>
              <a:rPr lang="pt-BR" dirty="0" smtClean="0"/>
              <a:t>Preparar o aluno para interpretar o mundo, praticar a responsabilidade social, incentivar a liberdade individual e a justiça social, engajar os alunos numa missão maior de aperfeiçoar a sociedade em que vivem.</a:t>
            </a:r>
          </a:p>
          <a:p>
            <a:endParaRPr lang="pt-BR" dirty="0"/>
          </a:p>
        </p:txBody>
      </p:sp>
      <p:sp>
        <p:nvSpPr>
          <p:cNvPr id="3" name="Título 2"/>
          <p:cNvSpPr>
            <a:spLocks noGrp="1"/>
          </p:cNvSpPr>
          <p:nvPr>
            <p:ph type="title"/>
          </p:nvPr>
        </p:nvSpPr>
        <p:spPr/>
        <p:txBody>
          <a:bodyPr/>
          <a:lstStyle/>
          <a:p>
            <a:r>
              <a:rPr lang="pt-BR" dirty="0" smtClean="0"/>
              <a:t>EE + EC + MM</a:t>
            </a:r>
            <a:endParaRPr lang="pt-BR" dirty="0"/>
          </a:p>
        </p:txBody>
      </p:sp>
      <p:sp>
        <p:nvSpPr>
          <p:cNvPr id="4" name="Espaço Reservado para Rodapé 3"/>
          <p:cNvSpPr>
            <a:spLocks noGrp="1"/>
          </p:cNvSpPr>
          <p:nvPr>
            <p:ph type="ftr" sz="quarter" idx="11"/>
          </p:nvPr>
        </p:nvSpPr>
        <p:spPr/>
        <p:txBody>
          <a:bodyPr/>
          <a:lstStyle/>
          <a:p>
            <a:r>
              <a:rPr lang="pt-BR" smtClean="0"/>
              <a:t>GPEE - UNESP - Rio Claro</a:t>
            </a:r>
            <a:endParaRPr lang="pt-BR"/>
          </a:p>
        </p:txBody>
      </p:sp>
      <p:sp>
        <p:nvSpPr>
          <p:cNvPr id="5" name="Espaço Reservado para Número de Slide 4"/>
          <p:cNvSpPr>
            <a:spLocks noGrp="1"/>
          </p:cNvSpPr>
          <p:nvPr>
            <p:ph type="sldNum" sz="quarter" idx="12"/>
          </p:nvPr>
        </p:nvSpPr>
        <p:spPr/>
        <p:txBody>
          <a:bodyPr/>
          <a:lstStyle/>
          <a:p>
            <a:fld id="{8FFCAF7C-76C6-4755-96FA-D8E747A76A95}" type="slidenum">
              <a:rPr lang="pt-BR" smtClean="0"/>
              <a:pPr/>
              <a:t>32</a:t>
            </a:fld>
            <a:endParaRPr lang="pt-B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a:bodyPr>
          <a:lstStyle/>
          <a:p>
            <a:pPr lvl="0"/>
            <a:r>
              <a:rPr lang="pt-BR" dirty="0" smtClean="0"/>
              <a:t>Utilizar bases tecnológicas no ensino.</a:t>
            </a:r>
          </a:p>
          <a:p>
            <a:pPr lvl="0"/>
            <a:r>
              <a:rPr lang="pt-BR" dirty="0" smtClean="0"/>
              <a:t>Valorizar o conhecimento reflexivo em conjunto com o conhecimento tecnológico.</a:t>
            </a:r>
          </a:p>
          <a:p>
            <a:pPr lvl="0"/>
            <a:r>
              <a:rPr lang="pt-BR" dirty="0" smtClean="0"/>
              <a:t>Avaliar constantemente o desenvolvimento das três competências.</a:t>
            </a:r>
          </a:p>
          <a:p>
            <a:pPr lvl="0"/>
            <a:r>
              <a:rPr lang="pt-BR" dirty="0" smtClean="0"/>
              <a:t>Desmistificar o processo de avaliação do aluno, permitindo que ele participe das decisões e assuma responsabilidades sobre esse processo.</a:t>
            </a:r>
          </a:p>
          <a:p>
            <a:pPr lvl="0">
              <a:buNone/>
            </a:pPr>
            <a:endParaRPr lang="pt-BR" dirty="0" smtClean="0"/>
          </a:p>
          <a:p>
            <a:pPr>
              <a:buNone/>
            </a:pPr>
            <a:endParaRPr lang="pt-BR" dirty="0"/>
          </a:p>
        </p:txBody>
      </p:sp>
      <p:sp>
        <p:nvSpPr>
          <p:cNvPr id="3" name="Título 2"/>
          <p:cNvSpPr>
            <a:spLocks noGrp="1"/>
          </p:cNvSpPr>
          <p:nvPr>
            <p:ph type="title"/>
          </p:nvPr>
        </p:nvSpPr>
        <p:spPr/>
        <p:txBody>
          <a:bodyPr/>
          <a:lstStyle/>
          <a:p>
            <a:r>
              <a:rPr lang="pt-BR" dirty="0" smtClean="0"/>
              <a:t>EE + EC + MM</a:t>
            </a:r>
            <a:endParaRPr lang="pt-BR" dirty="0"/>
          </a:p>
        </p:txBody>
      </p:sp>
      <p:sp>
        <p:nvSpPr>
          <p:cNvPr id="4" name="Espaço Reservado para Rodapé 3"/>
          <p:cNvSpPr>
            <a:spLocks noGrp="1"/>
          </p:cNvSpPr>
          <p:nvPr>
            <p:ph type="ftr" sz="quarter" idx="11"/>
          </p:nvPr>
        </p:nvSpPr>
        <p:spPr/>
        <p:txBody>
          <a:bodyPr/>
          <a:lstStyle/>
          <a:p>
            <a:r>
              <a:rPr lang="pt-BR" smtClean="0"/>
              <a:t>GPEE - UNESP - Rio Claro</a:t>
            </a:r>
            <a:endParaRPr lang="pt-BR"/>
          </a:p>
        </p:txBody>
      </p:sp>
      <p:sp>
        <p:nvSpPr>
          <p:cNvPr id="5" name="Espaço Reservado para Número de Slide 4"/>
          <p:cNvSpPr>
            <a:spLocks noGrp="1"/>
          </p:cNvSpPr>
          <p:nvPr>
            <p:ph type="sldNum" sz="quarter" idx="12"/>
          </p:nvPr>
        </p:nvSpPr>
        <p:spPr/>
        <p:txBody>
          <a:bodyPr/>
          <a:lstStyle/>
          <a:p>
            <a:fld id="{8FFCAF7C-76C6-4755-96FA-D8E747A76A95}" type="slidenum">
              <a:rPr lang="pt-BR" smtClean="0"/>
              <a:pPr/>
              <a:t>33</a:t>
            </a:fld>
            <a:endParaRPr lang="pt-B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pPr lvl="0"/>
            <a:r>
              <a:rPr lang="pt-BR" dirty="0" smtClean="0"/>
              <a:t>Contextualizar os dados de um problema estatístico, preferencialmente utilizando dados reais.</a:t>
            </a:r>
          </a:p>
          <a:p>
            <a:pPr lvl="0"/>
            <a:r>
              <a:rPr lang="pt-BR" dirty="0" smtClean="0"/>
              <a:t>Incentivar a interpretação e análise dos resultados obtidos.</a:t>
            </a:r>
          </a:p>
          <a:p>
            <a:pPr lvl="0"/>
            <a:r>
              <a:rPr lang="pt-BR" dirty="0" smtClean="0"/>
              <a:t>Socializar o tema, ou seja, inseri-lo num contexto político/social e promover debates sobre as questões levantadas.</a:t>
            </a:r>
          </a:p>
          <a:p>
            <a:pPr lvl="0"/>
            <a:r>
              <a:rPr lang="pt-BR" dirty="0" smtClean="0"/>
              <a:t>Praticar o </a:t>
            </a:r>
            <a:r>
              <a:rPr lang="pt-BR" i="1" dirty="0" smtClean="0"/>
              <a:t>learning by doing</a:t>
            </a:r>
            <a:r>
              <a:rPr lang="pt-BR" dirty="0" smtClean="0"/>
              <a:t>.</a:t>
            </a:r>
          </a:p>
          <a:p>
            <a:pPr>
              <a:buNone/>
            </a:pPr>
            <a:endParaRPr lang="pt-BR" dirty="0"/>
          </a:p>
        </p:txBody>
      </p:sp>
      <p:sp>
        <p:nvSpPr>
          <p:cNvPr id="3" name="Título 2"/>
          <p:cNvSpPr>
            <a:spLocks noGrp="1"/>
          </p:cNvSpPr>
          <p:nvPr>
            <p:ph type="title"/>
          </p:nvPr>
        </p:nvSpPr>
        <p:spPr/>
        <p:txBody>
          <a:bodyPr/>
          <a:lstStyle/>
          <a:p>
            <a:r>
              <a:rPr lang="pt-BR" dirty="0" smtClean="0"/>
              <a:t>Princípios básicos</a:t>
            </a:r>
            <a:endParaRPr lang="pt-BR" dirty="0"/>
          </a:p>
        </p:txBody>
      </p:sp>
      <p:sp>
        <p:nvSpPr>
          <p:cNvPr id="4" name="Espaço Reservado para Rodapé 3"/>
          <p:cNvSpPr>
            <a:spLocks noGrp="1"/>
          </p:cNvSpPr>
          <p:nvPr>
            <p:ph type="ftr" sz="quarter" idx="11"/>
          </p:nvPr>
        </p:nvSpPr>
        <p:spPr/>
        <p:txBody>
          <a:bodyPr/>
          <a:lstStyle/>
          <a:p>
            <a:r>
              <a:rPr lang="pt-BR" smtClean="0"/>
              <a:t>GPEE - UNESP - Rio Claro</a:t>
            </a:r>
            <a:endParaRPr lang="pt-BR"/>
          </a:p>
        </p:txBody>
      </p:sp>
      <p:sp>
        <p:nvSpPr>
          <p:cNvPr id="5" name="Espaço Reservado para Número de Slide 4"/>
          <p:cNvSpPr>
            <a:spLocks noGrp="1"/>
          </p:cNvSpPr>
          <p:nvPr>
            <p:ph type="sldNum" sz="quarter" idx="12"/>
          </p:nvPr>
        </p:nvSpPr>
        <p:spPr/>
        <p:txBody>
          <a:bodyPr/>
          <a:lstStyle/>
          <a:p>
            <a:fld id="{8FFCAF7C-76C6-4755-96FA-D8E747A76A95}" type="slidenum">
              <a:rPr lang="pt-BR" smtClean="0"/>
              <a:pPr/>
              <a:t>34</a:t>
            </a:fld>
            <a:endParaRPr lang="pt-B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Autofit/>
          </a:bodyPr>
          <a:lstStyle/>
          <a:p>
            <a:r>
              <a:rPr lang="pt-BR" dirty="0" smtClean="0"/>
              <a:t>É uma forma pedagógica de trabalho em que um programa é desenvolvido com a explícita intenção de transformar o aluno de objeto em sujeito. </a:t>
            </a:r>
          </a:p>
          <a:p>
            <a:r>
              <a:rPr lang="pt-BR" dirty="0" smtClean="0"/>
              <a:t>Baseia-se na concepção de que a educação é um processo de vida e não apenas uma preparação para o futuro profissional ou uma forma de transmissão da cultura e do conhecimento. </a:t>
            </a:r>
          </a:p>
        </p:txBody>
      </p:sp>
      <p:sp>
        <p:nvSpPr>
          <p:cNvPr id="3" name="Título 2"/>
          <p:cNvSpPr>
            <a:spLocks noGrp="1"/>
          </p:cNvSpPr>
          <p:nvPr>
            <p:ph type="title"/>
          </p:nvPr>
        </p:nvSpPr>
        <p:spPr/>
        <p:txBody>
          <a:bodyPr/>
          <a:lstStyle/>
          <a:p>
            <a:r>
              <a:rPr lang="pt-BR" dirty="0" smtClean="0"/>
              <a:t>Projetos</a:t>
            </a:r>
            <a:endParaRPr lang="pt-BR" dirty="0"/>
          </a:p>
        </p:txBody>
      </p:sp>
      <p:sp>
        <p:nvSpPr>
          <p:cNvPr id="4" name="Espaço Reservado para Rodapé 3"/>
          <p:cNvSpPr>
            <a:spLocks noGrp="1"/>
          </p:cNvSpPr>
          <p:nvPr>
            <p:ph type="ftr" sz="quarter" idx="11"/>
          </p:nvPr>
        </p:nvSpPr>
        <p:spPr/>
        <p:txBody>
          <a:bodyPr/>
          <a:lstStyle/>
          <a:p>
            <a:r>
              <a:rPr lang="pt-BR" smtClean="0"/>
              <a:t>GPEE - UNESP - Rio Claro</a:t>
            </a:r>
            <a:endParaRPr lang="pt-BR"/>
          </a:p>
        </p:txBody>
      </p:sp>
      <p:sp>
        <p:nvSpPr>
          <p:cNvPr id="5" name="Espaço Reservado para Número de Slide 4"/>
          <p:cNvSpPr>
            <a:spLocks noGrp="1"/>
          </p:cNvSpPr>
          <p:nvPr>
            <p:ph type="sldNum" sz="quarter" idx="12"/>
          </p:nvPr>
        </p:nvSpPr>
        <p:spPr/>
        <p:txBody>
          <a:bodyPr/>
          <a:lstStyle/>
          <a:p>
            <a:fld id="{8FFCAF7C-76C6-4755-96FA-D8E747A76A95}" type="slidenum">
              <a:rPr lang="pt-BR" smtClean="0"/>
              <a:pPr/>
              <a:t>35</a:t>
            </a:fld>
            <a:endParaRPr lang="pt-B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a:bodyPr>
          <a:lstStyle/>
          <a:p>
            <a:r>
              <a:rPr lang="pt-BR" dirty="0" smtClean="0"/>
              <a:t>Busca praticar a Educação Crítica, com a intenção de se construir um ambiente de aprendizagem baseado na participação ativa dos educandos.</a:t>
            </a:r>
          </a:p>
          <a:p>
            <a:r>
              <a:rPr lang="pt-BR" dirty="0" smtClean="0"/>
              <a:t>Se dá por meio do estudo de situações relacionadas com o cotidiano e voltado para reflexões que envolvam não apenas aspectos curriculares, mas, igualmente, múltiplas questões, interdisciplinares ou não, relacionadas com tais situações.  </a:t>
            </a:r>
            <a:endParaRPr lang="pt-BR" dirty="0"/>
          </a:p>
        </p:txBody>
      </p:sp>
      <p:sp>
        <p:nvSpPr>
          <p:cNvPr id="3" name="Título 2"/>
          <p:cNvSpPr>
            <a:spLocks noGrp="1"/>
          </p:cNvSpPr>
          <p:nvPr>
            <p:ph type="title"/>
          </p:nvPr>
        </p:nvSpPr>
        <p:spPr/>
        <p:txBody>
          <a:bodyPr/>
          <a:lstStyle/>
          <a:p>
            <a:r>
              <a:rPr lang="pt-BR" dirty="0" smtClean="0"/>
              <a:t>Projetos</a:t>
            </a:r>
            <a:endParaRPr lang="pt-BR" dirty="0"/>
          </a:p>
        </p:txBody>
      </p:sp>
      <p:sp>
        <p:nvSpPr>
          <p:cNvPr id="4" name="Espaço Reservado para Rodapé 3"/>
          <p:cNvSpPr>
            <a:spLocks noGrp="1"/>
          </p:cNvSpPr>
          <p:nvPr>
            <p:ph type="ftr" sz="quarter" idx="11"/>
          </p:nvPr>
        </p:nvSpPr>
        <p:spPr/>
        <p:txBody>
          <a:bodyPr/>
          <a:lstStyle/>
          <a:p>
            <a:r>
              <a:rPr lang="pt-BR" smtClean="0"/>
              <a:t>GPEE - UNESP - Rio Claro</a:t>
            </a:r>
            <a:endParaRPr lang="pt-BR"/>
          </a:p>
        </p:txBody>
      </p:sp>
      <p:sp>
        <p:nvSpPr>
          <p:cNvPr id="5" name="Espaço Reservado para Número de Slide 4"/>
          <p:cNvSpPr>
            <a:spLocks noGrp="1"/>
          </p:cNvSpPr>
          <p:nvPr>
            <p:ph type="sldNum" sz="quarter" idx="12"/>
          </p:nvPr>
        </p:nvSpPr>
        <p:spPr/>
        <p:txBody>
          <a:bodyPr/>
          <a:lstStyle/>
          <a:p>
            <a:fld id="{8FFCAF7C-76C6-4755-96FA-D8E747A76A95}" type="slidenum">
              <a:rPr lang="pt-BR" smtClean="0"/>
              <a:pPr/>
              <a:t>36</a:t>
            </a:fld>
            <a:endParaRPr lang="pt-B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lnSpcReduction="10000"/>
          </a:bodyPr>
          <a:lstStyle/>
          <a:p>
            <a:r>
              <a:rPr lang="pt-BR" dirty="0" smtClean="0"/>
              <a:t>A Estatística e o Mercado de Capitais.</a:t>
            </a:r>
          </a:p>
          <a:p>
            <a:r>
              <a:rPr lang="pt-BR" dirty="0" smtClean="0"/>
              <a:t>O Teste do </a:t>
            </a:r>
            <a:r>
              <a:rPr lang="pt-BR" dirty="0" err="1" smtClean="0"/>
              <a:t>Qui-Quadrado</a:t>
            </a:r>
            <a:r>
              <a:rPr lang="pt-BR" dirty="0" smtClean="0"/>
              <a:t> para associação de variáveis qualitativas aplicado a temas polêmicos.</a:t>
            </a:r>
          </a:p>
          <a:p>
            <a:r>
              <a:rPr lang="pt-BR" dirty="0" smtClean="0"/>
              <a:t>A Estatística e as Eleições.</a:t>
            </a:r>
          </a:p>
          <a:p>
            <a:r>
              <a:rPr lang="pt-BR" dirty="0" smtClean="0"/>
              <a:t>A Teoria da Fila.</a:t>
            </a:r>
          </a:p>
          <a:p>
            <a:r>
              <a:rPr lang="pt-BR" dirty="0" smtClean="0"/>
              <a:t>A Estatística e a Preservação Ambiental.</a:t>
            </a:r>
          </a:p>
          <a:p>
            <a:r>
              <a:rPr lang="pt-BR" dirty="0" smtClean="0"/>
              <a:t>A corrupção</a:t>
            </a:r>
          </a:p>
          <a:p>
            <a:r>
              <a:rPr lang="pt-BR" dirty="0" smtClean="0"/>
              <a:t>Interdisciplinaridade</a:t>
            </a:r>
          </a:p>
          <a:p>
            <a:r>
              <a:rPr lang="pt-BR" dirty="0" smtClean="0"/>
              <a:t>Projetos de Ensino Fundamental e Médio.</a:t>
            </a:r>
          </a:p>
          <a:p>
            <a:endParaRPr lang="pt-BR" dirty="0"/>
          </a:p>
        </p:txBody>
      </p:sp>
      <p:sp>
        <p:nvSpPr>
          <p:cNvPr id="3" name="Título 2"/>
          <p:cNvSpPr>
            <a:spLocks noGrp="1"/>
          </p:cNvSpPr>
          <p:nvPr>
            <p:ph type="title"/>
          </p:nvPr>
        </p:nvSpPr>
        <p:spPr/>
        <p:txBody>
          <a:bodyPr/>
          <a:lstStyle/>
          <a:p>
            <a:r>
              <a:rPr lang="pt-BR" dirty="0" smtClean="0"/>
              <a:t>Projetos do GPEE</a:t>
            </a:r>
            <a:endParaRPr lang="pt-BR" dirty="0"/>
          </a:p>
        </p:txBody>
      </p:sp>
      <p:sp>
        <p:nvSpPr>
          <p:cNvPr id="4" name="Espaço Reservado para Rodapé 3"/>
          <p:cNvSpPr>
            <a:spLocks noGrp="1"/>
          </p:cNvSpPr>
          <p:nvPr>
            <p:ph type="ftr" sz="quarter" idx="11"/>
          </p:nvPr>
        </p:nvSpPr>
        <p:spPr/>
        <p:txBody>
          <a:bodyPr/>
          <a:lstStyle/>
          <a:p>
            <a:r>
              <a:rPr lang="pt-BR" smtClean="0"/>
              <a:t>GPEE - UNESP - Rio Claro</a:t>
            </a:r>
            <a:endParaRPr lang="pt-BR"/>
          </a:p>
        </p:txBody>
      </p:sp>
      <p:sp>
        <p:nvSpPr>
          <p:cNvPr id="5" name="Espaço Reservado para Número de Slide 4"/>
          <p:cNvSpPr>
            <a:spLocks noGrp="1"/>
          </p:cNvSpPr>
          <p:nvPr>
            <p:ph type="sldNum" sz="quarter" idx="12"/>
          </p:nvPr>
        </p:nvSpPr>
        <p:spPr/>
        <p:txBody>
          <a:bodyPr/>
          <a:lstStyle/>
          <a:p>
            <a:fld id="{8FFCAF7C-76C6-4755-96FA-D8E747A76A95}" type="slidenum">
              <a:rPr lang="pt-BR" smtClean="0"/>
              <a:pPr/>
              <a:t>37</a:t>
            </a:fld>
            <a:endParaRPr lang="pt-B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r>
              <a:rPr lang="pt-BR" dirty="0" err="1" smtClean="0"/>
              <a:t>Further</a:t>
            </a:r>
            <a:r>
              <a:rPr lang="pt-BR" dirty="0" smtClean="0"/>
              <a:t> </a:t>
            </a:r>
            <a:r>
              <a:rPr lang="pt-BR" dirty="0" err="1" smtClean="0"/>
              <a:t>studies</a:t>
            </a:r>
            <a:r>
              <a:rPr lang="pt-BR" dirty="0" smtClean="0"/>
              <a:t> </a:t>
            </a:r>
            <a:r>
              <a:rPr lang="pt-BR" dirty="0" err="1" smtClean="0"/>
              <a:t>with</a:t>
            </a:r>
            <a:r>
              <a:rPr lang="pt-BR" dirty="0" smtClean="0"/>
              <a:t> </a:t>
            </a:r>
            <a:r>
              <a:rPr lang="pt-BR" dirty="0" err="1" smtClean="0"/>
              <a:t>advanced</a:t>
            </a:r>
            <a:r>
              <a:rPr lang="pt-BR" dirty="0" smtClean="0"/>
              <a:t> </a:t>
            </a:r>
            <a:r>
              <a:rPr lang="pt-BR" dirty="0" err="1" smtClean="0"/>
              <a:t>methodology</a:t>
            </a:r>
            <a:r>
              <a:rPr lang="pt-BR" dirty="0" smtClean="0"/>
              <a:t> is </a:t>
            </a:r>
            <a:r>
              <a:rPr lang="pt-BR" dirty="0" err="1" smtClean="0"/>
              <a:t>necessary</a:t>
            </a:r>
            <a:r>
              <a:rPr lang="pt-BR" dirty="0" smtClean="0"/>
              <a:t> in </a:t>
            </a:r>
            <a:r>
              <a:rPr lang="pt-BR" dirty="0" err="1" smtClean="0"/>
              <a:t>order</a:t>
            </a:r>
            <a:r>
              <a:rPr lang="pt-BR" dirty="0" smtClean="0"/>
              <a:t> to </a:t>
            </a:r>
            <a:r>
              <a:rPr lang="pt-BR" dirty="0" err="1" smtClean="0"/>
              <a:t>achieve</a:t>
            </a:r>
            <a:r>
              <a:rPr lang="pt-BR" dirty="0" smtClean="0"/>
              <a:t> more </a:t>
            </a:r>
            <a:r>
              <a:rPr lang="pt-BR" dirty="0" err="1" smtClean="0"/>
              <a:t>detailed</a:t>
            </a:r>
            <a:r>
              <a:rPr lang="pt-BR" dirty="0" smtClean="0"/>
              <a:t> </a:t>
            </a:r>
            <a:r>
              <a:rPr lang="pt-BR" dirty="0" err="1" smtClean="0"/>
              <a:t>and</a:t>
            </a:r>
            <a:r>
              <a:rPr lang="pt-BR" dirty="0" smtClean="0"/>
              <a:t> more </a:t>
            </a:r>
            <a:r>
              <a:rPr lang="pt-BR" dirty="0" err="1" smtClean="0"/>
              <a:t>secure</a:t>
            </a:r>
            <a:r>
              <a:rPr lang="pt-BR" dirty="0" smtClean="0"/>
              <a:t> </a:t>
            </a:r>
            <a:r>
              <a:rPr lang="pt-BR" dirty="0" err="1" smtClean="0"/>
              <a:t>results</a:t>
            </a:r>
            <a:r>
              <a:rPr lang="pt-BR" dirty="0" smtClean="0"/>
              <a:t>.</a:t>
            </a:r>
          </a:p>
          <a:p>
            <a:endParaRPr lang="pt-BR" dirty="0" smtClean="0"/>
          </a:p>
          <a:p>
            <a:pPr algn="ctr">
              <a:buNone/>
            </a:pPr>
            <a:r>
              <a:rPr lang="pt-BR" sz="3200" dirty="0" err="1" smtClean="0"/>
              <a:t>However</a:t>
            </a:r>
            <a:r>
              <a:rPr lang="pt-BR" sz="3200" dirty="0" smtClean="0"/>
              <a:t>, </a:t>
            </a:r>
            <a:r>
              <a:rPr lang="pt-BR" sz="3200" dirty="0" err="1" smtClean="0"/>
              <a:t>there</a:t>
            </a:r>
            <a:r>
              <a:rPr lang="pt-BR" sz="3200" dirty="0" smtClean="0"/>
              <a:t> is no </a:t>
            </a:r>
            <a:r>
              <a:rPr lang="pt-BR" sz="3200" dirty="0" err="1" smtClean="0"/>
              <a:t>silver</a:t>
            </a:r>
            <a:r>
              <a:rPr lang="pt-BR" sz="3200" dirty="0" smtClean="0"/>
              <a:t> </a:t>
            </a:r>
            <a:r>
              <a:rPr lang="pt-BR" sz="3200" dirty="0" err="1" smtClean="0"/>
              <a:t>bullet</a:t>
            </a:r>
            <a:r>
              <a:rPr lang="pt-BR" sz="3200" dirty="0" smtClean="0"/>
              <a:t> to </a:t>
            </a:r>
            <a:r>
              <a:rPr lang="pt-BR" sz="3200" dirty="0" err="1" smtClean="0"/>
              <a:t>foster</a:t>
            </a:r>
            <a:r>
              <a:rPr lang="pt-BR" sz="3200" dirty="0" smtClean="0"/>
              <a:t> CSE </a:t>
            </a:r>
            <a:r>
              <a:rPr lang="pt-BR" sz="3200" dirty="0" err="1" smtClean="0"/>
              <a:t>competencies</a:t>
            </a:r>
            <a:r>
              <a:rPr lang="pt-BR" sz="3200" dirty="0" smtClean="0"/>
              <a:t>.</a:t>
            </a:r>
            <a:endParaRPr lang="pt-BR" sz="3200" dirty="0"/>
          </a:p>
        </p:txBody>
      </p:sp>
      <p:sp>
        <p:nvSpPr>
          <p:cNvPr id="3" name="Título 2"/>
          <p:cNvSpPr>
            <a:spLocks noGrp="1"/>
          </p:cNvSpPr>
          <p:nvPr>
            <p:ph type="title"/>
          </p:nvPr>
        </p:nvSpPr>
        <p:spPr/>
        <p:txBody>
          <a:bodyPr/>
          <a:lstStyle/>
          <a:p>
            <a:r>
              <a:rPr lang="pt-BR" dirty="0" err="1" smtClean="0"/>
              <a:t>Looking</a:t>
            </a:r>
            <a:r>
              <a:rPr lang="pt-BR" dirty="0" smtClean="0"/>
              <a:t> </a:t>
            </a:r>
            <a:r>
              <a:rPr lang="pt-BR" dirty="0" err="1" smtClean="0"/>
              <a:t>ahead</a:t>
            </a:r>
            <a:endParaRPr lang="pt-B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pPr>
              <a:buNone/>
            </a:pPr>
            <a:endParaRPr lang="pt-BR" dirty="0" smtClean="0"/>
          </a:p>
          <a:p>
            <a:pPr>
              <a:buNone/>
            </a:pPr>
            <a:endParaRPr lang="pt-BR" dirty="0" smtClean="0"/>
          </a:p>
          <a:p>
            <a:pPr>
              <a:buNone/>
            </a:pPr>
            <a:endParaRPr lang="pt-BR" dirty="0" smtClean="0"/>
          </a:p>
          <a:p>
            <a:pPr algn="ctr">
              <a:buNone/>
            </a:pPr>
            <a:r>
              <a:rPr lang="pt-BR" dirty="0" smtClean="0"/>
              <a:t>crcampos@pucsp.br</a:t>
            </a:r>
            <a:endParaRPr lang="pt-BR" dirty="0"/>
          </a:p>
        </p:txBody>
      </p:sp>
      <p:sp>
        <p:nvSpPr>
          <p:cNvPr id="3" name="Espaço Reservado para Rodapé 2"/>
          <p:cNvSpPr>
            <a:spLocks noGrp="1"/>
          </p:cNvSpPr>
          <p:nvPr>
            <p:ph type="ftr" sz="quarter" idx="11"/>
          </p:nvPr>
        </p:nvSpPr>
        <p:spPr/>
        <p:txBody>
          <a:bodyPr/>
          <a:lstStyle/>
          <a:p>
            <a:r>
              <a:rPr lang="pt-BR" smtClean="0"/>
              <a:t>GPEE - UNESP - Rio Claro</a:t>
            </a:r>
            <a:endParaRPr lang="pt-BR"/>
          </a:p>
        </p:txBody>
      </p:sp>
      <p:sp>
        <p:nvSpPr>
          <p:cNvPr id="4" name="Título 3"/>
          <p:cNvSpPr>
            <a:spLocks noGrp="1"/>
          </p:cNvSpPr>
          <p:nvPr>
            <p:ph type="title"/>
          </p:nvPr>
        </p:nvSpPr>
        <p:spPr/>
        <p:txBody>
          <a:bodyPr/>
          <a:lstStyle/>
          <a:p>
            <a:r>
              <a:rPr lang="pt-BR" dirty="0" smtClean="0"/>
              <a:t>Obrigado!</a:t>
            </a:r>
            <a:endParaRPr lang="pt-BR" dirty="0"/>
          </a:p>
        </p:txBody>
      </p:sp>
      <p:sp>
        <p:nvSpPr>
          <p:cNvPr id="5" name="Espaço Reservado para Número de Slide 4"/>
          <p:cNvSpPr>
            <a:spLocks noGrp="1"/>
          </p:cNvSpPr>
          <p:nvPr>
            <p:ph type="sldNum" sz="quarter" idx="12"/>
          </p:nvPr>
        </p:nvSpPr>
        <p:spPr/>
        <p:txBody>
          <a:bodyPr/>
          <a:lstStyle/>
          <a:p>
            <a:fld id="{8FFCAF7C-76C6-4755-96FA-D8E747A76A95}" type="slidenum">
              <a:rPr lang="pt-BR" smtClean="0"/>
              <a:pPr/>
              <a:t>39</a:t>
            </a:fld>
            <a:endParaRPr lang="pt-B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fontScale="77500" lnSpcReduction="20000"/>
          </a:bodyPr>
          <a:lstStyle/>
          <a:p>
            <a:pPr>
              <a:spcAft>
                <a:spcPts val="600"/>
              </a:spcAft>
            </a:pPr>
            <a:r>
              <a:rPr lang="pt-BR" sz="2800" dirty="0" smtClean="0"/>
              <a:t>Fornecer embasamento teórico as pesquisas;</a:t>
            </a:r>
          </a:p>
          <a:p>
            <a:pPr>
              <a:spcAft>
                <a:spcPts val="600"/>
              </a:spcAft>
            </a:pPr>
            <a:r>
              <a:rPr lang="pt-BR" sz="2800" dirty="0" smtClean="0"/>
              <a:t>Melhorar a compreensão das dificuldades dos estudantes;</a:t>
            </a:r>
          </a:p>
          <a:p>
            <a:pPr>
              <a:spcAft>
                <a:spcPts val="600"/>
              </a:spcAft>
            </a:pPr>
            <a:r>
              <a:rPr lang="pt-BR" sz="2800" dirty="0" smtClean="0"/>
              <a:t>Estabelecer parâmetros para um ensino mais eficiente;</a:t>
            </a:r>
          </a:p>
          <a:p>
            <a:pPr>
              <a:spcAft>
                <a:spcPts val="600"/>
              </a:spcAft>
            </a:pPr>
            <a:r>
              <a:rPr lang="pt-BR" sz="2800" dirty="0" smtClean="0"/>
              <a:t>Auxiliar o trabalho do professor na construção de suas aulas;</a:t>
            </a:r>
          </a:p>
          <a:p>
            <a:pPr>
              <a:spcAft>
                <a:spcPts val="600"/>
              </a:spcAft>
            </a:pPr>
            <a:r>
              <a:rPr lang="pt-BR" sz="2800" dirty="0" smtClean="0"/>
              <a:t>Sugerir metodologias de avaliação diferenciadas, centradas em METAS estabelecidas e em COMPETÊNCIAS a serem desenvolvidas;</a:t>
            </a:r>
          </a:p>
          <a:p>
            <a:pPr>
              <a:spcAft>
                <a:spcPts val="600"/>
              </a:spcAft>
            </a:pPr>
            <a:r>
              <a:rPr lang="pt-BR" sz="2800" dirty="0" smtClean="0"/>
              <a:t>Valorizar uma postura investigativa, reflexiva e crítica do aluno, em uma sociedade globalizada, marcada pelo acúmulo de informações e pela necessidade de tomada de decisões em situações de incerteza</a:t>
            </a:r>
          </a:p>
        </p:txBody>
      </p:sp>
      <p:sp>
        <p:nvSpPr>
          <p:cNvPr id="3" name="Título 2"/>
          <p:cNvSpPr>
            <a:spLocks noGrp="1"/>
          </p:cNvSpPr>
          <p:nvPr>
            <p:ph type="title"/>
          </p:nvPr>
        </p:nvSpPr>
        <p:spPr/>
        <p:txBody>
          <a:bodyPr/>
          <a:lstStyle/>
          <a:p>
            <a:r>
              <a:rPr lang="pt-BR" dirty="0" smtClean="0"/>
              <a:t>Objetivos da EE</a:t>
            </a:r>
            <a:endParaRPr lang="pt-B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r>
              <a:rPr lang="pt-BR" dirty="0" smtClean="0"/>
              <a:t>A EE que concebemos valoriza as praticas de Estatística aplicadas as problemáticas do cotidiano do aluno que, com a ajuda do professor, toma consciência de aspectos sociais muitas vezes despercebidos, mas que nele (cotidiano) se encontram fortemente  presentes.</a:t>
            </a:r>
            <a:endParaRPr lang="pt-BR" dirty="0"/>
          </a:p>
        </p:txBody>
      </p:sp>
      <p:sp>
        <p:nvSpPr>
          <p:cNvPr id="3" name="Título 2"/>
          <p:cNvSpPr>
            <a:spLocks noGrp="1"/>
          </p:cNvSpPr>
          <p:nvPr>
            <p:ph type="title"/>
          </p:nvPr>
        </p:nvSpPr>
        <p:spPr/>
        <p:txBody>
          <a:bodyPr/>
          <a:lstStyle/>
          <a:p>
            <a:r>
              <a:rPr lang="pt-BR" dirty="0" smtClean="0"/>
              <a:t>Nossa visão da EE</a:t>
            </a:r>
            <a:endParaRPr lang="pt-B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r>
              <a:rPr lang="pt-BR" dirty="0" smtClean="0"/>
              <a:t>De outro lado, valorizando atitudes voltadas para a práxis social, os alunos se envolvem com a comunidade, transformando reflexões em ação. </a:t>
            </a:r>
          </a:p>
          <a:p>
            <a:r>
              <a:rPr lang="pt-BR" dirty="0" smtClean="0"/>
              <a:t>Esse aspecto crítico da educação é indissociável da EE e, mais que isso, nela encontra fundamento e espaço para seu desenvolvimento.</a:t>
            </a:r>
            <a:endParaRPr lang="pt-BR" dirty="0"/>
          </a:p>
        </p:txBody>
      </p:sp>
      <p:sp>
        <p:nvSpPr>
          <p:cNvPr id="3" name="Título 2"/>
          <p:cNvSpPr>
            <a:spLocks noGrp="1"/>
          </p:cNvSpPr>
          <p:nvPr>
            <p:ph type="title"/>
          </p:nvPr>
        </p:nvSpPr>
        <p:spPr/>
        <p:txBody>
          <a:bodyPr/>
          <a:lstStyle/>
          <a:p>
            <a:r>
              <a:rPr lang="pt-BR" dirty="0" smtClean="0"/>
              <a:t>Nossa visão da EE</a:t>
            </a:r>
            <a:endParaRPr lang="pt-B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r>
              <a:rPr lang="pt-BR" dirty="0" smtClean="0"/>
              <a:t>É preciso experimentar e avaliar métodos de ensino adaptados à natureza especifica da Estatística, pois a ela nem sempre se podem transferir os princípios gerais do ensino da Matemática. (</a:t>
            </a:r>
            <a:r>
              <a:rPr lang="pt-BR" dirty="0" err="1" smtClean="0"/>
              <a:t>Batanero</a:t>
            </a:r>
            <a:r>
              <a:rPr lang="pt-BR" dirty="0" smtClean="0"/>
              <a:t>, 2001)</a:t>
            </a:r>
          </a:p>
          <a:p>
            <a:r>
              <a:rPr lang="pt-BR" dirty="0" smtClean="0"/>
              <a:t>Princípios como os da aleatoriedade e da incerteza se diferenciam dos aspectos mais lógicos ou determinísticos da Matemática.</a:t>
            </a:r>
            <a:endParaRPr lang="pt-BR" dirty="0"/>
          </a:p>
        </p:txBody>
      </p:sp>
      <p:sp>
        <p:nvSpPr>
          <p:cNvPr id="3" name="Título 2"/>
          <p:cNvSpPr>
            <a:spLocks noGrp="1"/>
          </p:cNvSpPr>
          <p:nvPr>
            <p:ph type="title"/>
          </p:nvPr>
        </p:nvSpPr>
        <p:spPr/>
        <p:txBody>
          <a:bodyPr/>
          <a:lstStyle/>
          <a:p>
            <a:r>
              <a:rPr lang="pt-BR" dirty="0" smtClean="0"/>
              <a:t>Diferenciação da EM</a:t>
            </a:r>
            <a:endParaRPr lang="pt-B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a:bodyPr>
          <a:lstStyle/>
          <a:p>
            <a:r>
              <a:rPr lang="pt-BR" dirty="0" smtClean="0"/>
              <a:t>Nessa perspectiva, em termos da EE, os estudantes, de um modo geral, devem ser preparados para levantar problemas de seu interesse, formular questões, propor hipóteses, coletar os dados, escolher os métodos estatísticos apropriados, refletir, discutir e analisar criticamente os resultados considerando as limitações da Estatística, sobretudo no que se refere a incerteza e variabilidade</a:t>
            </a:r>
            <a:endParaRPr lang="pt-BR" dirty="0"/>
          </a:p>
        </p:txBody>
      </p:sp>
      <p:sp>
        <p:nvSpPr>
          <p:cNvPr id="3" name="Título 2"/>
          <p:cNvSpPr>
            <a:spLocks noGrp="1"/>
          </p:cNvSpPr>
          <p:nvPr>
            <p:ph type="title"/>
          </p:nvPr>
        </p:nvSpPr>
        <p:spPr/>
        <p:txBody>
          <a:bodyPr/>
          <a:lstStyle/>
          <a:p>
            <a:r>
              <a:rPr lang="pt-BR" dirty="0" smtClean="0"/>
              <a:t>+ EE</a:t>
            </a:r>
            <a:endParaRPr lang="pt-B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a:bodyPr>
          <a:lstStyle/>
          <a:p>
            <a:r>
              <a:rPr lang="pt-BR" dirty="0" smtClean="0"/>
              <a:t>entender o propósito e a lógica das investigações estatísticas;</a:t>
            </a:r>
          </a:p>
          <a:p>
            <a:r>
              <a:rPr lang="pt-BR" dirty="0" smtClean="0"/>
              <a:t>entender o processo de investigação estatística;</a:t>
            </a:r>
          </a:p>
          <a:p>
            <a:r>
              <a:rPr lang="pt-BR" dirty="0" smtClean="0"/>
              <a:t>dominar as habilidades usadas nos processos de investigação estatística;</a:t>
            </a:r>
          </a:p>
          <a:p>
            <a:r>
              <a:rPr lang="pt-BR" dirty="0" smtClean="0"/>
              <a:t>entender as relações matemáticas presentes nos conceitos estatísticos;</a:t>
            </a:r>
          </a:p>
        </p:txBody>
      </p:sp>
      <p:sp>
        <p:nvSpPr>
          <p:cNvPr id="3" name="Título 2"/>
          <p:cNvSpPr>
            <a:spLocks noGrp="1"/>
          </p:cNvSpPr>
          <p:nvPr>
            <p:ph type="title"/>
          </p:nvPr>
        </p:nvSpPr>
        <p:spPr/>
        <p:txBody>
          <a:bodyPr/>
          <a:lstStyle/>
          <a:p>
            <a:r>
              <a:rPr lang="pt-BR" dirty="0" smtClean="0"/>
              <a:t>7 metas (Garfield &amp; Gal):</a:t>
            </a:r>
            <a:endParaRPr lang="pt-B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so">
  <a:themeElements>
    <a:clrScheme name="Concurso">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so">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so">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176</TotalTime>
  <Words>2044</Words>
  <Application>Microsoft Office PowerPoint</Application>
  <PresentationFormat>Apresentação na tela (4:3)</PresentationFormat>
  <Paragraphs>192</Paragraphs>
  <Slides>39</Slides>
  <Notes>0</Notes>
  <HiddenSlides>0</HiddenSlides>
  <MMClips>0</MMClips>
  <ScaleCrop>false</ScaleCrop>
  <HeadingPairs>
    <vt:vector size="4" baseType="variant">
      <vt:variant>
        <vt:lpstr>Tema</vt:lpstr>
      </vt:variant>
      <vt:variant>
        <vt:i4>1</vt:i4>
      </vt:variant>
      <vt:variant>
        <vt:lpstr>Títulos de slides</vt:lpstr>
      </vt:variant>
      <vt:variant>
        <vt:i4>39</vt:i4>
      </vt:variant>
    </vt:vector>
  </HeadingPairs>
  <TitlesOfParts>
    <vt:vector size="40" baseType="lpstr">
      <vt:lpstr>Concurso</vt:lpstr>
      <vt:lpstr>Educação Estatística teoria e prática em ambientes de modelagem matemática </vt:lpstr>
      <vt:lpstr>Introdução - contexto</vt:lpstr>
      <vt:lpstr>A Educação Estatística</vt:lpstr>
      <vt:lpstr>Objetivos da EE</vt:lpstr>
      <vt:lpstr>Nossa visão da EE</vt:lpstr>
      <vt:lpstr>Nossa visão da EE</vt:lpstr>
      <vt:lpstr>Diferenciação da EM</vt:lpstr>
      <vt:lpstr>+ EE</vt:lpstr>
      <vt:lpstr>7 metas (Garfield &amp; Gal):</vt:lpstr>
      <vt:lpstr>7 metas (Garfield &amp; Gal):</vt:lpstr>
      <vt:lpstr>+ 3 metas</vt:lpstr>
      <vt:lpstr>Como atingir essas metas?</vt:lpstr>
      <vt:lpstr>Como?</vt:lpstr>
      <vt:lpstr>Paralelamente</vt:lpstr>
      <vt:lpstr>Literacia</vt:lpstr>
      <vt:lpstr>Literacia</vt:lpstr>
      <vt:lpstr>Raciocínio</vt:lpstr>
      <vt:lpstr>Raciocínio</vt:lpstr>
      <vt:lpstr>Pensamento</vt:lpstr>
      <vt:lpstr>Pensamento</vt:lpstr>
      <vt:lpstr>delMas (2002):</vt:lpstr>
      <vt:lpstr>Ainda delMas (2002)</vt:lpstr>
      <vt:lpstr>Nossa visão:</vt:lpstr>
      <vt:lpstr>Como?</vt:lpstr>
      <vt:lpstr>Educação Crítica</vt:lpstr>
      <vt:lpstr>Objetivos da EC</vt:lpstr>
      <vt:lpstr>Objetivos da EC</vt:lpstr>
      <vt:lpstr>A Modelagem Matemática</vt:lpstr>
      <vt:lpstr>Objetivos da MM</vt:lpstr>
      <vt:lpstr>EE + EC + MM</vt:lpstr>
      <vt:lpstr>EE + EC + MM</vt:lpstr>
      <vt:lpstr>EE + EC + MM</vt:lpstr>
      <vt:lpstr>EE + EC + MM</vt:lpstr>
      <vt:lpstr>Princípios básicos</vt:lpstr>
      <vt:lpstr>Projetos</vt:lpstr>
      <vt:lpstr>Projetos</vt:lpstr>
      <vt:lpstr>Projetos do GPEE</vt:lpstr>
      <vt:lpstr>Looking ahead</vt:lpstr>
      <vt:lpstr>Obrigado!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Educação Estatística teoria e prática em ambientes de modelagem matemática</dc:title>
  <dc:creator>User</dc:creator>
  <cp:lastModifiedBy>marcos</cp:lastModifiedBy>
  <cp:revision>17</cp:revision>
  <dcterms:created xsi:type="dcterms:W3CDTF">2013-08-30T12:45:33Z</dcterms:created>
  <dcterms:modified xsi:type="dcterms:W3CDTF">2013-09-04T17:39:58Z</dcterms:modified>
</cp:coreProperties>
</file>