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9"/>
  </p:notesMasterIdLst>
  <p:sldIdLst>
    <p:sldId id="258" r:id="rId2"/>
    <p:sldId id="257" r:id="rId3"/>
    <p:sldId id="299" r:id="rId4"/>
    <p:sldId id="259" r:id="rId5"/>
    <p:sldId id="294" r:id="rId6"/>
    <p:sldId id="261" r:id="rId7"/>
    <p:sldId id="262" r:id="rId8"/>
    <p:sldId id="263" r:id="rId9"/>
    <p:sldId id="264" r:id="rId10"/>
    <p:sldId id="295" r:id="rId11"/>
    <p:sldId id="265" r:id="rId12"/>
    <p:sldId id="266" r:id="rId13"/>
    <p:sldId id="268" r:id="rId14"/>
    <p:sldId id="267" r:id="rId15"/>
    <p:sldId id="296" r:id="rId16"/>
    <p:sldId id="269" r:id="rId17"/>
    <p:sldId id="270" r:id="rId18"/>
    <p:sldId id="271" r:id="rId19"/>
    <p:sldId id="272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98" r:id="rId32"/>
    <p:sldId id="286" r:id="rId33"/>
    <p:sldId id="287" r:id="rId34"/>
    <p:sldId id="288" r:id="rId35"/>
    <p:sldId id="290" r:id="rId36"/>
    <p:sldId id="289" r:id="rId37"/>
    <p:sldId id="291" r:id="rId3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1FED"/>
    <a:srgbClr val="4640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250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C1ECEA-614A-491A-BD4F-99A4CF499F2B}" type="datetimeFigureOut">
              <a:rPr lang="pt-BR" smtClean="0"/>
              <a:t>29/06/2012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41DD53-75BD-409F-93A3-93CA9220AD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9893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1DD53-75BD-409F-93A3-93CA9220AD3D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2400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FC8E-4184-4D8C-8B98-3998968E5D29}" type="datetime1">
              <a:rPr lang="pt-BR" smtClean="0"/>
              <a:t>29/06/2012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593E-13E2-47E9-B82F-A98102D928A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9AC2B-2596-4EFB-A29C-9E17A10A0040}" type="datetime1">
              <a:rPr lang="pt-BR" smtClean="0"/>
              <a:t>29/06/2012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593E-13E2-47E9-B82F-A98102D928A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F32A7-71BD-4945-A217-0ADC3EEF4FA6}" type="datetime1">
              <a:rPr lang="pt-BR" smtClean="0"/>
              <a:t>29/06/2012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593E-13E2-47E9-B82F-A98102D928A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21EA1-5716-476B-8BE8-7C0707011B7E}" type="datetime1">
              <a:rPr lang="pt-BR" smtClean="0"/>
              <a:t>29/06/2012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593E-13E2-47E9-B82F-A98102D928A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DF95-F97A-44F6-940F-E817C23F0F99}" type="datetime1">
              <a:rPr lang="pt-BR" smtClean="0"/>
              <a:t>29/06/2012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593E-13E2-47E9-B82F-A98102D928A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4A9C0-CA30-4355-967B-C0CDB8E2E6C4}" type="datetime1">
              <a:rPr lang="pt-BR" smtClean="0"/>
              <a:t>29/06/2012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593E-13E2-47E9-B82F-A98102D928A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CDC10-DFBF-4610-8ABD-4D00C0D220EF}" type="datetime1">
              <a:rPr lang="pt-BR" smtClean="0"/>
              <a:t>29/06/2012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593E-13E2-47E9-B82F-A98102D928A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61803-ADAC-4456-87C3-F4D73BD92879}" type="datetime1">
              <a:rPr lang="pt-BR" smtClean="0"/>
              <a:t>29/06/2012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593E-13E2-47E9-B82F-A98102D928A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C61B6-5B12-447A-97A0-A51A3DD87B66}" type="datetime1">
              <a:rPr lang="pt-BR" smtClean="0"/>
              <a:t>29/06/2012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593E-13E2-47E9-B82F-A98102D928A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F9BDF-99C1-4D5E-92F3-08ACCD13F902}" type="datetime1">
              <a:rPr lang="pt-BR" smtClean="0"/>
              <a:t>29/06/2012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593E-13E2-47E9-B82F-A98102D928A0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F05F7-D9B2-453B-856D-61F4EC98CEA6}" type="datetime1">
              <a:rPr lang="pt-BR" smtClean="0"/>
              <a:t>29/06/2012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2B593E-13E2-47E9-B82F-A98102D928A0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F2B593E-13E2-47E9-B82F-A98102D928A0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E4ACD39-6975-4D08-AFAB-C773D0292295}" type="datetime1">
              <a:rPr lang="pt-BR" smtClean="0"/>
              <a:t>29/06/2012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mstat.org/publications/amstat_news/2001/pres11.html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ss.org.uk/" TargetMode="Externa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5400" b="1" i="1" dirty="0">
                <a:solidFill>
                  <a:srgbClr val="00B050"/>
                </a:solidFill>
              </a:rPr>
              <a:t>Os caminhos da </a:t>
            </a:r>
            <a:r>
              <a:rPr lang="pt-BR" sz="5400" b="1" i="1" dirty="0" smtClean="0">
                <a:solidFill>
                  <a:srgbClr val="00B050"/>
                </a:solidFill>
              </a:rPr>
              <a:t>Estatística </a:t>
            </a:r>
            <a:r>
              <a:rPr lang="pt-BR" sz="5400" b="1" i="1" dirty="0">
                <a:solidFill>
                  <a:srgbClr val="00B050"/>
                </a:solidFill>
              </a:rPr>
              <a:t>na escola </a:t>
            </a:r>
            <a:r>
              <a:rPr lang="pt-BR" sz="5400" b="1" i="1" dirty="0" smtClean="0">
                <a:solidFill>
                  <a:srgbClr val="00B050"/>
                </a:solidFill>
              </a:rPr>
              <a:t> </a:t>
            </a:r>
            <a:br>
              <a:rPr lang="pt-BR" sz="5400" b="1" i="1" dirty="0" smtClean="0">
                <a:solidFill>
                  <a:srgbClr val="00B050"/>
                </a:solidFill>
              </a:rPr>
            </a:br>
            <a:r>
              <a:rPr lang="pt-BR" sz="5400" b="1" i="1" dirty="0">
                <a:solidFill>
                  <a:srgbClr val="00B050"/>
                </a:solidFill>
              </a:rPr>
              <a:t> </a:t>
            </a:r>
            <a:r>
              <a:rPr lang="pt-BR" sz="5400" b="1" i="1" dirty="0" smtClean="0">
                <a:solidFill>
                  <a:srgbClr val="00B050"/>
                </a:solidFill>
              </a:rPr>
              <a:t>                                    básica</a:t>
            </a:r>
            <a:r>
              <a:rPr lang="pt-BR" sz="5400" b="1" i="1" dirty="0">
                <a:solidFill>
                  <a:srgbClr val="00B050"/>
                </a:solidFill>
              </a:rPr>
              <a:t/>
            </a:r>
            <a:br>
              <a:rPr lang="pt-BR" sz="5400" b="1" i="1" dirty="0">
                <a:solidFill>
                  <a:srgbClr val="00B050"/>
                </a:solidFill>
              </a:rPr>
            </a:br>
            <a:endParaRPr lang="pt-BR" sz="5400" b="1" i="1" dirty="0">
              <a:solidFill>
                <a:srgbClr val="00B05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2800" i="1" dirty="0" smtClean="0">
                <a:solidFill>
                  <a:schemeClr val="tx1"/>
                </a:solidFill>
              </a:rPr>
              <a:t>Lisbeth K </a:t>
            </a:r>
            <a:r>
              <a:rPr lang="pt-BR" sz="2800" i="1" dirty="0" err="1">
                <a:solidFill>
                  <a:schemeClr val="tx1"/>
                </a:solidFill>
              </a:rPr>
              <a:t>C</a:t>
            </a:r>
            <a:r>
              <a:rPr lang="pt-BR" sz="2800" i="1" dirty="0" err="1" smtClean="0">
                <a:solidFill>
                  <a:schemeClr val="tx1"/>
                </a:solidFill>
              </a:rPr>
              <a:t>ordani</a:t>
            </a:r>
            <a:r>
              <a:rPr lang="pt-BR" sz="2800" i="1" dirty="0" smtClean="0">
                <a:solidFill>
                  <a:schemeClr val="tx1"/>
                </a:solidFill>
              </a:rPr>
              <a:t>    lisbeth@ime.usp.br</a:t>
            </a:r>
            <a:endParaRPr lang="pt-BR" sz="28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23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 dirty="0" smtClean="0">
                <a:solidFill>
                  <a:srgbClr val="00B050"/>
                </a:solidFill>
              </a:rPr>
              <a:t/>
            </a:r>
            <a:br>
              <a:rPr lang="pt-BR" sz="3600" b="1" dirty="0" smtClean="0">
                <a:solidFill>
                  <a:srgbClr val="00B050"/>
                </a:solidFill>
              </a:rPr>
            </a:br>
            <a:r>
              <a:rPr lang="pt-BR" sz="3600" b="1" dirty="0" smtClean="0">
                <a:solidFill>
                  <a:srgbClr val="00B050"/>
                </a:solidFill>
              </a:rPr>
              <a:t>              1968   Relatório </a:t>
            </a:r>
            <a:r>
              <a:rPr lang="pt-BR" sz="3600" b="1" dirty="0" err="1" smtClean="0">
                <a:solidFill>
                  <a:srgbClr val="00B050"/>
                </a:solidFill>
              </a:rPr>
              <a:t>Yates</a:t>
            </a:r>
            <a:r>
              <a:rPr lang="pt-BR" sz="3600" b="1" dirty="0" smtClean="0">
                <a:solidFill>
                  <a:srgbClr val="00B050"/>
                </a:solidFill>
              </a:rPr>
              <a:t/>
            </a:r>
            <a:br>
              <a:rPr lang="pt-BR" sz="3600" b="1" dirty="0" smtClean="0">
                <a:solidFill>
                  <a:srgbClr val="00B050"/>
                </a:solidFill>
              </a:rPr>
            </a:br>
            <a:r>
              <a:rPr lang="pt-BR" sz="2800" b="1" dirty="0">
                <a:solidFill>
                  <a:srgbClr val="00B050"/>
                </a:solidFill>
              </a:rPr>
              <a:t> </a:t>
            </a:r>
            <a:r>
              <a:rPr lang="pt-BR" sz="2800" b="1" dirty="0" smtClean="0">
                <a:solidFill>
                  <a:srgbClr val="00B050"/>
                </a:solidFill>
              </a:rPr>
              <a:t>                                   JRSSA 131 p478</a:t>
            </a:r>
            <a:r>
              <a:rPr lang="pt-BR" sz="2800" b="1" dirty="0">
                <a:solidFill>
                  <a:srgbClr val="00B050"/>
                </a:solidFill>
              </a:rPr>
              <a:t/>
            </a:r>
            <a:br>
              <a:rPr lang="pt-BR" sz="2800" b="1" dirty="0">
                <a:solidFill>
                  <a:srgbClr val="00B050"/>
                </a:solidFill>
              </a:rPr>
            </a:b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pPr lvl="3"/>
            <a:r>
              <a:rPr lang="pt-BR" sz="3200" b="1" dirty="0" smtClean="0">
                <a:solidFill>
                  <a:schemeClr val="tx2">
                    <a:lumMod val="75000"/>
                  </a:schemeClr>
                </a:solidFill>
              </a:rPr>
              <a:t>Curso não deveria ter ênfase em teoria nem em métodos computacionais</a:t>
            </a:r>
          </a:p>
          <a:p>
            <a:pPr lvl="3"/>
            <a:r>
              <a:rPr lang="pt-BR" sz="3200" b="1" dirty="0" smtClean="0">
                <a:solidFill>
                  <a:srgbClr val="3C1FED"/>
                </a:solidFill>
              </a:rPr>
              <a:t>Foco: interpretação de dados observacionais e experimentais</a:t>
            </a:r>
          </a:p>
          <a:p>
            <a:pPr lvl="4"/>
            <a:r>
              <a:rPr lang="pt-BR" sz="3000" b="1" dirty="0" smtClean="0">
                <a:solidFill>
                  <a:srgbClr val="FF0000"/>
                </a:solidFill>
              </a:rPr>
              <a:t>Discordância: pensamento estatístico requer recursos de alto nível (modelagem)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593E-13E2-47E9-B82F-A98102D928A0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587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dirty="0" smtClean="0">
                <a:solidFill>
                  <a:srgbClr val="FF0000"/>
                </a:solidFill>
              </a:rPr>
              <a:t>Por que ensinar estatística para todos? </a:t>
            </a:r>
            <a:endParaRPr lang="pt-BR" sz="32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pt-BR" sz="2800" dirty="0" smtClean="0"/>
          </a:p>
          <a:p>
            <a:pPr lvl="0"/>
            <a:r>
              <a:rPr lang="pt-BR" sz="2800" b="1" dirty="0" smtClean="0"/>
              <a:t>Estatística  é parte de nossa cultura</a:t>
            </a:r>
          </a:p>
          <a:p>
            <a:pPr lvl="0"/>
            <a:r>
              <a:rPr lang="pt-BR" sz="2800" b="1" dirty="0" smtClean="0">
                <a:solidFill>
                  <a:srgbClr val="FF0000"/>
                </a:solidFill>
              </a:rPr>
              <a:t>Pensamento estatístico  é parte essencial da </a:t>
            </a:r>
            <a:r>
              <a:rPr lang="pt-BR" sz="2800" b="1" dirty="0" err="1" smtClean="0">
                <a:solidFill>
                  <a:srgbClr val="FF0000"/>
                </a:solidFill>
              </a:rPr>
              <a:t>numeracia</a:t>
            </a:r>
            <a:endParaRPr lang="pt-BR" sz="2800" b="1" dirty="0" smtClean="0">
              <a:solidFill>
                <a:srgbClr val="FF0000"/>
              </a:solidFill>
            </a:endParaRPr>
          </a:p>
          <a:p>
            <a:pPr lvl="0"/>
            <a:r>
              <a:rPr lang="pt-BR" sz="2800" b="1" dirty="0" smtClean="0"/>
              <a:t>Exposição a dados reais pode ajudar o desenvolvimento  pessoal e a tomada de decisão</a:t>
            </a:r>
          </a:p>
          <a:p>
            <a:pPr lvl="0"/>
            <a:r>
              <a:rPr lang="pt-BR" sz="2800" b="1" dirty="0" smtClean="0">
                <a:solidFill>
                  <a:srgbClr val="00B050"/>
                </a:solidFill>
              </a:rPr>
              <a:t>Ideias estatísticas são usadas depois da escola</a:t>
            </a:r>
          </a:p>
          <a:p>
            <a:pPr lvl="0"/>
            <a:r>
              <a:rPr lang="pt-BR" sz="2800" b="1" dirty="0" smtClean="0"/>
              <a:t>Exposição precoce desenvolve a intuição que poderá ser formalizada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593E-13E2-47E9-B82F-A98102D928A0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695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dirty="0" smtClean="0">
                <a:solidFill>
                  <a:srgbClr val="FF0000"/>
                </a:solidFill>
              </a:rPr>
              <a:t>Por que ensinar estatística para todos? </a:t>
            </a:r>
            <a:endParaRPr lang="pt-BR" sz="32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pt-BR" sz="2800" dirty="0" smtClean="0"/>
          </a:p>
          <a:p>
            <a:pPr lvl="0"/>
            <a:r>
              <a:rPr lang="pt-BR" sz="2800" dirty="0" smtClean="0"/>
              <a:t>Foi desenvolvido material mas, como não havia obrigatoriedade não houve o envolvimento e incorporação das escolas</a:t>
            </a:r>
            <a:endParaRPr lang="pt-BR" sz="2800" dirty="0"/>
          </a:p>
          <a:p>
            <a:r>
              <a:rPr lang="pt-BR" sz="2800" b="1" dirty="0">
                <a:solidFill>
                  <a:srgbClr val="00B050"/>
                </a:solidFill>
              </a:rPr>
              <a:t>P</a:t>
            </a:r>
            <a:r>
              <a:rPr lang="pt-BR" sz="2800" b="1" dirty="0" smtClean="0">
                <a:solidFill>
                  <a:srgbClr val="00B050"/>
                </a:solidFill>
              </a:rPr>
              <a:t>ara </a:t>
            </a:r>
            <a:r>
              <a:rPr lang="pt-BR" sz="2800" b="1" dirty="0">
                <a:solidFill>
                  <a:srgbClr val="00B050"/>
                </a:solidFill>
              </a:rPr>
              <a:t>mudar o ensino nas escolas é preciso mais do que bons materiais – é preciso saber quem são as alavancas do sistema para </a:t>
            </a:r>
            <a:r>
              <a:rPr lang="pt-BR" sz="2800" b="1" dirty="0" smtClean="0">
                <a:solidFill>
                  <a:srgbClr val="00B050"/>
                </a:solidFill>
              </a:rPr>
              <a:t>envolvê-las também. </a:t>
            </a:r>
          </a:p>
          <a:p>
            <a:pPr marL="411480" lvl="1" indent="0">
              <a:buNone/>
            </a:pPr>
            <a:endParaRPr lang="pt-BR" sz="2600" dirty="0" smtClean="0">
              <a:sym typeface="Wingdings" pitchFamily="2" charset="2"/>
            </a:endParaRPr>
          </a:p>
          <a:p>
            <a:pPr marL="411480" lvl="1" indent="0">
              <a:buNone/>
            </a:pPr>
            <a:r>
              <a:rPr lang="pt-BR" sz="2600" dirty="0" smtClean="0">
                <a:sym typeface="Wingdings" pitchFamily="2" charset="2"/>
              </a:rPr>
              <a:t> </a:t>
            </a:r>
            <a:r>
              <a:rPr lang="pt-BR" sz="2800" b="1" i="1" dirty="0" smtClean="0">
                <a:solidFill>
                  <a:srgbClr val="0070C0"/>
                </a:solidFill>
              </a:rPr>
              <a:t>Mudanças </a:t>
            </a:r>
            <a:r>
              <a:rPr lang="pt-BR" sz="2800" b="1" i="1" dirty="0">
                <a:solidFill>
                  <a:srgbClr val="0070C0"/>
                </a:solidFill>
              </a:rPr>
              <a:t>levam tempo para serem aceitas.</a:t>
            </a:r>
          </a:p>
          <a:p>
            <a:pPr lvl="0"/>
            <a:endParaRPr lang="pt-BR" sz="2800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593E-13E2-47E9-B82F-A98102D928A0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727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dirty="0" smtClean="0">
                <a:solidFill>
                  <a:srgbClr val="FF0000"/>
                </a:solidFill>
              </a:rPr>
              <a:t>Por que ensinar estatística para todos? </a:t>
            </a:r>
            <a:endParaRPr lang="pt-BR" sz="32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pt-BR" sz="2800" dirty="0" smtClean="0"/>
          </a:p>
          <a:p>
            <a:pPr lvl="0"/>
            <a:r>
              <a:rPr lang="pt-BR" sz="2800" b="1" dirty="0" smtClean="0">
                <a:solidFill>
                  <a:schemeClr val="accent6">
                    <a:lumMod val="50000"/>
                  </a:schemeClr>
                </a:solidFill>
              </a:rPr>
              <a:t>Em meados dos anos 70 a Universidade de Londres colocou Análise de Dados no currículo</a:t>
            </a:r>
          </a:p>
          <a:p>
            <a:pPr lvl="0"/>
            <a:endParaRPr lang="pt-BR" sz="2800" b="1" dirty="0">
              <a:solidFill>
                <a:srgbClr val="00B050"/>
              </a:solidFill>
            </a:endParaRPr>
          </a:p>
          <a:p>
            <a:pPr marL="114300" lvl="0" indent="0">
              <a:buNone/>
            </a:pPr>
            <a:r>
              <a:rPr lang="pt-BR" sz="2800" b="1" dirty="0" smtClean="0">
                <a:solidFill>
                  <a:srgbClr val="00B050"/>
                </a:solidFill>
              </a:rPr>
              <a:t>  </a:t>
            </a:r>
            <a:r>
              <a:rPr lang="pt-BR" sz="2800" b="1" dirty="0" smtClean="0">
                <a:solidFill>
                  <a:srgbClr val="00B050"/>
                </a:solidFill>
                <a:sym typeface="Wingdings" pitchFamily="2" charset="2"/>
              </a:rPr>
              <a:t> </a:t>
            </a:r>
            <a:r>
              <a:rPr lang="pt-BR" sz="2800" b="1" dirty="0" smtClean="0">
                <a:solidFill>
                  <a:srgbClr val="00B050"/>
                </a:solidFill>
              </a:rPr>
              <a:t>Mas não sabiam como avaliar</a:t>
            </a:r>
          </a:p>
          <a:p>
            <a:pPr marL="114300" lvl="0" indent="0">
              <a:buNone/>
            </a:pPr>
            <a:endParaRPr lang="pt-BR" sz="2800" b="1" dirty="0">
              <a:solidFill>
                <a:srgbClr val="00B050"/>
              </a:solidFill>
            </a:endParaRPr>
          </a:p>
          <a:p>
            <a:r>
              <a:rPr lang="pt-BR" sz="2800" b="1" dirty="0" smtClean="0">
                <a:solidFill>
                  <a:srgbClr val="C00000"/>
                </a:solidFill>
              </a:rPr>
              <a:t>Voltou o curso teórico, mais matemático, sem projeto </a:t>
            </a:r>
            <a:endParaRPr lang="pt-BR" sz="2800" dirty="0" smtClean="0">
              <a:solidFill>
                <a:srgbClr val="C00000"/>
              </a:solidFill>
            </a:endParaRP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593E-13E2-47E9-B82F-A98102D928A0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448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620000" cy="1143000"/>
          </a:xfrm>
        </p:spPr>
        <p:txBody>
          <a:bodyPr/>
          <a:lstStyle/>
          <a:p>
            <a:r>
              <a:rPr lang="pt-BR" dirty="0" err="1" smtClean="0"/>
              <a:t>Cockroft</a:t>
            </a:r>
            <a:r>
              <a:rPr lang="pt-BR" dirty="0" smtClean="0"/>
              <a:t>   1923-1999 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23528" y="2780928"/>
            <a:ext cx="3657600" cy="3951288"/>
          </a:xfrm>
        </p:spPr>
        <p:txBody>
          <a:bodyPr>
            <a:normAutofit/>
          </a:bodyPr>
          <a:lstStyle/>
          <a:p>
            <a:r>
              <a:rPr lang="pt-BR" sz="2800" dirty="0" smtClean="0">
                <a:solidFill>
                  <a:srgbClr val="C00000"/>
                </a:solidFill>
              </a:rPr>
              <a:t>Trabalhava com topologia algébrica </a:t>
            </a:r>
          </a:p>
          <a:p>
            <a:endParaRPr lang="pt-BR" sz="3600" dirty="0">
              <a:solidFill>
                <a:srgbClr val="C00000"/>
              </a:solidFill>
            </a:endParaRP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endParaRPr lang="pt-BR" dirty="0" smtClean="0">
              <a:solidFill>
                <a:srgbClr val="C00000"/>
              </a:solidFill>
            </a:endParaRPr>
          </a:p>
          <a:p>
            <a:endParaRPr lang="pt-BR" dirty="0">
              <a:solidFill>
                <a:srgbClr val="C00000"/>
              </a:solidFill>
            </a:endParaRPr>
          </a:p>
          <a:p>
            <a:r>
              <a:rPr lang="pt-BR" dirty="0" smtClean="0">
                <a:solidFill>
                  <a:srgbClr val="C00000"/>
                </a:solidFill>
              </a:rPr>
              <a:t>Foi </a:t>
            </a:r>
            <a:r>
              <a:rPr lang="pt-BR" dirty="0">
                <a:solidFill>
                  <a:srgbClr val="C00000"/>
                </a:solidFill>
              </a:rPr>
              <a:t>designado pelo </a:t>
            </a:r>
            <a:r>
              <a:rPr lang="pt-BR" dirty="0" smtClean="0">
                <a:solidFill>
                  <a:srgbClr val="C00000"/>
                </a:solidFill>
              </a:rPr>
              <a:t>governo para uma comissão sobre o ensino de matemática na escola básica</a:t>
            </a:r>
            <a:endParaRPr lang="pt-BR" dirty="0">
              <a:solidFill>
                <a:srgbClr val="C00000"/>
              </a:solidFill>
            </a:endParaRPr>
          </a:p>
          <a:p>
            <a:endParaRPr lang="pt-BR" sz="2400" dirty="0">
              <a:solidFill>
                <a:srgbClr val="00B050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593E-13E2-47E9-B82F-A98102D928A0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044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  1982    </a:t>
            </a:r>
            <a:r>
              <a:rPr lang="pt-BR" dirty="0" err="1" smtClean="0"/>
              <a:t>Cockroft</a:t>
            </a:r>
            <a:r>
              <a:rPr lang="pt-BR" dirty="0" smtClean="0"/>
              <a:t> </a:t>
            </a:r>
            <a:r>
              <a:rPr lang="pt-BR" dirty="0" err="1" smtClean="0"/>
              <a:t>report</a:t>
            </a:r>
            <a:r>
              <a:rPr lang="pt-BR" dirty="0" smtClean="0"/>
              <a:t>   </a:t>
            </a:r>
            <a:r>
              <a:rPr lang="pt-BR" dirty="0" err="1" smtClean="0"/>
              <a:t>Uk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pt-BR" sz="3600" dirty="0" smtClean="0">
              <a:solidFill>
                <a:srgbClr val="C00000"/>
              </a:solidFill>
            </a:endParaRPr>
          </a:p>
          <a:p>
            <a:r>
              <a:rPr lang="pt-BR" sz="3600" dirty="0" smtClean="0">
                <a:solidFill>
                  <a:srgbClr val="C00000"/>
                </a:solidFill>
              </a:rPr>
              <a:t>Probabilidade e Estatística</a:t>
            </a:r>
          </a:p>
          <a:p>
            <a:endParaRPr lang="pt-BR" sz="3600" dirty="0" smtClean="0">
              <a:solidFill>
                <a:srgbClr val="C00000"/>
              </a:solidFill>
            </a:endParaRPr>
          </a:p>
          <a:p>
            <a:r>
              <a:rPr lang="pt-BR" dirty="0">
                <a:solidFill>
                  <a:srgbClr val="C00000"/>
                </a:solidFill>
              </a:rPr>
              <a:t>http://www.educationengland.org.uk/documents/cockcroft/index.html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Ensinada devagar</a:t>
            </a:r>
          </a:p>
          <a:p>
            <a:r>
              <a:rPr lang="pt-BR" sz="2800" dirty="0" smtClean="0">
                <a:solidFill>
                  <a:srgbClr val="00B050"/>
                </a:solidFill>
              </a:rPr>
              <a:t>Com discussão</a:t>
            </a:r>
          </a:p>
          <a:p>
            <a:r>
              <a:rPr lang="pt-BR" sz="2800" dirty="0" smtClean="0">
                <a:solidFill>
                  <a:srgbClr val="FF0000"/>
                </a:solidFill>
              </a:rPr>
              <a:t>Rapidez resulta em fracasso na compreensão das ideias fundamentais</a:t>
            </a:r>
          </a:p>
          <a:p>
            <a:pPr lvl="1"/>
            <a:r>
              <a:rPr lang="pt-BR" sz="2400" dirty="0" smtClean="0">
                <a:solidFill>
                  <a:srgbClr val="00B050"/>
                </a:solidFill>
              </a:rPr>
              <a:t>Compromete o futuro aprendizado </a:t>
            </a:r>
            <a:endParaRPr lang="pt-BR" sz="2400" dirty="0">
              <a:solidFill>
                <a:srgbClr val="00B050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593E-13E2-47E9-B82F-A98102D928A0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95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 1982    </a:t>
            </a:r>
            <a:r>
              <a:rPr lang="pt-BR" dirty="0" err="1"/>
              <a:t>Cockroft</a:t>
            </a:r>
            <a:r>
              <a:rPr lang="pt-BR" dirty="0"/>
              <a:t> </a:t>
            </a:r>
            <a:r>
              <a:rPr lang="pt-BR" dirty="0" err="1"/>
              <a:t>report</a:t>
            </a:r>
            <a:r>
              <a:rPr lang="pt-BR" dirty="0"/>
              <a:t>   </a:t>
            </a:r>
            <a:r>
              <a:rPr lang="pt-BR" dirty="0" err="1"/>
              <a:t>Uk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t-BR" sz="3200" dirty="0" smtClean="0"/>
          </a:p>
          <a:p>
            <a:r>
              <a:rPr lang="pt-BR" sz="3200" b="1" i="1" dirty="0" smtClean="0">
                <a:solidFill>
                  <a:srgbClr val="00B050"/>
                </a:solidFill>
              </a:rPr>
              <a:t>Estatística não  </a:t>
            </a:r>
            <a:r>
              <a:rPr lang="pt-BR" sz="3200" b="1" i="1" dirty="0">
                <a:solidFill>
                  <a:srgbClr val="00B050"/>
                </a:solidFill>
              </a:rPr>
              <a:t>é simplesmente um conjunto </a:t>
            </a:r>
            <a:r>
              <a:rPr lang="pt-BR" sz="3200" b="1" i="1" dirty="0" smtClean="0">
                <a:solidFill>
                  <a:srgbClr val="00B050"/>
                </a:solidFill>
              </a:rPr>
              <a:t>de técnicas </a:t>
            </a:r>
            <a:r>
              <a:rPr lang="pt-BR" sz="3200" b="1" i="1" dirty="0">
                <a:solidFill>
                  <a:srgbClr val="00B050"/>
                </a:solidFill>
              </a:rPr>
              <a:t>–é mais uma atitude que permite tomar decisões em face da variabilidade e da incerteza</a:t>
            </a:r>
            <a:r>
              <a:rPr lang="pt-BR" sz="3200" b="1" i="1" dirty="0" smtClean="0">
                <a:solidFill>
                  <a:srgbClr val="00B050"/>
                </a:solidFill>
              </a:rPr>
              <a:t>.</a:t>
            </a:r>
          </a:p>
          <a:p>
            <a:endParaRPr lang="pt-BR" sz="3200" dirty="0"/>
          </a:p>
          <a:p>
            <a:pPr lvl="1"/>
            <a:r>
              <a:rPr lang="pt-BR" sz="3000" dirty="0">
                <a:solidFill>
                  <a:srgbClr val="C00000"/>
                </a:solidFill>
              </a:rPr>
              <a:t>O </a:t>
            </a:r>
            <a:r>
              <a:rPr lang="pt-BR" sz="3000" dirty="0" smtClean="0">
                <a:solidFill>
                  <a:srgbClr val="C00000"/>
                </a:solidFill>
              </a:rPr>
              <a:t>relatório e outros documentos decorrentes dele  sensibilizaram </a:t>
            </a:r>
            <a:r>
              <a:rPr lang="pt-BR" sz="3000" dirty="0">
                <a:solidFill>
                  <a:srgbClr val="C00000"/>
                </a:solidFill>
              </a:rPr>
              <a:t>o governo que introduziu a </a:t>
            </a:r>
            <a:r>
              <a:rPr lang="pt-BR" sz="3000" dirty="0" smtClean="0">
                <a:solidFill>
                  <a:srgbClr val="C00000"/>
                </a:solidFill>
              </a:rPr>
              <a:t>estatística  </a:t>
            </a:r>
            <a:r>
              <a:rPr lang="pt-BR" sz="3000" dirty="0">
                <a:solidFill>
                  <a:srgbClr val="C00000"/>
                </a:solidFill>
              </a:rPr>
              <a:t>na escola </a:t>
            </a:r>
            <a:r>
              <a:rPr lang="pt-BR" sz="3000" dirty="0" smtClean="0">
                <a:solidFill>
                  <a:srgbClr val="C00000"/>
                </a:solidFill>
              </a:rPr>
              <a:t>básica (1989)</a:t>
            </a:r>
            <a:endParaRPr lang="pt-BR" sz="3000" dirty="0">
              <a:solidFill>
                <a:srgbClr val="C00000"/>
              </a:solidFill>
            </a:endParaRP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593E-13E2-47E9-B82F-A98102D928A0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190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 só que .....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3200" dirty="0" smtClean="0"/>
          </a:p>
          <a:p>
            <a:r>
              <a:rPr lang="pt-BR" sz="3200" dirty="0" smtClean="0">
                <a:solidFill>
                  <a:srgbClr val="00B050"/>
                </a:solidFill>
              </a:rPr>
              <a:t>Professores passaram a preparar seus alunos para responder testes nacionais</a:t>
            </a:r>
          </a:p>
          <a:p>
            <a:pPr lvl="2"/>
            <a:r>
              <a:rPr lang="pt-BR" sz="3200" dirty="0" smtClean="0"/>
              <a:t>Pensamento  estatístico deixado de lado</a:t>
            </a:r>
          </a:p>
          <a:p>
            <a:r>
              <a:rPr lang="pt-BR" sz="3200" dirty="0" smtClean="0">
                <a:solidFill>
                  <a:srgbClr val="C00000"/>
                </a:solidFill>
              </a:rPr>
              <a:t>Avaliação pontual estimula o ensino pontual</a:t>
            </a:r>
          </a:p>
          <a:p>
            <a:r>
              <a:rPr lang="pt-BR" sz="3200" dirty="0" smtClean="0"/>
              <a:t>Coordenador sempre um matemático</a:t>
            </a:r>
          </a:p>
          <a:p>
            <a:pPr lvl="1"/>
            <a:endParaRPr lang="pt-BR" dirty="0"/>
          </a:p>
          <a:p>
            <a:pPr lvl="2"/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593E-13E2-47E9-B82F-A98102D928A0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081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 só que .....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3200" dirty="0" smtClean="0"/>
          </a:p>
          <a:p>
            <a:r>
              <a:rPr lang="pt-BR" sz="3200" dirty="0" smtClean="0">
                <a:solidFill>
                  <a:srgbClr val="00B050"/>
                </a:solidFill>
              </a:rPr>
              <a:t>A coordenação espera  viés matemático</a:t>
            </a:r>
          </a:p>
          <a:p>
            <a:pPr lvl="1"/>
            <a:r>
              <a:rPr lang="pt-BR" sz="3200" dirty="0" smtClean="0">
                <a:solidFill>
                  <a:srgbClr val="C00000"/>
                </a:solidFill>
              </a:rPr>
              <a:t>Não há estímulo para trabalhar com projetos</a:t>
            </a:r>
          </a:p>
          <a:p>
            <a:r>
              <a:rPr lang="pt-BR" sz="3200" dirty="0" smtClean="0"/>
              <a:t>Análise de dados vista como trivial</a:t>
            </a:r>
          </a:p>
          <a:p>
            <a:endParaRPr lang="pt-BR" sz="3200" dirty="0" smtClean="0">
              <a:solidFill>
                <a:srgbClr val="0070C0"/>
              </a:solidFill>
            </a:endParaRPr>
          </a:p>
          <a:p>
            <a:r>
              <a:rPr lang="pt-BR" sz="3200" dirty="0" smtClean="0">
                <a:solidFill>
                  <a:srgbClr val="0070C0"/>
                </a:solidFill>
                <a:sym typeface="Wingdings" pitchFamily="2" charset="2"/>
              </a:rPr>
              <a:t> </a:t>
            </a:r>
            <a:r>
              <a:rPr lang="pt-BR" sz="3200" dirty="0" smtClean="0">
                <a:solidFill>
                  <a:srgbClr val="0070C0"/>
                </a:solidFill>
              </a:rPr>
              <a:t>Necessidade de eterna vigilância e estímulo para professor mudar seu olhar...</a:t>
            </a:r>
          </a:p>
          <a:p>
            <a:endParaRPr lang="pt-BR" dirty="0" smtClean="0"/>
          </a:p>
          <a:p>
            <a:pPr lvl="1"/>
            <a:endParaRPr lang="pt-BR" dirty="0"/>
          </a:p>
          <a:p>
            <a:pPr lvl="2"/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593E-13E2-47E9-B82F-A98102D928A0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349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RSS Centre for </a:t>
            </a:r>
            <a:r>
              <a:rPr lang="pt-BR" dirty="0" err="1" smtClean="0"/>
              <a:t>Statistical</a:t>
            </a:r>
            <a:r>
              <a:rPr lang="pt-BR" dirty="0" smtClean="0"/>
              <a:t> </a:t>
            </a:r>
            <a:r>
              <a:rPr lang="pt-BR" dirty="0" err="1" smtClean="0"/>
              <a:t>Education</a:t>
            </a:r>
            <a:r>
              <a:rPr lang="pt-BR" dirty="0" smtClean="0"/>
              <a:t>  2000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sz="3200" u="sng" dirty="0" smtClean="0">
                <a:solidFill>
                  <a:srgbClr val="0070C0"/>
                </a:solidFill>
              </a:rPr>
              <a:t>PROGRAMA CENSUS AT SCHOOL</a:t>
            </a:r>
          </a:p>
          <a:p>
            <a:endParaRPr lang="pt-BR" sz="3200" dirty="0">
              <a:solidFill>
                <a:srgbClr val="0070C0"/>
              </a:solidFill>
            </a:endParaRPr>
          </a:p>
          <a:p>
            <a:r>
              <a:rPr lang="pt-BR" sz="3200" dirty="0" smtClean="0">
                <a:solidFill>
                  <a:srgbClr val="0070C0"/>
                </a:solidFill>
              </a:rPr>
              <a:t>Países de língua inglesa (predominantemente) </a:t>
            </a:r>
          </a:p>
          <a:p>
            <a:endParaRPr lang="pt-BR" sz="3200" dirty="0">
              <a:solidFill>
                <a:srgbClr val="0070C0"/>
              </a:solidFill>
            </a:endParaRPr>
          </a:p>
          <a:p>
            <a:r>
              <a:rPr lang="pt-BR" sz="3200" dirty="0" smtClean="0">
                <a:solidFill>
                  <a:srgbClr val="0070C0"/>
                </a:solidFill>
              </a:rPr>
              <a:t>Dados dos próprios alunos</a:t>
            </a:r>
            <a:endParaRPr lang="pt-BR" sz="3200" dirty="0">
              <a:solidFill>
                <a:srgbClr val="0070C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593E-13E2-47E9-B82F-A98102D928A0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404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10784" y="2204864"/>
            <a:ext cx="734481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eaLnBrk="0" hangingPunct="0"/>
            <a:r>
              <a:rPr lang="pt-BR" b="1" i="1" dirty="0" err="1">
                <a:solidFill>
                  <a:schemeClr val="hlink"/>
                </a:solidFill>
              </a:rPr>
              <a:t>Scheaffer</a:t>
            </a:r>
            <a:r>
              <a:rPr lang="pt-BR" b="1" i="1" dirty="0">
                <a:solidFill>
                  <a:schemeClr val="hlink"/>
                </a:solidFill>
              </a:rPr>
              <a:t> (2001, ASA)</a:t>
            </a:r>
            <a:r>
              <a:rPr lang="pt-BR" sz="3200" b="1" dirty="0">
                <a:solidFill>
                  <a:srgbClr val="0000FF"/>
                </a:solidFill>
              </a:rPr>
              <a:t> </a:t>
            </a:r>
          </a:p>
          <a:p>
            <a:pPr lvl="2" eaLnBrk="0" hangingPunct="0"/>
            <a:endParaRPr lang="pt-BR" sz="3200" b="1" dirty="0">
              <a:solidFill>
                <a:srgbClr val="0000FF"/>
              </a:solidFill>
            </a:endParaRPr>
          </a:p>
          <a:p>
            <a:pPr lvl="2" eaLnBrk="0" hangingPunct="0"/>
            <a:r>
              <a:rPr lang="en-US" sz="3200" b="1" i="1" dirty="0">
                <a:solidFill>
                  <a:srgbClr val="00B050"/>
                </a:solidFill>
              </a:rPr>
              <a:t>“Statistics was emerging as a science, but had a trouble childhood; many homes offered a bed, but none  would support its maturing to its full potential; this boded ill for statistics education”.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593E-13E2-47E9-B82F-A98102D928A0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986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  ASA    EUA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Segundo </a:t>
            </a:r>
            <a:r>
              <a:rPr lang="pt-BR" sz="2400" dirty="0" err="1" smtClean="0"/>
              <a:t>Scheaffer</a:t>
            </a:r>
            <a:r>
              <a:rPr lang="pt-BR" sz="2400" dirty="0" smtClean="0"/>
              <a:t> </a:t>
            </a:r>
          </a:p>
          <a:p>
            <a:endParaRPr lang="pt-BR" sz="2400" dirty="0" smtClean="0"/>
          </a:p>
          <a:p>
            <a:pPr marL="114300" indent="0">
              <a:buNone/>
            </a:pPr>
            <a:r>
              <a:rPr lang="pt-BR" sz="2400" dirty="0">
                <a:hlinkClick r:id="rId2"/>
              </a:rPr>
              <a:t>www.amstat.org/publications/amstat_news/2001/pres11.html</a:t>
            </a:r>
            <a:endParaRPr lang="pt-BR" sz="2400" dirty="0"/>
          </a:p>
          <a:p>
            <a:endParaRPr lang="pt-BR" sz="2400" dirty="0" smtClean="0"/>
          </a:p>
          <a:p>
            <a:pPr marL="114300" indent="0">
              <a:buNone/>
            </a:pPr>
            <a:r>
              <a:rPr lang="pt-BR" sz="2400" dirty="0" smtClean="0"/>
              <a:t>Os EUA foram influenciados pelo relatório Cockcroft e juntamente com a ASA (American </a:t>
            </a:r>
            <a:r>
              <a:rPr lang="pt-BR" sz="2400" dirty="0" err="1" smtClean="0"/>
              <a:t>Statistical</a:t>
            </a:r>
            <a:r>
              <a:rPr lang="pt-BR" sz="2400" dirty="0" smtClean="0"/>
              <a:t> </a:t>
            </a:r>
            <a:r>
              <a:rPr lang="pt-BR" sz="2400" dirty="0" err="1" smtClean="0"/>
              <a:t>Association</a:t>
            </a:r>
            <a:r>
              <a:rPr lang="pt-BR" sz="2400" dirty="0" smtClean="0"/>
              <a:t>) construíram um currículo em 1989 (atualizado em 2000). </a:t>
            </a:r>
          </a:p>
          <a:p>
            <a:endParaRPr lang="pt-BR" sz="2400" dirty="0"/>
          </a:p>
          <a:p>
            <a:pPr lvl="1"/>
            <a:r>
              <a:rPr lang="pt-BR" dirty="0">
                <a:solidFill>
                  <a:srgbClr val="C00000"/>
                </a:solidFill>
              </a:rPr>
              <a:t>Isto </a:t>
            </a:r>
            <a:r>
              <a:rPr lang="pt-BR" dirty="0" smtClean="0">
                <a:solidFill>
                  <a:srgbClr val="C00000"/>
                </a:solidFill>
              </a:rPr>
              <a:t>impulsionou </a:t>
            </a:r>
            <a:r>
              <a:rPr lang="pt-BR" dirty="0">
                <a:solidFill>
                  <a:srgbClr val="C00000"/>
                </a:solidFill>
              </a:rPr>
              <a:t>o ensino básico </a:t>
            </a:r>
            <a:r>
              <a:rPr lang="pt-BR" dirty="0" smtClean="0">
                <a:solidFill>
                  <a:srgbClr val="C00000"/>
                </a:solidFill>
              </a:rPr>
              <a:t>universitário (publicações)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593E-13E2-47E9-B82F-A98102D928A0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611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  ASA    EUA  questões: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Letramento (literacia) quantitativo ou estatística? </a:t>
            </a:r>
          </a:p>
          <a:p>
            <a:endParaRPr lang="pt-BR" sz="3200" dirty="0">
              <a:solidFill>
                <a:srgbClr val="C00000"/>
              </a:solidFill>
            </a:endParaRPr>
          </a:p>
          <a:p>
            <a:r>
              <a:rPr lang="pt-BR" sz="3200" i="1" dirty="0" smtClean="0">
                <a:solidFill>
                  <a:srgbClr val="00B050"/>
                </a:solidFill>
              </a:rPr>
              <a:t>Data </a:t>
            </a:r>
            <a:r>
              <a:rPr lang="pt-BR" sz="3200" i="1" dirty="0" err="1" smtClean="0">
                <a:solidFill>
                  <a:srgbClr val="00B050"/>
                </a:solidFill>
              </a:rPr>
              <a:t>handling</a:t>
            </a:r>
            <a:r>
              <a:rPr lang="pt-BR" sz="3200" i="1" dirty="0" smtClean="0">
                <a:solidFill>
                  <a:srgbClr val="00B050"/>
                </a:solidFill>
              </a:rPr>
              <a:t> </a:t>
            </a:r>
            <a:r>
              <a:rPr lang="pt-BR" sz="3200" dirty="0" smtClean="0">
                <a:solidFill>
                  <a:srgbClr val="00B050"/>
                </a:solidFill>
              </a:rPr>
              <a:t>ou estatística?</a:t>
            </a:r>
          </a:p>
          <a:p>
            <a:endParaRPr lang="pt-BR" sz="3200" dirty="0">
              <a:solidFill>
                <a:srgbClr val="C00000"/>
              </a:solidFill>
            </a:endParaRPr>
          </a:p>
          <a:p>
            <a:r>
              <a:rPr lang="pt-BR" sz="3200" dirty="0" smtClean="0">
                <a:solidFill>
                  <a:srgbClr val="C00000"/>
                </a:solidFill>
              </a:rPr>
              <a:t>Estatística é (não é) ramo da matemática? </a:t>
            </a:r>
            <a:endParaRPr lang="pt-BR" sz="3200" dirty="0">
              <a:solidFill>
                <a:srgbClr val="C0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593E-13E2-47E9-B82F-A98102D928A0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054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  ASA    EUA  2004/2005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3200" dirty="0" smtClean="0"/>
              <a:t>GAISE </a:t>
            </a:r>
            <a:r>
              <a:rPr lang="pt-BR" sz="3200" dirty="0" smtClean="0">
                <a:sym typeface="Wingdings" pitchFamily="2" charset="2"/>
              </a:rPr>
              <a:t> </a:t>
            </a:r>
            <a:endParaRPr lang="pt-BR" sz="3200" dirty="0" smtClean="0"/>
          </a:p>
          <a:p>
            <a:endParaRPr lang="pt-BR" sz="3200" dirty="0">
              <a:solidFill>
                <a:srgbClr val="C00000"/>
              </a:solidFill>
            </a:endParaRPr>
          </a:p>
          <a:p>
            <a:r>
              <a:rPr lang="pt-BR" sz="3600" i="1" dirty="0" err="1">
                <a:solidFill>
                  <a:srgbClr val="00B050"/>
                </a:solidFill>
              </a:rPr>
              <a:t>Guidelines</a:t>
            </a:r>
            <a:r>
              <a:rPr lang="pt-BR" sz="3600" i="1" dirty="0">
                <a:solidFill>
                  <a:srgbClr val="00B050"/>
                </a:solidFill>
              </a:rPr>
              <a:t> for </a:t>
            </a:r>
            <a:r>
              <a:rPr lang="pt-BR" sz="3600" i="1" dirty="0" err="1">
                <a:solidFill>
                  <a:srgbClr val="00B050"/>
                </a:solidFill>
              </a:rPr>
              <a:t>Assessment</a:t>
            </a:r>
            <a:r>
              <a:rPr lang="pt-BR" sz="3600" i="1" dirty="0">
                <a:solidFill>
                  <a:srgbClr val="00B050"/>
                </a:solidFill>
              </a:rPr>
              <a:t> </a:t>
            </a:r>
            <a:r>
              <a:rPr lang="pt-BR" sz="3600" i="1" dirty="0" err="1">
                <a:solidFill>
                  <a:srgbClr val="00B050"/>
                </a:solidFill>
              </a:rPr>
              <a:t>and</a:t>
            </a:r>
            <a:r>
              <a:rPr lang="pt-BR" sz="3600" i="1" dirty="0">
                <a:solidFill>
                  <a:srgbClr val="00B050"/>
                </a:solidFill>
              </a:rPr>
              <a:t> </a:t>
            </a:r>
            <a:r>
              <a:rPr lang="pt-BR" sz="3600" i="1" dirty="0" err="1" smtClean="0">
                <a:solidFill>
                  <a:srgbClr val="00B050"/>
                </a:solidFill>
              </a:rPr>
              <a:t>Instruction</a:t>
            </a:r>
            <a:r>
              <a:rPr lang="pt-BR" sz="3600" i="1" dirty="0" smtClean="0">
                <a:solidFill>
                  <a:srgbClr val="00B050"/>
                </a:solidFill>
              </a:rPr>
              <a:t> </a:t>
            </a:r>
            <a:r>
              <a:rPr lang="pt-BR" sz="3600" i="1" dirty="0">
                <a:solidFill>
                  <a:srgbClr val="00B050"/>
                </a:solidFill>
              </a:rPr>
              <a:t>in </a:t>
            </a:r>
            <a:r>
              <a:rPr lang="pt-BR" sz="3600" i="1" dirty="0" err="1">
                <a:solidFill>
                  <a:srgbClr val="00B050"/>
                </a:solidFill>
              </a:rPr>
              <a:t>Statistics</a:t>
            </a:r>
            <a:r>
              <a:rPr lang="pt-BR" sz="3600" i="1" dirty="0">
                <a:solidFill>
                  <a:srgbClr val="00B050"/>
                </a:solidFill>
              </a:rPr>
              <a:t> </a:t>
            </a:r>
            <a:r>
              <a:rPr lang="pt-BR" sz="3600" i="1" dirty="0" err="1" smtClean="0">
                <a:solidFill>
                  <a:srgbClr val="00B050"/>
                </a:solidFill>
              </a:rPr>
              <a:t>Education</a:t>
            </a:r>
            <a:endParaRPr lang="pt-BR" sz="3600" i="1" dirty="0" smtClean="0">
              <a:solidFill>
                <a:srgbClr val="00B050"/>
              </a:solidFill>
            </a:endParaRPr>
          </a:p>
          <a:p>
            <a:endParaRPr lang="pt-BR" sz="3600" i="1" dirty="0">
              <a:solidFill>
                <a:srgbClr val="00B050"/>
              </a:solidFill>
            </a:endParaRPr>
          </a:p>
          <a:p>
            <a:r>
              <a:rPr lang="pt-BR" sz="3600" i="1" dirty="0" err="1" smtClean="0">
                <a:solidFill>
                  <a:srgbClr val="C00000"/>
                </a:solidFill>
              </a:rPr>
              <a:t>Pre</a:t>
            </a:r>
            <a:r>
              <a:rPr lang="pt-BR" sz="3600" i="1" dirty="0" smtClean="0">
                <a:solidFill>
                  <a:srgbClr val="C00000"/>
                </a:solidFill>
              </a:rPr>
              <a:t> - K12                COLLEGE</a:t>
            </a:r>
          </a:p>
          <a:p>
            <a:endParaRPr lang="pt-BR" sz="3600" i="1" dirty="0">
              <a:solidFill>
                <a:srgbClr val="00B050"/>
              </a:solidFill>
            </a:endParaRPr>
          </a:p>
          <a:p>
            <a:r>
              <a:rPr lang="pt-BR" sz="3000" i="1" dirty="0">
                <a:solidFill>
                  <a:srgbClr val="00B050"/>
                </a:solidFill>
              </a:rPr>
              <a:t>http://www.amstat.org/education/gaise/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593E-13E2-47E9-B82F-A98102D928A0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22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GAISE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3000" i="1" dirty="0" smtClean="0">
                <a:solidFill>
                  <a:srgbClr val="00B050"/>
                </a:solidFill>
              </a:rPr>
              <a:t>Diferença entre Estatística e Matemática </a:t>
            </a:r>
            <a:r>
              <a:rPr lang="pt-BR" sz="3000" i="1" dirty="0" smtClean="0">
                <a:solidFill>
                  <a:srgbClr val="00B050"/>
                </a:solidFill>
                <a:sym typeface="Wingdings" pitchFamily="2" charset="2"/>
              </a:rPr>
              <a:t></a:t>
            </a:r>
          </a:p>
          <a:p>
            <a:pPr marL="114300" indent="0">
              <a:buNone/>
            </a:pPr>
            <a:endParaRPr lang="pt-BR" sz="3000" i="1" dirty="0" smtClean="0">
              <a:solidFill>
                <a:srgbClr val="00B050"/>
              </a:solidFill>
              <a:sym typeface="Wingdings" pitchFamily="2" charset="2"/>
            </a:endParaRPr>
          </a:p>
          <a:p>
            <a:pPr lvl="1"/>
            <a:r>
              <a:rPr lang="pt-BR" sz="2800" i="1" dirty="0" smtClean="0">
                <a:solidFill>
                  <a:srgbClr val="C00000"/>
                </a:solidFill>
                <a:sym typeface="Wingdings" pitchFamily="2" charset="2"/>
              </a:rPr>
              <a:t>Presença constante de variabilidade</a:t>
            </a:r>
          </a:p>
          <a:p>
            <a:endParaRPr lang="pt-BR" sz="3000" i="1" dirty="0" smtClean="0">
              <a:solidFill>
                <a:srgbClr val="00B050"/>
              </a:solidFill>
              <a:sym typeface="Wingdings" pitchFamily="2" charset="2"/>
            </a:endParaRPr>
          </a:p>
          <a:p>
            <a:pPr lvl="2"/>
            <a:r>
              <a:rPr lang="pt-BR" sz="2600" b="1" i="1" dirty="0" smtClean="0">
                <a:solidFill>
                  <a:srgbClr val="0070C0"/>
                </a:solidFill>
                <a:sym typeface="Wingdings" pitchFamily="2" charset="2"/>
              </a:rPr>
              <a:t>Variabilidade em  medidas</a:t>
            </a:r>
          </a:p>
          <a:p>
            <a:pPr lvl="2"/>
            <a:r>
              <a:rPr lang="pt-BR" sz="2600" b="1" i="1" dirty="0" smtClean="0">
                <a:solidFill>
                  <a:schemeClr val="accent6">
                    <a:lumMod val="50000"/>
                  </a:schemeClr>
                </a:solidFill>
                <a:sym typeface="Wingdings" pitchFamily="2" charset="2"/>
              </a:rPr>
              <a:t>Variabilidade natural</a:t>
            </a:r>
          </a:p>
          <a:p>
            <a:pPr lvl="2"/>
            <a:r>
              <a:rPr lang="pt-BR" sz="2600" b="1" i="1" dirty="0" smtClean="0">
                <a:solidFill>
                  <a:srgbClr val="00B050"/>
                </a:solidFill>
                <a:sym typeface="Wingdings" pitchFamily="2" charset="2"/>
              </a:rPr>
              <a:t>Variabilidade induzida</a:t>
            </a:r>
          </a:p>
          <a:p>
            <a:pPr lvl="1"/>
            <a:endParaRPr lang="pt-BR" sz="2800" i="1" dirty="0" smtClean="0">
              <a:solidFill>
                <a:srgbClr val="00B050"/>
              </a:solidFill>
            </a:endParaRPr>
          </a:p>
          <a:p>
            <a:pPr lvl="1"/>
            <a:r>
              <a:rPr lang="pt-BR" sz="2800" b="1" i="1" dirty="0" smtClean="0">
                <a:solidFill>
                  <a:schemeClr val="accent6">
                    <a:lumMod val="50000"/>
                  </a:schemeClr>
                </a:solidFill>
                <a:sym typeface="Wingdings" pitchFamily="2" charset="2"/>
              </a:rPr>
              <a:t> aluno deve se sentir confortável ao  </a:t>
            </a:r>
          </a:p>
          <a:p>
            <a:pPr marL="411480" lvl="1" indent="0">
              <a:buNone/>
            </a:pPr>
            <a:r>
              <a:rPr lang="pt-BR" sz="2800" b="1" i="1" dirty="0" smtClean="0">
                <a:solidFill>
                  <a:schemeClr val="accent6">
                    <a:lumMod val="50000"/>
                  </a:schemeClr>
                </a:solidFill>
                <a:sym typeface="Wingdings" pitchFamily="2" charset="2"/>
              </a:rPr>
              <a:t>                              trabalhar com dados</a:t>
            </a:r>
            <a:endParaRPr lang="pt-BR" sz="28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593E-13E2-47E9-B82F-A98102D928A0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491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GAISE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600" i="1" dirty="0" smtClean="0">
                <a:solidFill>
                  <a:srgbClr val="00B050"/>
                </a:solidFill>
              </a:rPr>
              <a:t>Resolução de problemas </a:t>
            </a:r>
          </a:p>
          <a:p>
            <a:endParaRPr lang="pt-BR" sz="2800" b="1" i="1" dirty="0">
              <a:solidFill>
                <a:srgbClr val="00B050"/>
              </a:solidFill>
            </a:endParaRPr>
          </a:p>
          <a:p>
            <a:pPr lvl="1"/>
            <a:r>
              <a:rPr lang="pt-BR" sz="2800" b="1" i="1" dirty="0" smtClean="0">
                <a:solidFill>
                  <a:schemeClr val="accent6">
                    <a:lumMod val="50000"/>
                  </a:schemeClr>
                </a:solidFill>
              </a:rPr>
              <a:t>Formular questões</a:t>
            </a:r>
          </a:p>
          <a:p>
            <a:pPr marL="411480" lvl="1" indent="0">
              <a:buNone/>
            </a:pPr>
            <a:endParaRPr lang="pt-BR" sz="2800" b="1" i="1" dirty="0">
              <a:solidFill>
                <a:schemeClr val="accent6">
                  <a:lumMod val="50000"/>
                </a:schemeClr>
              </a:solidFill>
            </a:endParaRPr>
          </a:p>
          <a:p>
            <a:pPr lvl="3"/>
            <a:r>
              <a:rPr lang="pt-BR" sz="2800" b="1" i="1" dirty="0" smtClean="0">
                <a:solidFill>
                  <a:schemeClr val="accent6">
                    <a:lumMod val="50000"/>
                  </a:schemeClr>
                </a:solidFill>
              </a:rPr>
              <a:t>Coletar dados</a:t>
            </a:r>
          </a:p>
          <a:p>
            <a:pPr lvl="1"/>
            <a:endParaRPr lang="pt-BR" sz="2800" b="1" i="1" dirty="0">
              <a:solidFill>
                <a:schemeClr val="accent6">
                  <a:lumMod val="50000"/>
                </a:schemeClr>
              </a:solidFill>
            </a:endParaRPr>
          </a:p>
          <a:p>
            <a:pPr lvl="5"/>
            <a:r>
              <a:rPr lang="pt-BR" sz="2800" b="1" i="1" dirty="0" smtClean="0">
                <a:solidFill>
                  <a:schemeClr val="accent6">
                    <a:lumMod val="50000"/>
                  </a:schemeClr>
                </a:solidFill>
              </a:rPr>
              <a:t>Analisar dados</a:t>
            </a:r>
          </a:p>
          <a:p>
            <a:pPr lvl="1"/>
            <a:endParaRPr lang="pt-BR" sz="2800" b="1" i="1" dirty="0">
              <a:solidFill>
                <a:schemeClr val="accent6">
                  <a:lumMod val="50000"/>
                </a:schemeClr>
              </a:solidFill>
            </a:endParaRPr>
          </a:p>
          <a:p>
            <a:pPr lvl="8"/>
            <a:r>
              <a:rPr lang="pt-BR" sz="2800" b="1" i="1" dirty="0" smtClean="0">
                <a:solidFill>
                  <a:schemeClr val="accent6">
                    <a:lumMod val="50000"/>
                  </a:schemeClr>
                </a:solidFill>
              </a:rPr>
              <a:t>Interpretar dados</a:t>
            </a:r>
            <a:endParaRPr lang="pt-BR" sz="28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593E-13E2-47E9-B82F-A98102D928A0}" type="slidenum">
              <a:rPr lang="pt-BR" smtClean="0"/>
              <a:t>24</a:t>
            </a:fld>
            <a:endParaRPr lang="pt-BR"/>
          </a:p>
        </p:txBody>
      </p:sp>
      <p:sp>
        <p:nvSpPr>
          <p:cNvPr id="5" name="Botão de ação: Ajuda 4">
            <a:hlinkClick r:id="" action="ppaction://noaction" highlightClick="1"/>
          </p:cNvPr>
          <p:cNvSpPr/>
          <p:nvPr/>
        </p:nvSpPr>
        <p:spPr>
          <a:xfrm>
            <a:off x="6084168" y="3514128"/>
            <a:ext cx="1080120" cy="158417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556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GAISE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sz="3200" i="1" dirty="0" smtClean="0">
                <a:solidFill>
                  <a:srgbClr val="00B050"/>
                </a:solidFill>
              </a:rPr>
              <a:t>Estrutura requer anos de amadurecimento e  treinamento</a:t>
            </a:r>
          </a:p>
          <a:p>
            <a:endParaRPr lang="pt-BR" sz="3200" i="1" dirty="0">
              <a:solidFill>
                <a:srgbClr val="00B050"/>
              </a:solidFill>
            </a:endParaRPr>
          </a:p>
          <a:p>
            <a:r>
              <a:rPr lang="pt-BR" sz="3200" b="1" i="1" dirty="0" smtClean="0">
                <a:solidFill>
                  <a:schemeClr val="accent6">
                    <a:lumMod val="50000"/>
                  </a:schemeClr>
                </a:solidFill>
              </a:rPr>
              <a:t>Sem ligação com a série, a proposta divide o ensino da estatística em três níveis:</a:t>
            </a:r>
          </a:p>
          <a:p>
            <a:endParaRPr lang="pt-BR" sz="3200" i="1" dirty="0">
              <a:solidFill>
                <a:srgbClr val="00B050"/>
              </a:solidFill>
            </a:endParaRPr>
          </a:p>
          <a:p>
            <a:pPr lvl="1"/>
            <a:r>
              <a:rPr lang="pt-BR" sz="3000" b="1" i="1" dirty="0" smtClean="0">
                <a:solidFill>
                  <a:srgbClr val="C00000"/>
                </a:solidFill>
              </a:rPr>
              <a:t>A			   B			C </a:t>
            </a:r>
          </a:p>
          <a:p>
            <a:pPr lvl="1"/>
            <a:r>
              <a:rPr lang="pt-BR" sz="3000" b="1" i="1" dirty="0" smtClean="0">
                <a:solidFill>
                  <a:srgbClr val="00B050"/>
                </a:solidFill>
              </a:rPr>
              <a:t>(baseados em desenvolvimento e não idade)</a:t>
            </a:r>
          </a:p>
          <a:p>
            <a:endParaRPr lang="pt-BR" sz="2800" b="1" i="1" dirty="0">
              <a:solidFill>
                <a:srgbClr val="00B050"/>
              </a:solidFill>
            </a:endParaRPr>
          </a:p>
          <a:p>
            <a:endParaRPr lang="pt-BR" sz="28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593E-13E2-47E9-B82F-A98102D928A0}" type="slidenum">
              <a:rPr lang="pt-BR" smtClean="0"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158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1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b="1" dirty="0" smtClean="0">
                <a:solidFill>
                  <a:srgbClr val="C00000"/>
                </a:solidFill>
              </a:rPr>
              <a:t>A – Será que uma planta colocada perto de uma janela cresce mais do que outra planta similar  colocada longe da janela? </a:t>
            </a:r>
          </a:p>
          <a:p>
            <a:endParaRPr lang="pt-BR" sz="2800" dirty="0">
              <a:solidFill>
                <a:srgbClr val="C00000"/>
              </a:solidFill>
            </a:endParaRPr>
          </a:p>
          <a:p>
            <a:r>
              <a:rPr lang="pt-BR" sz="2800" b="1" dirty="0" smtClean="0">
                <a:solidFill>
                  <a:srgbClr val="00B050"/>
                </a:solidFill>
              </a:rPr>
              <a:t>B – Será que cinco plantas colocadas  </a:t>
            </a:r>
            <a:r>
              <a:rPr lang="pt-BR" sz="2800" b="1" dirty="0">
                <a:solidFill>
                  <a:srgbClr val="00B050"/>
                </a:solidFill>
              </a:rPr>
              <a:t>perto de uma janela </a:t>
            </a:r>
            <a:r>
              <a:rPr lang="pt-BR" sz="2800" b="1" dirty="0" smtClean="0">
                <a:solidFill>
                  <a:srgbClr val="00B050"/>
                </a:solidFill>
              </a:rPr>
              <a:t>crescem  </a:t>
            </a:r>
            <a:r>
              <a:rPr lang="pt-BR" sz="2800" b="1" dirty="0">
                <a:solidFill>
                  <a:srgbClr val="00B050"/>
                </a:solidFill>
              </a:rPr>
              <a:t>mais do que </a:t>
            </a:r>
            <a:r>
              <a:rPr lang="pt-BR" sz="2800" b="1" dirty="0" smtClean="0">
                <a:solidFill>
                  <a:srgbClr val="00B050"/>
                </a:solidFill>
              </a:rPr>
              <a:t>outras  plantas  similares   colocadas  </a:t>
            </a:r>
            <a:r>
              <a:rPr lang="pt-BR" sz="2800" b="1" dirty="0">
                <a:solidFill>
                  <a:srgbClr val="00B050"/>
                </a:solidFill>
              </a:rPr>
              <a:t>longe da </a:t>
            </a:r>
            <a:r>
              <a:rPr lang="pt-BR" sz="2800" b="1" dirty="0" smtClean="0">
                <a:solidFill>
                  <a:srgbClr val="00B050"/>
                </a:solidFill>
              </a:rPr>
              <a:t>janela? </a:t>
            </a:r>
          </a:p>
          <a:p>
            <a:endParaRPr lang="pt-BR" dirty="0"/>
          </a:p>
          <a:p>
            <a:r>
              <a:rPr lang="pt-BR" sz="2800" b="1" dirty="0" smtClean="0">
                <a:solidFill>
                  <a:srgbClr val="0070C0"/>
                </a:solidFill>
              </a:rPr>
              <a:t>C – Como o nível de insolação afeta o crescimento de plantas de um certo tipo? </a:t>
            </a:r>
            <a:endParaRPr lang="pt-BR" sz="2800" b="1" dirty="0">
              <a:solidFill>
                <a:srgbClr val="0070C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593E-13E2-47E9-B82F-A98102D928A0}" type="slidenum">
              <a:rPr lang="pt-BR" smtClean="0"/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647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2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593E-13E2-47E9-B82F-A98102D928A0}" type="slidenum">
              <a:rPr lang="pt-BR" smtClean="0"/>
              <a:t>27</a:t>
            </a:fld>
            <a:endParaRPr lang="pt-BR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16832"/>
            <a:ext cx="4896716" cy="3593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4860032" y="980728"/>
            <a:ext cx="30963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rgbClr val="C00000"/>
                </a:solidFill>
              </a:rPr>
              <a:t>A</a:t>
            </a:r>
            <a:r>
              <a:rPr lang="pt-BR" sz="2400" dirty="0" smtClean="0"/>
              <a:t> – explorar visualmente a relação entre as duas variáveis</a:t>
            </a:r>
          </a:p>
          <a:p>
            <a:endParaRPr lang="pt-BR" sz="2400" dirty="0"/>
          </a:p>
          <a:p>
            <a:r>
              <a:rPr lang="pt-BR" sz="2400" b="1" dirty="0" smtClean="0">
                <a:solidFill>
                  <a:srgbClr val="C00000"/>
                </a:solidFill>
              </a:rPr>
              <a:t>B</a:t>
            </a:r>
            <a:r>
              <a:rPr lang="pt-BR" sz="2400" dirty="0" smtClean="0"/>
              <a:t> – Além do aspecto visual calcular </a:t>
            </a:r>
          </a:p>
          <a:p>
            <a:r>
              <a:rPr lang="pt-BR" sz="2400" dirty="0" err="1" smtClean="0"/>
              <a:t>Quadrant</a:t>
            </a:r>
            <a:r>
              <a:rPr lang="pt-BR" sz="2400" dirty="0" smtClean="0"/>
              <a:t> </a:t>
            </a:r>
            <a:r>
              <a:rPr lang="pt-BR" sz="2400" dirty="0" err="1" smtClean="0"/>
              <a:t>Count</a:t>
            </a:r>
            <a:r>
              <a:rPr lang="pt-BR" sz="2400" dirty="0" smtClean="0"/>
              <a:t> </a:t>
            </a:r>
            <a:r>
              <a:rPr lang="pt-BR" sz="2400" dirty="0" err="1" smtClean="0"/>
              <a:t>Ratio</a:t>
            </a:r>
            <a:r>
              <a:rPr lang="pt-BR" sz="2400" dirty="0" smtClean="0"/>
              <a:t> </a:t>
            </a:r>
            <a:r>
              <a:rPr lang="pt-BR" sz="2400" dirty="0"/>
              <a:t>QCR </a:t>
            </a:r>
            <a:r>
              <a:rPr lang="pt-BR" sz="2400" dirty="0" smtClean="0"/>
              <a:t> = [(23-3)/26] =  </a:t>
            </a:r>
          </a:p>
          <a:p>
            <a:r>
              <a:rPr lang="pt-BR" sz="2400" b="1" dirty="0">
                <a:solidFill>
                  <a:srgbClr val="C00000"/>
                </a:solidFill>
              </a:rPr>
              <a:t> </a:t>
            </a:r>
            <a:r>
              <a:rPr lang="pt-BR" sz="2400" b="1" dirty="0" smtClean="0">
                <a:solidFill>
                  <a:srgbClr val="C00000"/>
                </a:solidFill>
              </a:rPr>
              <a:t>                              0,77 </a:t>
            </a:r>
          </a:p>
          <a:p>
            <a:endParaRPr lang="pt-BR" sz="2400" dirty="0"/>
          </a:p>
          <a:p>
            <a:r>
              <a:rPr lang="pt-BR" sz="2400" b="1" dirty="0" smtClean="0">
                <a:solidFill>
                  <a:srgbClr val="C00000"/>
                </a:solidFill>
              </a:rPr>
              <a:t>C</a:t>
            </a:r>
            <a:r>
              <a:rPr lang="pt-BR" sz="2400" dirty="0" smtClean="0"/>
              <a:t> – Além de A e B calcular coeficiente de correlação linear de Pearson  (r).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03205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Nível 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z="3200" b="1" dirty="0" smtClean="0">
              <a:solidFill>
                <a:srgbClr val="C00000"/>
              </a:solidFill>
            </a:endParaRPr>
          </a:p>
          <a:p>
            <a:r>
              <a:rPr lang="pt-BR" sz="3200" b="1" dirty="0" smtClean="0">
                <a:solidFill>
                  <a:srgbClr val="C00000"/>
                </a:solidFill>
              </a:rPr>
              <a:t>Gráfico de barras</a:t>
            </a:r>
          </a:p>
          <a:p>
            <a:r>
              <a:rPr lang="pt-BR" sz="3200" b="1" dirty="0" smtClean="0">
                <a:solidFill>
                  <a:srgbClr val="C00000"/>
                </a:solidFill>
              </a:rPr>
              <a:t>Ramo e Folhas</a:t>
            </a:r>
          </a:p>
          <a:p>
            <a:r>
              <a:rPr lang="pt-BR" sz="3200" b="1" dirty="0" err="1" smtClean="0">
                <a:solidFill>
                  <a:srgbClr val="C00000"/>
                </a:solidFill>
              </a:rPr>
              <a:t>DotPlot</a:t>
            </a:r>
            <a:endParaRPr lang="pt-BR" sz="3200" b="1" dirty="0" smtClean="0">
              <a:solidFill>
                <a:srgbClr val="C00000"/>
              </a:solidFill>
            </a:endParaRPr>
          </a:p>
          <a:p>
            <a:r>
              <a:rPr lang="pt-BR" sz="3200" b="1" dirty="0" smtClean="0">
                <a:solidFill>
                  <a:srgbClr val="C00000"/>
                </a:solidFill>
              </a:rPr>
              <a:t>Gráfico de dispersão </a:t>
            </a:r>
          </a:p>
          <a:p>
            <a:r>
              <a:rPr lang="pt-BR" sz="3200" b="1" dirty="0" smtClean="0">
                <a:solidFill>
                  <a:srgbClr val="C00000"/>
                </a:solidFill>
              </a:rPr>
              <a:t>Tabelas</a:t>
            </a:r>
          </a:p>
          <a:p>
            <a:r>
              <a:rPr lang="pt-BR" sz="3200" b="1" dirty="0" smtClean="0">
                <a:solidFill>
                  <a:srgbClr val="C00000"/>
                </a:solidFill>
              </a:rPr>
              <a:t>Média, mediana, moda e amplitude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593E-13E2-47E9-B82F-A98102D928A0}" type="slidenum">
              <a:rPr lang="pt-BR" smtClean="0"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767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Nível B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3200" b="1" dirty="0" smtClean="0">
                <a:solidFill>
                  <a:srgbClr val="C00000"/>
                </a:solidFill>
              </a:rPr>
              <a:t>Histograma</a:t>
            </a:r>
          </a:p>
          <a:p>
            <a:r>
              <a:rPr lang="pt-BR" sz="3200" b="1" dirty="0" smtClean="0">
                <a:solidFill>
                  <a:srgbClr val="C00000"/>
                </a:solidFill>
              </a:rPr>
              <a:t>Amplitude interquartil e Desvio médio absoluto</a:t>
            </a:r>
          </a:p>
          <a:p>
            <a:r>
              <a:rPr lang="pt-BR" sz="3200" b="1" dirty="0" smtClean="0">
                <a:solidFill>
                  <a:srgbClr val="C00000"/>
                </a:solidFill>
              </a:rPr>
              <a:t>Estatísticas descritivas (mediana, 1º. Quartil, 3º. Quartil, máximo, mínimo)</a:t>
            </a:r>
          </a:p>
          <a:p>
            <a:r>
              <a:rPr lang="pt-BR" sz="3200" b="1" dirty="0" smtClean="0">
                <a:solidFill>
                  <a:srgbClr val="C00000"/>
                </a:solidFill>
              </a:rPr>
              <a:t>Gráficos: </a:t>
            </a:r>
            <a:r>
              <a:rPr lang="pt-BR" sz="3200" b="1" dirty="0" err="1" smtClean="0">
                <a:solidFill>
                  <a:srgbClr val="C00000"/>
                </a:solidFill>
              </a:rPr>
              <a:t>Boxplot</a:t>
            </a:r>
            <a:r>
              <a:rPr lang="pt-BR" sz="3200" b="1" dirty="0" smtClean="0">
                <a:solidFill>
                  <a:srgbClr val="C00000"/>
                </a:solidFill>
              </a:rPr>
              <a:t> / Série de tempo</a:t>
            </a:r>
          </a:p>
          <a:p>
            <a:r>
              <a:rPr lang="pt-BR" sz="3200" b="1" dirty="0" smtClean="0">
                <a:solidFill>
                  <a:srgbClr val="C00000"/>
                </a:solidFill>
              </a:rPr>
              <a:t>Tabelas de contingência</a:t>
            </a:r>
          </a:p>
          <a:p>
            <a:r>
              <a:rPr lang="pt-BR" sz="3200" b="1" dirty="0" smtClean="0">
                <a:solidFill>
                  <a:srgbClr val="C00000"/>
                </a:solidFill>
              </a:rPr>
              <a:t>Associação variáveis numéricas QCR</a:t>
            </a:r>
          </a:p>
          <a:p>
            <a:endParaRPr lang="pt-BR" sz="3200" b="1" dirty="0" smtClean="0">
              <a:solidFill>
                <a:srgbClr val="C00000"/>
              </a:solidFill>
            </a:endParaRPr>
          </a:p>
          <a:p>
            <a:endParaRPr lang="pt-BR" sz="3200" b="1" dirty="0" smtClean="0">
              <a:solidFill>
                <a:srgbClr val="C00000"/>
              </a:solidFill>
            </a:endParaRPr>
          </a:p>
          <a:p>
            <a:endParaRPr lang="pt-BR" sz="3200" b="1" dirty="0" smtClean="0">
              <a:solidFill>
                <a:srgbClr val="C00000"/>
              </a:solidFill>
            </a:endParaRP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593E-13E2-47E9-B82F-A98102D928A0}" type="slidenum">
              <a:rPr lang="pt-BR" smtClean="0"/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813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200" dirty="0" smtClean="0">
                <a:solidFill>
                  <a:srgbClr val="00B050"/>
                </a:solidFill>
              </a:rPr>
              <a:t>Alguns eventos internacionais  - </a:t>
            </a:r>
            <a:br>
              <a:rPr lang="pt-BR" sz="3200" dirty="0" smtClean="0">
                <a:solidFill>
                  <a:srgbClr val="00B050"/>
                </a:solidFill>
              </a:rPr>
            </a:br>
            <a:r>
              <a:rPr lang="pt-BR" sz="3200" dirty="0" smtClean="0">
                <a:solidFill>
                  <a:srgbClr val="00B050"/>
                </a:solidFill>
              </a:rPr>
              <a:t>Educação </a:t>
            </a:r>
            <a:r>
              <a:rPr lang="pt-BR" sz="3200" dirty="0">
                <a:solidFill>
                  <a:srgbClr val="00B050"/>
                </a:solidFill>
              </a:rPr>
              <a:t>E</a:t>
            </a:r>
            <a:r>
              <a:rPr lang="pt-BR" sz="3200" dirty="0" smtClean="0">
                <a:solidFill>
                  <a:srgbClr val="00B050"/>
                </a:solidFill>
              </a:rPr>
              <a:t>statística</a:t>
            </a:r>
            <a:endParaRPr lang="pt-BR" sz="3200" dirty="0">
              <a:solidFill>
                <a:srgbClr val="00B05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2-6 </a:t>
            </a:r>
            <a:r>
              <a:rPr lang="pt-BR" dirty="0" err="1">
                <a:solidFill>
                  <a:srgbClr val="FF0000"/>
                </a:solidFill>
              </a:rPr>
              <a:t>j</a:t>
            </a:r>
            <a:r>
              <a:rPr lang="pt-BR" dirty="0" err="1" smtClean="0">
                <a:solidFill>
                  <a:srgbClr val="FF0000"/>
                </a:solidFill>
              </a:rPr>
              <a:t>ul</a:t>
            </a:r>
            <a:r>
              <a:rPr lang="pt-BR" dirty="0" smtClean="0">
                <a:solidFill>
                  <a:srgbClr val="FF0000"/>
                </a:solidFill>
              </a:rPr>
              <a:t> 2012 </a:t>
            </a:r>
          </a:p>
          <a:p>
            <a:pPr marL="114300" indent="0">
              <a:buNone/>
            </a:pPr>
            <a:r>
              <a:rPr lang="pt-BR" dirty="0" smtClean="0">
                <a:solidFill>
                  <a:srgbClr val="3C1FED"/>
                </a:solidFill>
              </a:rPr>
              <a:t>IASE </a:t>
            </a:r>
            <a:r>
              <a:rPr lang="pt-BR" dirty="0" err="1" smtClean="0">
                <a:solidFill>
                  <a:srgbClr val="3C1FED"/>
                </a:solidFill>
              </a:rPr>
              <a:t>roundtable</a:t>
            </a:r>
            <a:r>
              <a:rPr lang="pt-BR" dirty="0" smtClean="0">
                <a:solidFill>
                  <a:srgbClr val="3C1FED"/>
                </a:solidFill>
              </a:rPr>
              <a:t> </a:t>
            </a:r>
            <a:r>
              <a:rPr lang="pt-BR" dirty="0" smtClean="0"/>
              <a:t>– “Technology in </a:t>
            </a:r>
            <a:r>
              <a:rPr lang="pt-BR" dirty="0" err="1" smtClean="0"/>
              <a:t>Stat</a:t>
            </a:r>
            <a:r>
              <a:rPr lang="pt-BR" dirty="0" smtClean="0"/>
              <a:t>. </a:t>
            </a:r>
            <a:r>
              <a:rPr lang="pt-BR" dirty="0" err="1" smtClean="0"/>
              <a:t>Education</a:t>
            </a:r>
            <a:r>
              <a:rPr lang="pt-BR" dirty="0" smtClean="0"/>
              <a:t>: </a:t>
            </a:r>
            <a:r>
              <a:rPr lang="pt-BR" dirty="0" err="1" smtClean="0"/>
              <a:t>virtualitires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Realities” (</a:t>
            </a:r>
            <a:r>
              <a:rPr lang="pt-BR" dirty="0" err="1"/>
              <a:t>P</a:t>
            </a:r>
            <a:r>
              <a:rPr lang="pt-BR" dirty="0" err="1" smtClean="0"/>
              <a:t>hilipines</a:t>
            </a:r>
            <a:r>
              <a:rPr lang="pt-BR" dirty="0" smtClean="0"/>
              <a:t>)</a:t>
            </a:r>
          </a:p>
          <a:p>
            <a:pPr marL="114300" indent="0">
              <a:buNone/>
            </a:pPr>
            <a:endParaRPr lang="pt-BR" dirty="0"/>
          </a:p>
          <a:p>
            <a:r>
              <a:rPr lang="pt-BR" dirty="0" smtClean="0">
                <a:solidFill>
                  <a:srgbClr val="FF0000"/>
                </a:solidFill>
              </a:rPr>
              <a:t>8 – 17 </a:t>
            </a:r>
            <a:r>
              <a:rPr lang="pt-BR" dirty="0" err="1">
                <a:solidFill>
                  <a:srgbClr val="FF0000"/>
                </a:solidFill>
              </a:rPr>
              <a:t>j</a:t>
            </a:r>
            <a:r>
              <a:rPr lang="pt-BR" smtClean="0">
                <a:solidFill>
                  <a:srgbClr val="FF0000"/>
                </a:solidFill>
              </a:rPr>
              <a:t>ul</a:t>
            </a:r>
            <a:r>
              <a:rPr lang="pt-BR" dirty="0" smtClean="0">
                <a:solidFill>
                  <a:srgbClr val="FF0000"/>
                </a:solidFill>
              </a:rPr>
              <a:t> 2012</a:t>
            </a:r>
          </a:p>
          <a:p>
            <a:pPr marL="114300" indent="0">
              <a:buNone/>
            </a:pPr>
            <a:r>
              <a:rPr lang="pt-BR" dirty="0" smtClean="0">
                <a:solidFill>
                  <a:srgbClr val="3C1FED"/>
                </a:solidFill>
              </a:rPr>
              <a:t>ICME 12 </a:t>
            </a:r>
            <a:r>
              <a:rPr lang="pt-BR" dirty="0" smtClean="0"/>
              <a:t>Coreia Sul</a:t>
            </a:r>
          </a:p>
          <a:p>
            <a:pPr marL="114300" indent="0">
              <a:buNone/>
            </a:pPr>
            <a:r>
              <a:rPr lang="pt-BR" dirty="0" err="1" smtClean="0"/>
              <a:t>Teaching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Learning (</a:t>
            </a:r>
            <a:r>
              <a:rPr lang="pt-BR" dirty="0" err="1" smtClean="0"/>
              <a:t>Probability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Statistics</a:t>
            </a:r>
            <a:r>
              <a:rPr lang="pt-BR" dirty="0" smtClean="0"/>
              <a:t>) TSG11 TSG12 </a:t>
            </a:r>
          </a:p>
          <a:p>
            <a:pPr marL="114300" indent="0">
              <a:buNone/>
            </a:pPr>
            <a:endParaRPr lang="pt-BR" dirty="0" smtClean="0"/>
          </a:p>
          <a:p>
            <a:r>
              <a:rPr lang="pt-BR" dirty="0" smtClean="0">
                <a:solidFill>
                  <a:srgbClr val="FF0000"/>
                </a:solidFill>
              </a:rPr>
              <a:t>12-13/ </a:t>
            </a:r>
            <a:r>
              <a:rPr lang="pt-BR" dirty="0" err="1" smtClean="0">
                <a:solidFill>
                  <a:srgbClr val="FF0000"/>
                </a:solidFill>
              </a:rPr>
              <a:t>jul</a:t>
            </a:r>
            <a:r>
              <a:rPr lang="pt-BR" dirty="0" smtClean="0">
                <a:solidFill>
                  <a:srgbClr val="FF0000"/>
                </a:solidFill>
              </a:rPr>
              <a:t> 2012  </a:t>
            </a:r>
            <a:r>
              <a:rPr lang="pt-BR" dirty="0" smtClean="0">
                <a:solidFill>
                  <a:srgbClr val="3C1FED"/>
                </a:solidFill>
              </a:rPr>
              <a:t>OZCOTS 2012 </a:t>
            </a:r>
            <a:r>
              <a:rPr lang="pt-BR" dirty="0" smtClean="0"/>
              <a:t>8th </a:t>
            </a:r>
            <a:r>
              <a:rPr lang="pt-BR" dirty="0" err="1" smtClean="0"/>
              <a:t>Australian</a:t>
            </a:r>
            <a:r>
              <a:rPr lang="pt-BR" dirty="0" smtClean="0"/>
              <a:t> </a:t>
            </a:r>
            <a:r>
              <a:rPr lang="pt-BR" dirty="0" err="1" smtClean="0"/>
              <a:t>Conference</a:t>
            </a:r>
            <a:r>
              <a:rPr lang="pt-BR" dirty="0" smtClean="0"/>
              <a:t> </a:t>
            </a:r>
            <a:r>
              <a:rPr lang="pt-BR" dirty="0" err="1" smtClean="0"/>
              <a:t>on</a:t>
            </a:r>
            <a:r>
              <a:rPr lang="pt-BR" dirty="0" smtClean="0"/>
              <a:t> </a:t>
            </a:r>
            <a:r>
              <a:rPr lang="pt-BR" dirty="0" err="1" smtClean="0"/>
              <a:t>teaching</a:t>
            </a:r>
            <a:r>
              <a:rPr lang="pt-BR" dirty="0" smtClean="0"/>
              <a:t> </a:t>
            </a:r>
            <a:r>
              <a:rPr lang="pt-BR" dirty="0" err="1" smtClean="0"/>
              <a:t>statistics</a:t>
            </a:r>
            <a:r>
              <a:rPr lang="pt-BR" dirty="0" smtClean="0"/>
              <a:t> “</a:t>
            </a:r>
            <a:r>
              <a:rPr lang="pt-BR" dirty="0" err="1" smtClean="0"/>
              <a:t>Statistics</a:t>
            </a:r>
            <a:r>
              <a:rPr lang="pt-BR" dirty="0" smtClean="0"/>
              <a:t> </a:t>
            </a:r>
            <a:r>
              <a:rPr lang="pt-BR" dirty="0" err="1" smtClean="0"/>
              <a:t>Education</a:t>
            </a:r>
            <a:r>
              <a:rPr lang="pt-BR" dirty="0" smtClean="0"/>
              <a:t> for </a:t>
            </a:r>
            <a:r>
              <a:rPr lang="pt-BR" dirty="0" err="1" smtClean="0"/>
              <a:t>greater</a:t>
            </a:r>
            <a:r>
              <a:rPr lang="pt-BR" dirty="0" smtClean="0"/>
              <a:t> </a:t>
            </a:r>
            <a:r>
              <a:rPr lang="pt-BR" dirty="0" err="1" smtClean="0"/>
              <a:t>statistics</a:t>
            </a:r>
            <a:r>
              <a:rPr lang="pt-BR" dirty="0" smtClean="0"/>
              <a:t>” 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12-15 set 2012 </a:t>
            </a:r>
            <a:r>
              <a:rPr lang="pt-BR" dirty="0" smtClean="0">
                <a:solidFill>
                  <a:srgbClr val="3C1FED"/>
                </a:solidFill>
              </a:rPr>
              <a:t>3rd </a:t>
            </a:r>
            <a:r>
              <a:rPr lang="pt-BR" dirty="0" err="1" smtClean="0">
                <a:solidFill>
                  <a:srgbClr val="3C1FED"/>
                </a:solidFill>
              </a:rPr>
              <a:t>French</a:t>
            </a:r>
            <a:r>
              <a:rPr lang="pt-BR" dirty="0" smtClean="0">
                <a:solidFill>
                  <a:srgbClr val="3C1FED"/>
                </a:solidFill>
              </a:rPr>
              <a:t> </a:t>
            </a:r>
            <a:r>
              <a:rPr lang="pt-BR" dirty="0" err="1" smtClean="0">
                <a:solidFill>
                  <a:srgbClr val="3C1FED"/>
                </a:solidFill>
              </a:rPr>
              <a:t>speaking</a:t>
            </a:r>
            <a:r>
              <a:rPr lang="pt-BR" dirty="0" smtClean="0">
                <a:solidFill>
                  <a:srgbClr val="3C1FED"/>
                </a:solidFill>
              </a:rPr>
              <a:t> meeting </a:t>
            </a:r>
            <a:r>
              <a:rPr lang="pt-BR" dirty="0" err="1" smtClean="0"/>
              <a:t>on</a:t>
            </a:r>
            <a:r>
              <a:rPr lang="pt-BR" dirty="0" smtClean="0"/>
              <a:t> </a:t>
            </a:r>
            <a:r>
              <a:rPr lang="pt-BR" dirty="0" err="1" smtClean="0"/>
              <a:t>Statistical</a:t>
            </a:r>
            <a:r>
              <a:rPr lang="pt-BR" dirty="0" smtClean="0"/>
              <a:t> </a:t>
            </a:r>
            <a:r>
              <a:rPr lang="pt-BR" dirty="0" err="1" smtClean="0"/>
              <a:t>Teaching</a:t>
            </a:r>
            <a:r>
              <a:rPr lang="pt-BR" dirty="0" smtClean="0"/>
              <a:t> France</a:t>
            </a:r>
          </a:p>
          <a:p>
            <a:pPr marL="114300" indent="0">
              <a:buNone/>
            </a:pPr>
            <a:endParaRPr lang="pt-BR" dirty="0"/>
          </a:p>
          <a:p>
            <a:r>
              <a:rPr lang="pt-BR" dirty="0" smtClean="0">
                <a:solidFill>
                  <a:srgbClr val="FF0000"/>
                </a:solidFill>
              </a:rPr>
              <a:t>25-30 </a:t>
            </a:r>
            <a:r>
              <a:rPr lang="pt-BR" dirty="0" err="1" smtClean="0">
                <a:solidFill>
                  <a:srgbClr val="FF0000"/>
                </a:solidFill>
              </a:rPr>
              <a:t>ag</a:t>
            </a:r>
            <a:r>
              <a:rPr lang="pt-BR" dirty="0" smtClean="0">
                <a:solidFill>
                  <a:srgbClr val="FF0000"/>
                </a:solidFill>
              </a:rPr>
              <a:t> 2013  </a:t>
            </a:r>
            <a:r>
              <a:rPr lang="pt-BR" dirty="0" smtClean="0"/>
              <a:t>ISI  </a:t>
            </a:r>
            <a:r>
              <a:rPr lang="pt-BR" dirty="0" err="1" smtClean="0"/>
              <a:t>Macao</a:t>
            </a:r>
            <a:endParaRPr lang="pt-BR" dirty="0" smtClean="0"/>
          </a:p>
          <a:p>
            <a:endParaRPr lang="pt-BR" dirty="0"/>
          </a:p>
          <a:p>
            <a:pPr lvl="1"/>
            <a:r>
              <a:rPr lang="pt-BR" dirty="0">
                <a:solidFill>
                  <a:srgbClr val="FF0000"/>
                </a:solidFill>
              </a:rPr>
              <a:t>22-24 </a:t>
            </a:r>
            <a:r>
              <a:rPr lang="pt-BR" dirty="0" err="1">
                <a:solidFill>
                  <a:srgbClr val="FF0000"/>
                </a:solidFill>
              </a:rPr>
              <a:t>ag</a:t>
            </a:r>
            <a:r>
              <a:rPr lang="pt-BR" dirty="0">
                <a:solidFill>
                  <a:srgbClr val="FF0000"/>
                </a:solidFill>
              </a:rPr>
              <a:t> 2013  </a:t>
            </a:r>
            <a:r>
              <a:rPr lang="pt-BR" dirty="0">
                <a:solidFill>
                  <a:srgbClr val="3C1FED"/>
                </a:solidFill>
              </a:rPr>
              <a:t>IASE </a:t>
            </a:r>
            <a:r>
              <a:rPr lang="pt-BR" dirty="0" err="1">
                <a:solidFill>
                  <a:srgbClr val="3C1FED"/>
                </a:solidFill>
              </a:rPr>
              <a:t>satellite</a:t>
            </a:r>
            <a:r>
              <a:rPr lang="pt-BR" dirty="0">
                <a:solidFill>
                  <a:srgbClr val="3C1FED"/>
                </a:solidFill>
              </a:rPr>
              <a:t>  </a:t>
            </a:r>
            <a:r>
              <a:rPr lang="pt-BR" dirty="0" err="1" smtClean="0"/>
              <a:t>before</a:t>
            </a:r>
            <a:r>
              <a:rPr lang="pt-BR" dirty="0" smtClean="0"/>
              <a:t>  </a:t>
            </a:r>
            <a:r>
              <a:rPr lang="pt-BR" dirty="0"/>
              <a:t>ISI meeting “</a:t>
            </a:r>
            <a:r>
              <a:rPr lang="pt-BR" dirty="0" err="1"/>
              <a:t>Statistical</a:t>
            </a:r>
            <a:r>
              <a:rPr lang="pt-BR" dirty="0"/>
              <a:t> </a:t>
            </a:r>
            <a:r>
              <a:rPr lang="pt-BR" dirty="0" err="1"/>
              <a:t>Education</a:t>
            </a:r>
            <a:r>
              <a:rPr lang="pt-BR" dirty="0"/>
              <a:t> for </a:t>
            </a:r>
            <a:r>
              <a:rPr lang="pt-BR" dirty="0" err="1"/>
              <a:t>progress</a:t>
            </a:r>
            <a:r>
              <a:rPr lang="pt-BR" dirty="0"/>
              <a:t>”.</a:t>
            </a:r>
          </a:p>
          <a:p>
            <a:pPr lvl="1"/>
            <a:endParaRPr lang="pt-BR" dirty="0" smtClean="0"/>
          </a:p>
          <a:p>
            <a:endParaRPr lang="pt-BR" dirty="0"/>
          </a:p>
          <a:p>
            <a:r>
              <a:rPr lang="pt-BR" dirty="0" smtClean="0">
                <a:solidFill>
                  <a:srgbClr val="FF0000"/>
                </a:solidFill>
              </a:rPr>
              <a:t>13-18 </a:t>
            </a:r>
            <a:r>
              <a:rPr lang="pt-BR" dirty="0" err="1" smtClean="0">
                <a:solidFill>
                  <a:srgbClr val="FF0000"/>
                </a:solidFill>
              </a:rPr>
              <a:t>jul</a:t>
            </a:r>
            <a:r>
              <a:rPr lang="pt-BR" dirty="0" smtClean="0">
                <a:solidFill>
                  <a:srgbClr val="FF0000"/>
                </a:solidFill>
              </a:rPr>
              <a:t> 2014  </a:t>
            </a:r>
          </a:p>
          <a:p>
            <a:pPr marL="114300" indent="0">
              <a:buNone/>
            </a:pPr>
            <a:r>
              <a:rPr lang="pt-BR" dirty="0">
                <a:solidFill>
                  <a:srgbClr val="FF0000"/>
                </a:solidFill>
              </a:rPr>
              <a:t>	</a:t>
            </a:r>
            <a:r>
              <a:rPr lang="pt-BR" dirty="0" smtClean="0">
                <a:solidFill>
                  <a:srgbClr val="3C1FED"/>
                </a:solidFill>
              </a:rPr>
              <a:t>ICOTS9</a:t>
            </a:r>
            <a:r>
              <a:rPr lang="pt-BR" dirty="0" smtClean="0"/>
              <a:t> Arizona EUA “</a:t>
            </a:r>
            <a:r>
              <a:rPr lang="pt-BR" dirty="0" err="1" smtClean="0"/>
              <a:t>Sustainability</a:t>
            </a:r>
            <a:r>
              <a:rPr lang="pt-BR" dirty="0" smtClean="0"/>
              <a:t> in </a:t>
            </a:r>
            <a:r>
              <a:rPr lang="pt-BR" dirty="0" err="1" smtClean="0"/>
              <a:t>Statistics</a:t>
            </a:r>
            <a:r>
              <a:rPr lang="pt-BR" dirty="0" smtClean="0"/>
              <a:t>”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593E-13E2-47E9-B82F-A98102D928A0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9425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Nível C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sz="3200" b="1" dirty="0" smtClean="0">
                <a:solidFill>
                  <a:srgbClr val="C00000"/>
                </a:solidFill>
              </a:rPr>
              <a:t>Medidas descritivas (incluindo desvio padrão)</a:t>
            </a:r>
          </a:p>
          <a:p>
            <a:r>
              <a:rPr lang="pt-BR" sz="3200" b="1" dirty="0" smtClean="0">
                <a:solidFill>
                  <a:srgbClr val="C00000"/>
                </a:solidFill>
              </a:rPr>
              <a:t>Distribuições amostrais (simulação)</a:t>
            </a:r>
          </a:p>
          <a:p>
            <a:r>
              <a:rPr lang="pt-BR" sz="3200" b="1" dirty="0" smtClean="0">
                <a:solidFill>
                  <a:srgbClr val="C00000"/>
                </a:solidFill>
              </a:rPr>
              <a:t>Distribuições</a:t>
            </a:r>
          </a:p>
          <a:p>
            <a:r>
              <a:rPr lang="pt-BR" sz="3200" b="1" dirty="0" smtClean="0">
                <a:solidFill>
                  <a:srgbClr val="C00000"/>
                </a:solidFill>
              </a:rPr>
              <a:t>Associação entre variáveis qualitativas</a:t>
            </a:r>
          </a:p>
          <a:p>
            <a:r>
              <a:rPr lang="pt-BR" sz="3200" b="1" dirty="0" smtClean="0">
                <a:solidFill>
                  <a:srgbClr val="C00000"/>
                </a:solidFill>
              </a:rPr>
              <a:t>Regressão/ correlação</a:t>
            </a:r>
          </a:p>
          <a:p>
            <a:r>
              <a:rPr lang="pt-BR" sz="3200" b="1" dirty="0" smtClean="0">
                <a:solidFill>
                  <a:srgbClr val="C00000"/>
                </a:solidFill>
              </a:rPr>
              <a:t>Diferença entre significância estatística e significância na prática </a:t>
            </a:r>
          </a:p>
          <a:p>
            <a:r>
              <a:rPr lang="pt-BR" sz="3200" b="1" dirty="0" smtClean="0">
                <a:solidFill>
                  <a:srgbClr val="C00000"/>
                </a:solidFill>
              </a:rPr>
              <a:t>Discussão sobre o p-</a:t>
            </a:r>
            <a:r>
              <a:rPr lang="pt-BR" sz="3200" b="1" dirty="0" err="1" smtClean="0">
                <a:solidFill>
                  <a:srgbClr val="C00000"/>
                </a:solidFill>
              </a:rPr>
              <a:t>value</a:t>
            </a:r>
            <a:r>
              <a:rPr lang="pt-BR" sz="3200" b="1" dirty="0" smtClean="0">
                <a:solidFill>
                  <a:srgbClr val="C00000"/>
                </a:solidFill>
              </a:rPr>
              <a:t> (nível descritivo) </a:t>
            </a:r>
          </a:p>
          <a:p>
            <a:endParaRPr lang="pt-BR" sz="3200" b="1" dirty="0" smtClean="0">
              <a:solidFill>
                <a:srgbClr val="C00000"/>
              </a:solidFill>
            </a:endParaRPr>
          </a:p>
          <a:p>
            <a:endParaRPr lang="pt-BR" sz="3200" b="1" dirty="0" smtClean="0">
              <a:solidFill>
                <a:srgbClr val="C00000"/>
              </a:solidFill>
            </a:endParaRPr>
          </a:p>
          <a:p>
            <a:endParaRPr lang="pt-BR" sz="3200" b="1" dirty="0" smtClean="0">
              <a:solidFill>
                <a:srgbClr val="C00000"/>
              </a:solidFill>
            </a:endParaRP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593E-13E2-47E9-B82F-A98102D928A0}" type="slidenum">
              <a:rPr lang="pt-BR" smtClean="0"/>
              <a:t>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549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593E-13E2-47E9-B82F-A98102D928A0}" type="slidenum">
              <a:rPr lang="pt-BR" smtClean="0"/>
              <a:t>31</a:t>
            </a:fld>
            <a:endParaRPr lang="pt-B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892377"/>
            <a:ext cx="6971295" cy="4911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452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Brasil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pt-BR" sz="3200" dirty="0" smtClean="0">
                <a:solidFill>
                  <a:srgbClr val="C00000"/>
                </a:solidFill>
              </a:rPr>
              <a:t>PCN (Parâmetros Curriculares Nacionais)</a:t>
            </a:r>
          </a:p>
          <a:p>
            <a:endParaRPr lang="pt-BR" sz="3200" dirty="0">
              <a:solidFill>
                <a:srgbClr val="C00000"/>
              </a:solidFill>
            </a:endParaRPr>
          </a:p>
          <a:p>
            <a:r>
              <a:rPr lang="pt-BR" sz="3200" dirty="0" smtClean="0">
                <a:solidFill>
                  <a:srgbClr val="C00000"/>
                </a:solidFill>
              </a:rPr>
              <a:t>Fundamental II ciclo</a:t>
            </a:r>
          </a:p>
          <a:p>
            <a:pPr marL="114300" indent="0">
              <a:buNone/>
            </a:pPr>
            <a:endParaRPr lang="pt-BR" sz="3200" dirty="0" smtClean="0">
              <a:solidFill>
                <a:srgbClr val="C00000"/>
              </a:solidFill>
            </a:endParaRPr>
          </a:p>
          <a:p>
            <a:pPr marL="114300" indent="0">
              <a:buNone/>
            </a:pPr>
            <a:r>
              <a:rPr lang="pt-BR" sz="3200" dirty="0">
                <a:solidFill>
                  <a:srgbClr val="C00000"/>
                </a:solidFill>
              </a:rPr>
              <a:t> </a:t>
            </a:r>
            <a:r>
              <a:rPr lang="pt-BR" sz="3200" dirty="0" smtClean="0">
                <a:solidFill>
                  <a:srgbClr val="C00000"/>
                </a:solidFill>
              </a:rPr>
              <a:t>                  1998</a:t>
            </a:r>
            <a:endParaRPr lang="pt-BR" sz="3200" dirty="0">
              <a:solidFill>
                <a:srgbClr val="C00000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0070C0"/>
                </a:solidFill>
              </a:rPr>
              <a:t>Prefeitura Municipal de São Paulo – </a:t>
            </a:r>
          </a:p>
          <a:p>
            <a:pPr>
              <a:buFont typeface="Wingdings" pitchFamily="2" charset="2"/>
              <a:buChar char="à"/>
            </a:pPr>
            <a:r>
              <a:rPr lang="pt-BR" b="1" dirty="0" smtClean="0">
                <a:solidFill>
                  <a:srgbClr val="0070C0"/>
                </a:solidFill>
              </a:rPr>
              <a:t>Orientações curriculares </a:t>
            </a:r>
          </a:p>
          <a:p>
            <a:pPr>
              <a:buFont typeface="Wingdings" pitchFamily="2" charset="2"/>
              <a:buChar char="à"/>
            </a:pPr>
            <a:endParaRPr lang="pt-BR" b="1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à"/>
            </a:pPr>
            <a:r>
              <a:rPr lang="pt-BR" b="1" dirty="0" smtClean="0">
                <a:solidFill>
                  <a:srgbClr val="0070C0"/>
                </a:solidFill>
              </a:rPr>
              <a:t>Fundamental II ciclo</a:t>
            </a:r>
          </a:p>
          <a:p>
            <a:pPr>
              <a:buFont typeface="Wingdings" pitchFamily="2" charset="2"/>
              <a:buChar char="à"/>
            </a:pPr>
            <a:endParaRPr lang="pt-BR" b="1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à"/>
            </a:pPr>
            <a:endParaRPr lang="pt-BR" b="1" dirty="0" smtClean="0">
              <a:solidFill>
                <a:srgbClr val="0070C0"/>
              </a:solidFill>
            </a:endParaRPr>
          </a:p>
          <a:p>
            <a:pPr marL="114300" indent="0">
              <a:buNone/>
            </a:pPr>
            <a:r>
              <a:rPr lang="pt-BR" b="1" dirty="0">
                <a:solidFill>
                  <a:srgbClr val="0070C0"/>
                </a:solidFill>
              </a:rPr>
              <a:t> </a:t>
            </a:r>
            <a:r>
              <a:rPr lang="pt-BR" b="1" dirty="0" smtClean="0">
                <a:solidFill>
                  <a:srgbClr val="0070C0"/>
                </a:solidFill>
              </a:rPr>
              <a:t>                         2007</a:t>
            </a:r>
            <a:endParaRPr lang="pt-BR" b="1" dirty="0">
              <a:solidFill>
                <a:srgbClr val="0070C0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593E-13E2-47E9-B82F-A98102D928A0}" type="slidenum">
              <a:rPr lang="pt-BR" smtClean="0"/>
              <a:t>32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081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Brasil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>
                <a:solidFill>
                  <a:srgbClr val="C00000"/>
                </a:solidFill>
              </a:rPr>
              <a:t>Coleta/organização dados/gráficos</a:t>
            </a:r>
          </a:p>
          <a:p>
            <a:r>
              <a:rPr lang="pt-BR" dirty="0" smtClean="0">
                <a:solidFill>
                  <a:srgbClr val="C00000"/>
                </a:solidFill>
              </a:rPr>
              <a:t>Tabelas frequências</a:t>
            </a:r>
          </a:p>
          <a:p>
            <a:r>
              <a:rPr lang="pt-BR" sz="2400" dirty="0" smtClean="0">
                <a:solidFill>
                  <a:srgbClr val="C00000"/>
                </a:solidFill>
              </a:rPr>
              <a:t>Média /mediana/moda</a:t>
            </a:r>
          </a:p>
          <a:p>
            <a:pPr lvl="1"/>
            <a:r>
              <a:rPr lang="pt-BR" sz="2000" dirty="0" smtClean="0">
                <a:solidFill>
                  <a:srgbClr val="C00000"/>
                </a:solidFill>
              </a:rPr>
              <a:t>inferências</a:t>
            </a:r>
          </a:p>
          <a:p>
            <a:r>
              <a:rPr lang="pt-BR" dirty="0" smtClean="0">
                <a:solidFill>
                  <a:srgbClr val="C00000"/>
                </a:solidFill>
              </a:rPr>
              <a:t>Contagem </a:t>
            </a:r>
          </a:p>
          <a:p>
            <a:r>
              <a:rPr lang="pt-BR" dirty="0" smtClean="0">
                <a:solidFill>
                  <a:srgbClr val="C00000"/>
                </a:solidFill>
              </a:rPr>
              <a:t>Espaço amostral</a:t>
            </a:r>
          </a:p>
          <a:p>
            <a:r>
              <a:rPr lang="pt-BR" dirty="0" smtClean="0">
                <a:solidFill>
                  <a:srgbClr val="C00000"/>
                </a:solidFill>
              </a:rPr>
              <a:t>Razão – sucessos</a:t>
            </a:r>
          </a:p>
          <a:p>
            <a:r>
              <a:rPr lang="pt-BR" dirty="0" smtClean="0">
                <a:solidFill>
                  <a:srgbClr val="C00000"/>
                </a:solidFill>
              </a:rPr>
              <a:t>Experimentos e simulação para estimar probabilidades </a:t>
            </a:r>
          </a:p>
          <a:p>
            <a:endParaRPr lang="pt-BR" sz="3200" dirty="0">
              <a:solidFill>
                <a:srgbClr val="C00000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b="1" dirty="0" smtClean="0">
                <a:solidFill>
                  <a:srgbClr val="0070C0"/>
                </a:solidFill>
              </a:rPr>
              <a:t>Contagem</a:t>
            </a:r>
          </a:p>
          <a:p>
            <a:r>
              <a:rPr lang="pt-BR" b="1" dirty="0" smtClean="0">
                <a:solidFill>
                  <a:srgbClr val="0070C0"/>
                </a:solidFill>
              </a:rPr>
              <a:t>Gráficos (colunas e barras)  e tabelas (simples e de dupla entrada)</a:t>
            </a:r>
          </a:p>
          <a:p>
            <a:r>
              <a:rPr lang="pt-BR" b="1" dirty="0" smtClean="0">
                <a:solidFill>
                  <a:srgbClr val="0070C0"/>
                </a:solidFill>
              </a:rPr>
              <a:t>Setores/ linhas</a:t>
            </a:r>
          </a:p>
          <a:p>
            <a:r>
              <a:rPr lang="pt-BR" b="1" dirty="0" smtClean="0">
                <a:solidFill>
                  <a:srgbClr val="0070C0"/>
                </a:solidFill>
              </a:rPr>
              <a:t>Frequências (abs. e relat.) e amostras</a:t>
            </a:r>
          </a:p>
          <a:p>
            <a:r>
              <a:rPr lang="pt-BR" b="1" dirty="0" smtClean="0">
                <a:solidFill>
                  <a:srgbClr val="0070C0"/>
                </a:solidFill>
              </a:rPr>
              <a:t>Espaço amostral e probabilidade</a:t>
            </a:r>
          </a:p>
          <a:p>
            <a:r>
              <a:rPr lang="pt-BR" b="1" dirty="0" smtClean="0">
                <a:solidFill>
                  <a:srgbClr val="0070C0"/>
                </a:solidFill>
              </a:rPr>
              <a:t>Média e moda</a:t>
            </a:r>
          </a:p>
          <a:p>
            <a:endParaRPr lang="pt-BR" b="1" dirty="0">
              <a:solidFill>
                <a:srgbClr val="0070C0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593E-13E2-47E9-B82F-A98102D928A0}" type="slidenum">
              <a:rPr lang="pt-BR" smtClean="0"/>
              <a:t>33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946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dirty="0" smtClean="0">
                <a:solidFill>
                  <a:srgbClr val="0070C0"/>
                </a:solidFill>
              </a:rPr>
              <a:t>Brasil – ensino médio – PCN 2000</a:t>
            </a:r>
            <a:endParaRPr lang="pt-BR" sz="3200" b="1" dirty="0">
              <a:solidFill>
                <a:srgbClr val="0070C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sz="2600" b="1" dirty="0" smtClean="0">
                <a:solidFill>
                  <a:srgbClr val="C00000"/>
                </a:solidFill>
              </a:rPr>
              <a:t>Estatística</a:t>
            </a:r>
          </a:p>
          <a:p>
            <a:pPr lvl="1"/>
            <a:r>
              <a:rPr lang="pt-BR" sz="2600" dirty="0" smtClean="0">
                <a:solidFill>
                  <a:srgbClr val="C00000"/>
                </a:solidFill>
              </a:rPr>
              <a:t>Média mediana moda / variância e desvio padrão</a:t>
            </a:r>
          </a:p>
          <a:p>
            <a:pPr lvl="1"/>
            <a:r>
              <a:rPr lang="pt-BR" sz="2600" dirty="0" smtClean="0">
                <a:solidFill>
                  <a:srgbClr val="C00000"/>
                </a:solidFill>
              </a:rPr>
              <a:t>Identificar formas de representação</a:t>
            </a:r>
          </a:p>
          <a:p>
            <a:pPr lvl="1"/>
            <a:r>
              <a:rPr lang="pt-BR" sz="2400" dirty="0" smtClean="0">
                <a:solidFill>
                  <a:srgbClr val="C00000"/>
                </a:solidFill>
              </a:rPr>
              <a:t>Compreender informações estatísticas de diferentes áreas</a:t>
            </a:r>
          </a:p>
          <a:p>
            <a:pPr lvl="1"/>
            <a:endParaRPr lang="pt-BR" sz="2400" dirty="0" smtClean="0">
              <a:solidFill>
                <a:srgbClr val="C00000"/>
              </a:solidFill>
            </a:endParaRPr>
          </a:p>
          <a:p>
            <a:r>
              <a:rPr lang="pt-BR" sz="2600" b="1" dirty="0" smtClean="0">
                <a:solidFill>
                  <a:srgbClr val="00B050"/>
                </a:solidFill>
              </a:rPr>
              <a:t>Contagem</a:t>
            </a:r>
          </a:p>
          <a:p>
            <a:pPr lvl="1"/>
            <a:r>
              <a:rPr lang="pt-BR" sz="2600" b="1" dirty="0" smtClean="0">
                <a:solidFill>
                  <a:srgbClr val="00B050"/>
                </a:solidFill>
              </a:rPr>
              <a:t>Princípio multiplicativo e raciocínio combinatório</a:t>
            </a:r>
          </a:p>
          <a:p>
            <a:pPr marL="114300" indent="0">
              <a:buNone/>
            </a:pPr>
            <a:endParaRPr lang="pt-BR" dirty="0" smtClean="0"/>
          </a:p>
          <a:p>
            <a:r>
              <a:rPr lang="pt-BR" sz="2600" b="1" dirty="0" smtClean="0"/>
              <a:t>Probabilidade </a:t>
            </a:r>
          </a:p>
          <a:p>
            <a:pPr lvl="1"/>
            <a:r>
              <a:rPr lang="pt-BR" sz="2600" b="1" dirty="0" smtClean="0"/>
              <a:t>Cálculo</a:t>
            </a:r>
          </a:p>
          <a:p>
            <a:pPr lvl="1"/>
            <a:r>
              <a:rPr lang="pt-BR" sz="2600" b="1" dirty="0" smtClean="0"/>
              <a:t>Reconhecer caráter aleatório de fenômenos naturais, científicos e sociais</a:t>
            </a:r>
          </a:p>
          <a:p>
            <a:pPr lvl="1"/>
            <a:r>
              <a:rPr lang="pt-BR" sz="2600" b="1" dirty="0" smtClean="0"/>
              <a:t>Previsões e identificação de modelos</a:t>
            </a:r>
          </a:p>
          <a:p>
            <a:endParaRPr lang="pt-BR" dirty="0" smtClean="0"/>
          </a:p>
          <a:p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593E-13E2-47E9-B82F-A98102D928A0}" type="slidenum">
              <a:rPr lang="pt-BR" smtClean="0"/>
              <a:t>34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330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593E-13E2-47E9-B82F-A98102D928A0}" type="slidenum">
              <a:rPr lang="pt-BR" smtClean="0"/>
              <a:t>35</a:t>
            </a:fld>
            <a:endParaRPr lang="pt-BR"/>
          </a:p>
        </p:txBody>
      </p:sp>
      <p:sp>
        <p:nvSpPr>
          <p:cNvPr id="3" name="Retângulo 2"/>
          <p:cNvSpPr/>
          <p:nvPr/>
        </p:nvSpPr>
        <p:spPr>
          <a:xfrm>
            <a:off x="899592" y="671691"/>
            <a:ext cx="7056784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Statistics is a life skill. </a:t>
            </a:r>
            <a:r>
              <a:rPr lang="en-US" sz="2400" dirty="0">
                <a:solidFill>
                  <a:srgbClr val="FF0000"/>
                </a:solidFill>
              </a:rPr>
              <a:t>Our vision is of a society in which all citizens can use and interpret data </a:t>
            </a:r>
            <a:r>
              <a:rPr lang="en-US" sz="2400" dirty="0"/>
              <a:t>to </a:t>
            </a:r>
            <a:r>
              <a:rPr lang="en-US" sz="2400" dirty="0" smtClean="0"/>
              <a:t>solve </a:t>
            </a:r>
            <a:r>
              <a:rPr lang="en-US" sz="2400" dirty="0"/>
              <a:t>problems in the workplace and in all aspects of their lives.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Confident </a:t>
            </a:r>
            <a:r>
              <a:rPr lang="en-US" sz="2400" dirty="0"/>
              <a:t>and </a:t>
            </a:r>
            <a:r>
              <a:rPr lang="en-US" sz="2400" dirty="0" smtClean="0"/>
              <a:t>meaningful statistics </a:t>
            </a:r>
            <a:r>
              <a:rPr lang="en-US" sz="2400" dirty="0"/>
              <a:t>teaching and learning across the curriculum </a:t>
            </a:r>
            <a:r>
              <a:rPr lang="en-US" sz="2400" b="1" dirty="0">
                <a:solidFill>
                  <a:srgbClr val="FF0000"/>
                </a:solidFill>
              </a:rPr>
              <a:t>in all phases of education </a:t>
            </a:r>
            <a:r>
              <a:rPr lang="en-US" sz="2400" dirty="0"/>
              <a:t>will turn that vision into a reality:</a:t>
            </a:r>
          </a:p>
          <a:p>
            <a:endParaRPr lang="en-US" sz="2400" dirty="0" smtClean="0"/>
          </a:p>
          <a:p>
            <a:r>
              <a:rPr lang="en-US" sz="2400" dirty="0" smtClean="0"/>
              <a:t>	delivering </a:t>
            </a:r>
            <a:r>
              <a:rPr lang="en-US" sz="2400" dirty="0"/>
              <a:t>new generations of statistically literate school leavers well equipped for work and/or to embark on </a:t>
            </a:r>
            <a:r>
              <a:rPr lang="en-US" sz="2400" dirty="0" smtClean="0"/>
              <a:t>further  study </a:t>
            </a:r>
            <a:r>
              <a:rPr lang="en-US" sz="2400" dirty="0"/>
              <a:t>on the many courses which require statistical skills</a:t>
            </a:r>
            <a:r>
              <a:rPr lang="en-US" sz="2400" dirty="0" smtClean="0"/>
              <a:t>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sz="2400" b="1" dirty="0" smtClean="0">
                <a:hlinkClick r:id="rId2"/>
              </a:rPr>
              <a:t>www.rss.org.uk</a:t>
            </a:r>
            <a:r>
              <a:rPr lang="en-US" sz="2400" b="1" dirty="0" smtClean="0"/>
              <a:t> 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347476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>
                <a:solidFill>
                  <a:srgbClr val="FF0000"/>
                </a:solidFill>
              </a:rPr>
              <a:t/>
            </a:r>
            <a:br>
              <a:rPr lang="pt-BR" sz="3200" dirty="0" smtClean="0">
                <a:solidFill>
                  <a:srgbClr val="FF0000"/>
                </a:solidFill>
              </a:rPr>
            </a:br>
            <a:r>
              <a:rPr lang="pt-BR" sz="3200" dirty="0">
                <a:solidFill>
                  <a:srgbClr val="FF0000"/>
                </a:solidFill>
              </a:rPr>
              <a:t/>
            </a:r>
            <a:br>
              <a:rPr lang="pt-BR" sz="3200" dirty="0">
                <a:solidFill>
                  <a:srgbClr val="FF0000"/>
                </a:solidFill>
              </a:rPr>
            </a:br>
            <a:r>
              <a:rPr lang="pt-BR" sz="3200" dirty="0">
                <a:solidFill>
                  <a:srgbClr val="00B050"/>
                </a:solidFill>
              </a:rPr>
              <a:t>Como melhorar a situação brasileira?</a:t>
            </a:r>
            <a:br>
              <a:rPr lang="pt-BR" sz="3200" dirty="0">
                <a:solidFill>
                  <a:srgbClr val="00B050"/>
                </a:solidFill>
              </a:rPr>
            </a:br>
            <a:r>
              <a:rPr lang="pt-BR" sz="3200" dirty="0">
                <a:solidFill>
                  <a:srgbClr val="0070C0"/>
                </a:solidFill>
              </a:rPr>
              <a:t>Comunidade estatística deveria se </a:t>
            </a:r>
            <a:r>
              <a:rPr lang="pt-BR" sz="3200" dirty="0" smtClean="0">
                <a:solidFill>
                  <a:srgbClr val="0070C0"/>
                </a:solidFill>
              </a:rPr>
              <a:t>movimentar?</a:t>
            </a:r>
            <a:endParaRPr lang="pt-BR" sz="3200" dirty="0">
              <a:solidFill>
                <a:srgbClr val="0070C0"/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pt-BR" sz="2800" dirty="0"/>
              <a:t>    </a:t>
            </a:r>
            <a:r>
              <a:rPr lang="pt-BR" sz="2800" dirty="0" smtClean="0"/>
              <a:t>                                                </a:t>
            </a:r>
            <a:endParaRPr lang="pt-BR" sz="2800" i="1" dirty="0" smtClean="0">
              <a:solidFill>
                <a:srgbClr val="00B05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593E-13E2-47E9-B82F-A98102D928A0}" type="slidenum">
              <a:rPr lang="pt-BR" smtClean="0"/>
              <a:t>36</a:t>
            </a:fld>
            <a:endParaRPr lang="pt-BR"/>
          </a:p>
        </p:txBody>
      </p:sp>
      <p:pic>
        <p:nvPicPr>
          <p:cNvPr id="4099" name="Picture 3" descr="C:\Users\Lisbeth\AppData\Local\Microsoft\Windows\Temporary Internet Files\Content.IE5\ATK13MTB\MP900390083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8775" y="476672"/>
            <a:ext cx="2627281" cy="3683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Espaço Reservado para Conteúdo 5"/>
          <p:cNvSpPr>
            <a:spLocks noGrp="1"/>
          </p:cNvSpPr>
          <p:nvPr>
            <p:ph sz="quarter" idx="13"/>
          </p:nvPr>
        </p:nvSpPr>
        <p:spPr>
          <a:xfrm>
            <a:off x="330971" y="-675456"/>
            <a:ext cx="7772400" cy="4942840"/>
          </a:xfrm>
        </p:spPr>
        <p:txBody>
          <a:bodyPr/>
          <a:lstStyle/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116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i="1" dirty="0" smtClean="0"/>
              <a:t>lisbeth@ime.usp.br</a:t>
            </a:r>
            <a:endParaRPr lang="pt-BR" i="1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593E-13E2-47E9-B82F-A98102D928A0}" type="slidenum">
              <a:rPr lang="pt-BR" smtClean="0"/>
              <a:t>37</a:t>
            </a:fld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pt-BR" sz="2400" i="1" dirty="0" smtClean="0">
              <a:solidFill>
                <a:srgbClr val="00B050"/>
              </a:solidFill>
            </a:endParaRPr>
          </a:p>
          <a:p>
            <a:endParaRPr lang="pt-BR" sz="2400" i="1" dirty="0">
              <a:solidFill>
                <a:srgbClr val="00B050"/>
              </a:solidFill>
            </a:endParaRPr>
          </a:p>
          <a:p>
            <a:endParaRPr lang="pt-BR" sz="2400" i="1" dirty="0" smtClean="0">
              <a:solidFill>
                <a:srgbClr val="00B050"/>
              </a:solidFill>
            </a:endParaRPr>
          </a:p>
          <a:p>
            <a:pPr marL="1051560" lvl="3" indent="0">
              <a:buNone/>
            </a:pPr>
            <a:endParaRPr lang="pt-BR" sz="2400" i="1" dirty="0" smtClean="0">
              <a:solidFill>
                <a:srgbClr val="00B050"/>
              </a:solidFill>
            </a:endParaRPr>
          </a:p>
          <a:p>
            <a:pPr marL="1051560" lvl="3" indent="0">
              <a:buNone/>
            </a:pPr>
            <a:r>
              <a:rPr lang="pt-BR" sz="2000" i="1" dirty="0" smtClean="0">
                <a:solidFill>
                  <a:srgbClr val="00B050"/>
                </a:solidFill>
              </a:rPr>
              <a:t>Holmes, P. The </a:t>
            </a:r>
            <a:r>
              <a:rPr lang="pt-BR" sz="2000" i="1" dirty="0" err="1" smtClean="0">
                <a:solidFill>
                  <a:srgbClr val="00B050"/>
                </a:solidFill>
              </a:rPr>
              <a:t>Statistician</a:t>
            </a:r>
            <a:r>
              <a:rPr lang="pt-BR" sz="2000" i="1" dirty="0" smtClean="0">
                <a:solidFill>
                  <a:srgbClr val="00B050"/>
                </a:solidFill>
              </a:rPr>
              <a:t> 52(4) . 2003</a:t>
            </a:r>
          </a:p>
          <a:p>
            <a:pPr marL="1051560" lvl="3" indent="0">
              <a:buNone/>
            </a:pPr>
            <a:r>
              <a:rPr lang="pt-BR" sz="3800" i="1" dirty="0" smtClean="0">
                <a:solidFill>
                  <a:srgbClr val="00B050"/>
                </a:solidFill>
              </a:rPr>
              <a:t> </a:t>
            </a:r>
          </a:p>
          <a:p>
            <a:pPr marL="1051560" lvl="3" indent="0">
              <a:buNone/>
            </a:pPr>
            <a:r>
              <a:rPr lang="pt-BR" sz="3800" i="1" dirty="0">
                <a:solidFill>
                  <a:srgbClr val="00B050"/>
                </a:solidFill>
              </a:rPr>
              <a:t> </a:t>
            </a:r>
            <a:r>
              <a:rPr lang="pt-BR" sz="3800" i="1" dirty="0" smtClean="0">
                <a:solidFill>
                  <a:srgbClr val="00B050"/>
                </a:solidFill>
              </a:rPr>
              <a:t>    Obrigada pela atenção.</a:t>
            </a:r>
            <a:endParaRPr lang="pt-BR" sz="3800" dirty="0"/>
          </a:p>
        </p:txBody>
      </p:sp>
      <p:sp>
        <p:nvSpPr>
          <p:cNvPr id="6" name="Explosão 1 5"/>
          <p:cNvSpPr/>
          <p:nvPr/>
        </p:nvSpPr>
        <p:spPr>
          <a:xfrm>
            <a:off x="5364088" y="404664"/>
            <a:ext cx="2808312" cy="144016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241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3646159"/>
              </p:ext>
            </p:extLst>
          </p:nvPr>
        </p:nvGraphicFramePr>
        <p:xfrm>
          <a:off x="395536" y="2060848"/>
          <a:ext cx="7620000" cy="573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/>
                <a:gridCol w="3810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2800" dirty="0" err="1" smtClean="0"/>
                        <a:t>Wishart</a:t>
                      </a:r>
                      <a:r>
                        <a:rPr lang="pt-BR" sz="2800" dirty="0" smtClean="0"/>
                        <a:t>  1898-1956 </a:t>
                      </a:r>
                    </a:p>
                    <a:p>
                      <a:endParaRPr lang="pt-BR" sz="2800" baseline="0" dirty="0" smtClean="0"/>
                    </a:p>
                    <a:p>
                      <a:r>
                        <a:rPr lang="pt-BR" sz="2800" baseline="0" dirty="0" smtClean="0"/>
                        <a:t>Pearson/Fisher contemporâneos</a:t>
                      </a:r>
                    </a:p>
                    <a:p>
                      <a:endParaRPr lang="pt-BR" sz="2800" baseline="0" dirty="0" smtClean="0"/>
                    </a:p>
                    <a:p>
                      <a:r>
                        <a:rPr lang="pt-BR" sz="2800" baseline="0" dirty="0" err="1" smtClean="0"/>
                        <a:t>Cochran</a:t>
                      </a:r>
                      <a:r>
                        <a:rPr lang="pt-BR" sz="2800" baseline="0" dirty="0" smtClean="0"/>
                        <a:t> discípulo</a:t>
                      </a:r>
                    </a:p>
                    <a:p>
                      <a:endParaRPr lang="pt-BR" sz="2800" baseline="0" dirty="0" smtClean="0"/>
                    </a:p>
                    <a:p>
                      <a:r>
                        <a:rPr lang="pt-BR" sz="2800" baseline="0" dirty="0" smtClean="0"/>
                        <a:t> </a:t>
                      </a:r>
                    </a:p>
                    <a:p>
                      <a:endParaRPr lang="pt-BR" sz="2800" baseline="0" dirty="0" smtClean="0"/>
                    </a:p>
                    <a:p>
                      <a:r>
                        <a:rPr lang="pt-BR" sz="2800" baseline="0" dirty="0" smtClean="0"/>
                        <a:t>  </a:t>
                      </a:r>
                    </a:p>
                    <a:p>
                      <a:r>
                        <a:rPr lang="pt-BR" sz="2800" baseline="0" dirty="0" smtClean="0"/>
                        <a:t>                                   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800" dirty="0" smtClean="0"/>
                    </a:p>
                    <a:p>
                      <a:r>
                        <a:rPr lang="pt-BR" sz="2800" dirty="0" smtClean="0"/>
                        <a:t>Distribuição de </a:t>
                      </a:r>
                      <a:r>
                        <a:rPr lang="pt-BR" sz="2800" dirty="0" err="1" smtClean="0"/>
                        <a:t>Wishart</a:t>
                      </a:r>
                      <a:r>
                        <a:rPr lang="pt-BR" sz="2800" baseline="0" dirty="0" smtClean="0"/>
                        <a:t> </a:t>
                      </a:r>
                    </a:p>
                    <a:p>
                      <a:r>
                        <a:rPr lang="pt-BR" sz="2800" baseline="0" dirty="0" smtClean="0"/>
                        <a:t>(generalização </a:t>
                      </a:r>
                      <a:r>
                        <a:rPr lang="pt-BR" sz="2800" baseline="0" dirty="0" err="1" smtClean="0"/>
                        <a:t>qui</a:t>
                      </a:r>
                      <a:r>
                        <a:rPr lang="pt-BR" sz="2800" baseline="0" dirty="0" smtClean="0"/>
                        <a:t>-quadrado ou gama)</a:t>
                      </a:r>
                    </a:p>
                    <a:p>
                      <a:endParaRPr lang="pt-BR" sz="2800" baseline="0" dirty="0" smtClean="0"/>
                    </a:p>
                    <a:p>
                      <a:r>
                        <a:rPr lang="pt-BR" sz="2800" baseline="0" dirty="0" err="1" smtClean="0"/>
                        <a:t>Teaching</a:t>
                      </a:r>
                      <a:r>
                        <a:rPr lang="pt-BR" sz="2800" baseline="0" dirty="0" smtClean="0"/>
                        <a:t> </a:t>
                      </a:r>
                      <a:r>
                        <a:rPr lang="pt-BR" sz="2800" baseline="0" dirty="0" err="1" smtClean="0"/>
                        <a:t>of</a:t>
                      </a:r>
                      <a:r>
                        <a:rPr lang="pt-BR" sz="2800" baseline="0" dirty="0" smtClean="0"/>
                        <a:t> </a:t>
                      </a:r>
                      <a:r>
                        <a:rPr lang="pt-BR" sz="2800" baseline="0" dirty="0" err="1" smtClean="0"/>
                        <a:t>Statistics</a:t>
                      </a:r>
                      <a:r>
                        <a:rPr lang="pt-BR" sz="2800" baseline="0" dirty="0" smtClean="0"/>
                        <a:t> – </a:t>
                      </a:r>
                      <a:r>
                        <a:rPr lang="pt-BR" sz="2800" baseline="0" dirty="0" err="1" smtClean="0"/>
                        <a:t>committee</a:t>
                      </a:r>
                      <a:r>
                        <a:rPr lang="pt-BR" sz="2800" baseline="0" dirty="0" smtClean="0"/>
                        <a:t> </a:t>
                      </a:r>
                      <a:r>
                        <a:rPr lang="pt-BR" sz="2800" baseline="0" dirty="0" err="1" smtClean="0"/>
                        <a:t>of</a:t>
                      </a:r>
                      <a:r>
                        <a:rPr lang="pt-BR" sz="2800" baseline="0" dirty="0" smtClean="0"/>
                        <a:t> Royal </a:t>
                      </a:r>
                      <a:r>
                        <a:rPr lang="pt-BR" sz="2800" baseline="0" dirty="0" err="1" smtClean="0"/>
                        <a:t>Statistical</a:t>
                      </a:r>
                      <a:r>
                        <a:rPr lang="pt-BR" sz="2800" baseline="0" dirty="0" smtClean="0"/>
                        <a:t> </a:t>
                      </a:r>
                      <a:r>
                        <a:rPr lang="pt-BR" sz="2800" baseline="0" dirty="0" err="1" smtClean="0"/>
                        <a:t>Society</a:t>
                      </a:r>
                      <a:r>
                        <a:rPr lang="pt-BR" sz="2800" baseline="0" dirty="0" smtClean="0"/>
                        <a:t> </a:t>
                      </a:r>
                    </a:p>
                    <a:p>
                      <a:endParaRPr lang="pt-BR" sz="2800" baseline="0" dirty="0" smtClean="0"/>
                    </a:p>
                    <a:p>
                      <a:endParaRPr lang="pt-BR" sz="2800" baseline="0" dirty="0" smtClean="0"/>
                    </a:p>
                    <a:p>
                      <a:endParaRPr lang="pt-BR" sz="2800" baseline="0" dirty="0" smtClean="0"/>
                    </a:p>
                    <a:p>
                      <a:endParaRPr lang="pt-BR" sz="28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593E-13E2-47E9-B82F-A98102D928A0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390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7547560"/>
              </p:ext>
            </p:extLst>
          </p:nvPr>
        </p:nvGraphicFramePr>
        <p:xfrm>
          <a:off x="395536" y="2060848"/>
          <a:ext cx="76200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/>
                <a:gridCol w="3810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2800" dirty="0" smtClean="0"/>
                        <a:t>1948 </a:t>
                      </a:r>
                      <a:r>
                        <a:rPr lang="pt-BR" sz="2800" dirty="0" err="1" smtClean="0"/>
                        <a:t>Wishart</a:t>
                      </a:r>
                      <a:r>
                        <a:rPr lang="pt-BR" sz="2800" dirty="0" smtClean="0"/>
                        <a:t> pergunta</a:t>
                      </a:r>
                      <a:r>
                        <a:rPr lang="pt-BR" sz="2800" baseline="0" dirty="0" smtClean="0"/>
                        <a:t>  </a:t>
                      </a:r>
                    </a:p>
                    <a:p>
                      <a:r>
                        <a:rPr lang="pt-BR" sz="2800" baseline="0" dirty="0" smtClean="0"/>
                        <a:t>                                   </a:t>
                      </a:r>
                      <a:r>
                        <a:rPr lang="pt-BR" sz="2800" baseline="0" dirty="0" smtClean="0">
                          <a:sym typeface="Wingdings" pitchFamily="2" charset="2"/>
                        </a:rPr>
                        <a:t>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baseline="0" dirty="0" smtClean="0"/>
                        <a:t>JRSSA 111 p212 </a:t>
                      </a:r>
                    </a:p>
                    <a:p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dirty="0" smtClean="0"/>
                        <a:t>Devemos incluir estatística na escola básica?</a:t>
                      </a:r>
                      <a:endParaRPr lang="pt-BR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514350" indent="-514350">
                        <a:buAutoNum type="arabicPlain" startAt="1952"/>
                      </a:pPr>
                      <a:r>
                        <a:rPr lang="pt-BR" sz="2800" dirty="0" smtClean="0"/>
                        <a:t> Relatório da Royal </a:t>
                      </a:r>
                      <a:r>
                        <a:rPr lang="pt-BR" sz="2800" dirty="0" err="1" smtClean="0"/>
                        <a:t>Statistical</a:t>
                      </a:r>
                      <a:r>
                        <a:rPr lang="pt-BR" sz="2800" dirty="0" smtClean="0"/>
                        <a:t> </a:t>
                      </a:r>
                      <a:r>
                        <a:rPr lang="pt-BR" sz="2800" dirty="0" err="1" smtClean="0"/>
                        <a:t>Society</a:t>
                      </a:r>
                      <a:r>
                        <a:rPr lang="pt-BR" sz="2800" dirty="0" smtClean="0"/>
                        <a:t> RSS  </a:t>
                      </a:r>
                    </a:p>
                    <a:p>
                      <a:pPr marL="0" indent="0">
                        <a:buNone/>
                      </a:pPr>
                      <a:r>
                        <a:rPr lang="pt-BR" sz="2800" dirty="0" smtClean="0"/>
                        <a:t>                                    </a:t>
                      </a:r>
                      <a:r>
                        <a:rPr lang="pt-BR" sz="2800" dirty="0" smtClean="0">
                          <a:sym typeface="Wingdings" pitchFamily="2" charset="2"/>
                        </a:rPr>
                        <a:t> </a:t>
                      </a:r>
                    </a:p>
                    <a:p>
                      <a:pPr marL="0" indent="0">
                        <a:buNone/>
                      </a:pPr>
                      <a:endParaRPr lang="pt-BR" sz="2800" dirty="0" smtClean="0">
                        <a:sym typeface="Wingdings" pitchFamily="2" charset="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baseline="0" dirty="0" smtClean="0"/>
                        <a:t>JRSSA 115 p126 </a:t>
                      </a:r>
                    </a:p>
                    <a:p>
                      <a:pPr marL="0" indent="0">
                        <a:buNone/>
                      </a:pP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*A análise de dados deve ser feita antes que a mente infantil se cristalize, sob o risco de não mais aprender</a:t>
                      </a:r>
                    </a:p>
                    <a:p>
                      <a:r>
                        <a:rPr lang="pt-BR" sz="2400" dirty="0" smtClean="0">
                          <a:solidFill>
                            <a:srgbClr val="FF0000"/>
                          </a:solidFill>
                        </a:rPr>
                        <a:t>*Saber perguntar</a:t>
                      </a:r>
                      <a:r>
                        <a:rPr lang="pt-BR" sz="2400" baseline="0" dirty="0" smtClean="0">
                          <a:solidFill>
                            <a:srgbClr val="FF0000"/>
                          </a:solidFill>
                        </a:rPr>
                        <a:t> é uma habilidade necessária para o cidadão crítico</a:t>
                      </a:r>
                      <a:endParaRPr lang="pt-BR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593E-13E2-47E9-B82F-A98102D928A0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962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5013176"/>
            <a:ext cx="7543800" cy="720080"/>
          </a:xfrm>
        </p:spPr>
        <p:txBody>
          <a:bodyPr/>
          <a:lstStyle/>
          <a:p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/>
              <a:t/>
            </a:r>
            <a:br>
              <a:rPr lang="pt-BR" sz="3600" dirty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err="1">
                <a:solidFill>
                  <a:srgbClr val="00B0F0"/>
                </a:solidFill>
              </a:rPr>
              <a:t>Tell</a:t>
            </a:r>
            <a:r>
              <a:rPr lang="pt-BR" sz="3600" dirty="0">
                <a:solidFill>
                  <a:srgbClr val="00B0F0"/>
                </a:solidFill>
              </a:rPr>
              <a:t> me </a:t>
            </a:r>
            <a:r>
              <a:rPr lang="pt-BR" sz="3600" dirty="0" err="1">
                <a:solidFill>
                  <a:srgbClr val="00B0F0"/>
                </a:solidFill>
              </a:rPr>
              <a:t>and</a:t>
            </a:r>
            <a:r>
              <a:rPr lang="pt-BR" sz="3600" dirty="0">
                <a:solidFill>
                  <a:srgbClr val="00B0F0"/>
                </a:solidFill>
              </a:rPr>
              <a:t> I </a:t>
            </a:r>
            <a:r>
              <a:rPr lang="pt-BR" sz="3600" dirty="0" err="1">
                <a:solidFill>
                  <a:srgbClr val="00B0F0"/>
                </a:solidFill>
              </a:rPr>
              <a:t>will</a:t>
            </a:r>
            <a:r>
              <a:rPr lang="pt-BR" sz="3600" dirty="0">
                <a:solidFill>
                  <a:srgbClr val="00B0F0"/>
                </a:solidFill>
              </a:rPr>
              <a:t> </a:t>
            </a:r>
            <a:r>
              <a:rPr lang="pt-BR" sz="3600" dirty="0" err="1">
                <a:solidFill>
                  <a:srgbClr val="00B0F0"/>
                </a:solidFill>
              </a:rPr>
              <a:t>forget</a:t>
            </a:r>
            <a:r>
              <a:rPr lang="pt-BR" sz="3600" dirty="0">
                <a:solidFill>
                  <a:srgbClr val="00B0F0"/>
                </a:solidFill>
              </a:rPr>
              <a:t/>
            </a:r>
            <a:br>
              <a:rPr lang="pt-BR" sz="3600" dirty="0">
                <a:solidFill>
                  <a:srgbClr val="00B0F0"/>
                </a:solidFill>
              </a:rPr>
            </a:br>
            <a:r>
              <a:rPr lang="pt-BR" sz="3600" dirty="0">
                <a:solidFill>
                  <a:srgbClr val="00B0F0"/>
                </a:solidFill>
              </a:rPr>
              <a:t>Show me </a:t>
            </a:r>
            <a:r>
              <a:rPr lang="pt-BR" sz="3600" dirty="0" err="1">
                <a:solidFill>
                  <a:srgbClr val="00B0F0"/>
                </a:solidFill>
              </a:rPr>
              <a:t>and</a:t>
            </a:r>
            <a:r>
              <a:rPr lang="pt-BR" sz="3600" dirty="0">
                <a:solidFill>
                  <a:srgbClr val="00B0F0"/>
                </a:solidFill>
              </a:rPr>
              <a:t> I </a:t>
            </a:r>
            <a:r>
              <a:rPr lang="pt-BR" sz="3600" dirty="0" err="1">
                <a:solidFill>
                  <a:srgbClr val="00B0F0"/>
                </a:solidFill>
              </a:rPr>
              <a:t>will</a:t>
            </a:r>
            <a:r>
              <a:rPr lang="pt-BR" sz="3600" dirty="0">
                <a:solidFill>
                  <a:srgbClr val="00B0F0"/>
                </a:solidFill>
              </a:rPr>
              <a:t> </a:t>
            </a:r>
            <a:r>
              <a:rPr lang="pt-BR" sz="3600" dirty="0" err="1" smtClean="0">
                <a:solidFill>
                  <a:srgbClr val="00B0F0"/>
                </a:solidFill>
              </a:rPr>
              <a:t>remember</a:t>
            </a:r>
            <a:r>
              <a:rPr lang="pt-BR" sz="3600" dirty="0" smtClean="0">
                <a:solidFill>
                  <a:srgbClr val="00B0F0"/>
                </a:solidFill>
              </a:rPr>
              <a:t/>
            </a:r>
            <a:br>
              <a:rPr lang="pt-BR" sz="3600" dirty="0" smtClean="0">
                <a:solidFill>
                  <a:srgbClr val="00B0F0"/>
                </a:solidFill>
              </a:rPr>
            </a:br>
            <a:r>
              <a:rPr lang="pt-BR" sz="3600" dirty="0" err="1" smtClean="0">
                <a:solidFill>
                  <a:srgbClr val="00B0F0"/>
                </a:solidFill>
              </a:rPr>
              <a:t>Involve</a:t>
            </a:r>
            <a:r>
              <a:rPr lang="pt-BR" sz="3600" dirty="0" smtClean="0">
                <a:solidFill>
                  <a:srgbClr val="00B0F0"/>
                </a:solidFill>
              </a:rPr>
              <a:t> me </a:t>
            </a:r>
            <a:r>
              <a:rPr lang="pt-BR" sz="3600" dirty="0" err="1" smtClean="0">
                <a:solidFill>
                  <a:srgbClr val="00B0F0"/>
                </a:solidFill>
              </a:rPr>
              <a:t>and</a:t>
            </a:r>
            <a:r>
              <a:rPr lang="pt-BR" sz="3600" dirty="0" smtClean="0">
                <a:solidFill>
                  <a:srgbClr val="00B0F0"/>
                </a:solidFill>
              </a:rPr>
              <a:t> I </a:t>
            </a:r>
            <a:r>
              <a:rPr lang="pt-BR" sz="3600" dirty="0" err="1" smtClean="0">
                <a:solidFill>
                  <a:srgbClr val="00B0F0"/>
                </a:solidFill>
              </a:rPr>
              <a:t>will</a:t>
            </a:r>
            <a:r>
              <a:rPr lang="pt-BR" sz="3600" dirty="0" smtClean="0">
                <a:solidFill>
                  <a:srgbClr val="00B0F0"/>
                </a:solidFill>
              </a:rPr>
              <a:t> </a:t>
            </a:r>
            <a:r>
              <a:rPr lang="pt-BR" sz="3600" dirty="0" err="1" smtClean="0">
                <a:solidFill>
                  <a:srgbClr val="00B0F0"/>
                </a:solidFill>
              </a:rPr>
              <a:t>understand</a:t>
            </a:r>
            <a:endParaRPr lang="pt-BR" sz="3600" dirty="0">
              <a:solidFill>
                <a:srgbClr val="00B0F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1196752"/>
            <a:ext cx="6696744" cy="2592288"/>
          </a:xfrm>
        </p:spPr>
        <p:txBody>
          <a:bodyPr>
            <a:normAutofit/>
          </a:bodyPr>
          <a:lstStyle/>
          <a:p>
            <a:r>
              <a:rPr lang="pt-BR" sz="3200" dirty="0" smtClean="0"/>
              <a:t>                                       </a:t>
            </a:r>
            <a:r>
              <a:rPr lang="pt-BR" sz="2800" b="1" i="1" dirty="0" smtClean="0">
                <a:solidFill>
                  <a:schemeClr val="tx1"/>
                </a:solidFill>
              </a:rPr>
              <a:t>Provérbio chinês</a:t>
            </a:r>
          </a:p>
          <a:p>
            <a:r>
              <a:rPr lang="pt-BR" sz="3200" dirty="0" smtClean="0"/>
              <a:t> </a:t>
            </a:r>
            <a:r>
              <a:rPr lang="pt-BR" sz="3200" dirty="0">
                <a:solidFill>
                  <a:srgbClr val="FF0000"/>
                </a:solidFill>
              </a:rPr>
              <a:t>I </a:t>
            </a:r>
            <a:r>
              <a:rPr lang="pt-BR" sz="3200" dirty="0" err="1" smtClean="0">
                <a:solidFill>
                  <a:srgbClr val="FF0000"/>
                </a:solidFill>
              </a:rPr>
              <a:t>hear</a:t>
            </a:r>
            <a:r>
              <a:rPr lang="pt-BR" sz="3200" dirty="0" smtClean="0">
                <a:solidFill>
                  <a:srgbClr val="FF0000"/>
                </a:solidFill>
              </a:rPr>
              <a:t> </a:t>
            </a:r>
            <a:r>
              <a:rPr lang="pt-BR" sz="3200" dirty="0">
                <a:solidFill>
                  <a:srgbClr val="FF0000"/>
                </a:solidFill>
              </a:rPr>
              <a:t>I </a:t>
            </a:r>
            <a:r>
              <a:rPr lang="pt-BR" sz="3200" dirty="0" err="1">
                <a:solidFill>
                  <a:srgbClr val="FF0000"/>
                </a:solidFill>
              </a:rPr>
              <a:t>forget</a:t>
            </a:r>
            <a:r>
              <a:rPr lang="pt-BR" sz="3200" dirty="0">
                <a:solidFill>
                  <a:srgbClr val="FF0000"/>
                </a:solidFill>
              </a:rPr>
              <a:t> </a:t>
            </a:r>
            <a:endParaRPr lang="pt-BR" sz="3200" dirty="0" smtClean="0">
              <a:solidFill>
                <a:srgbClr val="FF0000"/>
              </a:solidFill>
            </a:endParaRPr>
          </a:p>
          <a:p>
            <a:r>
              <a:rPr lang="pt-BR" sz="3200" dirty="0" smtClean="0">
                <a:solidFill>
                  <a:srgbClr val="FF0000"/>
                </a:solidFill>
              </a:rPr>
              <a:t> I </a:t>
            </a:r>
            <a:r>
              <a:rPr lang="pt-BR" sz="3200" dirty="0" err="1">
                <a:solidFill>
                  <a:srgbClr val="FF0000"/>
                </a:solidFill>
              </a:rPr>
              <a:t>see</a:t>
            </a:r>
            <a:r>
              <a:rPr lang="pt-BR" sz="3200" dirty="0">
                <a:solidFill>
                  <a:srgbClr val="FF0000"/>
                </a:solidFill>
              </a:rPr>
              <a:t> I </a:t>
            </a:r>
            <a:r>
              <a:rPr lang="pt-BR" sz="3200" dirty="0" err="1" smtClean="0">
                <a:solidFill>
                  <a:srgbClr val="FF0000"/>
                </a:solidFill>
              </a:rPr>
              <a:t>remember</a:t>
            </a:r>
            <a:r>
              <a:rPr lang="pt-BR" sz="32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pt-BR" sz="3200" dirty="0" smtClean="0">
                <a:solidFill>
                  <a:srgbClr val="FF0000"/>
                </a:solidFill>
              </a:rPr>
              <a:t> I </a:t>
            </a:r>
            <a:r>
              <a:rPr lang="pt-BR" sz="3200" dirty="0">
                <a:solidFill>
                  <a:srgbClr val="FF0000"/>
                </a:solidFill>
              </a:rPr>
              <a:t>do I </a:t>
            </a:r>
            <a:r>
              <a:rPr lang="pt-BR" sz="3200" dirty="0" err="1">
                <a:solidFill>
                  <a:srgbClr val="FF0000"/>
                </a:solidFill>
              </a:rPr>
              <a:t>understand</a:t>
            </a:r>
            <a:endParaRPr lang="pt-BR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16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 dirty="0" smtClean="0">
                <a:solidFill>
                  <a:srgbClr val="00B050"/>
                </a:solidFill>
              </a:rPr>
              <a:t/>
            </a:r>
            <a:br>
              <a:rPr lang="pt-BR" sz="3600" b="1" dirty="0" smtClean="0">
                <a:solidFill>
                  <a:srgbClr val="00B050"/>
                </a:solidFill>
              </a:rPr>
            </a:br>
            <a:r>
              <a:rPr lang="pt-BR" sz="3600" b="1" dirty="0" smtClean="0">
                <a:solidFill>
                  <a:srgbClr val="00B050"/>
                </a:solidFill>
              </a:rPr>
              <a:t>RSS 1952...</a:t>
            </a:r>
            <a:r>
              <a:rPr lang="pt-BR" sz="4800" b="1" dirty="0">
                <a:solidFill>
                  <a:srgbClr val="00B050"/>
                </a:solidFill>
              </a:rPr>
              <a:t/>
            </a:r>
            <a:br>
              <a:rPr lang="pt-BR" sz="4800" b="1" dirty="0">
                <a:solidFill>
                  <a:srgbClr val="00B050"/>
                </a:solidFill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pPr lvl="3"/>
            <a:r>
              <a:rPr lang="pt-BR" sz="3200" b="1" dirty="0" smtClean="0">
                <a:solidFill>
                  <a:schemeClr val="tx2">
                    <a:lumMod val="75000"/>
                  </a:schemeClr>
                </a:solidFill>
              </a:rPr>
              <a:t>........ 20 anos para as ideias serem levadas a sério</a:t>
            </a:r>
          </a:p>
          <a:p>
            <a:pPr lvl="3"/>
            <a:endParaRPr lang="pt-BR" sz="3200" b="1" dirty="0">
              <a:solidFill>
                <a:srgbClr val="464030"/>
              </a:solidFill>
            </a:endParaRPr>
          </a:p>
          <a:p>
            <a:pPr lvl="3"/>
            <a:r>
              <a:rPr lang="pt-BR" sz="3200" b="1" dirty="0" smtClean="0">
                <a:solidFill>
                  <a:srgbClr val="C00000"/>
                </a:solidFill>
              </a:rPr>
              <a:t>......... 30 anos para serem postas em prática...</a:t>
            </a:r>
          </a:p>
          <a:p>
            <a:pPr lvl="3"/>
            <a:endParaRPr lang="pt-BR" sz="3200" b="1" dirty="0">
              <a:solidFill>
                <a:srgbClr val="C00000"/>
              </a:solidFill>
            </a:endParaRPr>
          </a:p>
          <a:p>
            <a:pPr marL="1325880" lvl="4" indent="0">
              <a:buNone/>
            </a:pPr>
            <a:r>
              <a:rPr lang="pt-BR" sz="3000" b="1" dirty="0" smtClean="0">
                <a:solidFill>
                  <a:srgbClr val="C00000"/>
                </a:solidFill>
                <a:sym typeface="Wingdings" pitchFamily="2" charset="2"/>
              </a:rPr>
              <a:t> </a:t>
            </a:r>
            <a:r>
              <a:rPr lang="pt-BR" sz="3000" b="1" dirty="0" smtClean="0">
                <a:solidFill>
                  <a:srgbClr val="00B050"/>
                </a:solidFill>
              </a:rPr>
              <a:t>Boas ideias levam tempo para implementação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593E-13E2-47E9-B82F-A98102D928A0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740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 dirty="0" smtClean="0">
                <a:solidFill>
                  <a:srgbClr val="00B050"/>
                </a:solidFill>
              </a:rPr>
              <a:t/>
            </a:r>
            <a:br>
              <a:rPr lang="pt-BR" sz="3600" b="1" dirty="0" smtClean="0">
                <a:solidFill>
                  <a:srgbClr val="00B050"/>
                </a:solidFill>
              </a:rPr>
            </a:br>
            <a:r>
              <a:rPr lang="pt-BR" sz="3600" b="1" dirty="0" smtClean="0">
                <a:solidFill>
                  <a:srgbClr val="00B050"/>
                </a:solidFill>
              </a:rPr>
              <a:t>Década de 60 – Matemática </a:t>
            </a:r>
            <a:r>
              <a:rPr lang="pt-BR" sz="3600" b="1" i="1" dirty="0" smtClean="0">
                <a:solidFill>
                  <a:srgbClr val="00B050"/>
                </a:solidFill>
              </a:rPr>
              <a:t>Moderna</a:t>
            </a:r>
            <a:r>
              <a:rPr lang="pt-BR" sz="4800" b="1" dirty="0">
                <a:solidFill>
                  <a:srgbClr val="00B050"/>
                </a:solidFill>
              </a:rPr>
              <a:t/>
            </a:r>
            <a:br>
              <a:rPr lang="pt-BR" sz="4800" b="1" dirty="0">
                <a:solidFill>
                  <a:srgbClr val="00B050"/>
                </a:solidFill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pPr lvl="3"/>
            <a:r>
              <a:rPr lang="pt-BR" sz="3200" b="1" dirty="0" smtClean="0">
                <a:solidFill>
                  <a:schemeClr val="tx2">
                    <a:lumMod val="75000"/>
                  </a:schemeClr>
                </a:solidFill>
              </a:rPr>
              <a:t>Textos introduziram ideias básicas de probabilidade e eram fracos em análise de dados</a:t>
            </a:r>
          </a:p>
          <a:p>
            <a:pPr lvl="3"/>
            <a:endParaRPr lang="pt-BR" sz="3200" b="1" dirty="0">
              <a:solidFill>
                <a:srgbClr val="464030"/>
              </a:solidFill>
            </a:endParaRPr>
          </a:p>
          <a:p>
            <a:pPr lvl="3"/>
            <a:r>
              <a:rPr lang="pt-BR" sz="3200" b="1" dirty="0">
                <a:solidFill>
                  <a:srgbClr val="C00000"/>
                </a:solidFill>
              </a:rPr>
              <a:t>A</a:t>
            </a:r>
            <a:r>
              <a:rPr lang="pt-BR" sz="3200" b="1" dirty="0" smtClean="0">
                <a:solidFill>
                  <a:srgbClr val="C00000"/>
                </a:solidFill>
              </a:rPr>
              <a:t>s poucas discussões sobre ensino de estatística acabavam focando no ensino universitário e desapontava os professores da escola básica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593E-13E2-47E9-B82F-A98102D928A0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982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 dirty="0" smtClean="0">
                <a:solidFill>
                  <a:srgbClr val="00B050"/>
                </a:solidFill>
              </a:rPr>
              <a:t/>
            </a:r>
            <a:br>
              <a:rPr lang="pt-BR" sz="3600" b="1" dirty="0" smtClean="0">
                <a:solidFill>
                  <a:srgbClr val="00B050"/>
                </a:solidFill>
              </a:rPr>
            </a:br>
            <a:r>
              <a:rPr lang="pt-BR" sz="3600" b="1" dirty="0" smtClean="0">
                <a:solidFill>
                  <a:srgbClr val="00B050"/>
                </a:solidFill>
              </a:rPr>
              <a:t>              F. </a:t>
            </a:r>
            <a:r>
              <a:rPr lang="pt-BR" sz="3600" b="1" dirty="0" err="1" smtClean="0">
                <a:solidFill>
                  <a:srgbClr val="00B050"/>
                </a:solidFill>
              </a:rPr>
              <a:t>Yates</a:t>
            </a:r>
            <a:r>
              <a:rPr lang="pt-BR" sz="3600" b="1" dirty="0" smtClean="0">
                <a:solidFill>
                  <a:srgbClr val="00B050"/>
                </a:solidFill>
              </a:rPr>
              <a:t/>
            </a:r>
            <a:br>
              <a:rPr lang="pt-BR" sz="3600" b="1" dirty="0" smtClean="0">
                <a:solidFill>
                  <a:srgbClr val="00B050"/>
                </a:solidFill>
              </a:rPr>
            </a:br>
            <a:r>
              <a:rPr lang="pt-BR" sz="2800" b="1" dirty="0">
                <a:solidFill>
                  <a:srgbClr val="00B050"/>
                </a:solidFill>
              </a:rPr>
              <a:t> </a:t>
            </a:r>
            <a:r>
              <a:rPr lang="pt-BR" sz="2800" b="1" dirty="0" smtClean="0">
                <a:solidFill>
                  <a:srgbClr val="00B050"/>
                </a:solidFill>
              </a:rPr>
              <a:t>                                   1902 - 1994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t-BR" dirty="0" smtClean="0"/>
          </a:p>
          <a:p>
            <a:r>
              <a:rPr lang="pt-BR" sz="3200" dirty="0" smtClean="0"/>
              <a:t>Trabalhou com Fisher em planejamento de experimentos (agricultura)</a:t>
            </a:r>
          </a:p>
          <a:p>
            <a:endParaRPr lang="pt-BR" sz="3200" dirty="0"/>
          </a:p>
          <a:p>
            <a:endParaRPr lang="pt-BR" sz="3200" dirty="0" smtClean="0"/>
          </a:p>
          <a:p>
            <a:r>
              <a:rPr lang="pt-BR" sz="3200" dirty="0" smtClean="0">
                <a:solidFill>
                  <a:srgbClr val="FF0000"/>
                </a:solidFill>
              </a:rPr>
              <a:t>Bioestatística  (EUA) – aplicações médicas</a:t>
            </a:r>
          </a:p>
          <a:p>
            <a:endParaRPr lang="pt-BR" sz="3200" dirty="0"/>
          </a:p>
          <a:p>
            <a:endParaRPr lang="pt-BR" sz="3200" dirty="0" smtClean="0"/>
          </a:p>
          <a:p>
            <a:r>
              <a:rPr lang="pt-BR" sz="3200" dirty="0" smtClean="0"/>
              <a:t>Montou </a:t>
            </a:r>
            <a:r>
              <a:rPr lang="pt-BR" sz="3200" dirty="0" err="1"/>
              <a:t>D</a:t>
            </a:r>
            <a:r>
              <a:rPr lang="pt-BR" sz="3200" dirty="0" err="1" smtClean="0"/>
              <a:t>epto</a:t>
            </a:r>
            <a:r>
              <a:rPr lang="pt-BR" sz="3200" dirty="0" smtClean="0"/>
              <a:t> </a:t>
            </a:r>
            <a:r>
              <a:rPr lang="pt-BR" sz="3200" dirty="0"/>
              <a:t>E</a:t>
            </a:r>
            <a:r>
              <a:rPr lang="pt-BR" sz="3200" dirty="0" smtClean="0"/>
              <a:t>statística </a:t>
            </a:r>
            <a:r>
              <a:rPr lang="pt-BR" sz="3200" dirty="0"/>
              <a:t>H</a:t>
            </a:r>
            <a:r>
              <a:rPr lang="pt-BR" sz="3200" dirty="0" smtClean="0"/>
              <a:t>arvard</a:t>
            </a:r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593E-13E2-47E9-B82F-A98102D928A0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372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Adjacê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784</TotalTime>
  <Words>1310</Words>
  <Application>Microsoft Office PowerPoint</Application>
  <PresentationFormat>Apresentação na tela (4:3)</PresentationFormat>
  <Paragraphs>328</Paragraphs>
  <Slides>37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37</vt:i4>
      </vt:variant>
    </vt:vector>
  </HeadingPairs>
  <TitlesOfParts>
    <vt:vector size="38" baseType="lpstr">
      <vt:lpstr>Adjacência</vt:lpstr>
      <vt:lpstr>Os caminhos da Estatística na escola                                        básica </vt:lpstr>
      <vt:lpstr>Apresentação do PowerPoint</vt:lpstr>
      <vt:lpstr>Alguns eventos internacionais  -  Educação Estatística</vt:lpstr>
      <vt:lpstr>Apresentação do PowerPoint</vt:lpstr>
      <vt:lpstr>Apresentação do PowerPoint</vt:lpstr>
      <vt:lpstr>   Tell me and I will forget Show me and I will remember Involve me and I will understand</vt:lpstr>
      <vt:lpstr> RSS 1952... </vt:lpstr>
      <vt:lpstr> Década de 60 – Matemática Moderna </vt:lpstr>
      <vt:lpstr>               F. Yates                                     1902 - 1994</vt:lpstr>
      <vt:lpstr>               1968   Relatório Yates                                     JRSSA 131 p478 </vt:lpstr>
      <vt:lpstr>Por que ensinar estatística para todos? </vt:lpstr>
      <vt:lpstr>Por que ensinar estatística para todos? </vt:lpstr>
      <vt:lpstr>Por que ensinar estatística para todos? </vt:lpstr>
      <vt:lpstr>Cockroft   1923-1999 </vt:lpstr>
      <vt:lpstr>   1982    Cockroft report   Uk</vt:lpstr>
      <vt:lpstr>  1982    Cockroft report   Uk</vt:lpstr>
      <vt:lpstr>  só que .....</vt:lpstr>
      <vt:lpstr>  só que .....</vt:lpstr>
      <vt:lpstr>RSS Centre for Statistical Education  2000</vt:lpstr>
      <vt:lpstr>   ASA    EUA </vt:lpstr>
      <vt:lpstr>   ASA    EUA  questões: </vt:lpstr>
      <vt:lpstr>   ASA    EUA  2004/2005 </vt:lpstr>
      <vt:lpstr>GAISE </vt:lpstr>
      <vt:lpstr>GAISE </vt:lpstr>
      <vt:lpstr>GAISE </vt:lpstr>
      <vt:lpstr>Exemplo 1 </vt:lpstr>
      <vt:lpstr>Exemplo 2 </vt:lpstr>
      <vt:lpstr>Nível A</vt:lpstr>
      <vt:lpstr>Nível B</vt:lpstr>
      <vt:lpstr>Nível C</vt:lpstr>
      <vt:lpstr>Apresentação do PowerPoint</vt:lpstr>
      <vt:lpstr>Brasil</vt:lpstr>
      <vt:lpstr>Brasil</vt:lpstr>
      <vt:lpstr>Brasil – ensino médio – PCN 2000</vt:lpstr>
      <vt:lpstr>Apresentação do PowerPoint</vt:lpstr>
      <vt:lpstr>  Como melhorar a situação brasileira? Comunidade estatística deveria se movimentar?</vt:lpstr>
      <vt:lpstr>lisbeth@ime.usp.br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Scheaffer (2001, ASA)   “Estatística nascia como uma ciência, mas teve uma infância traumática; muitos lares lhe ofereciam uma cama mas nenhum deles suportaria o pleno potencial do seu amadurecer; isto foi um mau agouro para a Educação Estatística.”</dc:title>
  <dc:creator>Lisbeth</dc:creator>
  <cp:lastModifiedBy>Lisbeth</cp:lastModifiedBy>
  <cp:revision>52</cp:revision>
  <dcterms:created xsi:type="dcterms:W3CDTF">2012-06-24T02:30:04Z</dcterms:created>
  <dcterms:modified xsi:type="dcterms:W3CDTF">2012-06-29T22:07:40Z</dcterms:modified>
</cp:coreProperties>
</file>