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Override7.xml" ContentType="application/vnd.openxmlformats-officedocument.themeOverr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theme/themeOverride3.xml" ContentType="application/vnd.openxmlformats-officedocument.themeOverr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317" r:id="rId2"/>
    <p:sldId id="424" r:id="rId3"/>
    <p:sldId id="423" r:id="rId4"/>
    <p:sldId id="426" r:id="rId5"/>
    <p:sldId id="445" r:id="rId6"/>
    <p:sldId id="331" r:id="rId7"/>
    <p:sldId id="425" r:id="rId8"/>
    <p:sldId id="434" r:id="rId9"/>
    <p:sldId id="421" r:id="rId10"/>
    <p:sldId id="420" r:id="rId11"/>
    <p:sldId id="318" r:id="rId12"/>
    <p:sldId id="276" r:id="rId13"/>
    <p:sldId id="282" r:id="rId14"/>
    <p:sldId id="431" r:id="rId15"/>
    <p:sldId id="430" r:id="rId16"/>
    <p:sldId id="432" r:id="rId17"/>
    <p:sldId id="433" r:id="rId18"/>
    <p:sldId id="428" r:id="rId19"/>
    <p:sldId id="297" r:id="rId20"/>
    <p:sldId id="300" r:id="rId21"/>
    <p:sldId id="334" r:id="rId22"/>
    <p:sldId id="427" r:id="rId23"/>
    <p:sldId id="341" r:id="rId24"/>
    <p:sldId id="296" r:id="rId25"/>
    <p:sldId id="349" r:id="rId26"/>
    <p:sldId id="350" r:id="rId27"/>
    <p:sldId id="342" r:id="rId28"/>
    <p:sldId id="435" r:id="rId29"/>
    <p:sldId id="346" r:id="rId30"/>
    <p:sldId id="348" r:id="rId31"/>
    <p:sldId id="436" r:id="rId32"/>
    <p:sldId id="361" r:id="rId33"/>
    <p:sldId id="358" r:id="rId34"/>
    <p:sldId id="369" r:id="rId35"/>
    <p:sldId id="353" r:id="rId36"/>
    <p:sldId id="362" r:id="rId37"/>
    <p:sldId id="439" r:id="rId38"/>
    <p:sldId id="363" r:id="rId39"/>
    <p:sldId id="364" r:id="rId40"/>
    <p:sldId id="366" r:id="rId41"/>
    <p:sldId id="370" r:id="rId42"/>
    <p:sldId id="372" r:id="rId43"/>
    <p:sldId id="373" r:id="rId44"/>
    <p:sldId id="437" r:id="rId45"/>
    <p:sldId id="375" r:id="rId46"/>
    <p:sldId id="376" r:id="rId47"/>
    <p:sldId id="441" r:id="rId48"/>
    <p:sldId id="440" r:id="rId49"/>
    <p:sldId id="380" r:id="rId50"/>
    <p:sldId id="379" r:id="rId51"/>
    <p:sldId id="419" r:id="rId52"/>
    <p:sldId id="385" r:id="rId53"/>
    <p:sldId id="386" r:id="rId54"/>
    <p:sldId id="415" r:id="rId55"/>
    <p:sldId id="442" r:id="rId56"/>
    <p:sldId id="356" r:id="rId57"/>
    <p:sldId id="443" r:id="rId58"/>
    <p:sldId id="404" r:id="rId59"/>
    <p:sldId id="405" r:id="rId60"/>
    <p:sldId id="407" r:id="rId61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8 Pro" initials="W8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9D6"/>
    <a:srgbClr val="FFCC00"/>
    <a:srgbClr val="CC9900"/>
    <a:srgbClr val="009900"/>
    <a:srgbClr val="FFDBA7"/>
    <a:srgbClr val="FFDFAF"/>
    <a:srgbClr val="FFEED5"/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647" autoAdjust="0"/>
    <p:restoredTop sz="94434" autoAdjust="0"/>
  </p:normalViewPr>
  <p:slideViewPr>
    <p:cSldViewPr>
      <p:cViewPr>
        <p:scale>
          <a:sx n="70" d="100"/>
          <a:sy n="70" d="100"/>
        </p:scale>
        <p:origin x="-28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2548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348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8.xml"/><Relationship Id="rId2" Type="http://schemas.openxmlformats.org/officeDocument/2006/relationships/slide" Target="slides/slide7.xml"/><Relationship Id="rId1" Type="http://schemas.openxmlformats.org/officeDocument/2006/relationships/slide" Target="slides/slide5.xml"/><Relationship Id="rId6" Type="http://schemas.openxmlformats.org/officeDocument/2006/relationships/slide" Target="slides/slide19.xml"/><Relationship Id="rId5" Type="http://schemas.openxmlformats.org/officeDocument/2006/relationships/slide" Target="slides/slide13.xml"/><Relationship Id="rId4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3-04-23T18:04:45.546" idx="1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20000"/>
              </a:spcBef>
              <a:buFontTx/>
              <a:buChar char="•"/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FontTx/>
              <a:buChar char="•"/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96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20000"/>
              </a:spcBef>
              <a:buFontTx/>
              <a:buChar char="•"/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96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FontTx/>
              <a:buChar char="•"/>
              <a:defRPr sz="1200"/>
            </a:lvl1pPr>
          </a:lstStyle>
          <a:p>
            <a:pPr>
              <a:defRPr/>
            </a:pPr>
            <a:fld id="{CDC08E02-451E-44DB-AEE7-131E3C603A9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4449255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buFontTx/>
              <a:buNone/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buFontTx/>
              <a:buNone/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22A1C84-DB48-4603-B763-EA0F6989025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1417071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8F7A496-FE22-4F88-941D-B736F063B0C6}" type="slidenum">
              <a:rPr lang="pt-BR" sz="1200" smtClean="0">
                <a:latin typeface="Times New Roman" panose="02020603050405020304" pitchFamily="18" charset="0"/>
              </a:rPr>
              <a:pPr/>
              <a:t>13</a:t>
            </a:fld>
            <a:endParaRPr lang="pt-BR" sz="1200" smtClean="0">
              <a:latin typeface="Times New Roman" panose="02020603050405020304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 eaLnBrk="1" hangingPunct="1"/>
            <a:r>
              <a:rPr lang="pt-BR" smtClean="0">
                <a:latin typeface="Arial" panose="020B0604020202020204" pitchFamily="34" charset="0"/>
                <a:cs typeface="Arial" panose="020B0604020202020204" pitchFamily="34" charset="0"/>
              </a:rPr>
              <a:t>aplicamos um questionário</a:t>
            </a:r>
            <a:r>
              <a:rPr lang="pt-BR" u="sng" smtClean="0">
                <a:solidFill>
                  <a:srgbClr val="800080"/>
                </a:solidFill>
                <a:latin typeface="Arial" panose="020B0604020202020204" pitchFamily="34" charset="0"/>
                <a:cs typeface="Arial" panose="020B0604020202020204" pitchFamily="34" charset="0"/>
                <a:hlinkClick r:id="" action="ppaction://noaction"/>
              </a:rPr>
              <a:t>[1]</a:t>
            </a:r>
            <a:r>
              <a:rPr lang="pt-BR" smtClean="0">
                <a:latin typeface="Arial" panose="020B0604020202020204" pitchFamily="34" charset="0"/>
                <a:cs typeface="Arial" panose="020B0604020202020204" pitchFamily="34" charset="0"/>
              </a:rPr>
              <a:t> com um roteiro pré-estabelecido que foi organizado, considerando os seguintes sub-temas:</a:t>
            </a:r>
            <a:endParaRPr lang="pt-BR" smtClean="0">
              <a:cs typeface="Times New Roman" panose="02020603050405020304" pitchFamily="18" charset="0"/>
            </a:endParaRPr>
          </a:p>
          <a:p>
            <a:pPr algn="just" eaLnBrk="1" hangingPunct="1"/>
            <a:r>
              <a:rPr lang="pt-BR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pt-BR" smtClean="0">
              <a:cs typeface="Times New Roman" panose="02020603050405020304" pitchFamily="18" charset="0"/>
            </a:endParaRPr>
          </a:p>
          <a:p>
            <a:pPr algn="just" eaLnBrk="1" hangingPunct="1"/>
            <a:r>
              <a:rPr lang="pt-BR" smtClean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pt-BR" smtClean="0">
                <a:cs typeface="Times New Roman" panose="02020603050405020304" pitchFamily="18" charset="0"/>
              </a:rPr>
              <a:t>      </a:t>
            </a:r>
            <a:r>
              <a:rPr lang="pt-BR" smtClean="0">
                <a:latin typeface="Arial" panose="020B0604020202020204" pitchFamily="34" charset="0"/>
                <a:cs typeface="Arial" panose="020B0604020202020204" pitchFamily="34" charset="0"/>
              </a:rPr>
              <a:t>Perfil dos discentes</a:t>
            </a:r>
            <a:endParaRPr lang="pt-BR" smtClean="0">
              <a:cs typeface="Times New Roman" panose="02020603050405020304" pitchFamily="18" charset="0"/>
            </a:endParaRPr>
          </a:p>
          <a:p>
            <a:pPr algn="just" eaLnBrk="1" hangingPunct="1"/>
            <a:r>
              <a:rPr lang="pt-BR" smtClean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pt-BR" smtClean="0">
                <a:cs typeface="Times New Roman" panose="02020603050405020304" pitchFamily="18" charset="0"/>
              </a:rPr>
              <a:t>      </a:t>
            </a:r>
            <a:r>
              <a:rPr lang="pt-BR" smtClean="0">
                <a:latin typeface="Arial" panose="020B0604020202020204" pitchFamily="34" charset="0"/>
                <a:cs typeface="Arial" panose="020B0604020202020204" pitchFamily="34" charset="0"/>
              </a:rPr>
              <a:t>Contribuições que trouxeram o Projeto para a vida acadêmica e profissional dos alunos</a:t>
            </a:r>
            <a:endParaRPr lang="pt-BR" smtClean="0">
              <a:cs typeface="Times New Roman" panose="02020603050405020304" pitchFamily="18" charset="0"/>
            </a:endParaRPr>
          </a:p>
          <a:p>
            <a:pPr algn="just" eaLnBrk="1" hangingPunct="1"/>
            <a:r>
              <a:rPr lang="pt-BR" smtClean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pt-BR" smtClean="0">
                <a:cs typeface="Times New Roman" panose="02020603050405020304" pitchFamily="18" charset="0"/>
              </a:rPr>
              <a:t>      </a:t>
            </a:r>
            <a:r>
              <a:rPr lang="pt-BR" smtClean="0">
                <a:latin typeface="Arial" panose="020B0604020202020204" pitchFamily="34" charset="0"/>
                <a:cs typeface="Arial" panose="020B0604020202020204" pitchFamily="34" charset="0"/>
              </a:rPr>
              <a:t>A constituição dos conhecimentos</a:t>
            </a:r>
            <a:endParaRPr lang="pt-BR" smtClean="0">
              <a:cs typeface="Times New Roman" panose="02020603050405020304" pitchFamily="18" charset="0"/>
            </a:endParaRPr>
          </a:p>
          <a:p>
            <a:pPr algn="just" eaLnBrk="1" hangingPunct="1"/>
            <a:r>
              <a:rPr lang="pt-BR" smtClean="0">
                <a:latin typeface="Arial" panose="020B0604020202020204" pitchFamily="34" charset="0"/>
                <a:cs typeface="Arial" panose="020B0604020202020204" pitchFamily="34" charset="0"/>
              </a:rPr>
              <a:t>      4.  Alcance dos objetivos do Projeto</a:t>
            </a:r>
            <a:endParaRPr lang="pt-BR" smtClean="0">
              <a:cs typeface="Times New Roman" panose="02020603050405020304" pitchFamily="18" charset="0"/>
            </a:endParaRPr>
          </a:p>
          <a:p>
            <a:pPr algn="just" eaLnBrk="1" hangingPunct="1"/>
            <a:r>
              <a:rPr lang="pt-BR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pt-BR" smtClean="0">
              <a:cs typeface="Times New Roman" panose="02020603050405020304" pitchFamily="18" charset="0"/>
            </a:endParaRPr>
          </a:p>
          <a:p>
            <a:pPr eaLnBrk="1" hangingPunct="1"/>
            <a:r>
              <a:rPr lang="pt-BR" smtClean="0">
                <a:latin typeface="Arial" panose="020B0604020202020204" pitchFamily="34" charset="0"/>
                <a:cs typeface="Arial" panose="020B0604020202020204" pitchFamily="34" charset="0"/>
              </a:rPr>
              <a:t>A partir do estabelecimento desses sub-temas, foram elaboradas as questões. O objetivo do questionário foi verificar o alcance dos objetivos do Projeto</a:t>
            </a:r>
            <a:r>
              <a:rPr lang="pt-BR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mtClean="0">
                <a:latin typeface="Arial" panose="020B0604020202020204" pitchFamily="34" charset="0"/>
                <a:cs typeface="Arial" panose="020B0604020202020204" pitchFamily="34" charset="0"/>
              </a:rPr>
              <a:t>(objeto de estudo). Para tal, estabelecemos as questões de modo que permitisse cruzarmos</a:t>
            </a:r>
            <a:r>
              <a:rPr lang="pt-BR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mtClean="0">
                <a:latin typeface="Arial" panose="020B0604020202020204" pitchFamily="34" charset="0"/>
                <a:cs typeface="Arial" panose="020B0604020202020204" pitchFamily="34" charset="0"/>
              </a:rPr>
              <a:t>as opiniões dos alunos relativas às suas participações com </a:t>
            </a:r>
            <a:r>
              <a:rPr lang="pt-BR" smtClean="0"/>
              <a:t/>
            </a:r>
            <a:br>
              <a:rPr lang="pt-BR" smtClean="0"/>
            </a:br>
            <a:r>
              <a:rPr lang="pt-BR" u="sng" smtClean="0">
                <a:solidFill>
                  <a:srgbClr val="800080"/>
                </a:solidFill>
                <a:cs typeface="Times New Roman" panose="02020603050405020304" pitchFamily="18" charset="0"/>
                <a:hlinkClick r:id="" action="ppaction://noaction"/>
              </a:rPr>
              <a:t>[1]</a:t>
            </a:r>
            <a:r>
              <a:rPr lang="pt-BR" smtClean="0">
                <a:cs typeface="Times New Roman" panose="02020603050405020304" pitchFamily="18" charset="0"/>
              </a:rPr>
              <a:t> Anexo I.</a:t>
            </a:r>
          </a:p>
          <a:p>
            <a:pPr algn="just" eaLnBrk="1" hangingPunct="1"/>
            <a:r>
              <a:rPr lang="pt-BR" smtClean="0">
                <a:latin typeface="Arial" panose="020B0604020202020204" pitchFamily="34" charset="0"/>
                <a:cs typeface="Arial" panose="020B0604020202020204" pitchFamily="34" charset="0"/>
              </a:rPr>
              <a:t>Para essa entrevista foi elaborado um roteiro com questões abertas, que nos permitiram identificar, uma vez, transcorrido este tempo, as mudanças ocorridas; estabelecemos um comparativo entre as questões do questionário  quando perguntamos qual área da Matemática eles tinham maior afinidade e/ou interesse e qual era a opção profissional, se a participação no projeto influenciou esta opção. Perguntamos, também, como os alunos vêem a importância do Projeto para a sua aprendizagem, como os conhecimentos adquiridos se</a:t>
            </a:r>
            <a:r>
              <a:rPr lang="pt-BR" i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mtClean="0">
                <a:latin typeface="Arial" panose="020B0604020202020204" pitchFamily="34" charset="0"/>
                <a:cs typeface="Arial" panose="020B0604020202020204" pitchFamily="34" charset="0"/>
              </a:rPr>
              <a:t>refletiram no transcorrer dos semestres e, ainda, coletamos novamente sugestões para aprimoramento do Projeto segundo a visão que os alunos têm hoje. Para finalizar a entrevista, procuramos saber o que eles levarão do Projeto Pedagógico “Trabalho de Projetos e Educação Estatística na Universidade” para sua vida profissional.</a:t>
            </a:r>
            <a:endParaRPr lang="pt-BR" smtClean="0">
              <a:cs typeface="Times New Roman" panose="02020603050405020304" pitchFamily="18" charset="0"/>
            </a:endParaRPr>
          </a:p>
          <a:p>
            <a:pPr eaLnBrk="1" hangingPunct="1"/>
            <a:endParaRPr lang="pt-BR" smtClea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1263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t-BR" smtClean="0"/>
              <a:t>Percebe-se na fala da aluna que o conhecimento adquirido com o Projeto não foi útil apenas para aquele instante, ele continuou seu movimento de construção de uma identidade profissional. </a:t>
            </a:r>
          </a:p>
          <a:p>
            <a:endParaRPr lang="pt-BR" smtClean="0"/>
          </a:p>
        </p:txBody>
      </p:sp>
      <p:sp>
        <p:nvSpPr>
          <p:cNvPr id="6246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74138FD-2E1C-494E-9144-1B35927B9DEB}" type="slidenum">
              <a:rPr lang="pt-BR" sz="1200" smtClean="0">
                <a:latin typeface="Times New Roman" panose="02020603050405020304" pitchFamily="18" charset="0"/>
              </a:rPr>
              <a:pPr/>
              <a:t>47</a:t>
            </a:fld>
            <a:endParaRPr lang="pt-BR" sz="120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7721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t-BR" smtClean="0"/>
              <a:t>Compreendemos que os alunos também desenvolveram um trabalho coletivo de produção de conhecimentos. Ponte (1990), ao discutir as possibilidades que o Trabalho com Projetos oferece, destaca a capacidade de promover no aluno um aprendizado de se trabalhar em grupo.  Nesse sentido, solicitamos que os alunos fizessem uma análise do trabalho em grupo e o mercado de trabalho. Dessa forma, por ocasião da entrevista, perguntamos se a experiência de trabalhar em grupo seria importante para a sua vida profissional. Uma das alunas explicou que</a:t>
            </a:r>
            <a:r>
              <a:rPr lang="pt-BR" i="1" smtClean="0"/>
              <a:t>: </a:t>
            </a:r>
            <a:endParaRPr lang="pt-BR" smtClean="0"/>
          </a:p>
          <a:p>
            <a:endParaRPr lang="pt-BR" smtClean="0"/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037BAE0-19DE-4DF5-8F67-5ECF8D98E8A7}" type="slidenum">
              <a:rPr lang="pt-BR" sz="1200" smtClean="0">
                <a:latin typeface="Times New Roman" panose="02020603050405020304" pitchFamily="18" charset="0"/>
              </a:rPr>
              <a:pPr/>
              <a:t>53</a:t>
            </a:fld>
            <a:endParaRPr lang="pt-BR" sz="120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7899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t-BR" smtClean="0"/>
              <a:t>Compreendemos que os alunos também desenvolveram um trabalho coletivo de produção de conhecimentos. Ponte (1990), ao discutir as possibilidades que o Trabalho com Projetos oferece, destaca a capacidade de promover no aluno um aprendizado de se trabalhar em grupo.  Nesse sentido, solicitamos que os alunos fizessem uma análise do trabalho em grupo e o mercado de trabalho. Dessa forma, por ocasião da entrevista, perguntamos se a experiência de trabalhar em grupo seria importante para a sua vida profissional. Uma das alunas explicou que</a:t>
            </a:r>
            <a:r>
              <a:rPr lang="pt-BR" i="1" smtClean="0"/>
              <a:t>: </a:t>
            </a:r>
            <a:endParaRPr lang="pt-BR" smtClean="0"/>
          </a:p>
          <a:p>
            <a:endParaRPr lang="pt-BR" smtClean="0"/>
          </a:p>
        </p:txBody>
      </p:sp>
      <p:sp>
        <p:nvSpPr>
          <p:cNvPr id="7270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D662EA-7D29-4C02-A470-E511DE51CA77}" type="slidenum">
              <a:rPr lang="pt-BR" sz="1200" smtClean="0">
                <a:latin typeface="Times New Roman" panose="02020603050405020304" pitchFamily="18" charset="0"/>
              </a:rPr>
              <a:pPr/>
              <a:t>55</a:t>
            </a:fld>
            <a:endParaRPr lang="pt-BR" sz="120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173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smtClean="0"/>
          </a:p>
        </p:txBody>
      </p:sp>
      <p:sp>
        <p:nvSpPr>
          <p:cNvPr id="7578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8B68535-7542-4236-9F50-658DF2035CD6}" type="slidenum">
              <a:rPr lang="pt-BR" sz="1200" smtClean="0">
                <a:latin typeface="Times New Roman" panose="02020603050405020304" pitchFamily="18" charset="0"/>
              </a:rPr>
              <a:pPr/>
              <a:t>57</a:t>
            </a:fld>
            <a:endParaRPr lang="pt-BR" sz="120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7085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875C49E-B417-42D2-B0E7-059FD17B3EFF}" type="slidenum">
              <a:rPr lang="pt-BR" sz="1200" smtClean="0">
                <a:latin typeface="Times New Roman" panose="02020603050405020304" pitchFamily="18" charset="0"/>
              </a:rPr>
              <a:pPr/>
              <a:t>21</a:t>
            </a:fld>
            <a:endParaRPr lang="pt-BR" sz="1200" smtClean="0">
              <a:latin typeface="Times New Roman" panose="02020603050405020304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 eaLnBrk="1" hangingPunct="1"/>
            <a:r>
              <a:rPr lang="pt-BR" smtClean="0">
                <a:latin typeface="Arial" panose="020B0604020202020204" pitchFamily="34" charset="0"/>
                <a:cs typeface="Arial" panose="020B0604020202020204" pitchFamily="34" charset="0"/>
              </a:rPr>
              <a:t>Três projetos foram na área de Informática e Estatística, um projeto em Distribuição de </a:t>
            </a:r>
            <a:r>
              <a:rPr lang="pt-BR" i="1" smtClean="0">
                <a:latin typeface="Arial" panose="020B0604020202020204" pitchFamily="34" charset="0"/>
                <a:cs typeface="Arial" panose="020B0604020202020204" pitchFamily="34" charset="0"/>
              </a:rPr>
              <a:t>Poison</a:t>
            </a:r>
            <a:r>
              <a:rPr lang="pt-BR" smtClean="0">
                <a:latin typeface="Arial" panose="020B0604020202020204" pitchFamily="34" charset="0"/>
                <a:cs typeface="Arial" panose="020B0604020202020204" pitchFamily="34" charset="0"/>
              </a:rPr>
              <a:t>, um projeto em Confiabilidade, cinco projetos na área de Educação Estatística e doze contemplando Estatística Aplicada. Demonstramos este movimento no gráfico abaixo:pg 61.62</a:t>
            </a:r>
            <a:endParaRPr lang="pt-BR" smtClean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6014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FBFB3EA-91C3-496F-B75E-7F4228E2D00F}" type="slidenum">
              <a:rPr lang="pt-BR" sz="1200" smtClean="0">
                <a:latin typeface="Times New Roman" panose="02020603050405020304" pitchFamily="18" charset="0"/>
              </a:rPr>
              <a:pPr/>
              <a:t>24</a:t>
            </a:fld>
            <a:endParaRPr lang="pt-BR" sz="1200" smtClean="0">
              <a:latin typeface="Times New Roman" panose="02020603050405020304" pitchFamily="18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pt-BR" smtClean="0"/>
              <a:t>PG. 69</a:t>
            </a:r>
          </a:p>
        </p:txBody>
      </p:sp>
    </p:spTree>
    <p:extLst>
      <p:ext uri="{BB962C8B-B14F-4D97-AF65-F5344CB8AC3E}">
        <p14:creationId xmlns="" xmlns:p14="http://schemas.microsoft.com/office/powerpoint/2010/main" val="2334332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pt-BR" b="1" smtClean="0">
                <a:latin typeface="Arial Narrow" panose="020B0606020202030204" pitchFamily="34" charset="0"/>
                <a:cs typeface="Arial" panose="020B0604020202020204" pitchFamily="34" charset="0"/>
              </a:rPr>
              <a:t>Podemos sinalizar  que o trabalho com projetos na sala de aula insere-se, pois, no contexto em que, de um lado, se rompe com o caráter exclusivo de obtenção do conhecimento e, por outro, se direciona o olhar pedagógico para os fundamentos de uma  educação crítica e para a realização de uma  aprendizagem baseada na participação ativa dos educandos a partir do estudo de situações em que se percebem as aplicações do conteúdo no cotidiano.</a:t>
            </a:r>
            <a:r>
              <a:rPr lang="pt-BR" b="1" smtClean="0">
                <a:latin typeface="Arial Narrow" panose="020B0606020202030204" pitchFamily="34" charset="0"/>
              </a:rPr>
              <a:t> </a:t>
            </a:r>
          </a:p>
          <a:p>
            <a:endParaRPr lang="pt-BR" smtClean="0"/>
          </a:p>
        </p:txBody>
      </p:sp>
      <p:sp>
        <p:nvSpPr>
          <p:cNvPr id="3789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B22B46C-9244-48E5-ABAF-BFD498CA5616}" type="slidenum">
              <a:rPr lang="pt-BR" sz="1200" smtClean="0">
                <a:latin typeface="Times New Roman" panose="02020603050405020304" pitchFamily="18" charset="0"/>
              </a:rPr>
              <a:pPr/>
              <a:t>30</a:t>
            </a:fld>
            <a:endParaRPr lang="pt-BR" sz="120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6690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t-BR" smtClean="0"/>
              <a:t>Em nosso “escutar”, percebemos que, de forma direta ou indireta, todos têm algo a dizer quanto a esta importância, o que nos faz crer ser este um caminho criativo para o ensino na Universidade. Destacamos a fala de uma aluna que sistematiza a dos demais</a:t>
            </a:r>
          </a:p>
        </p:txBody>
      </p:sp>
      <p:sp>
        <p:nvSpPr>
          <p:cNvPr id="4198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2DD7044-B101-4903-B938-F866B8EA11DA}" type="slidenum">
              <a:rPr lang="pt-BR" sz="1200" smtClean="0">
                <a:latin typeface="Times New Roman" panose="02020603050405020304" pitchFamily="18" charset="0"/>
              </a:rPr>
              <a:pPr/>
              <a:t>33</a:t>
            </a:fld>
            <a:endParaRPr lang="pt-BR" sz="120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0302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83AF52A-A43B-46C3-AAA8-1F04A87D3614}" type="slidenum">
              <a:rPr lang="pt-BR" sz="1200" smtClean="0">
                <a:latin typeface="Times New Roman" panose="02020603050405020304" pitchFamily="18" charset="0"/>
              </a:rPr>
              <a:pPr/>
              <a:t>35</a:t>
            </a:fld>
            <a:endParaRPr lang="pt-BR" sz="1200" smtClean="0">
              <a:latin typeface="Times New Roman" panose="02020603050405020304" pitchFamily="18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pt-BR" smtClean="0"/>
              <a:t>Pg 86</a:t>
            </a:r>
          </a:p>
        </p:txBody>
      </p:sp>
    </p:spTree>
    <p:extLst>
      <p:ext uri="{BB962C8B-B14F-4D97-AF65-F5344CB8AC3E}">
        <p14:creationId xmlns="" xmlns:p14="http://schemas.microsoft.com/office/powerpoint/2010/main" val="4032883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2A1C84-DB48-4603-B763-EA0F69890258}" type="slidenum">
              <a:rPr lang="pt-BR" smtClean="0"/>
              <a:pPr>
                <a:defRPr/>
              </a:pPr>
              <a:t>38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358931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95DD7C6-0EA6-4EFA-AF98-A7107D9E32D3}" type="slidenum">
              <a:rPr lang="pt-BR" sz="1200" smtClean="0">
                <a:latin typeface="Times New Roman" panose="02020603050405020304" pitchFamily="18" charset="0"/>
              </a:rPr>
              <a:pPr/>
              <a:t>42</a:t>
            </a:fld>
            <a:endParaRPr lang="pt-BR" sz="1200" smtClean="0">
              <a:latin typeface="Times New Roman" panose="02020603050405020304" pitchFamily="18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pt-BR" smtClean="0"/>
              <a:t>Pg 86</a:t>
            </a:r>
          </a:p>
        </p:txBody>
      </p:sp>
    </p:spTree>
    <p:extLst>
      <p:ext uri="{BB962C8B-B14F-4D97-AF65-F5344CB8AC3E}">
        <p14:creationId xmlns="" xmlns:p14="http://schemas.microsoft.com/office/powerpoint/2010/main" val="2105751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t-BR" smtClean="0"/>
              <a:t>A essas capacidades, reforçamos os conhecimentos adquiridos pelos alunos. Estes são aspectos importantes para a construção da identidade profissional desses alunos”</a:t>
            </a:r>
            <a:endParaRPr lang="pt-BR" b="1" i="1" smtClean="0">
              <a:latin typeface="Arial Narrow" panose="020B0606020202030204" pitchFamily="34" charset="0"/>
            </a:endParaRPr>
          </a:p>
          <a:p>
            <a:endParaRPr lang="pt-BR" smtClean="0"/>
          </a:p>
        </p:txBody>
      </p:sp>
      <p:sp>
        <p:nvSpPr>
          <p:cNvPr id="5837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9F91B90-6B64-4CDD-A43E-B4E825B4D4E7}" type="slidenum">
              <a:rPr lang="pt-BR" sz="1200" smtClean="0">
                <a:latin typeface="Times New Roman" panose="02020603050405020304" pitchFamily="18" charset="0"/>
              </a:rPr>
              <a:pPr/>
              <a:t>44</a:t>
            </a:fld>
            <a:endParaRPr lang="pt-BR" sz="120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3131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24374-18DC-400C-A40E-C15A4E67F7F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12130739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5C4C5-68F0-4F66-8E03-F831B4F09BA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79306798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03123-28F7-4A10-8BCF-6109FD456F9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19674610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CEADE-4EA1-43CC-B8F4-33CDE94CC2B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8831294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258D1-91B6-498D-B222-D81584CB305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92547881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A7CCC-6664-4C8A-A683-193EA298D8D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17546629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54A22-DCCC-449F-8C47-DF56965FD25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507295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8973C-4E55-4D84-B7C2-DF80415D2F7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53476636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465F3-2379-48D5-85A4-20D75F86CE7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7998021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1848B-2C91-430B-9DBD-397D6B3B5C7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02007898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40257-55C1-447B-9353-75DADF79122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150757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4726D-89EC-4111-9DDF-0C026692787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1601738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D9213-875B-40EF-ADF7-34BA7FBD7B7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90981142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0C9B3-5481-41E1-BC4E-3F804346E38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11838354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CD9D5-F008-4876-BFEE-7FE5B44A298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08565919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buFontTx/>
              <a:buNone/>
              <a:defRPr sz="14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FontTx/>
              <a:buNone/>
              <a:defRPr sz="14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sz="1400">
                <a:latin typeface="+mn-lt"/>
              </a:defRPr>
            </a:lvl1pPr>
          </a:lstStyle>
          <a:p>
            <a:pPr>
              <a:defRPr/>
            </a:pPr>
            <a:fld id="{4DEF89A0-F9D1-4485-B285-F7DA5F3506C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iamediana.cjb.net/" TargetMode="External"/><Relationship Id="rId2" Type="http://schemas.openxmlformats.org/officeDocument/2006/relationships/hyperlink" Target="http://www.analisecombinatoria.cjb.net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math.uah.edu/stat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Office_Excel_97-20031.xls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slide3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comments" Target="../comments/comment1.xml"/><Relationship Id="rId4" Type="http://schemas.openxmlformats.org/officeDocument/2006/relationships/image" Target="../media/image1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Office_Excel_97-20032.xls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7925" y="0"/>
            <a:ext cx="2886075" cy="6858000"/>
          </a:xfrm>
          <a:noFill/>
          <a:extLs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333375"/>
            <a:ext cx="5688013" cy="619125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folHlink"/>
              </a:buClr>
              <a:buFontTx/>
              <a:buNone/>
            </a:pPr>
            <a:endParaRPr lang="pt-BR" sz="1200" b="1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buClr>
                <a:schemeClr val="folHlink"/>
              </a:buClr>
              <a:buFontTx/>
              <a:buNone/>
            </a:pPr>
            <a:r>
              <a:rPr lang="pt-BR" sz="1800" b="1" i="1" dirty="0" smtClean="0"/>
              <a:t> </a:t>
            </a:r>
            <a:r>
              <a:rPr lang="pt-BR" sz="4400" b="1" i="1" dirty="0" smtClean="0"/>
              <a:t>Trabalho de Projetos no processo de ensinar e aprender Estatística na Universidade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Tx/>
              <a:buChar char="o"/>
            </a:pPr>
            <a:endParaRPr lang="pt-BR" b="1" i="1" dirty="0" smtClean="0"/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Tx/>
              <a:buChar char="o"/>
            </a:pPr>
            <a:r>
              <a:rPr lang="pt-BR" b="1" i="1" dirty="0" smtClean="0"/>
              <a:t>Sandra Gonçalves Vilas </a:t>
            </a:r>
            <a:r>
              <a:rPr lang="pt-BR" b="1" i="1" dirty="0" err="1" smtClean="0"/>
              <a:t>Bôas</a:t>
            </a:r>
            <a:r>
              <a:rPr lang="pt-BR" b="1" i="1" smtClean="0"/>
              <a:t> Campos</a:t>
            </a:r>
            <a:br>
              <a:rPr lang="pt-BR" b="1" i="1" smtClean="0"/>
            </a:br>
            <a:endParaRPr lang="pt-BR" b="1" i="1" smtClean="0"/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Tx/>
              <a:buChar char="o"/>
            </a:pPr>
            <a:r>
              <a:rPr lang="pt-BR" b="1" i="1" smtClean="0"/>
              <a:t>Arlindo Souza Junior</a:t>
            </a:r>
          </a:p>
          <a:p>
            <a:pPr algn="ctr" eaLnBrk="1" hangingPunct="1">
              <a:lnSpc>
                <a:spcPct val="80000"/>
              </a:lnSpc>
              <a:buClr>
                <a:schemeClr val="folHlink"/>
              </a:buClr>
              <a:buFontTx/>
              <a:buNone/>
            </a:pPr>
            <a:r>
              <a:rPr lang="pt-BR" sz="1800" b="1" i="1" smtClean="0"/>
              <a:t>  </a:t>
            </a:r>
          </a:p>
          <a:p>
            <a:pPr algn="ctr" eaLnBrk="1" hangingPunct="1">
              <a:lnSpc>
                <a:spcPct val="80000"/>
              </a:lnSpc>
              <a:buClr>
                <a:schemeClr val="folHlink"/>
              </a:buClr>
              <a:buFontTx/>
              <a:buNone/>
            </a:pPr>
            <a:endParaRPr lang="pt-BR" sz="1800" b="1" i="1" smtClean="0"/>
          </a:p>
          <a:p>
            <a:pPr algn="ctr" eaLnBrk="1" hangingPunct="1">
              <a:lnSpc>
                <a:spcPct val="80000"/>
              </a:lnSpc>
              <a:buClr>
                <a:schemeClr val="folHlink"/>
              </a:buClr>
              <a:buFontTx/>
              <a:buNone/>
            </a:pPr>
            <a:r>
              <a:rPr lang="pt-BR" sz="1800" b="1" i="1" smtClean="0"/>
              <a:t> </a:t>
            </a:r>
            <a:endParaRPr lang="pt-BR" sz="2400" b="1" i="1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87675" y="1603375"/>
            <a:ext cx="5861050" cy="4752975"/>
          </a:xfrm>
          <a:solidFill>
            <a:srgbClr val="FEF9D6"/>
          </a:solidFill>
        </p:spPr>
        <p:txBody>
          <a:bodyPr/>
          <a:lstStyle/>
          <a:p>
            <a:pPr algn="just" eaLnBrk="1" hangingPunct="1">
              <a:buClr>
                <a:schemeClr val="folHlink"/>
              </a:buClr>
              <a:buFont typeface="Courier New" pitchFamily="49" charset="0"/>
              <a:buChar char="o"/>
            </a:pPr>
            <a:r>
              <a:rPr lang="pt-BR" sz="28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Educação Estatística: interface com Ensino Fundamental e Médio.</a:t>
            </a:r>
          </a:p>
          <a:p>
            <a:pPr algn="just" eaLnBrk="1" hangingPunct="1">
              <a:buClr>
                <a:schemeClr val="folHlink"/>
              </a:buClr>
              <a:buFont typeface="Courier New" pitchFamily="49" charset="0"/>
              <a:buChar char="o"/>
            </a:pPr>
            <a:r>
              <a:rPr lang="pt-BR" sz="28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Aplicações da Estatística: modelos estatísticos e probabilísticos.</a:t>
            </a:r>
          </a:p>
          <a:p>
            <a:pPr algn="just" eaLnBrk="1" hangingPunct="1">
              <a:buClr>
                <a:schemeClr val="folHlink"/>
              </a:buClr>
              <a:buFont typeface="Courier New" pitchFamily="49" charset="0"/>
              <a:buChar char="o"/>
            </a:pPr>
            <a:r>
              <a:rPr lang="pt-BR" sz="28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Informática e Estatística: </a:t>
            </a:r>
            <a:r>
              <a:rPr lang="pt-BR" sz="2800" dirty="0" err="1" smtClean="0">
                <a:latin typeface="Arial Narrow" panose="020B0606020202030204" pitchFamily="34" charset="0"/>
                <a:cs typeface="Times New Roman" panose="02020603050405020304" pitchFamily="18" charset="0"/>
              </a:rPr>
              <a:t>webquest</a:t>
            </a:r>
            <a:r>
              <a:rPr lang="pt-BR" sz="28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 e softwares como ferramenta estatística.</a:t>
            </a:r>
          </a:p>
          <a:p>
            <a:pPr algn="just" eaLnBrk="1" hangingPunct="1">
              <a:buClr>
                <a:schemeClr val="folHlink"/>
              </a:buClr>
              <a:buFont typeface="Courier New" pitchFamily="49" charset="0"/>
              <a:buChar char="o"/>
            </a:pPr>
            <a:r>
              <a:rPr lang="pt-BR" sz="28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Distribuição de Poisson</a:t>
            </a:r>
          </a:p>
          <a:p>
            <a:pPr algn="just" eaLnBrk="1" hangingPunct="1">
              <a:buClr>
                <a:schemeClr val="folHlink"/>
              </a:buClr>
              <a:buFont typeface="Courier New" pitchFamily="49" charset="0"/>
              <a:buChar char="o"/>
            </a:pPr>
            <a:r>
              <a:rPr lang="pt-BR" sz="28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Confiabilidade</a:t>
            </a:r>
          </a:p>
        </p:txBody>
      </p:sp>
      <p:sp>
        <p:nvSpPr>
          <p:cNvPr id="25498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143000"/>
          </a:xfrm>
          <a:solidFill>
            <a:srgbClr val="FEF9D6"/>
          </a:solidFill>
        </p:spPr>
        <p:txBody>
          <a:bodyPr/>
          <a:lstStyle/>
          <a:p>
            <a:pPr eaLnBrk="1" hangingPunct="1"/>
            <a:r>
              <a:rPr lang="pt-BR" sz="5000" smtClean="0">
                <a:latin typeface="Impact" panose="020B0806030902050204" pitchFamily="34" charset="0"/>
              </a:rPr>
              <a:t>EIXOS TEMÁTICOS DOS PROJETOS :</a:t>
            </a:r>
            <a:r>
              <a:rPr lang="pt-BR" smtClean="0"/>
              <a:t>   </a:t>
            </a: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603375"/>
            <a:ext cx="1766887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2403475" y="1603375"/>
            <a:ext cx="152400" cy="52625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54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497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497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497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497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49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4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4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4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4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4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4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4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4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4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4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4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4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4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4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4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4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4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4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4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4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79" grpId="0" build="p" animBg="1"/>
      <p:bldP spid="25498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82713" y="115888"/>
            <a:ext cx="7772400" cy="1143000"/>
          </a:xfrm>
          <a:solidFill>
            <a:srgbClr val="FEF9D6"/>
          </a:solidFill>
        </p:spPr>
        <p:txBody>
          <a:bodyPr/>
          <a:lstStyle/>
          <a:p>
            <a:pPr eaLnBrk="1" hangingPunct="1"/>
            <a:r>
              <a:rPr lang="pt-BR" sz="4800" smtClean="0">
                <a:latin typeface="Impact" panose="020B0806030902050204" pitchFamily="34" charset="0"/>
              </a:rPr>
              <a:t>DINÂMICA DO PROJETO:</a:t>
            </a:r>
            <a:br>
              <a:rPr lang="pt-BR" sz="4800" smtClean="0">
                <a:latin typeface="Impact" panose="020B0806030902050204" pitchFamily="34" charset="0"/>
              </a:rPr>
            </a:br>
            <a:r>
              <a:rPr lang="pt-BR" sz="3200" smtClean="0">
                <a:latin typeface="Impact" panose="020B0806030902050204" pitchFamily="34" charset="0"/>
              </a:rPr>
              <a:t>COMO AS ATIVIDADES SÃO ORGANIZADAS:</a:t>
            </a:r>
            <a:r>
              <a:rPr lang="pt-BR" sz="3200" smtClean="0"/>
              <a:t>   </a:t>
            </a:r>
          </a:p>
        </p:txBody>
      </p:sp>
      <p:pic>
        <p:nvPicPr>
          <p:cNvPr id="14339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163" y="1752600"/>
            <a:ext cx="1384300" cy="4114800"/>
          </a:xfrm>
          <a:noFill/>
          <a:extLs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7987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851025" y="1558925"/>
            <a:ext cx="7005638" cy="5038725"/>
          </a:xfrm>
          <a:solidFill>
            <a:srgbClr val="FEF9D6"/>
          </a:solidFill>
        </p:spPr>
        <p:txBody>
          <a:bodyPr/>
          <a:lstStyle/>
          <a:p>
            <a:pPr algn="just" eaLnBrk="1" hangingPunct="1">
              <a:lnSpc>
                <a:spcPct val="90000"/>
              </a:lnSpc>
              <a:buClr>
                <a:schemeClr val="folHlink"/>
              </a:buClr>
              <a:buFontTx/>
              <a:buChar char="o"/>
            </a:pPr>
            <a:r>
              <a:rPr lang="pt-BR" sz="2400" b="1" smtClean="0">
                <a:latin typeface="Arial Narrow" panose="020B0606020202030204" pitchFamily="34" charset="0"/>
                <a:cs typeface="Times New Roman" panose="02020603050405020304" pitchFamily="18" charset="0"/>
              </a:rPr>
              <a:t>Os projetos de pesquisa foram solicitados no início do semestre.</a:t>
            </a:r>
          </a:p>
          <a:p>
            <a:pPr algn="just" eaLnBrk="1" hangingPunct="1">
              <a:lnSpc>
                <a:spcPct val="90000"/>
              </a:lnSpc>
              <a:buClr>
                <a:schemeClr val="folHlink"/>
              </a:buClr>
              <a:buFontTx/>
              <a:buChar char="o"/>
            </a:pPr>
            <a:r>
              <a:rPr lang="pt-BR" sz="2400" b="1" smtClean="0">
                <a:latin typeface="Arial Narrow" panose="020B0606020202030204" pitchFamily="34" charset="0"/>
                <a:cs typeface="Times New Roman" panose="02020603050405020304" pitchFamily="18" charset="0"/>
              </a:rPr>
              <a:t>Os alunos se reuniam em  grupo para executarem seus projetos de pesquisa.</a:t>
            </a:r>
          </a:p>
          <a:p>
            <a:pPr algn="just" eaLnBrk="1" hangingPunct="1">
              <a:lnSpc>
                <a:spcPct val="90000"/>
              </a:lnSpc>
              <a:buClr>
                <a:schemeClr val="folHlink"/>
              </a:buClr>
              <a:buFontTx/>
              <a:buChar char="o"/>
            </a:pPr>
            <a:r>
              <a:rPr lang="pt-BR" sz="2400" b="1" smtClean="0">
                <a:latin typeface="Arial Narrow" panose="020B0606020202030204" pitchFamily="34" charset="0"/>
                <a:cs typeface="Times New Roman" panose="02020603050405020304" pitchFamily="18" charset="0"/>
              </a:rPr>
              <a:t>Os projetos a serem desenvolvidos, devem contemplar um dos eixos temáticos. </a:t>
            </a:r>
          </a:p>
          <a:p>
            <a:pPr algn="just" eaLnBrk="1" hangingPunct="1">
              <a:lnSpc>
                <a:spcPct val="90000"/>
              </a:lnSpc>
              <a:buClr>
                <a:schemeClr val="folHlink"/>
              </a:buClr>
              <a:buFontTx/>
              <a:buChar char="o"/>
            </a:pPr>
            <a:r>
              <a:rPr lang="pt-BR" sz="2400" b="1" smtClean="0">
                <a:latin typeface="Arial Narrow" panose="020B0606020202030204" pitchFamily="34" charset="0"/>
                <a:cs typeface="Times New Roman" panose="02020603050405020304" pitchFamily="18" charset="0"/>
              </a:rPr>
              <a:t>Os alunos se envolvem com seus projetos durante o semestre: definem o tema, coletam dados, organizam e analisam estes dados.</a:t>
            </a:r>
          </a:p>
          <a:p>
            <a:pPr algn="just" eaLnBrk="1" hangingPunct="1">
              <a:lnSpc>
                <a:spcPct val="90000"/>
              </a:lnSpc>
              <a:buClr>
                <a:schemeClr val="folHlink"/>
              </a:buClr>
              <a:buFontTx/>
              <a:buChar char="o"/>
            </a:pPr>
            <a:r>
              <a:rPr lang="pt-BR" sz="2400" b="1" smtClean="0">
                <a:latin typeface="Arial Narrow" panose="020B0606020202030204" pitchFamily="34" charset="0"/>
                <a:cs typeface="Times New Roman" panose="02020603050405020304" pitchFamily="18" charset="0"/>
              </a:rPr>
              <a:t>Apresentam os resultados através de um relatório escrito e uma apresentação oral no seminário final da disciplina  </a:t>
            </a: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1625600" y="0"/>
            <a:ext cx="142875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98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98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98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 animBg="1"/>
      <p:bldP spid="79875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0" name="WordArt 8"/>
          <p:cNvSpPr>
            <a:spLocks noChangeArrowheads="1" noChangeShapeType="1" noTextEdit="1"/>
          </p:cNvSpPr>
          <p:nvPr/>
        </p:nvSpPr>
        <p:spPr bwMode="auto">
          <a:xfrm>
            <a:off x="2484438" y="404813"/>
            <a:ext cx="5975350" cy="1368425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effectLst>
                  <a:outerShdw blurRad="38100" dist="19049" dir="2700000" algn="tl" rotWithShape="0">
                    <a:schemeClr val="tx1">
                      <a:alpha val="39999"/>
                    </a:schemeClr>
                  </a:outerShdw>
                </a:effectLst>
                <a:latin typeface="Impact" panose="020B0806030902050204" pitchFamily="34" charset="0"/>
              </a:rPr>
              <a:t>METODOLOGIA:</a:t>
            </a:r>
          </a:p>
        </p:txBody>
      </p:sp>
      <p:sp>
        <p:nvSpPr>
          <p:cNvPr id="28682" name="WordArt 10"/>
          <p:cNvSpPr>
            <a:spLocks noChangeArrowheads="1" noChangeShapeType="1" noTextEdit="1"/>
          </p:cNvSpPr>
          <p:nvPr/>
        </p:nvSpPr>
        <p:spPr bwMode="auto">
          <a:xfrm>
            <a:off x="2195513" y="3394075"/>
            <a:ext cx="6696075" cy="1871663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1421"/>
              </a:avLst>
            </a:prstTxWarp>
          </a:bodyPr>
          <a:lstStyle/>
          <a:p>
            <a:pPr algn="ctr"/>
            <a:r>
              <a:rPr lang="pt-BR" sz="3600" kern="10">
                <a:effectLst>
                  <a:outerShdw blurRad="38100" dist="19049" dir="2700000" algn="tl" rotWithShape="0">
                    <a:schemeClr val="tx1">
                      <a:alpha val="39999"/>
                    </a:schemeClr>
                  </a:outerShdw>
                </a:effectLst>
                <a:latin typeface="Impact" panose="020B0806030902050204" pitchFamily="34" charset="0"/>
              </a:rPr>
              <a:t>OS CAMINHOS DA PESQUISA </a:t>
            </a:r>
          </a:p>
          <a:p>
            <a:pPr algn="ctr"/>
            <a:r>
              <a:rPr lang="pt-BR" sz="3600" kern="10">
                <a:effectLst>
                  <a:outerShdw blurRad="38100" dist="19049" dir="2700000" algn="tl" rotWithShape="0">
                    <a:schemeClr val="tx1">
                      <a:alpha val="39999"/>
                    </a:schemeClr>
                  </a:outerShdw>
                </a:effectLst>
                <a:latin typeface="Impact" panose="020B0806030902050204" pitchFamily="34" charset="0"/>
              </a:rPr>
              <a:t>pesquisa participante</a:t>
            </a:r>
          </a:p>
        </p:txBody>
      </p:sp>
      <p:pic>
        <p:nvPicPr>
          <p:cNvPr id="1536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752600"/>
            <a:ext cx="13843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1625600" y="0"/>
            <a:ext cx="142875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 animBg="1"/>
      <p:bldP spid="2868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17" name="Group 77"/>
          <p:cNvGrpSpPr>
            <a:grpSpLocks/>
          </p:cNvGrpSpPr>
          <p:nvPr/>
        </p:nvGrpSpPr>
        <p:grpSpPr bwMode="auto">
          <a:xfrm>
            <a:off x="323850" y="620713"/>
            <a:ext cx="8659813" cy="5610225"/>
            <a:chOff x="76" y="568"/>
            <a:chExt cx="5455" cy="3534"/>
          </a:xfrm>
        </p:grpSpPr>
        <p:sp>
          <p:nvSpPr>
            <p:cNvPr id="16387" name="Rectangle 50"/>
            <p:cNvSpPr>
              <a:spLocks noChangeArrowheads="1"/>
            </p:cNvSpPr>
            <p:nvPr/>
          </p:nvSpPr>
          <p:spPr bwMode="auto">
            <a:xfrm>
              <a:off x="2622" y="3497"/>
              <a:ext cx="821" cy="605"/>
            </a:xfrm>
            <a:prstGeom prst="rect">
              <a:avLst/>
            </a:prstGeom>
            <a:solidFill>
              <a:srgbClr val="FFE8A9"/>
            </a:solidFill>
            <a:ln w="12700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16388" name="Rectangle 76"/>
            <p:cNvSpPr>
              <a:spLocks noChangeArrowheads="1"/>
            </p:cNvSpPr>
            <p:nvPr/>
          </p:nvSpPr>
          <p:spPr bwMode="auto">
            <a:xfrm>
              <a:off x="1247" y="568"/>
              <a:ext cx="3097" cy="353"/>
            </a:xfrm>
            <a:prstGeom prst="rect">
              <a:avLst/>
            </a:prstGeom>
            <a:solidFill>
              <a:srgbClr val="FFE8A9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16389" name="Rectangle 41"/>
            <p:cNvSpPr>
              <a:spLocks noChangeArrowheads="1"/>
            </p:cNvSpPr>
            <p:nvPr/>
          </p:nvSpPr>
          <p:spPr bwMode="auto">
            <a:xfrm>
              <a:off x="1447" y="1178"/>
              <a:ext cx="1329" cy="862"/>
            </a:xfrm>
            <a:prstGeom prst="rect">
              <a:avLst/>
            </a:prstGeom>
            <a:solidFill>
              <a:srgbClr val="FFE8A9"/>
            </a:solidFill>
            <a:ln w="12700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16390" name="Rectangle 30"/>
            <p:cNvSpPr>
              <a:spLocks noChangeArrowheads="1"/>
            </p:cNvSpPr>
            <p:nvPr/>
          </p:nvSpPr>
          <p:spPr bwMode="auto">
            <a:xfrm>
              <a:off x="76" y="1173"/>
              <a:ext cx="1324" cy="853"/>
            </a:xfrm>
            <a:prstGeom prst="rect">
              <a:avLst/>
            </a:prstGeom>
            <a:solidFill>
              <a:srgbClr val="FFE8A9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16391" name="Line 10"/>
            <p:cNvSpPr>
              <a:spLocks noChangeShapeType="1"/>
            </p:cNvSpPr>
            <p:nvPr/>
          </p:nvSpPr>
          <p:spPr bwMode="auto">
            <a:xfrm>
              <a:off x="2804" y="944"/>
              <a:ext cx="1" cy="12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392" name="Line 11"/>
            <p:cNvSpPr>
              <a:spLocks noChangeShapeType="1"/>
            </p:cNvSpPr>
            <p:nvPr/>
          </p:nvSpPr>
          <p:spPr bwMode="auto">
            <a:xfrm>
              <a:off x="738" y="1068"/>
              <a:ext cx="1" cy="10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393" name="Line 12"/>
            <p:cNvSpPr>
              <a:spLocks noChangeShapeType="1"/>
            </p:cNvSpPr>
            <p:nvPr/>
          </p:nvSpPr>
          <p:spPr bwMode="auto">
            <a:xfrm>
              <a:off x="2111" y="1068"/>
              <a:ext cx="1" cy="11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394" name="Line 13"/>
            <p:cNvSpPr>
              <a:spLocks noChangeShapeType="1"/>
            </p:cNvSpPr>
            <p:nvPr/>
          </p:nvSpPr>
          <p:spPr bwMode="auto">
            <a:xfrm>
              <a:off x="3489" y="1068"/>
              <a:ext cx="1" cy="11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395" name="Line 14"/>
            <p:cNvSpPr>
              <a:spLocks noChangeShapeType="1"/>
            </p:cNvSpPr>
            <p:nvPr/>
          </p:nvSpPr>
          <p:spPr bwMode="auto">
            <a:xfrm>
              <a:off x="4866" y="1068"/>
              <a:ext cx="1" cy="11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396" name="Line 15"/>
            <p:cNvSpPr>
              <a:spLocks noChangeShapeType="1"/>
            </p:cNvSpPr>
            <p:nvPr/>
          </p:nvSpPr>
          <p:spPr bwMode="auto">
            <a:xfrm>
              <a:off x="738" y="1068"/>
              <a:ext cx="1373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397" name="Line 16"/>
            <p:cNvSpPr>
              <a:spLocks noChangeShapeType="1"/>
            </p:cNvSpPr>
            <p:nvPr/>
          </p:nvSpPr>
          <p:spPr bwMode="auto">
            <a:xfrm>
              <a:off x="2111" y="1068"/>
              <a:ext cx="693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398" name="Line 17"/>
            <p:cNvSpPr>
              <a:spLocks noChangeShapeType="1"/>
            </p:cNvSpPr>
            <p:nvPr/>
          </p:nvSpPr>
          <p:spPr bwMode="auto">
            <a:xfrm>
              <a:off x="2804" y="1068"/>
              <a:ext cx="68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399" name="Line 18"/>
            <p:cNvSpPr>
              <a:spLocks noChangeShapeType="1"/>
            </p:cNvSpPr>
            <p:nvPr/>
          </p:nvSpPr>
          <p:spPr bwMode="auto">
            <a:xfrm>
              <a:off x="3489" y="1068"/>
              <a:ext cx="137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400" name="Line 19"/>
            <p:cNvSpPr>
              <a:spLocks noChangeShapeType="1"/>
            </p:cNvSpPr>
            <p:nvPr/>
          </p:nvSpPr>
          <p:spPr bwMode="auto">
            <a:xfrm>
              <a:off x="738" y="2026"/>
              <a:ext cx="1" cy="22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401" name="Rectangle 20"/>
            <p:cNvSpPr>
              <a:spLocks noChangeArrowheads="1"/>
            </p:cNvSpPr>
            <p:nvPr/>
          </p:nvSpPr>
          <p:spPr bwMode="auto">
            <a:xfrm>
              <a:off x="76" y="2255"/>
              <a:ext cx="1324" cy="1538"/>
            </a:xfrm>
            <a:prstGeom prst="rect">
              <a:avLst/>
            </a:prstGeom>
            <a:solidFill>
              <a:srgbClr val="FFE8A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16402" name="Rectangle 21"/>
            <p:cNvSpPr>
              <a:spLocks noChangeArrowheads="1"/>
            </p:cNvSpPr>
            <p:nvPr/>
          </p:nvSpPr>
          <p:spPr bwMode="auto">
            <a:xfrm>
              <a:off x="139" y="2287"/>
              <a:ext cx="1301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r>
                <a:rPr lang="pt-BR" sz="1800">
                  <a:solidFill>
                    <a:srgbClr val="000000"/>
                  </a:solidFill>
                  <a:latin typeface="Impact" panose="020B0806030902050204" pitchFamily="34" charset="0"/>
                </a:rPr>
                <a:t>Projeto. de Ensino </a:t>
              </a:r>
            </a:p>
            <a:p>
              <a:pPr algn="just" eaLnBrk="1" hangingPunct="1">
                <a:buFontTx/>
                <a:buNone/>
              </a:pPr>
              <a:r>
                <a:rPr lang="pt-BR" sz="1800">
                  <a:solidFill>
                    <a:srgbClr val="000000"/>
                  </a:solidFill>
                  <a:latin typeface="Impact" panose="020B0806030902050204" pitchFamily="34" charset="0"/>
                </a:rPr>
                <a:t>alunos bolsistas</a:t>
              </a:r>
              <a:endParaRPr lang="pt-BR" sz="1800">
                <a:latin typeface="Impact" panose="020B0806030902050204" pitchFamily="34" charset="0"/>
              </a:endParaRPr>
            </a:p>
          </p:txBody>
        </p:sp>
        <p:sp>
          <p:nvSpPr>
            <p:cNvPr id="16403" name="Rectangle 22"/>
            <p:cNvSpPr>
              <a:spLocks noChangeArrowheads="1"/>
            </p:cNvSpPr>
            <p:nvPr/>
          </p:nvSpPr>
          <p:spPr bwMode="auto">
            <a:xfrm>
              <a:off x="285" y="2713"/>
              <a:ext cx="962" cy="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r>
                <a:rPr lang="pt-BR" sz="1800">
                  <a:solidFill>
                    <a:srgbClr val="000000"/>
                  </a:solidFill>
                  <a:latin typeface="Impact" panose="020B0806030902050204" pitchFamily="34" charset="0"/>
                </a:rPr>
                <a:t>Ementa da</a:t>
              </a:r>
            </a:p>
            <a:p>
              <a:pPr algn="ctr" eaLnBrk="1" hangingPunct="1">
                <a:buFontTx/>
                <a:buNone/>
              </a:pPr>
              <a:r>
                <a:rPr lang="pt-BR" sz="1800">
                  <a:solidFill>
                    <a:srgbClr val="000000"/>
                  </a:solidFill>
                  <a:latin typeface="Impact" panose="020B0806030902050204" pitchFamily="34" charset="0"/>
                </a:rPr>
                <a:t> disciplina</a:t>
              </a:r>
              <a:endParaRPr lang="pt-BR" sz="1800">
                <a:latin typeface="Impact" panose="020B0806030902050204" pitchFamily="34" charset="0"/>
              </a:endParaRPr>
            </a:p>
          </p:txBody>
        </p:sp>
        <p:sp>
          <p:nvSpPr>
            <p:cNvPr id="16404" name="Rectangle 23"/>
            <p:cNvSpPr>
              <a:spLocks noChangeArrowheads="1"/>
            </p:cNvSpPr>
            <p:nvPr/>
          </p:nvSpPr>
          <p:spPr bwMode="auto">
            <a:xfrm>
              <a:off x="127" y="3067"/>
              <a:ext cx="123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r>
                <a:rPr lang="pt-BR" sz="1800">
                  <a:solidFill>
                    <a:srgbClr val="000000"/>
                  </a:solidFill>
                  <a:latin typeface="Impact" panose="020B0806030902050204" pitchFamily="34" charset="0"/>
                </a:rPr>
                <a:t>Projeto pesquisa</a:t>
              </a:r>
            </a:p>
            <a:p>
              <a:pPr algn="just" eaLnBrk="1" hangingPunct="1">
                <a:buFontTx/>
                <a:buNone/>
              </a:pPr>
              <a:r>
                <a:rPr lang="pt-BR" sz="1800">
                  <a:solidFill>
                    <a:srgbClr val="000000"/>
                  </a:solidFill>
                  <a:latin typeface="Impact" panose="020B0806030902050204" pitchFamily="34" charset="0"/>
                </a:rPr>
                <a:t> dos alunos</a:t>
              </a:r>
              <a:endParaRPr lang="pt-BR" sz="1800">
                <a:latin typeface="Impact" panose="020B0806030902050204" pitchFamily="34" charset="0"/>
              </a:endParaRPr>
            </a:p>
          </p:txBody>
        </p:sp>
        <p:sp>
          <p:nvSpPr>
            <p:cNvPr id="16405" name="Rectangle 24"/>
            <p:cNvSpPr>
              <a:spLocks noChangeArrowheads="1"/>
            </p:cNvSpPr>
            <p:nvPr/>
          </p:nvSpPr>
          <p:spPr bwMode="auto">
            <a:xfrm>
              <a:off x="204" y="3529"/>
              <a:ext cx="99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r>
                <a:rPr lang="pt-BR" sz="1800">
                  <a:solidFill>
                    <a:srgbClr val="000000"/>
                  </a:solidFill>
                  <a:latin typeface="Impact" panose="020B0806030902050204" pitchFamily="34" charset="0"/>
                </a:rPr>
                <a:t>Edital - PIBEG.</a:t>
              </a:r>
              <a:endParaRPr lang="pt-BR" sz="1800">
                <a:latin typeface="Impact" panose="020B0806030902050204" pitchFamily="34" charset="0"/>
              </a:endParaRPr>
            </a:p>
          </p:txBody>
        </p:sp>
        <p:sp>
          <p:nvSpPr>
            <p:cNvPr id="16406" name="Rectangle 25"/>
            <p:cNvSpPr>
              <a:spLocks noChangeArrowheads="1"/>
            </p:cNvSpPr>
            <p:nvPr/>
          </p:nvSpPr>
          <p:spPr bwMode="auto">
            <a:xfrm>
              <a:off x="76" y="2255"/>
              <a:ext cx="1324" cy="1538"/>
            </a:xfrm>
            <a:prstGeom prst="rect">
              <a:avLst/>
            </a:prstGeom>
            <a:noFill/>
            <a:ln w="6350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16407" name="Rectangle 27"/>
            <p:cNvSpPr>
              <a:spLocks noChangeArrowheads="1"/>
            </p:cNvSpPr>
            <p:nvPr/>
          </p:nvSpPr>
          <p:spPr bwMode="auto">
            <a:xfrm>
              <a:off x="340" y="1206"/>
              <a:ext cx="67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r>
                <a:rPr lang="pt-BR" sz="1800">
                  <a:solidFill>
                    <a:srgbClr val="000000"/>
                  </a:solidFill>
                  <a:latin typeface="Impact" panose="020B0806030902050204" pitchFamily="34" charset="0"/>
                </a:rPr>
                <a:t>ANÁLISE</a:t>
              </a:r>
              <a:endParaRPr lang="pt-BR" sz="1800">
                <a:latin typeface="Impact" panose="020B0806030902050204" pitchFamily="34" charset="0"/>
              </a:endParaRPr>
            </a:p>
          </p:txBody>
        </p:sp>
        <p:sp>
          <p:nvSpPr>
            <p:cNvPr id="16408" name="Rectangle 28"/>
            <p:cNvSpPr>
              <a:spLocks noChangeArrowheads="1"/>
            </p:cNvSpPr>
            <p:nvPr/>
          </p:nvSpPr>
          <p:spPr bwMode="auto">
            <a:xfrm>
              <a:off x="313" y="1462"/>
              <a:ext cx="75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800">
                  <a:solidFill>
                    <a:srgbClr val="000000"/>
                  </a:solidFill>
                  <a:latin typeface="Impact" panose="020B0806030902050204" pitchFamily="34" charset="0"/>
                </a:rPr>
                <a:t>DOCUMENTAL</a:t>
              </a:r>
              <a:endParaRPr lang="pt-BR" sz="1800">
                <a:latin typeface="Impact" panose="020B0806030902050204" pitchFamily="34" charset="0"/>
              </a:endParaRPr>
            </a:p>
          </p:txBody>
        </p:sp>
        <p:sp>
          <p:nvSpPr>
            <p:cNvPr id="16409" name="Rectangle 29"/>
            <p:cNvSpPr>
              <a:spLocks noChangeArrowheads="1"/>
            </p:cNvSpPr>
            <p:nvPr/>
          </p:nvSpPr>
          <p:spPr bwMode="auto">
            <a:xfrm>
              <a:off x="343" y="1719"/>
              <a:ext cx="67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800">
                  <a:solidFill>
                    <a:srgbClr val="000000"/>
                  </a:solidFill>
                  <a:latin typeface="Impact" panose="020B0806030902050204" pitchFamily="34" charset="0"/>
                </a:rPr>
                <a:t>2005 - 2007</a:t>
              </a:r>
              <a:endParaRPr lang="pt-BR" sz="1800">
                <a:latin typeface="Impact" panose="020B0806030902050204" pitchFamily="34" charset="0"/>
              </a:endParaRPr>
            </a:p>
          </p:txBody>
        </p:sp>
        <p:sp>
          <p:nvSpPr>
            <p:cNvPr id="16410" name="Line 31"/>
            <p:cNvSpPr>
              <a:spLocks noChangeShapeType="1"/>
            </p:cNvSpPr>
            <p:nvPr/>
          </p:nvSpPr>
          <p:spPr bwMode="auto">
            <a:xfrm>
              <a:off x="2111" y="2040"/>
              <a:ext cx="1" cy="22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411" name="Rectangle 32"/>
            <p:cNvSpPr>
              <a:spLocks noChangeArrowheads="1"/>
            </p:cNvSpPr>
            <p:nvPr/>
          </p:nvSpPr>
          <p:spPr bwMode="auto">
            <a:xfrm>
              <a:off x="1447" y="2260"/>
              <a:ext cx="1329" cy="1118"/>
            </a:xfrm>
            <a:prstGeom prst="rect">
              <a:avLst/>
            </a:prstGeom>
            <a:solidFill>
              <a:srgbClr val="FFE8A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16412" name="Rectangle 33"/>
            <p:cNvSpPr>
              <a:spLocks noChangeArrowheads="1"/>
            </p:cNvSpPr>
            <p:nvPr/>
          </p:nvSpPr>
          <p:spPr bwMode="auto">
            <a:xfrm>
              <a:off x="1621" y="2531"/>
              <a:ext cx="107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800">
                  <a:solidFill>
                    <a:srgbClr val="000000"/>
                  </a:solidFill>
                  <a:latin typeface="Impact" panose="020B0806030902050204" pitchFamily="34" charset="0"/>
                </a:rPr>
                <a:t>Acompanhamento</a:t>
              </a:r>
              <a:endParaRPr lang="pt-BR" sz="1800">
                <a:latin typeface="Impact" panose="020B0806030902050204" pitchFamily="34" charset="0"/>
              </a:endParaRPr>
            </a:p>
          </p:txBody>
        </p:sp>
        <p:sp>
          <p:nvSpPr>
            <p:cNvPr id="16413" name="Rectangle 34"/>
            <p:cNvSpPr>
              <a:spLocks noChangeArrowheads="1"/>
            </p:cNvSpPr>
            <p:nvPr/>
          </p:nvSpPr>
          <p:spPr bwMode="auto">
            <a:xfrm>
              <a:off x="1791" y="2803"/>
              <a:ext cx="7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800">
                  <a:solidFill>
                    <a:srgbClr val="000000"/>
                  </a:solidFill>
                  <a:latin typeface="Impact" panose="020B0806030902050204" pitchFamily="34" charset="0"/>
                </a:rPr>
                <a:t>dos Projetos</a:t>
              </a:r>
              <a:endParaRPr lang="pt-BR" sz="1800">
                <a:latin typeface="Impact" panose="020B0806030902050204" pitchFamily="34" charset="0"/>
              </a:endParaRPr>
            </a:p>
          </p:txBody>
        </p:sp>
        <p:sp>
          <p:nvSpPr>
            <p:cNvPr id="16414" name="Rectangle 35"/>
            <p:cNvSpPr>
              <a:spLocks noChangeArrowheads="1"/>
            </p:cNvSpPr>
            <p:nvPr/>
          </p:nvSpPr>
          <p:spPr bwMode="auto">
            <a:xfrm>
              <a:off x="1791" y="3067"/>
              <a:ext cx="74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800">
                  <a:solidFill>
                    <a:srgbClr val="000000"/>
                  </a:solidFill>
                  <a:latin typeface="Impact" panose="020B0806030902050204" pitchFamily="34" charset="0"/>
                </a:rPr>
                <a:t>de pesquisa.</a:t>
              </a:r>
              <a:endParaRPr lang="pt-BR" sz="1800">
                <a:latin typeface="Impact" panose="020B0806030902050204" pitchFamily="34" charset="0"/>
              </a:endParaRPr>
            </a:p>
          </p:txBody>
        </p:sp>
        <p:sp>
          <p:nvSpPr>
            <p:cNvPr id="16415" name="Rectangle 36"/>
            <p:cNvSpPr>
              <a:spLocks noChangeArrowheads="1"/>
            </p:cNvSpPr>
            <p:nvPr/>
          </p:nvSpPr>
          <p:spPr bwMode="auto">
            <a:xfrm>
              <a:off x="1447" y="2260"/>
              <a:ext cx="1329" cy="1118"/>
            </a:xfrm>
            <a:prstGeom prst="rect">
              <a:avLst/>
            </a:prstGeom>
            <a:noFill/>
            <a:ln w="12700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16416" name="Rectangle 38"/>
            <p:cNvSpPr>
              <a:spLocks noChangeArrowheads="1"/>
            </p:cNvSpPr>
            <p:nvPr/>
          </p:nvSpPr>
          <p:spPr bwMode="auto">
            <a:xfrm>
              <a:off x="1655" y="1215"/>
              <a:ext cx="96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r>
                <a:rPr lang="pt-BR" sz="1800">
                  <a:solidFill>
                    <a:srgbClr val="000000"/>
                  </a:solidFill>
                  <a:latin typeface="Impact" panose="020B0806030902050204" pitchFamily="34" charset="0"/>
                </a:rPr>
                <a:t>OBSERVAÇÃO</a:t>
              </a:r>
              <a:endParaRPr lang="pt-BR" sz="1800">
                <a:latin typeface="Impact" panose="020B0806030902050204" pitchFamily="34" charset="0"/>
              </a:endParaRPr>
            </a:p>
          </p:txBody>
        </p:sp>
        <p:sp>
          <p:nvSpPr>
            <p:cNvPr id="16417" name="Rectangle 39"/>
            <p:cNvSpPr>
              <a:spLocks noChangeArrowheads="1"/>
            </p:cNvSpPr>
            <p:nvPr/>
          </p:nvSpPr>
          <p:spPr bwMode="auto">
            <a:xfrm>
              <a:off x="1762" y="1471"/>
              <a:ext cx="80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800">
                  <a:solidFill>
                    <a:srgbClr val="000000"/>
                  </a:solidFill>
                  <a:latin typeface="Impact" panose="020B0806030902050204" pitchFamily="34" charset="0"/>
                </a:rPr>
                <a:t>PARTICIPANTE</a:t>
              </a:r>
              <a:endParaRPr lang="pt-BR" sz="1800">
                <a:latin typeface="Impact" panose="020B0806030902050204" pitchFamily="34" charset="0"/>
              </a:endParaRPr>
            </a:p>
          </p:txBody>
        </p:sp>
        <p:sp>
          <p:nvSpPr>
            <p:cNvPr id="16418" name="Rectangle 40"/>
            <p:cNvSpPr>
              <a:spLocks noChangeArrowheads="1"/>
            </p:cNvSpPr>
            <p:nvPr/>
          </p:nvSpPr>
          <p:spPr bwMode="auto">
            <a:xfrm>
              <a:off x="1596" y="1728"/>
              <a:ext cx="105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800">
                  <a:solidFill>
                    <a:srgbClr val="000000"/>
                  </a:solidFill>
                  <a:latin typeface="Impact" panose="020B0806030902050204" pitchFamily="34" charset="0"/>
                </a:rPr>
                <a:t>II  semestre/2005</a:t>
              </a:r>
              <a:endParaRPr lang="pt-BR" sz="1800">
                <a:latin typeface="Impact" panose="020B0806030902050204" pitchFamily="34" charset="0"/>
              </a:endParaRPr>
            </a:p>
          </p:txBody>
        </p:sp>
        <p:sp>
          <p:nvSpPr>
            <p:cNvPr id="16419" name="Line 42"/>
            <p:cNvSpPr>
              <a:spLocks noChangeShapeType="1"/>
            </p:cNvSpPr>
            <p:nvPr/>
          </p:nvSpPr>
          <p:spPr bwMode="auto">
            <a:xfrm>
              <a:off x="3489" y="2040"/>
              <a:ext cx="1" cy="22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420" name="Line 43"/>
            <p:cNvSpPr>
              <a:spLocks noChangeShapeType="1"/>
            </p:cNvSpPr>
            <p:nvPr/>
          </p:nvSpPr>
          <p:spPr bwMode="auto">
            <a:xfrm flipV="1">
              <a:off x="3489" y="3378"/>
              <a:ext cx="1" cy="42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421" name="Line 44"/>
            <p:cNvSpPr>
              <a:spLocks noChangeShapeType="1"/>
            </p:cNvSpPr>
            <p:nvPr/>
          </p:nvSpPr>
          <p:spPr bwMode="auto">
            <a:xfrm>
              <a:off x="3489" y="3378"/>
              <a:ext cx="1" cy="42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422" name="Line 45"/>
            <p:cNvSpPr>
              <a:spLocks noChangeShapeType="1"/>
            </p:cNvSpPr>
            <p:nvPr/>
          </p:nvSpPr>
          <p:spPr bwMode="auto">
            <a:xfrm>
              <a:off x="3443" y="3800"/>
              <a:ext cx="46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423" name="Line 46"/>
            <p:cNvSpPr>
              <a:spLocks noChangeShapeType="1"/>
            </p:cNvSpPr>
            <p:nvPr/>
          </p:nvSpPr>
          <p:spPr bwMode="auto">
            <a:xfrm>
              <a:off x="3489" y="3800"/>
              <a:ext cx="4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424" name="Rectangle 48"/>
            <p:cNvSpPr>
              <a:spLocks noChangeArrowheads="1"/>
            </p:cNvSpPr>
            <p:nvPr/>
          </p:nvSpPr>
          <p:spPr bwMode="auto">
            <a:xfrm>
              <a:off x="2744" y="3575"/>
              <a:ext cx="5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800">
                  <a:solidFill>
                    <a:srgbClr val="000000"/>
                  </a:solidFill>
                  <a:latin typeface="Impact" panose="020B0806030902050204" pitchFamily="34" charset="0"/>
                </a:rPr>
                <a:t>Perfil dos</a:t>
              </a:r>
              <a:endParaRPr lang="pt-BR" sz="1800">
                <a:latin typeface="Impact" panose="020B0806030902050204" pitchFamily="34" charset="0"/>
              </a:endParaRPr>
            </a:p>
          </p:txBody>
        </p:sp>
        <p:sp>
          <p:nvSpPr>
            <p:cNvPr id="16425" name="Rectangle 49"/>
            <p:cNvSpPr>
              <a:spLocks noChangeArrowheads="1"/>
            </p:cNvSpPr>
            <p:nvPr/>
          </p:nvSpPr>
          <p:spPr bwMode="auto">
            <a:xfrm>
              <a:off x="2744" y="3801"/>
              <a:ext cx="59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800">
                  <a:solidFill>
                    <a:srgbClr val="000000"/>
                  </a:solidFill>
                  <a:latin typeface="Impact" panose="020B0806030902050204" pitchFamily="34" charset="0"/>
                </a:rPr>
                <a:t>discentes</a:t>
              </a:r>
              <a:endParaRPr lang="pt-BR" sz="1800">
                <a:latin typeface="Impact" panose="020B0806030902050204" pitchFamily="34" charset="0"/>
              </a:endParaRPr>
            </a:p>
          </p:txBody>
        </p:sp>
        <p:sp>
          <p:nvSpPr>
            <p:cNvPr id="16426" name="Rectangle 51"/>
            <p:cNvSpPr>
              <a:spLocks noChangeArrowheads="1"/>
            </p:cNvSpPr>
            <p:nvPr/>
          </p:nvSpPr>
          <p:spPr bwMode="auto">
            <a:xfrm>
              <a:off x="3534" y="3497"/>
              <a:ext cx="1070" cy="605"/>
            </a:xfrm>
            <a:prstGeom prst="rect">
              <a:avLst/>
            </a:prstGeom>
            <a:solidFill>
              <a:srgbClr val="FFE8A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16427" name="Rectangle 52"/>
            <p:cNvSpPr>
              <a:spLocks noChangeArrowheads="1"/>
            </p:cNvSpPr>
            <p:nvPr/>
          </p:nvSpPr>
          <p:spPr bwMode="auto">
            <a:xfrm>
              <a:off x="3515" y="3534"/>
              <a:ext cx="9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r>
                <a:rPr lang="pt-BR" sz="1800">
                  <a:solidFill>
                    <a:srgbClr val="000000"/>
                  </a:solidFill>
                  <a:latin typeface="Impact" panose="020B0806030902050204" pitchFamily="34" charset="0"/>
                </a:rPr>
                <a:t>Constituição</a:t>
              </a:r>
              <a:endParaRPr lang="pt-BR" sz="1800">
                <a:latin typeface="Impact" panose="020B0806030902050204" pitchFamily="34" charset="0"/>
              </a:endParaRPr>
            </a:p>
          </p:txBody>
        </p:sp>
        <p:sp>
          <p:nvSpPr>
            <p:cNvPr id="16428" name="Rectangle 53"/>
            <p:cNvSpPr>
              <a:spLocks noChangeArrowheads="1"/>
            </p:cNvSpPr>
            <p:nvPr/>
          </p:nvSpPr>
          <p:spPr bwMode="auto">
            <a:xfrm>
              <a:off x="3588" y="3702"/>
              <a:ext cx="925" cy="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pt-BR" sz="1800">
                  <a:solidFill>
                    <a:srgbClr val="000000"/>
                  </a:solidFill>
                  <a:latin typeface="Impact" panose="020B0806030902050204" pitchFamily="34" charset="0"/>
                </a:rPr>
                <a:t>dos </a:t>
              </a:r>
            </a:p>
            <a:p>
              <a:pPr algn="ctr" eaLnBrk="1" hangingPunct="1">
                <a:buFontTx/>
                <a:buNone/>
              </a:pPr>
              <a:r>
                <a:rPr lang="pt-BR" sz="1800">
                  <a:solidFill>
                    <a:srgbClr val="000000"/>
                  </a:solidFill>
                  <a:latin typeface="Impact" panose="020B0806030902050204" pitchFamily="34" charset="0"/>
                </a:rPr>
                <a:t>conhecimentos</a:t>
              </a:r>
              <a:endParaRPr lang="pt-BR" sz="1800">
                <a:latin typeface="Impact" panose="020B0806030902050204" pitchFamily="34" charset="0"/>
              </a:endParaRPr>
            </a:p>
          </p:txBody>
        </p:sp>
        <p:sp>
          <p:nvSpPr>
            <p:cNvPr id="16429" name="Rectangle 54"/>
            <p:cNvSpPr>
              <a:spLocks noChangeArrowheads="1"/>
            </p:cNvSpPr>
            <p:nvPr/>
          </p:nvSpPr>
          <p:spPr bwMode="auto">
            <a:xfrm>
              <a:off x="3534" y="3497"/>
              <a:ext cx="1070" cy="605"/>
            </a:xfrm>
            <a:prstGeom prst="rect">
              <a:avLst/>
            </a:prstGeom>
            <a:noFill/>
            <a:ln w="12700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16430" name="Rectangle 55"/>
            <p:cNvSpPr>
              <a:spLocks noChangeArrowheads="1"/>
            </p:cNvSpPr>
            <p:nvPr/>
          </p:nvSpPr>
          <p:spPr bwMode="auto">
            <a:xfrm>
              <a:off x="2842" y="2269"/>
              <a:ext cx="1328" cy="1118"/>
            </a:xfrm>
            <a:prstGeom prst="rect">
              <a:avLst/>
            </a:prstGeom>
            <a:solidFill>
              <a:srgbClr val="FFE8A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16431" name="Rectangle 56"/>
            <p:cNvSpPr>
              <a:spLocks noChangeArrowheads="1"/>
            </p:cNvSpPr>
            <p:nvPr/>
          </p:nvSpPr>
          <p:spPr bwMode="auto">
            <a:xfrm>
              <a:off x="2958" y="2459"/>
              <a:ext cx="1153" cy="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800">
                  <a:solidFill>
                    <a:srgbClr val="000000"/>
                  </a:solidFill>
                  <a:latin typeface="Impact" panose="020B0806030902050204" pitchFamily="34" charset="0"/>
                </a:rPr>
                <a:t>Verificar o alcance </a:t>
              </a:r>
            </a:p>
            <a:p>
              <a:pPr algn="just" eaLnBrk="1" hangingPunct="1">
                <a:buFontTx/>
                <a:buNone/>
              </a:pPr>
              <a:r>
                <a:rPr lang="pt-BR" sz="1800">
                  <a:solidFill>
                    <a:srgbClr val="000000"/>
                  </a:solidFill>
                  <a:latin typeface="Impact" panose="020B0806030902050204" pitchFamily="34" charset="0"/>
                </a:rPr>
                <a:t>Dos objetivos do </a:t>
              </a:r>
            </a:p>
            <a:p>
              <a:pPr algn="just" eaLnBrk="1" hangingPunct="1">
                <a:buFontTx/>
                <a:buNone/>
              </a:pPr>
              <a:r>
                <a:rPr lang="pt-BR" sz="1800">
                  <a:solidFill>
                    <a:srgbClr val="000000"/>
                  </a:solidFill>
                  <a:latin typeface="Impact" panose="020B0806030902050204" pitchFamily="34" charset="0"/>
                </a:rPr>
                <a:t>projeto</a:t>
              </a:r>
              <a:endParaRPr lang="pt-BR" sz="1800">
                <a:latin typeface="Impact" panose="020B0806030902050204" pitchFamily="34" charset="0"/>
              </a:endParaRPr>
            </a:p>
          </p:txBody>
        </p:sp>
        <p:sp>
          <p:nvSpPr>
            <p:cNvPr id="16432" name="Rectangle 58"/>
            <p:cNvSpPr>
              <a:spLocks noChangeArrowheads="1"/>
            </p:cNvSpPr>
            <p:nvPr/>
          </p:nvSpPr>
          <p:spPr bwMode="auto">
            <a:xfrm>
              <a:off x="2825" y="2260"/>
              <a:ext cx="1328" cy="1118"/>
            </a:xfrm>
            <a:prstGeom prst="rect">
              <a:avLst/>
            </a:prstGeom>
            <a:noFill/>
            <a:ln w="12700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16433" name="Rectangle 59"/>
            <p:cNvSpPr>
              <a:spLocks noChangeArrowheads="1"/>
            </p:cNvSpPr>
            <p:nvPr/>
          </p:nvSpPr>
          <p:spPr bwMode="auto">
            <a:xfrm>
              <a:off x="2825" y="1178"/>
              <a:ext cx="1328" cy="862"/>
            </a:xfrm>
            <a:prstGeom prst="rect">
              <a:avLst/>
            </a:prstGeom>
            <a:solidFill>
              <a:srgbClr val="FFE8A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16434" name="Rectangle 60"/>
            <p:cNvSpPr>
              <a:spLocks noChangeArrowheads="1"/>
            </p:cNvSpPr>
            <p:nvPr/>
          </p:nvSpPr>
          <p:spPr bwMode="auto">
            <a:xfrm>
              <a:off x="2971" y="1397"/>
              <a:ext cx="104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r>
                <a:rPr lang="pt-BR" sz="1800">
                  <a:solidFill>
                    <a:srgbClr val="000000"/>
                  </a:solidFill>
                  <a:latin typeface="Impact" panose="020B0806030902050204" pitchFamily="34" charset="0"/>
                </a:rPr>
                <a:t>QUESTIONÁRIO</a:t>
              </a:r>
              <a:endParaRPr lang="pt-BR" sz="1800">
                <a:latin typeface="Impact" panose="020B0806030902050204" pitchFamily="34" charset="0"/>
              </a:endParaRPr>
            </a:p>
          </p:txBody>
        </p:sp>
        <p:sp>
          <p:nvSpPr>
            <p:cNvPr id="16435" name="Rectangle 61"/>
            <p:cNvSpPr>
              <a:spLocks noChangeArrowheads="1"/>
            </p:cNvSpPr>
            <p:nvPr/>
          </p:nvSpPr>
          <p:spPr bwMode="auto">
            <a:xfrm>
              <a:off x="3063" y="1624"/>
              <a:ext cx="95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800">
                  <a:solidFill>
                    <a:srgbClr val="000000"/>
                  </a:solidFill>
                  <a:latin typeface="Impact" panose="020B0806030902050204" pitchFamily="34" charset="0"/>
                </a:rPr>
                <a:t>Dezembro/2005</a:t>
              </a:r>
              <a:endParaRPr lang="pt-BR" sz="1800">
                <a:latin typeface="Impact" panose="020B0806030902050204" pitchFamily="34" charset="0"/>
              </a:endParaRPr>
            </a:p>
          </p:txBody>
        </p:sp>
        <p:sp>
          <p:nvSpPr>
            <p:cNvPr id="16436" name="Rectangle 62"/>
            <p:cNvSpPr>
              <a:spLocks noChangeArrowheads="1"/>
            </p:cNvSpPr>
            <p:nvPr/>
          </p:nvSpPr>
          <p:spPr bwMode="auto">
            <a:xfrm>
              <a:off x="2825" y="1178"/>
              <a:ext cx="1328" cy="862"/>
            </a:xfrm>
            <a:prstGeom prst="rect">
              <a:avLst/>
            </a:prstGeom>
            <a:noFill/>
            <a:ln w="12700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16437" name="Line 63"/>
            <p:cNvSpPr>
              <a:spLocks noChangeShapeType="1"/>
            </p:cNvSpPr>
            <p:nvPr/>
          </p:nvSpPr>
          <p:spPr bwMode="auto">
            <a:xfrm>
              <a:off x="4866" y="2040"/>
              <a:ext cx="1" cy="22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438" name="Rectangle 64"/>
            <p:cNvSpPr>
              <a:spLocks noChangeArrowheads="1"/>
            </p:cNvSpPr>
            <p:nvPr/>
          </p:nvSpPr>
          <p:spPr bwMode="auto">
            <a:xfrm>
              <a:off x="4202" y="2260"/>
              <a:ext cx="1329" cy="1118"/>
            </a:xfrm>
            <a:prstGeom prst="rect">
              <a:avLst/>
            </a:prstGeom>
            <a:solidFill>
              <a:srgbClr val="FFE8A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16439" name="Rectangle 65"/>
            <p:cNvSpPr>
              <a:spLocks noChangeArrowheads="1"/>
            </p:cNvSpPr>
            <p:nvPr/>
          </p:nvSpPr>
          <p:spPr bwMode="auto">
            <a:xfrm>
              <a:off x="4343" y="2441"/>
              <a:ext cx="98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r>
                <a:rPr lang="pt-BR" sz="1800">
                  <a:solidFill>
                    <a:srgbClr val="000000"/>
                  </a:solidFill>
                  <a:latin typeface="Impact" panose="020B0806030902050204" pitchFamily="34" charset="0"/>
                </a:rPr>
                <a:t>Investigar as</a:t>
              </a:r>
              <a:endParaRPr lang="pt-BR" sz="1800">
                <a:latin typeface="Impact" panose="020B0806030902050204" pitchFamily="34" charset="0"/>
              </a:endParaRPr>
            </a:p>
          </p:txBody>
        </p:sp>
        <p:sp>
          <p:nvSpPr>
            <p:cNvPr id="16440" name="Rectangle 66"/>
            <p:cNvSpPr>
              <a:spLocks noChangeArrowheads="1"/>
            </p:cNvSpPr>
            <p:nvPr/>
          </p:nvSpPr>
          <p:spPr bwMode="auto">
            <a:xfrm>
              <a:off x="4370" y="2713"/>
              <a:ext cx="100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800">
                  <a:solidFill>
                    <a:srgbClr val="000000"/>
                  </a:solidFill>
                  <a:latin typeface="Impact" panose="020B0806030902050204" pitchFamily="34" charset="0"/>
                </a:rPr>
                <a:t>contribuições do</a:t>
              </a:r>
              <a:endParaRPr lang="pt-BR" sz="1800">
                <a:latin typeface="Impact" panose="020B0806030902050204" pitchFamily="34" charset="0"/>
              </a:endParaRPr>
            </a:p>
          </p:txBody>
        </p:sp>
        <p:sp>
          <p:nvSpPr>
            <p:cNvPr id="16441" name="Rectangle 67"/>
            <p:cNvSpPr>
              <a:spLocks noChangeArrowheads="1"/>
            </p:cNvSpPr>
            <p:nvPr/>
          </p:nvSpPr>
          <p:spPr bwMode="auto">
            <a:xfrm>
              <a:off x="4646" y="2985"/>
              <a:ext cx="45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800">
                  <a:solidFill>
                    <a:srgbClr val="000000"/>
                  </a:solidFill>
                  <a:latin typeface="Impact" panose="020B0806030902050204" pitchFamily="34" charset="0"/>
                </a:rPr>
                <a:t>Projeto.</a:t>
              </a:r>
              <a:endParaRPr lang="pt-BR" sz="1800">
                <a:latin typeface="Impact" panose="020B0806030902050204" pitchFamily="34" charset="0"/>
              </a:endParaRPr>
            </a:p>
          </p:txBody>
        </p:sp>
        <p:sp>
          <p:nvSpPr>
            <p:cNvPr id="16442" name="Rectangle 68"/>
            <p:cNvSpPr>
              <a:spLocks noChangeArrowheads="1"/>
            </p:cNvSpPr>
            <p:nvPr/>
          </p:nvSpPr>
          <p:spPr bwMode="auto">
            <a:xfrm>
              <a:off x="4202" y="2260"/>
              <a:ext cx="1329" cy="1118"/>
            </a:xfrm>
            <a:prstGeom prst="rect">
              <a:avLst/>
            </a:prstGeom>
            <a:noFill/>
            <a:ln w="12700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16443" name="Rectangle 69"/>
            <p:cNvSpPr>
              <a:spLocks noChangeArrowheads="1"/>
            </p:cNvSpPr>
            <p:nvPr/>
          </p:nvSpPr>
          <p:spPr bwMode="auto">
            <a:xfrm>
              <a:off x="4202" y="1178"/>
              <a:ext cx="1329" cy="862"/>
            </a:xfrm>
            <a:prstGeom prst="rect">
              <a:avLst/>
            </a:prstGeom>
            <a:solidFill>
              <a:srgbClr val="FFE8A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16444" name="Rectangle 70"/>
            <p:cNvSpPr>
              <a:spLocks noChangeArrowheads="1"/>
            </p:cNvSpPr>
            <p:nvPr/>
          </p:nvSpPr>
          <p:spPr bwMode="auto">
            <a:xfrm>
              <a:off x="4397" y="1352"/>
              <a:ext cx="88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r>
                <a:rPr lang="pt-BR" sz="1800">
                  <a:solidFill>
                    <a:srgbClr val="000000"/>
                  </a:solidFill>
                  <a:latin typeface="Impact" panose="020B0806030902050204" pitchFamily="34" charset="0"/>
                </a:rPr>
                <a:t>ENTREVISTA</a:t>
              </a:r>
              <a:endParaRPr lang="pt-BR" sz="1800">
                <a:latin typeface="Impact" panose="020B0806030902050204" pitchFamily="34" charset="0"/>
              </a:endParaRPr>
            </a:p>
          </p:txBody>
        </p:sp>
        <p:sp>
          <p:nvSpPr>
            <p:cNvPr id="16445" name="Rectangle 71"/>
            <p:cNvSpPr>
              <a:spLocks noChangeArrowheads="1"/>
            </p:cNvSpPr>
            <p:nvPr/>
          </p:nvSpPr>
          <p:spPr bwMode="auto">
            <a:xfrm>
              <a:off x="4486" y="1669"/>
              <a:ext cx="6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800">
                  <a:solidFill>
                    <a:srgbClr val="000000"/>
                  </a:solidFill>
                  <a:latin typeface="Impact" panose="020B0806030902050204" pitchFamily="34" charset="0"/>
                </a:rPr>
                <a:t>Abril/2007</a:t>
              </a:r>
              <a:endParaRPr lang="pt-BR" sz="1800">
                <a:latin typeface="Impact" panose="020B0806030902050204" pitchFamily="34" charset="0"/>
              </a:endParaRPr>
            </a:p>
          </p:txBody>
        </p:sp>
        <p:sp>
          <p:nvSpPr>
            <p:cNvPr id="16446" name="Rectangle 72"/>
            <p:cNvSpPr>
              <a:spLocks noChangeArrowheads="1"/>
            </p:cNvSpPr>
            <p:nvPr/>
          </p:nvSpPr>
          <p:spPr bwMode="auto">
            <a:xfrm>
              <a:off x="4202" y="1178"/>
              <a:ext cx="1329" cy="862"/>
            </a:xfrm>
            <a:prstGeom prst="rect">
              <a:avLst/>
            </a:prstGeom>
            <a:noFill/>
            <a:ln w="12700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16447" name="Rectangle 74"/>
            <p:cNvSpPr>
              <a:spLocks noChangeArrowheads="1"/>
            </p:cNvSpPr>
            <p:nvPr/>
          </p:nvSpPr>
          <p:spPr bwMode="auto">
            <a:xfrm>
              <a:off x="2018" y="610"/>
              <a:ext cx="1685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pt-BR" sz="2400">
                  <a:solidFill>
                    <a:srgbClr val="000000"/>
                  </a:solidFill>
                  <a:latin typeface="Impact" panose="020B0806030902050204" pitchFamily="34" charset="0"/>
                </a:rPr>
                <a:t>OBTENÇÃO DOS DADOS</a:t>
              </a:r>
              <a:endParaRPr lang="pt-BR" sz="2400">
                <a:latin typeface="Impact" panose="020B0806030902050204" pitchFamily="34" charset="0"/>
              </a:endParaRPr>
            </a:p>
          </p:txBody>
        </p:sp>
      </p:grp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Título 1"/>
          <p:cNvSpPr>
            <a:spLocks noGrp="1"/>
          </p:cNvSpPr>
          <p:nvPr>
            <p:ph type="title"/>
          </p:nvPr>
        </p:nvSpPr>
        <p:spPr>
          <a:xfrm>
            <a:off x="685800" y="119063"/>
            <a:ext cx="7772400" cy="1143000"/>
          </a:xfrm>
        </p:spPr>
        <p:txBody>
          <a:bodyPr/>
          <a:lstStyle/>
          <a:p>
            <a:pPr eaLnBrk="1" hangingPunct="1"/>
            <a:r>
              <a:rPr lang="pt-BR" smtClean="0">
                <a:solidFill>
                  <a:srgbClr val="FEF9D6"/>
                </a:solidFill>
                <a:latin typeface="Impact" panose="020B0806030902050204" pitchFamily="34" charset="0"/>
              </a:rPr>
              <a:t>II SEMESTRE DE 2005: </a:t>
            </a:r>
            <a:br>
              <a:rPr lang="pt-BR" smtClean="0">
                <a:solidFill>
                  <a:srgbClr val="FEF9D6"/>
                </a:solidFill>
                <a:latin typeface="Impact" panose="020B0806030902050204" pitchFamily="34" charset="0"/>
              </a:rPr>
            </a:br>
            <a:r>
              <a:rPr lang="pt-BR" b="1" smtClean="0">
                <a:solidFill>
                  <a:srgbClr val="FEF9D6"/>
                </a:solidFill>
                <a:latin typeface="Impact" panose="020B0806030902050204" pitchFamily="34" charset="0"/>
              </a:rPr>
              <a:t>Organização da investigação</a:t>
            </a:r>
          </a:p>
        </p:txBody>
      </p:sp>
      <p:sp>
        <p:nvSpPr>
          <p:cNvPr id="18436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1628775"/>
            <a:ext cx="8856662" cy="5113338"/>
          </a:xfrm>
        </p:spPr>
        <p:txBody>
          <a:bodyPr/>
          <a:lstStyle/>
          <a:p>
            <a:pPr algn="ctr" eaLnBrk="1" hangingPunct="1"/>
            <a:r>
              <a:rPr lang="pt-BR" sz="2400" b="1" u="sng" dirty="0" smtClean="0"/>
              <a:t>Atendimento aos alunos duas vezes por semana  para que recebessem orientações acerca de seus Projetos de Pesquisa</a:t>
            </a:r>
            <a:r>
              <a:rPr lang="pt-BR" sz="2400" dirty="0" smtClean="0"/>
              <a:t>.  </a:t>
            </a:r>
          </a:p>
          <a:p>
            <a:pPr eaLnBrk="1" hangingPunct="1"/>
            <a:r>
              <a:rPr lang="pt-BR" sz="2400" b="1" u="sng" dirty="0" smtClean="0">
                <a:solidFill>
                  <a:srgbClr val="CC9900"/>
                </a:solidFill>
              </a:rPr>
              <a:t>Ações desenvolvidas: </a:t>
            </a:r>
            <a:r>
              <a:rPr lang="pt-BR" sz="2400" dirty="0" smtClean="0"/>
              <a:t>EXECUÇÃO DO PROJETO</a:t>
            </a:r>
          </a:p>
          <a:p>
            <a:pPr eaLnBrk="1" hangingPunct="1"/>
            <a:r>
              <a:rPr lang="pt-BR" sz="2300" dirty="0" smtClean="0"/>
              <a:t>Definição do tema do Projeto de Pesquisa e organização do trabalho; </a:t>
            </a:r>
          </a:p>
          <a:p>
            <a:pPr eaLnBrk="1" hangingPunct="1"/>
            <a:r>
              <a:rPr lang="pt-BR" sz="2300" dirty="0" smtClean="0"/>
              <a:t>Elaboração do questionário; </a:t>
            </a:r>
          </a:p>
          <a:p>
            <a:pPr eaLnBrk="1" hangingPunct="1"/>
            <a:r>
              <a:rPr lang="pt-BR" sz="2300" dirty="0" smtClean="0"/>
              <a:t>Explicações de como utilizar o </a:t>
            </a:r>
            <a:r>
              <a:rPr lang="pt-BR" sz="2300" i="1" dirty="0" smtClean="0"/>
              <a:t>software Excel</a:t>
            </a:r>
            <a:r>
              <a:rPr lang="pt-BR" sz="2300" dirty="0" smtClean="0"/>
              <a:t> para tabulação dos dados e construção dos gráficos; </a:t>
            </a:r>
          </a:p>
          <a:p>
            <a:pPr eaLnBrk="1" hangingPunct="1"/>
            <a:r>
              <a:rPr lang="pt-BR" sz="2300" dirty="0" smtClean="0"/>
              <a:t>Construção e análise dos resultados; </a:t>
            </a:r>
          </a:p>
          <a:p>
            <a:pPr eaLnBrk="1" hangingPunct="1"/>
            <a:r>
              <a:rPr lang="pt-BR" sz="2300" dirty="0" smtClean="0"/>
              <a:t>Construção das apresentações e relatório final; </a:t>
            </a:r>
          </a:p>
          <a:p>
            <a:pPr eaLnBrk="1" hangingPunct="1"/>
            <a:r>
              <a:rPr lang="pt-BR" sz="2300" dirty="0" smtClean="0"/>
              <a:t>Apresentação do Seminário no último dia de aula; </a:t>
            </a:r>
          </a:p>
          <a:p>
            <a:pPr eaLnBrk="1" hangingPunct="1"/>
            <a:r>
              <a:rPr lang="pt-BR" sz="2300" dirty="0" smtClean="0"/>
              <a:t>Uma vez programados e com objetivos pré-determinados os encontros transcorreram normal e eficazmente.</a:t>
            </a:r>
          </a:p>
          <a:p>
            <a:pPr eaLnBrk="1" hangingPunct="1"/>
            <a:endParaRPr lang="pt-BR" sz="23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Título 1"/>
          <p:cNvSpPr>
            <a:spLocks noGrp="1"/>
          </p:cNvSpPr>
          <p:nvPr>
            <p:ph type="title"/>
          </p:nvPr>
        </p:nvSpPr>
        <p:spPr>
          <a:xfrm>
            <a:off x="539750" y="252413"/>
            <a:ext cx="7772400" cy="874712"/>
          </a:xfrm>
        </p:spPr>
        <p:txBody>
          <a:bodyPr/>
          <a:lstStyle/>
          <a:p>
            <a:pPr eaLnBrk="1" hangingPunct="1"/>
            <a:r>
              <a:rPr lang="pt-BR" smtClean="0">
                <a:solidFill>
                  <a:srgbClr val="FEF9D6"/>
                </a:solidFill>
                <a:latin typeface="Impact" panose="020B0806030902050204" pitchFamily="34" charset="0"/>
              </a:rPr>
              <a:t>O questionário</a:t>
            </a:r>
            <a:br>
              <a:rPr lang="pt-BR" smtClean="0">
                <a:solidFill>
                  <a:srgbClr val="FEF9D6"/>
                </a:solidFill>
                <a:latin typeface="Impact" panose="020B0806030902050204" pitchFamily="34" charset="0"/>
              </a:rPr>
            </a:br>
            <a:r>
              <a:rPr lang="pt-BR" smtClean="0">
                <a:solidFill>
                  <a:srgbClr val="FEF9D6"/>
                </a:solidFill>
                <a:latin typeface="Impact" panose="020B0806030902050204" pitchFamily="34" charset="0"/>
              </a:rPr>
              <a:t>DEZEMBRO/2005</a:t>
            </a:r>
          </a:p>
        </p:txBody>
      </p:sp>
      <p:sp>
        <p:nvSpPr>
          <p:cNvPr id="19460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1484313"/>
            <a:ext cx="8785225" cy="5473700"/>
          </a:xfrm>
        </p:spPr>
        <p:txBody>
          <a:bodyPr/>
          <a:lstStyle/>
          <a:p>
            <a:pPr eaLnBrk="1" hangingPunct="1">
              <a:buClr>
                <a:srgbClr val="CC9900"/>
              </a:buClr>
              <a:buFont typeface="Courier New" pitchFamily="49" charset="0"/>
              <a:buChar char="o"/>
            </a:pPr>
            <a:r>
              <a:rPr lang="pt-BR" sz="2400" b="1" u="sng" dirty="0" smtClean="0"/>
              <a:t>Forma de organização: </a:t>
            </a:r>
            <a:r>
              <a:rPr lang="pt-BR" sz="2400" dirty="0" smtClean="0"/>
              <a:t>roteiro pré-estabelecido,  considerando os seguintes </a:t>
            </a:r>
            <a:r>
              <a:rPr lang="pt-BR" sz="2400" dirty="0" err="1" smtClean="0"/>
              <a:t>subtemas</a:t>
            </a:r>
            <a:r>
              <a:rPr lang="pt-BR" sz="2400" dirty="0" smtClean="0"/>
              <a:t>: </a:t>
            </a:r>
          </a:p>
          <a:p>
            <a:pPr algn="ctr" eaLnBrk="1" hangingPunct="1"/>
            <a:r>
              <a:rPr lang="pt-BR" sz="2400" b="1" dirty="0" smtClean="0"/>
              <a:t>1- Perfil dos discentes; </a:t>
            </a:r>
          </a:p>
          <a:p>
            <a:pPr algn="ctr" eaLnBrk="1" hangingPunct="1"/>
            <a:r>
              <a:rPr lang="pt-BR" sz="2400" b="1" dirty="0" smtClean="0"/>
              <a:t>2 - Contribuições que trouxeram o Projeto para a vida acadêmica e profissional dos alunos;</a:t>
            </a:r>
          </a:p>
          <a:p>
            <a:pPr algn="ctr" eaLnBrk="1" hangingPunct="1"/>
            <a:r>
              <a:rPr lang="pt-BR" sz="2400" b="1" dirty="0" smtClean="0"/>
              <a:t>3 - A constituição dos conhecimentos; </a:t>
            </a:r>
          </a:p>
          <a:p>
            <a:pPr algn="ctr" eaLnBrk="1" hangingPunct="1"/>
            <a:r>
              <a:rPr lang="pt-BR" sz="2400" b="1" dirty="0" smtClean="0"/>
              <a:t>4 - Alcance dos objetivos do Projeto.  </a:t>
            </a:r>
          </a:p>
          <a:p>
            <a:pPr eaLnBrk="1" hangingPunct="1"/>
            <a:endParaRPr lang="pt-BR" sz="2400" b="1" dirty="0" smtClean="0"/>
          </a:p>
          <a:p>
            <a:pPr algn="just" eaLnBrk="1" hangingPunct="1">
              <a:buClr>
                <a:srgbClr val="CC9900"/>
              </a:buClr>
              <a:buFont typeface="Courier New" pitchFamily="49" charset="0"/>
              <a:buChar char="o"/>
            </a:pPr>
            <a:r>
              <a:rPr lang="pt-BR" sz="2400" b="1" dirty="0" smtClean="0"/>
              <a:t>Considerações: </a:t>
            </a:r>
            <a:r>
              <a:rPr lang="pt-BR" sz="2400" dirty="0" smtClean="0"/>
              <a:t>As questões foram apresentadas de modo que permitissem o cruzamento das opiniões dos alunos, relativas às suas participações, com os objetivos do Projeto Pedagógico “Trabalho de Projetos e Educação Estatística na Universidade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/>
          </p:nvPr>
        </p:nvSpPr>
        <p:spPr>
          <a:xfrm>
            <a:off x="2484438" y="115888"/>
            <a:ext cx="6118225" cy="1143000"/>
          </a:xfrm>
        </p:spPr>
        <p:txBody>
          <a:bodyPr/>
          <a:lstStyle/>
          <a:p>
            <a:pPr eaLnBrk="1" hangingPunct="1"/>
            <a:r>
              <a:rPr lang="pt-PT" smtClean="0">
                <a:latin typeface="Impact" panose="020B0806030902050204" pitchFamily="34" charset="0"/>
              </a:rPr>
              <a:t>Abril/2007: a entrevista</a:t>
            </a:r>
            <a:r>
              <a:rPr lang="pt-PT" smtClean="0"/>
              <a:t>. </a:t>
            </a:r>
            <a:r>
              <a:rPr lang="pt-BR" smtClean="0"/>
              <a:t/>
            </a:r>
            <a:br>
              <a:rPr lang="pt-BR" smtClean="0"/>
            </a:br>
            <a:endParaRPr lang="pt-BR" smtClean="0"/>
          </a:p>
        </p:txBody>
      </p:sp>
      <p:sp>
        <p:nvSpPr>
          <p:cNvPr id="20483" name="Espaço Reservado para Conteúdo 2"/>
          <p:cNvSpPr>
            <a:spLocks noGrp="1"/>
          </p:cNvSpPr>
          <p:nvPr>
            <p:ph idx="1"/>
          </p:nvPr>
        </p:nvSpPr>
        <p:spPr>
          <a:xfrm>
            <a:off x="2276475" y="687388"/>
            <a:ext cx="6757988" cy="6170612"/>
          </a:xfrm>
        </p:spPr>
        <p:txBody>
          <a:bodyPr/>
          <a:lstStyle/>
          <a:p>
            <a:pPr eaLnBrk="1" hangingPunct="1"/>
            <a:r>
              <a:rPr lang="pt-BR" sz="2600" b="1" u="sng" dirty="0" smtClean="0"/>
              <a:t>Forma de organização: </a:t>
            </a:r>
            <a:r>
              <a:rPr lang="pt-BR" sz="2600" dirty="0" smtClean="0"/>
              <a:t>roteiro com questões abertas </a:t>
            </a:r>
          </a:p>
          <a:p>
            <a:pPr eaLnBrk="1" hangingPunct="1"/>
            <a:r>
              <a:rPr lang="pt-BR" sz="2600" b="1" u="sng" dirty="0" smtClean="0"/>
              <a:t>Objetivos: </a:t>
            </a:r>
          </a:p>
          <a:p>
            <a:pPr algn="just" eaLnBrk="1" hangingPunct="1"/>
            <a:r>
              <a:rPr lang="pt-PT" sz="2600" dirty="0" smtClean="0"/>
              <a:t>Investigar o alcance que as contribuições do Projeto trouxeram para  a vida acadêmica dos alunos participantes </a:t>
            </a:r>
            <a:r>
              <a:rPr lang="pt-PT" sz="2600" i="1" dirty="0" smtClean="0"/>
              <a:t>(</a:t>
            </a:r>
            <a:r>
              <a:rPr lang="pt-BR" sz="2600" i="1" dirty="0" smtClean="0"/>
              <a:t>como os conhecimentos adquiridos se refletiram no transcorrer dos dois semestres) </a:t>
            </a:r>
            <a:endParaRPr lang="pt-PT" sz="2600" i="1" dirty="0" smtClean="0"/>
          </a:p>
          <a:p>
            <a:pPr algn="just" eaLnBrk="1" hangingPunct="1"/>
            <a:r>
              <a:rPr lang="pt-BR" sz="2600" dirty="0" smtClean="0"/>
              <a:t>Estabelecer um comparativo entre as questões do questionário quando perguntamos com qual área da Matemática eles tinham maior afinidade e/ou interesse e qual era a opção profissional e, se a participação no projeto influenciou esta opção.</a:t>
            </a: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1271588"/>
            <a:ext cx="1766888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6"/>
          <p:cNvSpPr>
            <a:spLocks noChangeArrowheads="1"/>
          </p:cNvSpPr>
          <p:nvPr/>
        </p:nvSpPr>
        <p:spPr bwMode="auto">
          <a:xfrm>
            <a:off x="1990725" y="115888"/>
            <a:ext cx="142875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smtClean="0">
                <a:latin typeface="Impact" panose="020B0806030902050204" pitchFamily="34" charset="0"/>
              </a:rPr>
              <a:t>Abril/2007: a entrevista. </a:t>
            </a:r>
            <a:r>
              <a:rPr lang="pt-BR" smtClean="0"/>
              <a:t/>
            </a:r>
            <a:br>
              <a:rPr lang="pt-BR" smtClean="0"/>
            </a:br>
            <a:endParaRPr lang="pt-BR" smtClean="0"/>
          </a:p>
        </p:txBody>
      </p:sp>
      <p:sp>
        <p:nvSpPr>
          <p:cNvPr id="21507" name="Espaço Reservado para Conteúdo 2"/>
          <p:cNvSpPr>
            <a:spLocks noGrp="1"/>
          </p:cNvSpPr>
          <p:nvPr>
            <p:ph idx="1"/>
          </p:nvPr>
        </p:nvSpPr>
        <p:spPr>
          <a:xfrm>
            <a:off x="1852613" y="1484313"/>
            <a:ext cx="7134225" cy="4611687"/>
          </a:xfrm>
        </p:spPr>
        <p:txBody>
          <a:bodyPr/>
          <a:lstStyle/>
          <a:p>
            <a:pPr algn="just" eaLnBrk="1" hangingPunct="1"/>
            <a:r>
              <a:rPr lang="pt-BR" sz="2800" i="1" smtClean="0"/>
              <a:t>(cont...)</a:t>
            </a:r>
          </a:p>
          <a:p>
            <a:pPr algn="just" eaLnBrk="1" hangingPunct="1"/>
            <a:r>
              <a:rPr lang="pt-BR" smtClean="0"/>
              <a:t>Coletar  novamente sugestões para aprimoramento do Projeto segundo a visão que os alunos têm hoje. </a:t>
            </a:r>
          </a:p>
          <a:p>
            <a:pPr algn="just" eaLnBrk="1" hangingPunct="1"/>
            <a:r>
              <a:rPr lang="pt-BR" smtClean="0"/>
              <a:t>Saber o que os estudantes levariam do Projeto para sua vida profissional.</a:t>
            </a:r>
          </a:p>
          <a:p>
            <a:pPr algn="just" eaLnBrk="1" hangingPunct="1"/>
            <a:endParaRPr lang="pt-BR" smtClean="0"/>
          </a:p>
        </p:txBody>
      </p:sp>
      <p:pic>
        <p:nvPicPr>
          <p:cNvPr id="2150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752600"/>
            <a:ext cx="13843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1625600" y="0"/>
            <a:ext cx="142875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ítulo 2"/>
          <p:cNvSpPr>
            <a:spLocks noGrp="1"/>
          </p:cNvSpPr>
          <p:nvPr>
            <p:ph type="title"/>
          </p:nvPr>
        </p:nvSpPr>
        <p:spPr>
          <a:xfrm>
            <a:off x="1927225" y="368300"/>
            <a:ext cx="6550025" cy="1143000"/>
          </a:xfrm>
        </p:spPr>
        <p:txBody>
          <a:bodyPr/>
          <a:lstStyle/>
          <a:p>
            <a:pPr eaLnBrk="1" hangingPunct="1"/>
            <a:r>
              <a:rPr lang="pt-BR" smtClean="0">
                <a:latin typeface="Impact" panose="020B0806030902050204" pitchFamily="34" charset="0"/>
              </a:rPr>
              <a:t>ANÁLISE DOS DADOS: </a:t>
            </a:r>
            <a:br>
              <a:rPr lang="pt-BR" smtClean="0">
                <a:latin typeface="Impact" panose="020B0806030902050204" pitchFamily="34" charset="0"/>
              </a:rPr>
            </a:br>
            <a:r>
              <a:rPr lang="pt-BR" smtClean="0">
                <a:latin typeface="Impact" panose="020B0806030902050204" pitchFamily="34" charset="0"/>
              </a:rPr>
              <a:t>A BUSCA POR RESPOSTAS</a:t>
            </a:r>
            <a:br>
              <a:rPr lang="pt-BR" smtClean="0">
                <a:latin typeface="Impact" panose="020B0806030902050204" pitchFamily="34" charset="0"/>
              </a:rPr>
            </a:br>
            <a:endParaRPr lang="pt-BR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1927225" y="1746250"/>
            <a:ext cx="6773863" cy="4778375"/>
          </a:xfrm>
          <a:solidFill>
            <a:srgbClr val="FEF9D6">
              <a:alpha val="70195"/>
            </a:srgbClr>
          </a:solidFill>
        </p:spPr>
        <p:txBody>
          <a:bodyPr anchor="ctr"/>
          <a:lstStyle/>
          <a:p>
            <a:pPr algn="just" eaLnBrk="1" hangingPunct="1"/>
            <a:r>
              <a:rPr lang="pt-BR" sz="2800" smtClean="0"/>
              <a:t>Para análise dos dados, o material coletado nos documentos foi analisado e os dados dos questionários e entrevistas foram tabulados, analisados e demonstrados, utilizando-se o </a:t>
            </a:r>
            <a:r>
              <a:rPr lang="pt-BR" sz="2800" i="1" smtClean="0"/>
              <a:t>software Excel</a:t>
            </a:r>
            <a:r>
              <a:rPr lang="pt-BR" sz="2800" smtClean="0"/>
              <a:t>. Para garantir um controle sobre a análise das informações coletadas, utilizamos a estratégia da triangulação, que nos possibilitou fazer uma checagem das observações feitas com os dados coletados</a:t>
            </a:r>
            <a:r>
              <a:rPr lang="pt-BR" sz="2800" b="1" smtClean="0"/>
              <a:t>. </a:t>
            </a:r>
            <a:endParaRPr lang="pt-BR" sz="2800" smtClean="0"/>
          </a:p>
          <a:p>
            <a:pPr eaLnBrk="1" hangingPunct="1"/>
            <a:endParaRPr lang="pt-BR" sz="2400" smtClean="0">
              <a:latin typeface="Impact" panose="020B0806030902050204" pitchFamily="34" charset="0"/>
            </a:endParaRPr>
          </a:p>
        </p:txBody>
      </p:sp>
      <p:pic>
        <p:nvPicPr>
          <p:cNvPr id="2253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752600"/>
            <a:ext cx="13843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1625600" y="0"/>
            <a:ext cx="142875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915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915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915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1317625" y="5707063"/>
            <a:ext cx="14255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/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1219200" y="5715000"/>
            <a:ext cx="83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/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3048000" y="5783263"/>
            <a:ext cx="2063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/>
          </a:p>
        </p:txBody>
      </p:sp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352425" y="4495800"/>
            <a:ext cx="3787775" cy="1066800"/>
          </a:xfrm>
          <a:prstGeom prst="rect">
            <a:avLst/>
          </a:prstGeom>
          <a:solidFill>
            <a:srgbClr val="CC99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>
                <a:latin typeface="Impact" panose="020B0806030902050204" pitchFamily="34" charset="0"/>
              </a:rPr>
              <a:t>TRAJETÓRIA DO PROJETO</a:t>
            </a:r>
            <a:r>
              <a:rPr lang="pt-BR"/>
              <a:t> </a:t>
            </a:r>
          </a:p>
        </p:txBody>
      </p:sp>
      <p:sp>
        <p:nvSpPr>
          <p:cNvPr id="53261" name="Text Box 13"/>
          <p:cNvSpPr txBox="1">
            <a:spLocks noChangeArrowheads="1"/>
          </p:cNvSpPr>
          <p:nvPr/>
        </p:nvSpPr>
        <p:spPr bwMode="auto">
          <a:xfrm>
            <a:off x="4572000" y="4073525"/>
            <a:ext cx="4343400" cy="2235200"/>
          </a:xfrm>
          <a:prstGeom prst="rect">
            <a:avLst/>
          </a:prstGeom>
          <a:solidFill>
            <a:srgbClr val="CC99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>
                <a:latin typeface="Impact" panose="020B0806030902050204" pitchFamily="34" charset="0"/>
              </a:rPr>
              <a:t>CONTRIBUIÇÕES PARA O </a:t>
            </a:r>
          </a:p>
          <a:p>
            <a:pPr algn="ctr" eaLnBrk="1" hangingPunct="1">
              <a:buFontTx/>
              <a:buNone/>
            </a:pPr>
            <a:r>
              <a:rPr lang="pt-BR">
                <a:latin typeface="Impact" panose="020B0806030902050204" pitchFamily="34" charset="0"/>
              </a:rPr>
              <a:t>DESENVOLVIMENTO </a:t>
            </a:r>
          </a:p>
          <a:p>
            <a:pPr algn="ctr" eaLnBrk="1" hangingPunct="1">
              <a:buFontTx/>
              <a:buNone/>
            </a:pPr>
            <a:r>
              <a:rPr lang="pt-BR">
                <a:latin typeface="Impact" panose="020B0806030902050204" pitchFamily="34" charset="0"/>
              </a:rPr>
              <a:t>PROFISSIONAL DOS ALUNOS</a:t>
            </a:r>
            <a:r>
              <a:rPr lang="pt-BR" sz="2800">
                <a:latin typeface="Impact" panose="020B0806030902050204" pitchFamily="34" charset="0"/>
              </a:rPr>
              <a:t> </a:t>
            </a:r>
          </a:p>
        </p:txBody>
      </p:sp>
      <p:sp>
        <p:nvSpPr>
          <p:cNvPr id="23559" name="Text Box 14"/>
          <p:cNvSpPr txBox="1">
            <a:spLocks noChangeArrowheads="1"/>
          </p:cNvSpPr>
          <p:nvPr/>
        </p:nvSpPr>
        <p:spPr bwMode="auto">
          <a:xfrm>
            <a:off x="2216150" y="1474788"/>
            <a:ext cx="458787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b="1">
                <a:latin typeface="Arial" panose="020B0604020202020204" pitchFamily="34" charset="0"/>
              </a:rPr>
              <a:t>ANÁLISE DOS DADOS</a:t>
            </a:r>
          </a:p>
          <a:p>
            <a:pPr algn="ctr" eaLnBrk="1" hangingPunct="1">
              <a:buFontTx/>
              <a:buNone/>
            </a:pPr>
            <a:r>
              <a:rPr lang="pt-BR" b="1">
                <a:latin typeface="Arial" panose="020B0604020202020204" pitchFamily="34" charset="0"/>
              </a:rPr>
              <a:t>EIXOS DE ANÁLISE</a:t>
            </a:r>
            <a:endParaRPr lang="pt-BR">
              <a:latin typeface="Arial" panose="020B0604020202020204" pitchFamily="34" charset="0"/>
            </a:endParaRPr>
          </a:p>
        </p:txBody>
      </p:sp>
      <p:grpSp>
        <p:nvGrpSpPr>
          <p:cNvPr id="23560" name="Grupo 1"/>
          <p:cNvGrpSpPr>
            <a:grpSpLocks/>
          </p:cNvGrpSpPr>
          <p:nvPr/>
        </p:nvGrpSpPr>
        <p:grpSpPr bwMode="auto">
          <a:xfrm>
            <a:off x="323850" y="765175"/>
            <a:ext cx="8497888" cy="3024188"/>
            <a:chOff x="323850" y="765175"/>
            <a:chExt cx="8497888" cy="3024188"/>
          </a:xfrm>
        </p:grpSpPr>
        <p:sp>
          <p:nvSpPr>
            <p:cNvPr id="23561" name="AutoShape 15"/>
            <p:cNvSpPr>
              <a:spLocks noChangeArrowheads="1"/>
            </p:cNvSpPr>
            <p:nvPr/>
          </p:nvSpPr>
          <p:spPr bwMode="auto">
            <a:xfrm>
              <a:off x="5148263" y="765175"/>
              <a:ext cx="3673475" cy="3024188"/>
            </a:xfrm>
            <a:prstGeom prst="curvedLeftArrow">
              <a:avLst>
                <a:gd name="adj1" fmla="val 20000"/>
                <a:gd name="adj2" fmla="val 40000"/>
                <a:gd name="adj3" fmla="val 40490"/>
              </a:avLst>
            </a:prstGeom>
            <a:solidFill>
              <a:srgbClr val="CC99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3562" name="AutoShape 16"/>
            <p:cNvSpPr>
              <a:spLocks noChangeArrowheads="1"/>
            </p:cNvSpPr>
            <p:nvPr/>
          </p:nvSpPr>
          <p:spPr bwMode="auto">
            <a:xfrm flipH="1">
              <a:off x="323850" y="765175"/>
              <a:ext cx="3673475" cy="3024188"/>
            </a:xfrm>
            <a:prstGeom prst="curvedLeftArrow">
              <a:avLst>
                <a:gd name="adj1" fmla="val 20000"/>
                <a:gd name="adj2" fmla="val 40000"/>
                <a:gd name="adj3" fmla="val 40490"/>
              </a:avLst>
            </a:prstGeom>
            <a:solidFill>
              <a:srgbClr val="CC99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3563" name="Rectangle 17"/>
            <p:cNvSpPr>
              <a:spLocks noChangeArrowheads="1"/>
            </p:cNvSpPr>
            <p:nvPr/>
          </p:nvSpPr>
          <p:spPr bwMode="auto">
            <a:xfrm>
              <a:off x="3995738" y="785813"/>
              <a:ext cx="1150937" cy="576262"/>
            </a:xfrm>
            <a:prstGeom prst="rect">
              <a:avLst/>
            </a:prstGeom>
            <a:solidFill>
              <a:srgbClr val="A07600"/>
            </a:solidFill>
            <a:ln w="9525">
              <a:solidFill>
                <a:srgbClr val="A07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5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5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" dur="5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" dur="5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3" dur="5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5" grpId="0" autoUpdateAnimBg="0"/>
      <p:bldP spid="53256" grpId="0" autoUpdateAnimBg="0"/>
      <p:bldP spid="53259" grpId="0" autoUpdateAnimBg="0"/>
      <p:bldP spid="53260" grpId="0" animBg="1" autoUpdateAnimBg="0"/>
      <p:bldP spid="53261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9925" y="1700213"/>
            <a:ext cx="1731963" cy="4114800"/>
          </a:xfrm>
        </p:spPr>
      </p:pic>
      <p:sp>
        <p:nvSpPr>
          <p:cNvPr id="5123" name="Retângulo 1"/>
          <p:cNvSpPr>
            <a:spLocks noChangeArrowheads="1"/>
          </p:cNvSpPr>
          <p:nvPr/>
        </p:nvSpPr>
        <p:spPr bwMode="auto">
          <a:xfrm>
            <a:off x="1019175" y="765175"/>
            <a:ext cx="4297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pt-BR" sz="3600">
                <a:latin typeface="Impact" panose="020B0806030902050204" pitchFamily="34" charset="0"/>
              </a:rPr>
              <a:t>OBJETIVO DA PESQUISA</a:t>
            </a:r>
            <a:endParaRPr lang="pt-BR" sz="3600">
              <a:latin typeface="Arial" panose="020B0604020202020204" pitchFamily="34" charset="0"/>
            </a:endParaRPr>
          </a:p>
        </p:txBody>
      </p:sp>
      <p:sp>
        <p:nvSpPr>
          <p:cNvPr id="5124" name="Retângulo 2"/>
          <p:cNvSpPr>
            <a:spLocks noChangeArrowheads="1"/>
          </p:cNvSpPr>
          <p:nvPr/>
        </p:nvSpPr>
        <p:spPr bwMode="auto">
          <a:xfrm>
            <a:off x="539750" y="1992313"/>
            <a:ext cx="49688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pt-BR" b="1" i="1">
                <a:latin typeface="Arial Narrow" panose="020B0606020202030204" pitchFamily="34" charset="0"/>
              </a:rPr>
              <a:t>Compreender como o Projeto Pedagógico “Trabalho de Projetos e Educação Estatística na Universidade” pôde contribuir para o desenvolvimento profissional dos estudantes que dele participaram.</a:t>
            </a:r>
          </a:p>
        </p:txBody>
      </p:sp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6372225" y="0"/>
            <a:ext cx="142875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37" name="Group 45"/>
          <p:cNvGrpSpPr>
            <a:grpSpLocks/>
          </p:cNvGrpSpPr>
          <p:nvPr/>
        </p:nvGrpSpPr>
        <p:grpSpPr bwMode="auto">
          <a:xfrm>
            <a:off x="395288" y="1773238"/>
            <a:ext cx="8251825" cy="4827587"/>
            <a:chOff x="249" y="1117"/>
            <a:chExt cx="5198" cy="3041"/>
          </a:xfrm>
        </p:grpSpPr>
        <p:sp>
          <p:nvSpPr>
            <p:cNvPr id="24580" name="Line 43"/>
            <p:cNvSpPr>
              <a:spLocks noChangeShapeType="1"/>
            </p:cNvSpPr>
            <p:nvPr/>
          </p:nvSpPr>
          <p:spPr bwMode="auto">
            <a:xfrm>
              <a:off x="2744" y="1162"/>
              <a:ext cx="45" cy="29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581" name="Rectangle 16"/>
            <p:cNvSpPr>
              <a:spLocks noChangeArrowheads="1"/>
            </p:cNvSpPr>
            <p:nvPr/>
          </p:nvSpPr>
          <p:spPr bwMode="auto">
            <a:xfrm>
              <a:off x="249" y="2308"/>
              <a:ext cx="5198" cy="386"/>
            </a:xfrm>
            <a:prstGeom prst="rect">
              <a:avLst/>
            </a:prstGeom>
            <a:solidFill>
              <a:srgbClr val="CC9900"/>
            </a:solidFill>
            <a:ln w="14288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4582" name="Rectangle 19"/>
            <p:cNvSpPr>
              <a:spLocks noChangeArrowheads="1"/>
            </p:cNvSpPr>
            <p:nvPr/>
          </p:nvSpPr>
          <p:spPr bwMode="auto">
            <a:xfrm>
              <a:off x="1713" y="1712"/>
              <a:ext cx="2222" cy="387"/>
            </a:xfrm>
            <a:prstGeom prst="rect">
              <a:avLst/>
            </a:prstGeom>
            <a:solidFill>
              <a:srgbClr val="CC9900"/>
            </a:solidFill>
            <a:ln w="14288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4583" name="Rectangle 10"/>
            <p:cNvSpPr>
              <a:spLocks noChangeArrowheads="1"/>
            </p:cNvSpPr>
            <p:nvPr/>
          </p:nvSpPr>
          <p:spPr bwMode="auto">
            <a:xfrm>
              <a:off x="786" y="2903"/>
              <a:ext cx="4070" cy="691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4584" name="Rectangle 11"/>
            <p:cNvSpPr>
              <a:spLocks noChangeArrowheads="1"/>
            </p:cNvSpPr>
            <p:nvPr/>
          </p:nvSpPr>
          <p:spPr bwMode="auto">
            <a:xfrm>
              <a:off x="969" y="2944"/>
              <a:ext cx="3763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b="1">
                  <a:latin typeface="Arial" panose="020B0604020202020204" pitchFamily="34" charset="0"/>
                </a:rPr>
                <a:t>AVALIAÇÃO DOS MONITORES</a:t>
              </a:r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4585" name="Rectangle 12"/>
            <p:cNvSpPr>
              <a:spLocks noChangeArrowheads="1"/>
            </p:cNvSpPr>
            <p:nvPr/>
          </p:nvSpPr>
          <p:spPr bwMode="auto">
            <a:xfrm>
              <a:off x="1722" y="3249"/>
              <a:ext cx="2213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b="1">
                  <a:latin typeface="Arial" panose="020B0604020202020204" pitchFamily="34" charset="0"/>
                </a:rPr>
                <a:t>E PROFESSORES</a:t>
              </a:r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4586" name="Rectangle 15"/>
            <p:cNvSpPr>
              <a:spLocks noChangeArrowheads="1"/>
            </p:cNvSpPr>
            <p:nvPr/>
          </p:nvSpPr>
          <p:spPr bwMode="auto">
            <a:xfrm>
              <a:off x="315" y="2349"/>
              <a:ext cx="5019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b="1">
                  <a:latin typeface="Arial" panose="020B0604020202020204" pitchFamily="34" charset="0"/>
                </a:rPr>
                <a:t>PROJETOS DE PESQUISA DOS ALUNOS</a:t>
              </a:r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4587" name="Rectangle 18"/>
            <p:cNvSpPr>
              <a:spLocks noChangeArrowheads="1"/>
            </p:cNvSpPr>
            <p:nvPr/>
          </p:nvSpPr>
          <p:spPr bwMode="auto">
            <a:xfrm>
              <a:off x="2112" y="1754"/>
              <a:ext cx="1436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b="1">
                  <a:latin typeface="Arial" panose="020B0604020202020204" pitchFamily="34" charset="0"/>
                </a:rPr>
                <a:t>HISTÓRICO</a:t>
              </a:r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4588" name="Rectangle 20"/>
            <p:cNvSpPr>
              <a:spLocks noChangeArrowheads="1"/>
            </p:cNvSpPr>
            <p:nvPr/>
          </p:nvSpPr>
          <p:spPr bwMode="auto">
            <a:xfrm>
              <a:off x="330" y="1117"/>
              <a:ext cx="5000" cy="386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4589" name="Rectangle 21"/>
            <p:cNvSpPr>
              <a:spLocks noChangeArrowheads="1"/>
            </p:cNvSpPr>
            <p:nvPr/>
          </p:nvSpPr>
          <p:spPr bwMode="auto">
            <a:xfrm>
              <a:off x="503" y="1158"/>
              <a:ext cx="4689" cy="310"/>
            </a:xfrm>
            <a:prstGeom prst="rect">
              <a:avLst/>
            </a:prstGeom>
            <a:solidFill>
              <a:srgbClr val="CC99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b="1">
                  <a:latin typeface="Arial" panose="020B0604020202020204" pitchFamily="34" charset="0"/>
                </a:rPr>
                <a:t>TRAJETORIA DO PROJETO 2004/2006</a:t>
              </a:r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4590" name="Rectangle 22"/>
            <p:cNvSpPr>
              <a:spLocks noChangeArrowheads="1"/>
            </p:cNvSpPr>
            <p:nvPr/>
          </p:nvSpPr>
          <p:spPr bwMode="auto">
            <a:xfrm>
              <a:off x="330" y="1117"/>
              <a:ext cx="5000" cy="386"/>
            </a:xfrm>
            <a:prstGeom prst="rect">
              <a:avLst/>
            </a:prstGeom>
            <a:noFill/>
            <a:ln w="14288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4591" name="Line 27"/>
            <p:cNvSpPr>
              <a:spLocks noChangeShapeType="1"/>
            </p:cNvSpPr>
            <p:nvPr/>
          </p:nvSpPr>
          <p:spPr bwMode="auto">
            <a:xfrm>
              <a:off x="2789" y="3612"/>
              <a:ext cx="46" cy="362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592" name="Text Box 42"/>
            <p:cNvSpPr txBox="1">
              <a:spLocks noChangeArrowheads="1"/>
            </p:cNvSpPr>
            <p:nvPr/>
          </p:nvSpPr>
          <p:spPr bwMode="auto">
            <a:xfrm>
              <a:off x="385" y="3793"/>
              <a:ext cx="5012" cy="365"/>
            </a:xfrm>
            <a:prstGeom prst="rect">
              <a:avLst/>
            </a:prstGeom>
            <a:solidFill>
              <a:srgbClr val="CC99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BR" b="1">
                  <a:latin typeface="Arial" panose="020B0604020202020204" pitchFamily="34" charset="0"/>
                </a:rPr>
                <a:t>PROCESSO DE REESTRUTURAÇÃO</a:t>
              </a:r>
            </a:p>
          </p:txBody>
        </p:sp>
      </p:grpSp>
      <p:pic>
        <p:nvPicPr>
          <p:cNvPr id="24579" name="Picture 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4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03" name="Object 3"/>
          <p:cNvGraphicFramePr>
            <a:graphicFrameLocks noChangeAspect="1"/>
          </p:cNvGraphicFramePr>
          <p:nvPr>
            <p:ph type="chart" idx="1"/>
          </p:nvPr>
        </p:nvGraphicFramePr>
        <p:xfrm>
          <a:off x="0" y="2014538"/>
          <a:ext cx="9144000" cy="4843462"/>
        </p:xfrm>
        <a:graphic>
          <a:graphicData uri="http://schemas.openxmlformats.org/presentationml/2006/ole">
            <p:oleObj spid="_x0000_s25606" name="Gráfico" r:id="rId4" imgW="8677303" imgH="4591056" progId="MSGraph.Chart.8">
              <p:embed followColorScheme="full"/>
            </p:oleObj>
          </a:graphicData>
        </a:graphic>
      </p:graphicFrame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563563" y="30163"/>
            <a:ext cx="8015287" cy="2303462"/>
          </a:xfrm>
          <a:noFill/>
        </p:spPr>
        <p:txBody>
          <a:bodyPr/>
          <a:lstStyle/>
          <a:p>
            <a:pPr eaLnBrk="1" hangingPunct="1"/>
            <a:r>
              <a:rPr lang="pt-BR" sz="2800" smtClean="0"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Temática escolhida pelos alunos para elaboração dos Projetos de Pesquisa 2004 -2006</a:t>
            </a:r>
            <a:r>
              <a:rPr lang="pt-BR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pt-BR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smtClean="0">
                <a:solidFill>
                  <a:srgbClr val="008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TOTAL DE PROJETOS =22</a:t>
            </a:r>
            <a:r>
              <a:rPr lang="pt-BR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pt-BR" sz="3200" smtClean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02403" grpId="0"/>
      <p:bldP spid="10240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71406" y="6350"/>
          <a:ext cx="9072594" cy="6959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6384"/>
                <a:gridCol w="8116210"/>
              </a:tblGrid>
              <a:tr h="280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</a:rPr>
                        <a:t>Eixos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41" marR="50641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</a:rPr>
                        <a:t>Temáticas dos Projeto de Pesquisa dos alunos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41" marR="50641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D6"/>
                    </a:solidFill>
                  </a:tcPr>
                </a:tc>
              </a:tr>
              <a:tr h="14353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Educação Estatística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</a:rPr>
                        <a:t>Educação </a:t>
                      </a: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Básica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41" marR="50641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D6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PT" sz="1400" dirty="0">
                          <a:effectLst/>
                        </a:rPr>
                        <a:t>Simulação de Dados</a:t>
                      </a:r>
                      <a:endParaRPr lang="pt-BR" sz="1400" dirty="0"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400" dirty="0">
                          <a:effectLst/>
                        </a:rPr>
                        <a:t>Probabilidade e estatística: a importância dos jogos como ferramentas didáticas no Ensino Médio.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400" dirty="0" err="1">
                          <a:effectLst/>
                        </a:rPr>
                        <a:t>Webquest</a:t>
                      </a:r>
                      <a:r>
                        <a:rPr lang="en-US" sz="1400" dirty="0">
                          <a:effectLst/>
                        </a:rPr>
                        <a:t>:  </a:t>
                      </a:r>
                      <a:r>
                        <a:rPr lang="en-US" sz="1400" u="sng" dirty="0">
                          <a:effectLst/>
                          <a:hlinkClick r:id="rId2"/>
                        </a:rPr>
                        <a:t>www.analisecombinatoria.cjb.net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endParaRPr lang="pt-BR" sz="1400" dirty="0"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400" dirty="0" err="1">
                          <a:effectLst/>
                        </a:rPr>
                        <a:t>Webquest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: </a:t>
                      </a:r>
                      <a:r>
                        <a:rPr lang="en-US" sz="1400" u="sng" dirty="0" smtClean="0">
                          <a:effectLst/>
                          <a:hlinkClick r:id="rId3"/>
                        </a:rPr>
                        <a:t>www.mediamediana.cjb.net</a:t>
                      </a:r>
                      <a:endParaRPr lang="pt-BR" sz="1400" dirty="0"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400" dirty="0">
                          <a:effectLst/>
                        </a:rPr>
                        <a:t>Número-Índice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641" marR="50641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D6"/>
                    </a:solidFill>
                  </a:tcPr>
                </a:tc>
              </a:tr>
              <a:tr h="3253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Aplicações da Estatística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41" marR="50641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D6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PT" sz="1400" dirty="0">
                          <a:effectLst/>
                        </a:rPr>
                        <a:t>Modelo probalístico para os sorteios da Mega Sena</a:t>
                      </a:r>
                      <a:endParaRPr lang="pt-BR" sz="1400" dirty="0"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PT" sz="1400" dirty="0">
                          <a:effectLst/>
                        </a:rPr>
                        <a:t>Prévia Eleitoral.</a:t>
                      </a:r>
                      <a:endParaRPr lang="pt-BR" sz="1400" dirty="0"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PT" sz="1400" dirty="0">
                          <a:effectLst/>
                        </a:rPr>
                        <a:t>Análise dos Alunos do Curso de Matemática da UFU.</a:t>
                      </a:r>
                      <a:endParaRPr lang="pt-BR" sz="1400" dirty="0"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PT" sz="1400" dirty="0">
                          <a:effectLst/>
                        </a:rPr>
                        <a:t>Índice de Reprovação dos Alunos do Curso de Matemática da Universidade Federal de Uberlândia/UFU</a:t>
                      </a:r>
                      <a:endParaRPr lang="pt-BR" sz="1400" dirty="0"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400" dirty="0">
                          <a:effectLst/>
                        </a:rPr>
                        <a:t>Perfil e avaliação quantitativa do desempenho do aluno do nível 3 participante da OBMEP 2005 na cidade de Uberlândia.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400" dirty="0">
                          <a:effectLst/>
                        </a:rPr>
                        <a:t>Investigando V Semana da Matemática - SEMAT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400" dirty="0">
                          <a:effectLst/>
                        </a:rPr>
                        <a:t>O novo currículo do curso de Matemática – FAMAT/UFU. </a:t>
                      </a:r>
                    </a:p>
                    <a:p>
                      <a:pPr marL="342900" lvl="0" indent="-342900" algn="just"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pt-BR" sz="1400" dirty="0">
                          <a:effectLst/>
                        </a:rPr>
                        <a:t>A pratica de esportes dos alunos do curso de Matemática.</a:t>
                      </a:r>
                    </a:p>
                    <a:p>
                      <a:pPr marL="342900" lvl="0" indent="-342900" algn="just"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pt-BR" sz="1400" dirty="0">
                          <a:effectLst/>
                        </a:rPr>
                        <a:t>O consumo de drogas lícitas entre discentes da Faculdade de matemática da Universidade Federal de Uberlândia.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400" dirty="0">
                          <a:effectLst/>
                        </a:rPr>
                        <a:t>A implantação de um curso noturno de licenciatura em Matemática na Universidade Federal de Uberlândia.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400" dirty="0">
                          <a:effectLst/>
                        </a:rPr>
                        <a:t>Estudo quantitativo dos alunos matriculados nas escolas de Uberlândia.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400" dirty="0">
                          <a:effectLst/>
                        </a:rPr>
                        <a:t>Qualidade de vida dos Universitários da UFU- Campus Santa Mônica</a:t>
                      </a:r>
                      <a:r>
                        <a:rPr lang="pt-BR" sz="1400" dirty="0" smtClean="0">
                          <a:effectLst/>
                        </a:rPr>
                        <a:t>.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641" marR="50641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D6"/>
                    </a:solidFill>
                  </a:tcPr>
                </a:tc>
              </a:tr>
              <a:tr h="8845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b="0" dirty="0">
                          <a:solidFill>
                            <a:schemeClr val="tx1"/>
                          </a:solidFill>
                          <a:effectLst/>
                        </a:rPr>
                        <a:t>Informática e 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</a:rPr>
                        <a:t>Estatística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41" marR="50641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D6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PT" sz="1400" dirty="0">
                          <a:effectLst/>
                        </a:rPr>
                        <a:t>Excel como uma Ferramenta Estatística</a:t>
                      </a:r>
                      <a:endParaRPr lang="pt-BR" sz="1400" dirty="0"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PT" sz="1400" dirty="0">
                          <a:effectLst/>
                        </a:rPr>
                        <a:t>Simulação via Laboratório Virtual: </a:t>
                      </a:r>
                      <a:r>
                        <a:rPr lang="pt-PT" sz="1400" dirty="0" smtClean="0">
                          <a:effectLst/>
                        </a:rPr>
                        <a:t> </a:t>
                      </a:r>
                      <a:r>
                        <a:rPr lang="pt-PT" sz="1400" u="sng" dirty="0">
                          <a:effectLst/>
                          <a:hlinkClick r:id="rId4"/>
                        </a:rPr>
                        <a:t>www.math.uah.edu/stat/</a:t>
                      </a:r>
                      <a:r>
                        <a:rPr lang="pt-PT" sz="1400" dirty="0">
                          <a:effectLst/>
                        </a:rPr>
                        <a:t>, </a:t>
                      </a:r>
                      <a:endParaRPr lang="pt-BR" sz="1400" dirty="0"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PT" sz="1400" dirty="0">
                          <a:effectLst/>
                        </a:rPr>
                        <a:t>Aplicação da Estatística na Computação Gráfica</a:t>
                      </a:r>
                      <a:endParaRPr lang="pt-BR" sz="1400" dirty="0">
                        <a:effectLst/>
                      </a:endParaRPr>
                    </a:p>
                    <a:p>
                      <a:pPr marL="228600"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 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641" marR="50641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D6"/>
                    </a:solidFill>
                  </a:tcPr>
                </a:tc>
              </a:tr>
              <a:tr h="442251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180340" algn="l"/>
                        </a:tabLs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Confiabilidade 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</a:endParaRPr>
                    </a:p>
                  </a:txBody>
                  <a:tcPr marL="50641" marR="50641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D6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400" dirty="0">
                          <a:effectLst/>
                        </a:rPr>
                        <a:t>Confiabilidade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 </a:t>
                      </a:r>
                      <a:endParaRPr lang="pt-BR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641" marR="50641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D6"/>
                    </a:solidFill>
                  </a:tcPr>
                </a:tc>
              </a:tr>
              <a:tr h="663377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180340" algn="l"/>
                        </a:tabLst>
                      </a:pPr>
                      <a:r>
                        <a:rPr lang="pt-BR" sz="1200" b="1" dirty="0">
                          <a:solidFill>
                            <a:schemeClr val="tx1"/>
                          </a:solidFill>
                          <a:effectLst/>
                        </a:rPr>
                        <a:t>Distribuição de </a:t>
                      </a:r>
                      <a:r>
                        <a:rPr lang="pt-BR" sz="1200" b="1" dirty="0" err="1">
                          <a:solidFill>
                            <a:schemeClr val="tx1"/>
                          </a:solidFill>
                          <a:effectLst/>
                        </a:rPr>
                        <a:t>Poison</a:t>
                      </a: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</a:endParaRPr>
                    </a:p>
                  </a:txBody>
                  <a:tcPr marL="50641" marR="50641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D6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400" dirty="0">
                          <a:effectLst/>
                        </a:rPr>
                        <a:t>Geração de Números Aleatórios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641" marR="50641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D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2673350" y="333375"/>
            <a:ext cx="5541963" cy="1143000"/>
          </a:xfrm>
        </p:spPr>
        <p:txBody>
          <a:bodyPr/>
          <a:lstStyle/>
          <a:p>
            <a:pPr eaLnBrk="1" hangingPunct="1"/>
            <a:r>
              <a:rPr lang="pt-BR" sz="3200" smtClean="0">
                <a:latin typeface="Impact" panose="020B0806030902050204" pitchFamily="34" charset="0"/>
              </a:rPr>
              <a:t>A TEMÁTICA</a:t>
            </a:r>
            <a:r>
              <a:rPr lang="pt-BR" sz="5400" smtClean="0">
                <a:latin typeface="Impact" panose="020B0806030902050204" pitchFamily="34" charset="0"/>
              </a:rPr>
              <a:t>: </a:t>
            </a:r>
            <a:br>
              <a:rPr lang="pt-BR" sz="5400" smtClean="0">
                <a:latin typeface="Impact" panose="020B0806030902050204" pitchFamily="34" charset="0"/>
              </a:rPr>
            </a:br>
            <a:r>
              <a:rPr lang="pt-BR" sz="2800" smtClean="0">
                <a:latin typeface="Impact" panose="020B0806030902050204" pitchFamily="34" charset="0"/>
                <a:cs typeface="Times New Roman" panose="02020603050405020304" pitchFamily="18" charset="0"/>
              </a:rPr>
              <a:t>APLICAÇÕES DA ESTATÍSTICA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52613" y="2044700"/>
            <a:ext cx="7183437" cy="2908300"/>
          </a:xfrm>
        </p:spPr>
        <p:txBody>
          <a:bodyPr/>
          <a:lstStyle/>
          <a:p>
            <a:pPr algn="ctr" eaLnBrk="1" hangingPunct="1"/>
            <a:r>
              <a:rPr lang="pt-BR" sz="2400" b="1" dirty="0" smtClean="0">
                <a:solidFill>
                  <a:srgbClr val="CC99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12 trabalhos desenvolvidos, 54% do total</a:t>
            </a:r>
            <a:endParaRPr lang="pt-BR" sz="2400" b="1" dirty="0" smtClean="0">
              <a:solidFill>
                <a:srgbClr val="CC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pt-BR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Oito diretamente relacionadas ao contexto que os alunos vivenciam. </a:t>
            </a:r>
          </a:p>
          <a:p>
            <a:pPr algn="just" eaLnBrk="1" hangingPunct="1"/>
            <a:r>
              <a:rPr lang="pt-BR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O restante dos grupos, embora escolhendo outros assuntos, se preocuparam em investigar temas atuais e pertencentes à realidade próxima.</a:t>
            </a:r>
          </a:p>
          <a:p>
            <a:pPr eaLnBrk="1" hangingPunct="1">
              <a:buFontTx/>
              <a:buNone/>
            </a:pPr>
            <a:endParaRPr lang="pt-BR" sz="2000" b="1" dirty="0" smtClean="0">
              <a:latin typeface="Arial Narrow" panose="020B0606020202030204" pitchFamily="34" charset="0"/>
            </a:endParaRPr>
          </a:p>
        </p:txBody>
      </p:sp>
      <p:sp>
        <p:nvSpPr>
          <p:cNvPr id="112645" name="AutoShape 5"/>
          <p:cNvSpPr>
            <a:spLocks noChangeArrowheads="1"/>
          </p:cNvSpPr>
          <p:nvPr/>
        </p:nvSpPr>
        <p:spPr bwMode="auto">
          <a:xfrm>
            <a:off x="2339975" y="4953000"/>
            <a:ext cx="6042025" cy="1447800"/>
          </a:xfrm>
          <a:prstGeom prst="roundRect">
            <a:avLst>
              <a:gd name="adj" fmla="val 16667"/>
            </a:avLst>
          </a:prstGeom>
          <a:solidFill>
            <a:srgbClr val="CC99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sz="2400" b="1">
                <a:latin typeface="Arial Narrow" panose="020B0606020202030204" pitchFamily="34" charset="0"/>
              </a:rPr>
              <a:t>Vantagens:  dar significação ao cotidiano, </a:t>
            </a:r>
          </a:p>
          <a:p>
            <a:pPr algn="ctr" eaLnBrk="1" hangingPunct="1">
              <a:buFontTx/>
              <a:buNone/>
            </a:pPr>
            <a:r>
              <a:rPr lang="pt-BR" sz="2400" b="1">
                <a:latin typeface="Arial Narrow" panose="020B0606020202030204" pitchFamily="34" charset="0"/>
              </a:rPr>
              <a:t>          aliando-o ao conteúdo de sala </a:t>
            </a:r>
          </a:p>
          <a:p>
            <a:pPr algn="ctr" eaLnBrk="1" hangingPunct="1">
              <a:buFontTx/>
              <a:buNone/>
            </a:pPr>
            <a:r>
              <a:rPr lang="pt-BR" sz="2400" b="1">
                <a:latin typeface="Arial Narrow" panose="020B0606020202030204" pitchFamily="34" charset="0"/>
              </a:rPr>
              <a:t>     de aula, via seus projetos de pesquisas.</a:t>
            </a:r>
          </a:p>
        </p:txBody>
      </p:sp>
      <p:pic>
        <p:nvPicPr>
          <p:cNvPr id="2867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752600"/>
            <a:ext cx="13843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1625600" y="0"/>
            <a:ext cx="142875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2" grpId="0"/>
      <p:bldP spid="112643" grpId="0" build="p"/>
      <p:bldP spid="112645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02" name="Group 78"/>
          <p:cNvGrpSpPr>
            <a:grpSpLocks/>
          </p:cNvGrpSpPr>
          <p:nvPr/>
        </p:nvGrpSpPr>
        <p:grpSpPr bwMode="auto">
          <a:xfrm>
            <a:off x="230188" y="487363"/>
            <a:ext cx="8745537" cy="6037262"/>
            <a:chOff x="145" y="307"/>
            <a:chExt cx="5509" cy="3803"/>
          </a:xfrm>
        </p:grpSpPr>
        <p:sp>
          <p:nvSpPr>
            <p:cNvPr id="29699" name="Line 36"/>
            <p:cNvSpPr>
              <a:spLocks noChangeShapeType="1"/>
            </p:cNvSpPr>
            <p:nvPr/>
          </p:nvSpPr>
          <p:spPr bwMode="auto">
            <a:xfrm>
              <a:off x="3919" y="3165"/>
              <a:ext cx="95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700" name="Line 34"/>
            <p:cNvSpPr>
              <a:spLocks noChangeShapeType="1"/>
            </p:cNvSpPr>
            <p:nvPr/>
          </p:nvSpPr>
          <p:spPr bwMode="auto">
            <a:xfrm>
              <a:off x="3964" y="2495"/>
              <a:ext cx="95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701" name="Line 38"/>
            <p:cNvSpPr>
              <a:spLocks noChangeShapeType="1"/>
            </p:cNvSpPr>
            <p:nvPr/>
          </p:nvSpPr>
          <p:spPr bwMode="auto">
            <a:xfrm>
              <a:off x="3959" y="1162"/>
              <a:ext cx="10" cy="200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702" name="Rectangle 22"/>
            <p:cNvSpPr>
              <a:spLocks noChangeArrowheads="1"/>
            </p:cNvSpPr>
            <p:nvPr/>
          </p:nvSpPr>
          <p:spPr bwMode="auto">
            <a:xfrm>
              <a:off x="145" y="1493"/>
              <a:ext cx="1899" cy="593"/>
            </a:xfrm>
            <a:prstGeom prst="rect">
              <a:avLst/>
            </a:prstGeom>
            <a:solidFill>
              <a:srgbClr val="FFE8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03" name="Line 14"/>
            <p:cNvSpPr>
              <a:spLocks noChangeShapeType="1"/>
            </p:cNvSpPr>
            <p:nvPr/>
          </p:nvSpPr>
          <p:spPr bwMode="auto">
            <a:xfrm>
              <a:off x="2109" y="1059"/>
              <a:ext cx="49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704" name="Rectangle 66"/>
            <p:cNvSpPr>
              <a:spLocks noChangeArrowheads="1"/>
            </p:cNvSpPr>
            <p:nvPr/>
          </p:nvSpPr>
          <p:spPr bwMode="auto">
            <a:xfrm>
              <a:off x="2556" y="847"/>
              <a:ext cx="2559" cy="424"/>
            </a:xfrm>
            <a:prstGeom prst="rect">
              <a:avLst/>
            </a:prstGeom>
            <a:solidFill>
              <a:srgbClr val="FFE8A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05" name="Rectangle 47"/>
            <p:cNvSpPr>
              <a:spLocks noChangeArrowheads="1"/>
            </p:cNvSpPr>
            <p:nvPr/>
          </p:nvSpPr>
          <p:spPr bwMode="auto">
            <a:xfrm>
              <a:off x="4044" y="2201"/>
              <a:ext cx="1376" cy="593"/>
            </a:xfrm>
            <a:prstGeom prst="rect">
              <a:avLst/>
            </a:prstGeom>
            <a:solidFill>
              <a:srgbClr val="FFE8A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06" name="Rectangle 62"/>
            <p:cNvSpPr>
              <a:spLocks noChangeArrowheads="1"/>
            </p:cNvSpPr>
            <p:nvPr/>
          </p:nvSpPr>
          <p:spPr bwMode="auto">
            <a:xfrm>
              <a:off x="3033" y="1493"/>
              <a:ext cx="1979" cy="593"/>
            </a:xfrm>
            <a:prstGeom prst="rect">
              <a:avLst/>
            </a:prstGeom>
            <a:solidFill>
              <a:srgbClr val="FFE8A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07" name="Rectangle 29"/>
            <p:cNvSpPr>
              <a:spLocks noChangeArrowheads="1"/>
            </p:cNvSpPr>
            <p:nvPr/>
          </p:nvSpPr>
          <p:spPr bwMode="auto">
            <a:xfrm>
              <a:off x="340" y="847"/>
              <a:ext cx="1542" cy="424"/>
            </a:xfrm>
            <a:prstGeom prst="rect">
              <a:avLst/>
            </a:prstGeom>
            <a:solidFill>
              <a:srgbClr val="FFE8A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08" name="Line 13"/>
            <p:cNvSpPr>
              <a:spLocks noChangeShapeType="1"/>
            </p:cNvSpPr>
            <p:nvPr/>
          </p:nvSpPr>
          <p:spPr bwMode="auto">
            <a:xfrm>
              <a:off x="2183" y="1059"/>
              <a:ext cx="94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709" name="Line 15"/>
            <p:cNvSpPr>
              <a:spLocks noChangeShapeType="1"/>
            </p:cNvSpPr>
            <p:nvPr/>
          </p:nvSpPr>
          <p:spPr bwMode="auto">
            <a:xfrm>
              <a:off x="1111" y="1271"/>
              <a:ext cx="1" cy="22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710" name="Line 16"/>
            <p:cNvSpPr>
              <a:spLocks noChangeShapeType="1"/>
            </p:cNvSpPr>
            <p:nvPr/>
          </p:nvSpPr>
          <p:spPr bwMode="auto">
            <a:xfrm>
              <a:off x="1111" y="2086"/>
              <a:ext cx="1" cy="22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711" name="Rectangle 17"/>
            <p:cNvSpPr>
              <a:spLocks noChangeArrowheads="1"/>
            </p:cNvSpPr>
            <p:nvPr/>
          </p:nvSpPr>
          <p:spPr bwMode="auto">
            <a:xfrm>
              <a:off x="249" y="2307"/>
              <a:ext cx="1684" cy="593"/>
            </a:xfrm>
            <a:prstGeom prst="rect">
              <a:avLst/>
            </a:prstGeom>
            <a:solidFill>
              <a:srgbClr val="FFE8A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12" name="Rectangle 18"/>
            <p:cNvSpPr>
              <a:spLocks noChangeArrowheads="1"/>
            </p:cNvSpPr>
            <p:nvPr/>
          </p:nvSpPr>
          <p:spPr bwMode="auto">
            <a:xfrm>
              <a:off x="521" y="2351"/>
              <a:ext cx="1172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700">
                  <a:solidFill>
                    <a:srgbClr val="000000"/>
                  </a:solidFill>
                  <a:latin typeface="Arial" panose="020B0604020202020204" pitchFamily="34" charset="0"/>
                </a:rPr>
                <a:t>MOVIMENTO DOS</a:t>
              </a:r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13" name="Rectangle 19"/>
            <p:cNvSpPr>
              <a:spLocks noChangeArrowheads="1"/>
            </p:cNvSpPr>
            <p:nvPr/>
          </p:nvSpPr>
          <p:spPr bwMode="auto">
            <a:xfrm>
              <a:off x="385" y="2520"/>
              <a:ext cx="1491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700">
                  <a:solidFill>
                    <a:srgbClr val="000000"/>
                  </a:solidFill>
                  <a:latin typeface="Arial" panose="020B0604020202020204" pitchFamily="34" charset="0"/>
                </a:rPr>
                <a:t>ALUNOS EM RELAÇÃO</a:t>
              </a:r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14" name="Rectangle 20"/>
            <p:cNvSpPr>
              <a:spLocks noChangeArrowheads="1"/>
            </p:cNvSpPr>
            <p:nvPr/>
          </p:nvSpPr>
          <p:spPr bwMode="auto">
            <a:xfrm>
              <a:off x="385" y="2688"/>
              <a:ext cx="1371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700">
                  <a:solidFill>
                    <a:srgbClr val="000000"/>
                  </a:solidFill>
                  <a:latin typeface="Arial" panose="020B0604020202020204" pitchFamily="34" charset="0"/>
                </a:rPr>
                <a:t>ÀS SUAS ESCOLHAS</a:t>
              </a:r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15" name="Rectangle 21"/>
            <p:cNvSpPr>
              <a:spLocks noChangeArrowheads="1"/>
            </p:cNvSpPr>
            <p:nvPr/>
          </p:nvSpPr>
          <p:spPr bwMode="auto">
            <a:xfrm>
              <a:off x="249" y="2307"/>
              <a:ext cx="1684" cy="59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16" name="Rectangle 23"/>
            <p:cNvSpPr>
              <a:spLocks noChangeArrowheads="1"/>
            </p:cNvSpPr>
            <p:nvPr/>
          </p:nvSpPr>
          <p:spPr bwMode="auto">
            <a:xfrm>
              <a:off x="152" y="1602"/>
              <a:ext cx="183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700">
                  <a:solidFill>
                    <a:srgbClr val="000000"/>
                  </a:solidFill>
                  <a:latin typeface="Arial" panose="020B0604020202020204" pitchFamily="34" charset="0"/>
                </a:rPr>
                <a:t>SENTIDOS E SIGNIFICADOS</a:t>
              </a:r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17" name="Rectangle 24"/>
            <p:cNvSpPr>
              <a:spLocks noChangeArrowheads="1"/>
            </p:cNvSpPr>
            <p:nvPr/>
          </p:nvSpPr>
          <p:spPr bwMode="auto">
            <a:xfrm>
              <a:off x="269" y="1816"/>
              <a:ext cx="168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700">
                  <a:solidFill>
                    <a:srgbClr val="000000"/>
                  </a:solidFill>
                  <a:latin typeface="Arial" panose="020B0604020202020204" pitchFamily="34" charset="0"/>
                </a:rPr>
                <a:t>DA PRÁTICA PEDGÓGICA</a:t>
              </a:r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18" name="Rectangle 27"/>
            <p:cNvSpPr>
              <a:spLocks noChangeArrowheads="1"/>
            </p:cNvSpPr>
            <p:nvPr/>
          </p:nvSpPr>
          <p:spPr bwMode="auto">
            <a:xfrm>
              <a:off x="431" y="891"/>
              <a:ext cx="1318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700">
                  <a:solidFill>
                    <a:srgbClr val="000000"/>
                  </a:solidFill>
                  <a:latin typeface="Arial" panose="020B0604020202020204" pitchFamily="34" charset="0"/>
                </a:rPr>
                <a:t>PROJETO PESSOAL</a:t>
              </a:r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19" name="Rectangle 28"/>
            <p:cNvSpPr>
              <a:spLocks noChangeArrowheads="1"/>
            </p:cNvSpPr>
            <p:nvPr/>
          </p:nvSpPr>
          <p:spPr bwMode="auto">
            <a:xfrm>
              <a:off x="476" y="1059"/>
              <a:ext cx="1302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700">
                  <a:solidFill>
                    <a:srgbClr val="000000"/>
                  </a:solidFill>
                  <a:latin typeface="Arial" panose="020B0604020202020204" pitchFamily="34" charset="0"/>
                </a:rPr>
                <a:t>E TRAB. PROJETOS</a:t>
              </a:r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20" name="Line 33"/>
            <p:cNvSpPr>
              <a:spLocks noChangeShapeType="1"/>
            </p:cNvSpPr>
            <p:nvPr/>
          </p:nvSpPr>
          <p:spPr bwMode="auto">
            <a:xfrm>
              <a:off x="3875" y="2495"/>
              <a:ext cx="9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721" name="Line 35"/>
            <p:cNvSpPr>
              <a:spLocks noChangeShapeType="1"/>
            </p:cNvSpPr>
            <p:nvPr/>
          </p:nvSpPr>
          <p:spPr bwMode="auto">
            <a:xfrm>
              <a:off x="3829" y="3165"/>
              <a:ext cx="9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722" name="Rectangle 39"/>
            <p:cNvSpPr>
              <a:spLocks noChangeArrowheads="1"/>
            </p:cNvSpPr>
            <p:nvPr/>
          </p:nvSpPr>
          <p:spPr bwMode="auto">
            <a:xfrm>
              <a:off x="2502" y="2201"/>
              <a:ext cx="1376" cy="593"/>
            </a:xfrm>
            <a:prstGeom prst="rect">
              <a:avLst/>
            </a:prstGeom>
            <a:solidFill>
              <a:srgbClr val="FFE8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23" name="Rectangle 40"/>
            <p:cNvSpPr>
              <a:spLocks noChangeArrowheads="1"/>
            </p:cNvSpPr>
            <p:nvPr/>
          </p:nvSpPr>
          <p:spPr bwMode="auto">
            <a:xfrm>
              <a:off x="2591" y="2315"/>
              <a:ext cx="1196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700">
                  <a:solidFill>
                    <a:srgbClr val="000000"/>
                  </a:solidFill>
                  <a:latin typeface="Arial" panose="020B0604020202020204" pitchFamily="34" charset="0"/>
                </a:rPr>
                <a:t>RELAÇÃO TEORIA</a:t>
              </a:r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24" name="Rectangle 41"/>
            <p:cNvSpPr>
              <a:spLocks noChangeArrowheads="1"/>
            </p:cNvSpPr>
            <p:nvPr/>
          </p:nvSpPr>
          <p:spPr bwMode="auto">
            <a:xfrm>
              <a:off x="2925" y="2541"/>
              <a:ext cx="59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700">
                  <a:solidFill>
                    <a:srgbClr val="000000"/>
                  </a:solidFill>
                  <a:latin typeface="Arial" panose="020B0604020202020204" pitchFamily="34" charset="0"/>
                </a:rPr>
                <a:t>PRÁTICA</a:t>
              </a:r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25" name="Rectangle 42"/>
            <p:cNvSpPr>
              <a:spLocks noChangeArrowheads="1"/>
            </p:cNvSpPr>
            <p:nvPr/>
          </p:nvSpPr>
          <p:spPr bwMode="auto">
            <a:xfrm>
              <a:off x="2502" y="2201"/>
              <a:ext cx="1376" cy="593"/>
            </a:xfrm>
            <a:prstGeom prst="rect">
              <a:avLst/>
            </a:prstGeom>
            <a:noFill/>
            <a:ln w="12700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26" name="Rectangle 44"/>
            <p:cNvSpPr>
              <a:spLocks noChangeArrowheads="1"/>
            </p:cNvSpPr>
            <p:nvPr/>
          </p:nvSpPr>
          <p:spPr bwMode="auto">
            <a:xfrm>
              <a:off x="4218" y="2245"/>
              <a:ext cx="1066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700">
                  <a:solidFill>
                    <a:srgbClr val="000000"/>
                  </a:solidFill>
                  <a:latin typeface="Arial" panose="020B0604020202020204" pitchFamily="34" charset="0"/>
                </a:rPr>
                <a:t>INFORMÁTICA E</a:t>
              </a:r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27" name="Rectangle 45"/>
            <p:cNvSpPr>
              <a:spLocks noChangeArrowheads="1"/>
            </p:cNvSpPr>
            <p:nvPr/>
          </p:nvSpPr>
          <p:spPr bwMode="auto">
            <a:xfrm>
              <a:off x="4422" y="2414"/>
              <a:ext cx="771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700">
                  <a:solidFill>
                    <a:srgbClr val="000000"/>
                  </a:solidFill>
                  <a:latin typeface="Arial" panose="020B0604020202020204" pitchFamily="34" charset="0"/>
                </a:rPr>
                <a:t>EDUCAÇÃO</a:t>
              </a:r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28" name="Rectangle 46"/>
            <p:cNvSpPr>
              <a:spLocks noChangeArrowheads="1"/>
            </p:cNvSpPr>
            <p:nvPr/>
          </p:nvSpPr>
          <p:spPr bwMode="auto">
            <a:xfrm>
              <a:off x="4315" y="2582"/>
              <a:ext cx="878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700">
                  <a:solidFill>
                    <a:srgbClr val="000000"/>
                  </a:solidFill>
                  <a:latin typeface="Arial" panose="020B0604020202020204" pitchFamily="34" charset="0"/>
                </a:rPr>
                <a:t>ESTATÍSTICA</a:t>
              </a:r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29" name="Rectangle 48"/>
            <p:cNvSpPr>
              <a:spLocks noChangeArrowheads="1"/>
            </p:cNvSpPr>
            <p:nvPr/>
          </p:nvSpPr>
          <p:spPr bwMode="auto">
            <a:xfrm>
              <a:off x="2236" y="2871"/>
              <a:ext cx="1687" cy="593"/>
            </a:xfrm>
            <a:prstGeom prst="rect">
              <a:avLst/>
            </a:prstGeom>
            <a:solidFill>
              <a:srgbClr val="FFE8A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30" name="Rectangle 49"/>
            <p:cNvSpPr>
              <a:spLocks noChangeArrowheads="1"/>
            </p:cNvSpPr>
            <p:nvPr/>
          </p:nvSpPr>
          <p:spPr bwMode="auto">
            <a:xfrm>
              <a:off x="2517" y="2915"/>
              <a:ext cx="1006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700">
                  <a:solidFill>
                    <a:srgbClr val="000000"/>
                  </a:solidFill>
                  <a:latin typeface="Arial" panose="020B0604020202020204" pitchFamily="34" charset="0"/>
                </a:rPr>
                <a:t>ORGANIZAÇÃO</a:t>
              </a:r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31" name="Rectangle 50"/>
            <p:cNvSpPr>
              <a:spLocks noChangeArrowheads="1"/>
            </p:cNvSpPr>
            <p:nvPr/>
          </p:nvSpPr>
          <p:spPr bwMode="auto">
            <a:xfrm>
              <a:off x="2426" y="3084"/>
              <a:ext cx="124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700">
                  <a:solidFill>
                    <a:srgbClr val="000000"/>
                  </a:solidFill>
                  <a:latin typeface="Arial" panose="020B0604020202020204" pitchFamily="34" charset="0"/>
                </a:rPr>
                <a:t>E APRESENTAÇÃO</a:t>
              </a:r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32" name="Rectangle 51"/>
            <p:cNvSpPr>
              <a:spLocks noChangeArrowheads="1"/>
            </p:cNvSpPr>
            <p:nvPr/>
          </p:nvSpPr>
          <p:spPr bwMode="auto">
            <a:xfrm>
              <a:off x="2290" y="3252"/>
              <a:ext cx="1543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700">
                  <a:solidFill>
                    <a:srgbClr val="000000"/>
                  </a:solidFill>
                  <a:latin typeface="Arial" panose="020B0604020202020204" pitchFamily="34" charset="0"/>
                </a:rPr>
                <a:t>TRABALHO CIENTÍFICO</a:t>
              </a:r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33" name="Rectangle 52"/>
            <p:cNvSpPr>
              <a:spLocks noChangeArrowheads="1"/>
            </p:cNvSpPr>
            <p:nvPr/>
          </p:nvSpPr>
          <p:spPr bwMode="auto">
            <a:xfrm>
              <a:off x="2236" y="2871"/>
              <a:ext cx="1687" cy="59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34" name="Rectangle 53"/>
            <p:cNvSpPr>
              <a:spLocks noChangeArrowheads="1"/>
            </p:cNvSpPr>
            <p:nvPr/>
          </p:nvSpPr>
          <p:spPr bwMode="auto">
            <a:xfrm>
              <a:off x="4035" y="2871"/>
              <a:ext cx="1619" cy="593"/>
            </a:xfrm>
            <a:prstGeom prst="rect">
              <a:avLst/>
            </a:prstGeom>
            <a:solidFill>
              <a:srgbClr val="FFE8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35" name="Rectangle 54"/>
            <p:cNvSpPr>
              <a:spLocks noChangeArrowheads="1"/>
            </p:cNvSpPr>
            <p:nvPr/>
          </p:nvSpPr>
          <p:spPr bwMode="auto">
            <a:xfrm>
              <a:off x="4071" y="2915"/>
              <a:ext cx="1498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700">
                  <a:solidFill>
                    <a:srgbClr val="000000"/>
                  </a:solidFill>
                  <a:latin typeface="Arial" panose="020B0604020202020204" pitchFamily="34" charset="0"/>
                </a:rPr>
                <a:t>PRODUÇÃO COLETIVA</a:t>
              </a:r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36" name="Rectangle 55"/>
            <p:cNvSpPr>
              <a:spLocks noChangeArrowheads="1"/>
            </p:cNvSpPr>
            <p:nvPr/>
          </p:nvSpPr>
          <p:spPr bwMode="auto">
            <a:xfrm>
              <a:off x="4257" y="3084"/>
              <a:ext cx="871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700">
                  <a:solidFill>
                    <a:srgbClr val="000000"/>
                  </a:solidFill>
                  <a:latin typeface="Arial" panose="020B0604020202020204" pitchFamily="34" charset="0"/>
                </a:rPr>
                <a:t>DE SABERES</a:t>
              </a:r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37" name="Rectangle 56"/>
            <p:cNvSpPr>
              <a:spLocks noChangeArrowheads="1"/>
            </p:cNvSpPr>
            <p:nvPr/>
          </p:nvSpPr>
          <p:spPr bwMode="auto">
            <a:xfrm>
              <a:off x="4179" y="3252"/>
              <a:ext cx="10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700">
                  <a:solidFill>
                    <a:srgbClr val="000000"/>
                  </a:solidFill>
                  <a:latin typeface="Arial" panose="020B0604020202020204" pitchFamily="34" charset="0"/>
                </a:rPr>
                <a:t>PROFISSIONAIS</a:t>
              </a:r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38" name="Rectangle 57"/>
            <p:cNvSpPr>
              <a:spLocks noChangeArrowheads="1"/>
            </p:cNvSpPr>
            <p:nvPr/>
          </p:nvSpPr>
          <p:spPr bwMode="auto">
            <a:xfrm>
              <a:off x="4028" y="2871"/>
              <a:ext cx="1619" cy="593"/>
            </a:xfrm>
            <a:prstGeom prst="rect">
              <a:avLst/>
            </a:prstGeom>
            <a:noFill/>
            <a:ln w="12700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39" name="Rectangle 59"/>
            <p:cNvSpPr>
              <a:spLocks noChangeArrowheads="1"/>
            </p:cNvSpPr>
            <p:nvPr/>
          </p:nvSpPr>
          <p:spPr bwMode="auto">
            <a:xfrm>
              <a:off x="3103" y="1537"/>
              <a:ext cx="1764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700">
                  <a:solidFill>
                    <a:srgbClr val="000000"/>
                  </a:solidFill>
                  <a:latin typeface="Arial" panose="020B0604020202020204" pitchFamily="34" charset="0"/>
                </a:rPr>
                <a:t>SABERES RELACIONADOS</a:t>
              </a:r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40" name="Rectangle 60"/>
            <p:cNvSpPr>
              <a:spLocks noChangeArrowheads="1"/>
            </p:cNvSpPr>
            <p:nvPr/>
          </p:nvSpPr>
          <p:spPr bwMode="auto">
            <a:xfrm>
              <a:off x="3168" y="1705"/>
              <a:ext cx="1597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700">
                  <a:solidFill>
                    <a:srgbClr val="000000"/>
                  </a:solidFill>
                  <a:latin typeface="Arial" panose="020B0604020202020204" pitchFamily="34" charset="0"/>
                </a:rPr>
                <a:t>AO DESENVOLVIMENTO</a:t>
              </a:r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41" name="Rectangle 61"/>
            <p:cNvSpPr>
              <a:spLocks noChangeArrowheads="1"/>
            </p:cNvSpPr>
            <p:nvPr/>
          </p:nvSpPr>
          <p:spPr bwMode="auto">
            <a:xfrm>
              <a:off x="3419" y="1874"/>
              <a:ext cx="1007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700">
                  <a:solidFill>
                    <a:srgbClr val="000000"/>
                  </a:solidFill>
                  <a:latin typeface="Arial" panose="020B0604020202020204" pitchFamily="34" charset="0"/>
                </a:rPr>
                <a:t>PROFISSIONAL</a:t>
              </a:r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42" name="Rectangle 64"/>
            <p:cNvSpPr>
              <a:spLocks noChangeArrowheads="1"/>
            </p:cNvSpPr>
            <p:nvPr/>
          </p:nvSpPr>
          <p:spPr bwMode="auto">
            <a:xfrm>
              <a:off x="2653" y="891"/>
              <a:ext cx="2352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700">
                  <a:solidFill>
                    <a:srgbClr val="000000"/>
                  </a:solidFill>
                  <a:latin typeface="Arial" panose="020B0604020202020204" pitchFamily="34" charset="0"/>
                </a:rPr>
                <a:t>ENCAMINHAMENTO PROFISSIONAL</a:t>
              </a:r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43" name="Rectangle 65"/>
            <p:cNvSpPr>
              <a:spLocks noChangeArrowheads="1"/>
            </p:cNvSpPr>
            <p:nvPr/>
          </p:nvSpPr>
          <p:spPr bwMode="auto">
            <a:xfrm>
              <a:off x="3107" y="1059"/>
              <a:ext cx="152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700">
                  <a:solidFill>
                    <a:srgbClr val="000000"/>
                  </a:solidFill>
                  <a:latin typeface="Arial" panose="020B0604020202020204" pitchFamily="34" charset="0"/>
                </a:rPr>
                <a:t>E TRAB. DE PROJETOS</a:t>
              </a:r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44" name="Line 67"/>
            <p:cNvSpPr>
              <a:spLocks noChangeShapeType="1"/>
            </p:cNvSpPr>
            <p:nvPr/>
          </p:nvSpPr>
          <p:spPr bwMode="auto">
            <a:xfrm>
              <a:off x="2109" y="618"/>
              <a:ext cx="1" cy="306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745" name="Rectangle 68"/>
            <p:cNvSpPr>
              <a:spLocks noChangeArrowheads="1"/>
            </p:cNvSpPr>
            <p:nvPr/>
          </p:nvSpPr>
          <p:spPr bwMode="auto">
            <a:xfrm>
              <a:off x="683" y="3686"/>
              <a:ext cx="2844" cy="424"/>
            </a:xfrm>
            <a:prstGeom prst="rect">
              <a:avLst/>
            </a:prstGeom>
            <a:solidFill>
              <a:srgbClr val="FFE8A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46" name="Rectangle 69"/>
            <p:cNvSpPr>
              <a:spLocks noChangeArrowheads="1"/>
            </p:cNvSpPr>
            <p:nvPr/>
          </p:nvSpPr>
          <p:spPr bwMode="auto">
            <a:xfrm>
              <a:off x="1247" y="3729"/>
              <a:ext cx="174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700">
                  <a:solidFill>
                    <a:srgbClr val="000000"/>
                  </a:solidFill>
                  <a:latin typeface="Arial" panose="020B0604020202020204" pitchFamily="34" charset="0"/>
                </a:rPr>
                <a:t>REFLEXÕES DOS ALUNOS</a:t>
              </a:r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47" name="Rectangle 70"/>
            <p:cNvSpPr>
              <a:spLocks noChangeArrowheads="1"/>
            </p:cNvSpPr>
            <p:nvPr/>
          </p:nvSpPr>
          <p:spPr bwMode="auto">
            <a:xfrm>
              <a:off x="884" y="3898"/>
              <a:ext cx="2453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700">
                  <a:solidFill>
                    <a:srgbClr val="000000"/>
                  </a:solidFill>
                  <a:latin typeface="Arial" panose="020B0604020202020204" pitchFamily="34" charset="0"/>
                </a:rPr>
                <a:t>SOBRE ESTA PRÁTICA PEDAGÓGICA</a:t>
              </a:r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48" name="Rectangle 71"/>
            <p:cNvSpPr>
              <a:spLocks noChangeArrowheads="1"/>
            </p:cNvSpPr>
            <p:nvPr/>
          </p:nvSpPr>
          <p:spPr bwMode="auto">
            <a:xfrm>
              <a:off x="677" y="3686"/>
              <a:ext cx="2857" cy="42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49" name="Rectangle 72"/>
            <p:cNvSpPr>
              <a:spLocks noChangeArrowheads="1"/>
            </p:cNvSpPr>
            <p:nvPr/>
          </p:nvSpPr>
          <p:spPr bwMode="auto">
            <a:xfrm>
              <a:off x="930" y="307"/>
              <a:ext cx="2419" cy="424"/>
            </a:xfrm>
            <a:prstGeom prst="rect">
              <a:avLst/>
            </a:prstGeom>
            <a:solidFill>
              <a:srgbClr val="FFE8A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50" name="Rectangle 73"/>
            <p:cNvSpPr>
              <a:spLocks noChangeArrowheads="1"/>
            </p:cNvSpPr>
            <p:nvPr/>
          </p:nvSpPr>
          <p:spPr bwMode="auto">
            <a:xfrm>
              <a:off x="1066" y="429"/>
              <a:ext cx="2313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1700">
                  <a:solidFill>
                    <a:srgbClr val="000000"/>
                  </a:solidFill>
                  <a:latin typeface="Arial" panose="020B0604020202020204" pitchFamily="34" charset="0"/>
                </a:rPr>
                <a:t>CONTRIBUIÇÕES DO PROJETO</a:t>
              </a:r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29751" name="Rectangle 74"/>
            <p:cNvSpPr>
              <a:spLocks noChangeArrowheads="1"/>
            </p:cNvSpPr>
            <p:nvPr/>
          </p:nvSpPr>
          <p:spPr bwMode="auto">
            <a:xfrm>
              <a:off x="930" y="307"/>
              <a:ext cx="2419" cy="42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pPr eaLnBrk="1" hangingPunct="1"/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dirty="0" smtClean="0">
                <a:latin typeface="Impact" panose="020B0806030902050204" pitchFamily="34" charset="0"/>
                <a:cs typeface="Arial" panose="020B0604020202020204" pitchFamily="34" charset="0"/>
              </a:rPr>
              <a:t>CORRELAÇÃO ENTRE OS OBJETIVOS DO PROJETO E O QUANTO ESTES FORAM ALCANÇADOS.</a:t>
            </a:r>
            <a:r>
              <a:rPr lang="pt-BR" sz="3200" dirty="0" smtClean="0">
                <a:latin typeface="Impact" panose="020B0806030902050204" pitchFamily="34" charset="0"/>
                <a:cs typeface="Times New Roman" panose="02020603050405020304" pitchFamily="18" charset="0"/>
              </a:rPr>
              <a:t/>
            </a:r>
            <a:br>
              <a:rPr lang="pt-BR" sz="3200" dirty="0" smtClean="0">
                <a:latin typeface="Impact" panose="020B0806030902050204" pitchFamily="34" charset="0"/>
                <a:cs typeface="Times New Roman" panose="02020603050405020304" pitchFamily="18" charset="0"/>
              </a:rPr>
            </a:br>
            <a:endParaRPr lang="pt-BR" sz="3200" dirty="0" smtClean="0"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/>
          </a:p>
        </p:txBody>
      </p:sp>
      <p:sp>
        <p:nvSpPr>
          <p:cNvPr id="31748" name="Rectangle 7"/>
          <p:cNvSpPr>
            <a:spLocks noChangeArrowheads="1"/>
          </p:cNvSpPr>
          <p:nvPr/>
        </p:nvSpPr>
        <p:spPr bwMode="auto">
          <a:xfrm>
            <a:off x="1771650" y="1905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  <p:graphicFrame>
        <p:nvGraphicFramePr>
          <p:cNvPr id="31749" name="Object 8">
            <a:hlinkClick r:id="" action="ppaction://hlinkshowjump?jump=previousslide"/>
          </p:cNvPr>
          <p:cNvGraphicFramePr>
            <a:graphicFrameLocks noChangeAspect="1"/>
          </p:cNvGraphicFramePr>
          <p:nvPr>
            <p:ph type="chart" idx="1"/>
          </p:nvPr>
        </p:nvGraphicFramePr>
        <p:xfrm>
          <a:off x="468313" y="1773238"/>
          <a:ext cx="8004175" cy="4648200"/>
        </p:xfrm>
        <a:graphic>
          <a:graphicData uri="http://schemas.openxmlformats.org/presentationml/2006/ole">
            <p:oleObj spid="_x0000_s31753" name="Gráfico" r:id="rId3" imgW="7934400" imgH="4608000" progId="Excel.Sheet.8">
              <p:embed/>
            </p:oleObj>
          </a:graphicData>
        </a:graphic>
      </p:graphicFrame>
      <p:sp>
        <p:nvSpPr>
          <p:cNvPr id="31750" name="AutoShape 11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6913" y="6092825"/>
            <a:ext cx="381000" cy="4572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pPr eaLnBrk="1" hangingPunct="1"/>
            <a:r>
              <a:rPr lang="pt-BR" smtClean="0">
                <a:latin typeface="Impact" panose="020B0806030902050204" pitchFamily="34" charset="0"/>
              </a:rPr>
              <a:t>OBJETIVOS DO PROJETO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16238" y="1989138"/>
            <a:ext cx="5902325" cy="4868862"/>
          </a:xfrm>
        </p:spPr>
        <p:txBody>
          <a:bodyPr/>
          <a:lstStyle/>
          <a:p>
            <a:pPr marL="533400" indent="-533400" algn="just" eaLnBrk="1" hangingPunct="1">
              <a:buFontTx/>
              <a:buAutoNum type="arabicPeriod"/>
            </a:pPr>
            <a:r>
              <a:rPr lang="pt-BR" sz="28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Possibilitar o desenvolvimento do processo de produção de saberes relativos à Educação Estatística.  </a:t>
            </a:r>
            <a:endParaRPr lang="pt-BR" sz="2800" b="1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533400" indent="-533400" algn="just" eaLnBrk="1" hangingPunct="1">
              <a:buFontTx/>
              <a:buAutoNum type="arabicPeriod"/>
            </a:pPr>
            <a:r>
              <a:rPr lang="pt-BR" sz="28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Envolver os alunos em trabalho coletivo.</a:t>
            </a:r>
            <a:endParaRPr lang="pt-BR" sz="2800" b="1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533400" indent="-533400" algn="just" eaLnBrk="1" hangingPunct="1">
              <a:buFontTx/>
              <a:buAutoNum type="arabicPeriod"/>
            </a:pPr>
            <a:r>
              <a:rPr lang="pt-BR" sz="28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Abranger novos recursos e tecnologias.</a:t>
            </a:r>
            <a:endParaRPr lang="pt-BR" sz="2800" b="1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533400" indent="-533400" algn="just" eaLnBrk="1" hangingPunct="1">
              <a:buFontTx/>
              <a:buAutoNum type="arabicPeriod"/>
            </a:pPr>
            <a:r>
              <a:rPr lang="pt-BR" sz="28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Estabelecer conexões do conteúdo de Estatística e Probabilidade com situações do cotidiano.</a:t>
            </a:r>
            <a:endParaRPr lang="pt-BR" sz="2800" b="1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533400" indent="-533400" eaLnBrk="1" hangingPunct="1"/>
            <a:endParaRPr lang="pt-BR" sz="2800" b="1" dirty="0" smtClean="0">
              <a:latin typeface="Arial Narrow" panose="020B0606020202030204" pitchFamily="34" charset="0"/>
            </a:endParaRPr>
          </a:p>
        </p:txBody>
      </p:sp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0" y="1628775"/>
            <a:ext cx="9144000" cy="215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  <p:pic>
        <p:nvPicPr>
          <p:cNvPr id="32773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44675"/>
            <a:ext cx="2205037" cy="5013325"/>
          </a:xfrm>
        </p:spPr>
      </p:pic>
      <p:sp>
        <p:nvSpPr>
          <p:cNvPr id="32774" name="AutoShape 10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459788" y="6424613"/>
            <a:ext cx="381000" cy="433387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6" grpId="0"/>
      <p:bldP spid="12390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1219200"/>
          </a:xfrm>
        </p:spPr>
        <p:txBody>
          <a:bodyPr anchor="ctr"/>
          <a:lstStyle/>
          <a:p>
            <a:pPr eaLnBrk="1" hangingPunct="1"/>
            <a:r>
              <a:rPr lang="pt-BR" sz="4400" smtClean="0"/>
              <a:t/>
            </a:r>
            <a:br>
              <a:rPr lang="pt-BR" sz="4400" smtClean="0"/>
            </a:br>
            <a:endParaRPr lang="pt-BR" sz="4400" smtClean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088" y="4191000"/>
            <a:ext cx="7620000" cy="1752600"/>
          </a:xfrm>
          <a:solidFill>
            <a:srgbClr val="CC9900"/>
          </a:soli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pt-BR" sz="3600" smtClean="0"/>
              <a:t>Contribuições do Projeto Pedagógico “Trabalho de Projetos e Educação Estatística na Universidade”</a:t>
            </a:r>
          </a:p>
        </p:txBody>
      </p:sp>
      <p:sp>
        <p:nvSpPr>
          <p:cNvPr id="113668" name="WordArt 4"/>
          <p:cNvSpPr>
            <a:spLocks noChangeArrowheads="1" noChangeShapeType="1" noTextEdit="1"/>
          </p:cNvSpPr>
          <p:nvPr/>
        </p:nvSpPr>
        <p:spPr bwMode="auto">
          <a:xfrm>
            <a:off x="1258888" y="838200"/>
            <a:ext cx="6842125" cy="2662238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CC9900"/>
              </a:contour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solidFill>
                  <a:srgbClr val="CC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eixo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36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366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366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7" grpId="0" build="p" animBg="1"/>
      <p:bldP spid="11366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050" y="333375"/>
            <a:ext cx="6481763" cy="1143000"/>
          </a:xfrm>
        </p:spPr>
        <p:txBody>
          <a:bodyPr/>
          <a:lstStyle/>
          <a:p>
            <a:pPr eaLnBrk="1" hangingPunct="1"/>
            <a:r>
              <a:rPr lang="pt-BR" sz="3200" smtClean="0">
                <a:latin typeface="Impact" panose="020B0806030902050204" pitchFamily="34" charset="0"/>
              </a:rPr>
              <a:t>HERNANDEZ E VENTURA    </a:t>
            </a:r>
            <a:r>
              <a:rPr lang="pt-BR" sz="2400" smtClean="0">
                <a:latin typeface="Impact" panose="020B0806030902050204" pitchFamily="34" charset="0"/>
              </a:rPr>
              <a:t>(1998, P.75)</a:t>
            </a:r>
            <a:endParaRPr lang="pt-BR" sz="2400" smtClean="0"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52613" y="2044700"/>
            <a:ext cx="7183437" cy="2908300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pt-BR" dirty="0" smtClean="0"/>
              <a:t>   “ao realizar o projeto de trabalho, os alunos descobrem que também têm responsabilidade na sua própria aprendizagem, que não podem esperar passivamente que o professor tenha todas as respostas.” </a:t>
            </a:r>
            <a:endParaRPr lang="pt-BR" b="1" dirty="0" smtClean="0">
              <a:latin typeface="Arial Narrow" panose="020B0606020202030204" pitchFamily="34" charset="0"/>
            </a:endParaRPr>
          </a:p>
        </p:txBody>
      </p:sp>
      <p:pic>
        <p:nvPicPr>
          <p:cNvPr id="3482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752600"/>
            <a:ext cx="13843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1" name="Rectangle 6"/>
          <p:cNvSpPr>
            <a:spLocks noChangeArrowheads="1"/>
          </p:cNvSpPr>
          <p:nvPr/>
        </p:nvSpPr>
        <p:spPr bwMode="auto">
          <a:xfrm>
            <a:off x="1625600" y="0"/>
            <a:ext cx="142875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2" grpId="0"/>
      <p:bldP spid="11264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463" y="115888"/>
            <a:ext cx="8820150" cy="1152525"/>
          </a:xfrm>
        </p:spPr>
        <p:txBody>
          <a:bodyPr/>
          <a:lstStyle/>
          <a:p>
            <a:pPr eaLnBrk="1" hangingPunct="1"/>
            <a:r>
              <a:rPr lang="pt-BR" sz="3600" smtClean="0">
                <a:latin typeface="Impact" panose="020B0806030902050204" pitchFamily="34" charset="0"/>
              </a:rPr>
              <a:t>SENTIDOS E SIGNIFICADOS DESTA</a:t>
            </a:r>
            <a:br>
              <a:rPr lang="pt-BR" sz="3600" smtClean="0">
                <a:latin typeface="Impact" panose="020B0806030902050204" pitchFamily="34" charset="0"/>
              </a:rPr>
            </a:br>
            <a:r>
              <a:rPr lang="pt-BR" sz="3600" smtClean="0">
                <a:latin typeface="Impact" panose="020B0806030902050204" pitchFamily="34" charset="0"/>
              </a:rPr>
              <a:t> PRÁTICA PEDAGÓGICA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10600" cy="1108075"/>
          </a:xfrm>
        </p:spPr>
        <p:txBody>
          <a:bodyPr/>
          <a:lstStyle/>
          <a:p>
            <a:pPr algn="just" eaLnBrk="1" hangingPunct="1"/>
            <a:r>
              <a:rPr lang="pt-BR" sz="2800" b="1" smtClean="0">
                <a:latin typeface="Arial" panose="020B0604020202020204" pitchFamily="34" charset="0"/>
                <a:cs typeface="Arial" panose="020B0604020202020204" pitchFamily="34" charset="0"/>
              </a:rPr>
              <a:t>Questão: o Projeto contribuiu para uma melhor compreensão do conteúdo da disciplina?</a:t>
            </a:r>
            <a:r>
              <a:rPr lang="pt-BR" smtClean="0">
                <a:solidFill>
                  <a:srgbClr val="6E49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i="1" smtClean="0">
              <a:solidFill>
                <a:srgbClr val="6E4924"/>
              </a:solidFill>
            </a:endParaRPr>
          </a:p>
        </p:txBody>
      </p:sp>
      <p:grpSp>
        <p:nvGrpSpPr>
          <p:cNvPr id="117770" name="Group 10"/>
          <p:cNvGrpSpPr>
            <a:grpSpLocks/>
          </p:cNvGrpSpPr>
          <p:nvPr/>
        </p:nvGrpSpPr>
        <p:grpSpPr bwMode="auto">
          <a:xfrm>
            <a:off x="2590800" y="2667000"/>
            <a:ext cx="4152900" cy="2438400"/>
            <a:chOff x="1008" y="816"/>
            <a:chExt cx="3768" cy="2688"/>
          </a:xfrm>
        </p:grpSpPr>
        <p:sp>
          <p:nvSpPr>
            <p:cNvPr id="35852" name="AutoShape 11"/>
            <p:cNvSpPr>
              <a:spLocks noChangeAspect="1" noChangeArrowheads="1"/>
            </p:cNvSpPr>
            <p:nvPr/>
          </p:nvSpPr>
          <p:spPr bwMode="auto">
            <a:xfrm>
              <a:off x="1915" y="1365"/>
              <a:ext cx="1942" cy="1647"/>
            </a:xfrm>
            <a:prstGeom prst="triangle">
              <a:avLst>
                <a:gd name="adj" fmla="val 50000"/>
              </a:avLst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35853" name="Oval 12"/>
            <p:cNvSpPr>
              <a:spLocks noChangeArrowheads="1"/>
            </p:cNvSpPr>
            <p:nvPr/>
          </p:nvSpPr>
          <p:spPr bwMode="auto">
            <a:xfrm>
              <a:off x="1008" y="2955"/>
              <a:ext cx="1116" cy="549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35854" name="Oval 13"/>
            <p:cNvSpPr>
              <a:spLocks noChangeArrowheads="1"/>
            </p:cNvSpPr>
            <p:nvPr/>
          </p:nvSpPr>
          <p:spPr bwMode="auto">
            <a:xfrm>
              <a:off x="2334" y="816"/>
              <a:ext cx="1116" cy="549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  <p:sp>
          <p:nvSpPr>
            <p:cNvPr id="35855" name="Oval 14"/>
            <p:cNvSpPr>
              <a:spLocks noChangeArrowheads="1"/>
            </p:cNvSpPr>
            <p:nvPr/>
          </p:nvSpPr>
          <p:spPr bwMode="auto">
            <a:xfrm>
              <a:off x="3660" y="2955"/>
              <a:ext cx="1116" cy="549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>
                <a:latin typeface="Arial" panose="020B0604020202020204" pitchFamily="34" charset="0"/>
              </a:endParaRPr>
            </a:p>
          </p:txBody>
        </p:sp>
      </p:grpSp>
      <p:sp>
        <p:nvSpPr>
          <p:cNvPr id="35845" name="Text Box 15"/>
          <p:cNvSpPr txBox="1">
            <a:spLocks noChangeArrowheads="1"/>
          </p:cNvSpPr>
          <p:nvPr/>
        </p:nvSpPr>
        <p:spPr bwMode="auto">
          <a:xfrm>
            <a:off x="4114800" y="26670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sz="2400" b="1">
                <a:latin typeface="Arial Narrow" panose="020B0606020202030204" pitchFamily="34" charset="0"/>
              </a:rPr>
              <a:t>7=sim</a:t>
            </a:r>
          </a:p>
        </p:txBody>
      </p:sp>
      <p:sp>
        <p:nvSpPr>
          <p:cNvPr id="35846" name="Text Box 16"/>
          <p:cNvSpPr txBox="1">
            <a:spLocks noChangeArrowheads="1"/>
          </p:cNvSpPr>
          <p:nvPr/>
        </p:nvSpPr>
        <p:spPr bwMode="auto">
          <a:xfrm>
            <a:off x="4114800" y="4008438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pt-BR" sz="2400" b="1">
                <a:latin typeface="Arial Narrow" panose="020B0606020202030204" pitchFamily="34" charset="0"/>
              </a:rPr>
              <a:t>1=não</a:t>
            </a:r>
          </a:p>
        </p:txBody>
      </p:sp>
      <p:sp>
        <p:nvSpPr>
          <p:cNvPr id="35847" name="Text Box 17"/>
          <p:cNvSpPr txBox="1">
            <a:spLocks noChangeArrowheads="1"/>
          </p:cNvSpPr>
          <p:nvPr/>
        </p:nvSpPr>
        <p:spPr bwMode="auto">
          <a:xfrm>
            <a:off x="2767013" y="4572000"/>
            <a:ext cx="1084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pt-BR" sz="2400" b="1">
                <a:latin typeface="Arial Narrow" panose="020B0606020202030204" pitchFamily="34" charset="0"/>
              </a:rPr>
              <a:t>3=Sig</a:t>
            </a:r>
          </a:p>
        </p:txBody>
      </p:sp>
      <p:sp>
        <p:nvSpPr>
          <p:cNvPr id="35848" name="Text Box 18"/>
          <p:cNvSpPr txBox="1">
            <a:spLocks noChangeArrowheads="1"/>
          </p:cNvSpPr>
          <p:nvPr/>
        </p:nvSpPr>
        <p:spPr bwMode="auto">
          <a:xfrm>
            <a:off x="5580063" y="4581525"/>
            <a:ext cx="115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sz="2400" b="1">
                <a:latin typeface="Arial Narrow" panose="020B0606020202030204" pitchFamily="34" charset="0"/>
              </a:rPr>
              <a:t>1=parte</a:t>
            </a:r>
          </a:p>
        </p:txBody>
      </p:sp>
      <p:sp>
        <p:nvSpPr>
          <p:cNvPr id="117779" name="Text Box 19"/>
          <p:cNvSpPr txBox="1">
            <a:spLocks noChangeArrowheads="1"/>
          </p:cNvSpPr>
          <p:nvPr/>
        </p:nvSpPr>
        <p:spPr bwMode="auto">
          <a:xfrm>
            <a:off x="0" y="5334000"/>
            <a:ext cx="9144000" cy="1373188"/>
          </a:xfrm>
          <a:prstGeom prst="rect">
            <a:avLst/>
          </a:prstGeom>
          <a:solidFill>
            <a:srgbClr val="CC99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BR" sz="2800" b="1" i="1"/>
              <a:t>“ao aplicar os conceitos vistos em sala de aula, tive que ter certeza do que estava fazendo</a:t>
            </a:r>
            <a:r>
              <a:rPr lang="pt-BR" sz="2800" b="1" i="1" u="sng"/>
              <a:t> </a:t>
            </a:r>
            <a:r>
              <a:rPr lang="pt-BR" sz="2800" b="1" i="1"/>
              <a:t>e isso melhorou bastante a compreensão do conteúdo”. (André) </a:t>
            </a:r>
          </a:p>
        </p:txBody>
      </p:sp>
      <p:sp>
        <p:nvSpPr>
          <p:cNvPr id="35850" name="Rectangle 20"/>
          <p:cNvSpPr>
            <a:spLocks noChangeArrowheads="1"/>
          </p:cNvSpPr>
          <p:nvPr/>
        </p:nvSpPr>
        <p:spPr bwMode="auto">
          <a:xfrm>
            <a:off x="0" y="1412875"/>
            <a:ext cx="8604250" cy="7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  <p:pic>
        <p:nvPicPr>
          <p:cNvPr id="358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3338"/>
            <a:ext cx="9144000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17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17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2" grpId="0"/>
      <p:bldP spid="117763" grpId="0" build="p"/>
      <p:bldP spid="11777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1313"/>
            <a:ext cx="7772400" cy="1143000"/>
          </a:xfrm>
        </p:spPr>
        <p:txBody>
          <a:bodyPr/>
          <a:lstStyle/>
          <a:p>
            <a:pPr eaLnBrk="1" hangingPunct="1"/>
            <a:r>
              <a:rPr lang="pt-BR" smtClean="0">
                <a:solidFill>
                  <a:schemeClr val="bg1"/>
                </a:solidFill>
                <a:latin typeface="Arial Black" panose="020B0A04020102020204" pitchFamily="34" charset="0"/>
              </a:rPr>
              <a:t>LOCUS DA PESQUISA</a:t>
            </a:r>
          </a:p>
        </p:txBody>
      </p:sp>
      <p:sp>
        <p:nvSpPr>
          <p:cNvPr id="6148" name="Espaço Reservado para Conteúdo 5"/>
          <p:cNvSpPr>
            <a:spLocks noGrp="1"/>
          </p:cNvSpPr>
          <p:nvPr>
            <p:ph idx="1"/>
          </p:nvPr>
        </p:nvSpPr>
        <p:spPr>
          <a:xfrm>
            <a:off x="107950" y="1484313"/>
            <a:ext cx="8928100" cy="5257800"/>
          </a:xfrm>
        </p:spPr>
        <p:txBody>
          <a:bodyPr/>
          <a:lstStyle/>
          <a:p>
            <a:pPr algn="just" eaLnBrk="1" hangingPunct="1"/>
            <a:r>
              <a:rPr lang="pt-BR" dirty="0" smtClean="0"/>
              <a:t>Pesquisa de mestrado, apresentada ao Programa de Pós-graduação em Educação da Faculdade de Educação/UFU</a:t>
            </a:r>
            <a:endParaRPr lang="pt-BR" b="1" dirty="0" smtClean="0"/>
          </a:p>
          <a:p>
            <a:pPr algn="just" eaLnBrk="1" hangingPunct="1"/>
            <a:r>
              <a:rPr lang="pt-BR" dirty="0" smtClean="0"/>
              <a:t>O trabalho coletivo,“Trabalho de Projetos e Educação Estatística na Universidade” foi desenvolvido no curso de Bacharelado e Licenciatura em Matemática, na disciplina Estatística e Probabilidade da Faculdade de Matemática da Universidade Federal de Uberlândia. 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295400"/>
          </a:xfrm>
        </p:spPr>
        <p:txBody>
          <a:bodyPr/>
          <a:lstStyle/>
          <a:p>
            <a:pPr eaLnBrk="1" hangingPunct="1">
              <a:defRPr/>
            </a:pPr>
            <a:r>
              <a:rPr lang="pt-BR" sz="3600" smtClean="0">
                <a:effectLst>
                  <a:outerShdw blurRad="38100" dist="38100" dir="2700000" algn="tl">
                    <a:srgbClr val="FFFFFF"/>
                  </a:outerShdw>
                </a:effectLst>
                <a:latin typeface="Impact" panose="020B0806030902050204" pitchFamily="34" charset="0"/>
              </a:rPr>
              <a:t>A CONSTITUIÇÃO DE NOVOS CONHECIMENTOS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557338"/>
            <a:ext cx="7416800" cy="1900237"/>
          </a:xfrm>
        </p:spPr>
        <p:txBody>
          <a:bodyPr/>
          <a:lstStyle/>
          <a:p>
            <a:pPr algn="just" eaLnBrk="1" hangingPunct="1"/>
            <a:r>
              <a:rPr lang="pt-BR" sz="2800" b="1" u="sng" smtClean="0">
                <a:solidFill>
                  <a:srgbClr val="CC99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Questão</a:t>
            </a:r>
            <a:r>
              <a:rPr lang="pt-BR" sz="2800" b="1" smtClean="0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:</a:t>
            </a:r>
            <a:r>
              <a:rPr lang="pt-BR" sz="2800" b="1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pt-BR" sz="2400" b="1" smtClean="0">
                <a:latin typeface="Arial Narrow" panose="020B0606020202030204" pitchFamily="34" charset="0"/>
                <a:cs typeface="Arial" panose="020B0604020202020204" pitchFamily="34" charset="0"/>
              </a:rPr>
              <a:t>tecer um comentário acerca da contribuição que o Projeto trouxe para a constituição de novos conhecimentos e a significância para a sua aprendizagem.</a:t>
            </a:r>
            <a:r>
              <a:rPr lang="pt-BR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smtClean="0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Slide 29</a:t>
            </a:r>
            <a:endParaRPr lang="pt-BR" sz="2400" smtClean="0"/>
          </a:p>
        </p:txBody>
      </p:sp>
      <p:sp>
        <p:nvSpPr>
          <p:cNvPr id="36868" name="AutoShape 5"/>
          <p:cNvSpPr>
            <a:spLocks noChangeArrowheads="1"/>
          </p:cNvSpPr>
          <p:nvPr/>
        </p:nvSpPr>
        <p:spPr bwMode="auto">
          <a:xfrm>
            <a:off x="4419600" y="4114800"/>
            <a:ext cx="1295400" cy="457200"/>
          </a:xfrm>
          <a:prstGeom prst="flowChartPunchedTap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  <p:sp>
        <p:nvSpPr>
          <p:cNvPr id="119815" name="WordArt 7"/>
          <p:cNvSpPr>
            <a:spLocks noChangeArrowheads="1" noChangeShapeType="1" noTextEdit="1"/>
          </p:cNvSpPr>
          <p:nvPr/>
        </p:nvSpPr>
        <p:spPr bwMode="auto">
          <a:xfrm>
            <a:off x="1403350" y="3397250"/>
            <a:ext cx="6227763" cy="1152525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pt-BR" sz="2400" kern="10">
                <a:solidFill>
                  <a:srgbClr val="CC9900"/>
                </a:solidFill>
                <a:effectLst>
                  <a:outerShdw blurRad="38100" dist="19049" dir="2700000" algn="tl" rotWithShape="0">
                    <a:schemeClr val="tx1">
                      <a:alpha val="39999"/>
                    </a:schemeClr>
                  </a:outerShdw>
                </a:effectLst>
                <a:latin typeface="Impact" panose="020B0806030902050204" pitchFamily="34" charset="0"/>
              </a:rPr>
              <a:t>nota/ média= 8,375 </a:t>
            </a:r>
          </a:p>
          <a:p>
            <a:pPr algn="ctr"/>
            <a:r>
              <a:rPr lang="pt-BR" sz="2400" kern="10">
                <a:solidFill>
                  <a:srgbClr val="CC9900"/>
                </a:solidFill>
                <a:effectLst>
                  <a:outerShdw blurRad="38100" dist="19049" dir="2700000" algn="tl" rotWithShape="0">
                    <a:schemeClr val="tx1">
                      <a:alpha val="39999"/>
                    </a:schemeClr>
                  </a:outerShdw>
                </a:effectLst>
                <a:latin typeface="Impact" panose="020B0806030902050204" pitchFamily="34" charset="0"/>
              </a:rPr>
              <a:t>desvio padrão= 0,744. </a:t>
            </a:r>
          </a:p>
        </p:txBody>
      </p:sp>
      <p:sp>
        <p:nvSpPr>
          <p:cNvPr id="119816" name="Text Box 8"/>
          <p:cNvSpPr txBox="1">
            <a:spLocks noChangeArrowheads="1"/>
          </p:cNvSpPr>
          <p:nvPr/>
        </p:nvSpPr>
        <p:spPr bwMode="auto">
          <a:xfrm>
            <a:off x="468313" y="5183188"/>
            <a:ext cx="8388350" cy="1373187"/>
          </a:xfrm>
          <a:prstGeom prst="rect">
            <a:avLst/>
          </a:prstGeom>
          <a:solidFill>
            <a:srgbClr val="CC99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pt-BR" sz="2800" b="1" i="1" dirty="0"/>
              <a:t>“O Projeto contribuiu para aumentar meu interesse pela matéria e assim prestar mais atenção às aulas”.</a:t>
            </a:r>
            <a:r>
              <a:rPr lang="pt-BR" sz="2800" i="1" dirty="0">
                <a:latin typeface="Arial" panose="020B0604020202020204" pitchFamily="34" charset="0"/>
              </a:rPr>
              <a:t> </a:t>
            </a:r>
            <a:r>
              <a:rPr lang="pt-BR" sz="1800" b="1" i="1" dirty="0">
                <a:latin typeface="Arial" panose="020B0604020202020204" pitchFamily="34" charset="0"/>
              </a:rPr>
              <a:t>Amanda</a:t>
            </a:r>
            <a:r>
              <a:rPr lang="pt-BR" sz="2800" i="1" dirty="0">
                <a:latin typeface="Arial" panose="020B0604020202020204" pitchFamily="34" charset="0"/>
              </a:rPr>
              <a:t> </a:t>
            </a:r>
            <a:endParaRPr lang="pt-BR" sz="2800" i="1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19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0" grpId="0"/>
      <p:bldP spid="119811" grpId="0" build="p"/>
      <p:bldP spid="119815" grpId="0" animBg="1"/>
      <p:bldP spid="119816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35150" y="115888"/>
            <a:ext cx="7183438" cy="6481762"/>
          </a:xfrm>
        </p:spPr>
        <p:txBody>
          <a:bodyPr/>
          <a:lstStyle/>
          <a:p>
            <a:pPr algn="ctr">
              <a:defRPr/>
            </a:pPr>
            <a:r>
              <a:rPr lang="pt-BR" sz="2000" b="1" dirty="0" smtClean="0"/>
              <a:t>Proposição da questão</a:t>
            </a:r>
          </a:p>
          <a:p>
            <a:pPr>
              <a:defRPr/>
            </a:pPr>
            <a:r>
              <a:rPr lang="pt-BR" sz="2000" dirty="0" smtClean="0"/>
              <a:t>Comente </a:t>
            </a:r>
            <a:r>
              <a:rPr lang="pt-BR" sz="2000" dirty="0"/>
              <a:t>de maneira geral a importância do </a:t>
            </a:r>
            <a:r>
              <a:rPr lang="pt-BR" sz="2000" i="1" dirty="0"/>
              <a:t>Projeto Pedagógico Trabalho com Projetos e  Educação Estatística na Universidade </a:t>
            </a:r>
            <a:r>
              <a:rPr lang="pt-BR" sz="2000" dirty="0"/>
              <a:t>para sua aprendizagem.</a:t>
            </a:r>
          </a:p>
          <a:p>
            <a:pPr>
              <a:defRPr/>
            </a:pPr>
            <a:r>
              <a:rPr lang="pt-BR" sz="2000" b="1" dirty="0" smtClean="0"/>
              <a:t>Atribua </a:t>
            </a:r>
            <a:r>
              <a:rPr lang="pt-BR" sz="2000" b="1" dirty="0"/>
              <a:t>uma nota de cinco a 10 quanto à intensidade desta importância.</a:t>
            </a:r>
            <a:endParaRPr lang="pt-BR" sz="2000" dirty="0"/>
          </a:p>
          <a:p>
            <a:pPr>
              <a:defRPr/>
            </a:pPr>
            <a:r>
              <a:rPr lang="pt-BR" sz="2000" dirty="0"/>
              <a:t> </a:t>
            </a:r>
            <a:r>
              <a:rPr lang="pt-BR" sz="2000" b="1" dirty="0" err="1" smtClean="0"/>
              <a:t>Obs</a:t>
            </a:r>
            <a:r>
              <a:rPr lang="pt-BR" sz="2000" b="1" dirty="0"/>
              <a:t>: </a:t>
            </a:r>
            <a:r>
              <a:rPr lang="pt-BR" sz="2000" dirty="0"/>
              <a:t>Abaixo você encontra uma escala de 6 a 10. Assinale com um </a:t>
            </a:r>
            <a:r>
              <a:rPr lang="pt-BR" sz="2000" b="1" dirty="0"/>
              <a:t>X </a:t>
            </a:r>
            <a:r>
              <a:rPr lang="pt-BR" sz="2000" dirty="0"/>
              <a:t>no número 6 se você considerar que o </a:t>
            </a:r>
            <a:r>
              <a:rPr lang="pt-BR" sz="2000" i="1" dirty="0"/>
              <a:t>Projeto Pedagógico Trabalho com Projetos e  Educação Estatística na Universidade </a:t>
            </a:r>
            <a:r>
              <a:rPr lang="pt-BR" sz="2000" dirty="0"/>
              <a:t>não foi importante</a:t>
            </a:r>
            <a:r>
              <a:rPr lang="pt-BR" sz="2000" i="1" dirty="0"/>
              <a:t>,</a:t>
            </a:r>
            <a:r>
              <a:rPr lang="pt-BR" sz="2000" dirty="0"/>
              <a:t> 7 se considerar que sua importância foi pequena, 8 se considerar um pouco mais, e assim sucessivamente, até o 10 se esta importância for muito significativa.</a:t>
            </a:r>
          </a:p>
          <a:p>
            <a:pPr marL="0" indent="0">
              <a:buFontTx/>
              <a:buNone/>
              <a:defRPr/>
            </a:pPr>
            <a:r>
              <a:rPr lang="pt-BR" sz="2000" dirty="0"/>
              <a:t> </a:t>
            </a:r>
            <a:r>
              <a:rPr lang="pt-BR" sz="2000" dirty="0" smtClean="0"/>
              <a:t>  ____    ____    ____    ____    ____</a:t>
            </a:r>
          </a:p>
          <a:p>
            <a:pPr marL="0" indent="0">
              <a:buFontTx/>
              <a:buNone/>
              <a:defRPr/>
            </a:pPr>
            <a:r>
              <a:rPr lang="pt-BR" sz="2000" dirty="0" smtClean="0"/>
              <a:t>   </a:t>
            </a:r>
            <a:r>
              <a:rPr lang="pt-BR" sz="2000" dirty="0"/>
              <a:t>6          7           8         9          10</a:t>
            </a:r>
          </a:p>
          <a:p>
            <a:pPr marL="0" indent="0">
              <a:buFontTx/>
              <a:buNone/>
              <a:defRPr/>
            </a:pPr>
            <a:r>
              <a:rPr lang="pt-BR" sz="2000" b="1" dirty="0"/>
              <a:t> </a:t>
            </a:r>
            <a:endParaRPr lang="pt-BR" sz="2000" dirty="0"/>
          </a:p>
          <a:p>
            <a:pPr marL="0" indent="0">
              <a:buFontTx/>
              <a:buNone/>
              <a:defRPr/>
            </a:pPr>
            <a:r>
              <a:rPr lang="pt-BR" sz="2000" b="1" dirty="0"/>
              <a:t> </a:t>
            </a:r>
            <a:endParaRPr lang="pt-BR" sz="2000" dirty="0"/>
          </a:p>
          <a:p>
            <a:pPr eaLnBrk="1" hangingPunct="1">
              <a:buFontTx/>
              <a:buNone/>
              <a:defRPr/>
            </a:pPr>
            <a:r>
              <a:rPr lang="pt-BR" sz="2000" b="1" dirty="0" smtClean="0">
                <a:latin typeface="Arial Narrow" panose="020B0606020202030204" pitchFamily="34" charset="0"/>
                <a:hlinkClick r:id="rId2" action="ppaction://hlinksldjump"/>
              </a:rPr>
              <a:t>A CONSTITUIÇÃO DE NOVOS CONHECIMENTOS</a:t>
            </a:r>
            <a:endParaRPr lang="pt-BR" sz="2000" b="1" dirty="0" smtClean="0">
              <a:latin typeface="Arial Narrow" panose="020B0606020202030204" pitchFamily="34" charset="0"/>
            </a:endParaRPr>
          </a:p>
        </p:txBody>
      </p:sp>
      <p:pic>
        <p:nvPicPr>
          <p:cNvPr id="389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752600"/>
            <a:ext cx="13843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6" name="Rectangle 6"/>
          <p:cNvSpPr>
            <a:spLocks noChangeArrowheads="1"/>
          </p:cNvSpPr>
          <p:nvPr/>
        </p:nvSpPr>
        <p:spPr bwMode="auto">
          <a:xfrm>
            <a:off x="1625600" y="0"/>
            <a:ext cx="142875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2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2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2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8153400" cy="1600200"/>
          </a:xfrm>
        </p:spPr>
        <p:txBody>
          <a:bodyPr anchor="ctr"/>
          <a:lstStyle/>
          <a:p>
            <a:pPr algn="l" eaLnBrk="1" hangingPunct="1">
              <a:defRPr/>
            </a:pPr>
            <a:r>
              <a:rPr lang="pt-BR" sz="4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pt-BR" sz="4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t-BR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pt-BR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pt-BR" sz="2400" b="1" smtClean="0">
              <a:solidFill>
                <a:srgbClr val="FF3300"/>
              </a:solidFill>
            </a:endParaRP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005263"/>
            <a:ext cx="9144000" cy="1335087"/>
          </a:xfrm>
          <a:solidFill>
            <a:schemeClr val="bg1">
              <a:alpha val="75000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pt-BR" sz="4000" smtClean="0"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rPr>
              <a:t>Saberes relacionados ao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sz="4000" smtClean="0"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rPr>
              <a:t>desenvolvimento profissional</a:t>
            </a:r>
          </a:p>
        </p:txBody>
      </p:sp>
      <p:sp>
        <p:nvSpPr>
          <p:cNvPr id="137221" name="WordArt 5"/>
          <p:cNvSpPr>
            <a:spLocks noChangeArrowheads="1" noChangeShapeType="1" noTextEdit="1"/>
          </p:cNvSpPr>
          <p:nvPr/>
        </p:nvSpPr>
        <p:spPr bwMode="auto">
          <a:xfrm>
            <a:off x="1042988" y="1628775"/>
            <a:ext cx="7345362" cy="1395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chemeClr val="bg1"/>
                  </a:outerShdw>
                </a:effectLst>
                <a:latin typeface="Impact" panose="020B0806030902050204" pitchFamily="34" charset="0"/>
              </a:rPr>
              <a:t>II Eixo – II parte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72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9" grpId="0" build="p" animBg="1"/>
      <p:bldP spid="1372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76238" y="333375"/>
            <a:ext cx="8443912" cy="1468438"/>
          </a:xfrm>
        </p:spPr>
        <p:txBody>
          <a:bodyPr/>
          <a:lstStyle/>
          <a:p>
            <a:pPr eaLnBrk="1" hangingPunct="1"/>
            <a:r>
              <a:rPr lang="pt-BR" sz="3200" smtClean="0">
                <a:latin typeface="Impact" panose="020B0806030902050204" pitchFamily="34" charset="0"/>
              </a:rPr>
              <a:t>CONHECIMENTOS ADQUIRIDOS NO PROJETO </a:t>
            </a:r>
            <a:br>
              <a:rPr lang="pt-BR" sz="3200" smtClean="0">
                <a:latin typeface="Impact" panose="020B0806030902050204" pitchFamily="34" charset="0"/>
              </a:rPr>
            </a:br>
            <a:r>
              <a:rPr lang="pt-BR" sz="3200" b="1" smtClean="0">
                <a:solidFill>
                  <a:srgbClr val="CC9900"/>
                </a:solidFill>
                <a:latin typeface="Arial Black" panose="020B0A04020102020204" pitchFamily="34" charset="0"/>
              </a:rPr>
              <a:t>X</a:t>
            </a:r>
            <a:r>
              <a:rPr lang="pt-BR" sz="3200" b="1" smtClean="0">
                <a:solidFill>
                  <a:srgbClr val="0066FF"/>
                </a:solidFill>
                <a:latin typeface="Arial Black" panose="020B0A04020102020204" pitchFamily="34" charset="0"/>
              </a:rPr>
              <a:t/>
            </a:r>
            <a:br>
              <a:rPr lang="pt-BR" sz="3200" b="1" smtClean="0">
                <a:solidFill>
                  <a:srgbClr val="0066FF"/>
                </a:solidFill>
                <a:latin typeface="Arial Black" panose="020B0A04020102020204" pitchFamily="34" charset="0"/>
              </a:rPr>
            </a:br>
            <a:r>
              <a:rPr lang="pt-BR" sz="3200" smtClean="0">
                <a:latin typeface="Impact" panose="020B0806030902050204" pitchFamily="34" charset="0"/>
              </a:rPr>
              <a:t> CONTRIBUIÇÕES PARA A FORMAÇÃO PROFISSIONAL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5875" y="2252663"/>
            <a:ext cx="3600450" cy="600075"/>
          </a:xfrm>
        </p:spPr>
        <p:txBody>
          <a:bodyPr/>
          <a:lstStyle/>
          <a:p>
            <a:pPr algn="ctr" eaLnBrk="1" hangingPunct="1"/>
            <a:r>
              <a:rPr lang="pt-BR" b="1" smtClean="0">
                <a:solidFill>
                  <a:srgbClr val="CC9900"/>
                </a:solidFill>
                <a:latin typeface="Arial Narrow" panose="020B0606020202030204" pitchFamily="34" charset="0"/>
              </a:rPr>
              <a:t>Falam os alunos</a:t>
            </a:r>
            <a:r>
              <a:rPr lang="pt-BR" b="1" smtClean="0">
                <a:solidFill>
                  <a:schemeClr val="accent2"/>
                </a:solidFill>
                <a:latin typeface="Arial Narrow" panose="020B0606020202030204" pitchFamily="34" charset="0"/>
              </a:rPr>
              <a:t>:</a:t>
            </a:r>
          </a:p>
        </p:txBody>
      </p:sp>
      <p:sp>
        <p:nvSpPr>
          <p:cNvPr id="134148" name="AutoShape 4"/>
          <p:cNvSpPr>
            <a:spLocks noChangeArrowheads="1"/>
          </p:cNvSpPr>
          <p:nvPr/>
        </p:nvSpPr>
        <p:spPr bwMode="auto">
          <a:xfrm>
            <a:off x="4419600" y="2801938"/>
            <a:ext cx="2362200" cy="914400"/>
          </a:xfrm>
          <a:prstGeom prst="rightArrow">
            <a:avLst>
              <a:gd name="adj1" fmla="val 50000"/>
              <a:gd name="adj2" fmla="val 64583"/>
            </a:avLst>
          </a:prstGeom>
          <a:solidFill>
            <a:srgbClr val="CC99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sz="2400" b="1">
                <a:solidFill>
                  <a:schemeClr val="bg1"/>
                </a:solidFill>
                <a:latin typeface="Arial Narrow" panose="020B0606020202030204" pitchFamily="34" charset="0"/>
              </a:rPr>
              <a:t>87,5%=sim</a:t>
            </a:r>
          </a:p>
        </p:txBody>
      </p:sp>
      <p:sp>
        <p:nvSpPr>
          <p:cNvPr id="134149" name="AutoShape 5"/>
          <p:cNvSpPr>
            <a:spLocks noChangeArrowheads="1"/>
          </p:cNvSpPr>
          <p:nvPr/>
        </p:nvSpPr>
        <p:spPr bwMode="auto">
          <a:xfrm rot="-2343">
            <a:off x="1905000" y="2801938"/>
            <a:ext cx="2290763" cy="914400"/>
          </a:xfrm>
          <a:prstGeom prst="leftArrow">
            <a:avLst>
              <a:gd name="adj1" fmla="val 50000"/>
              <a:gd name="adj2" fmla="val 62630"/>
            </a:avLst>
          </a:prstGeom>
          <a:solidFill>
            <a:srgbClr val="CC99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sz="2400" b="1">
                <a:solidFill>
                  <a:schemeClr val="bg1"/>
                </a:solidFill>
                <a:latin typeface="Arial Narrow" panose="020B0606020202030204" pitchFamily="34" charset="0"/>
              </a:rPr>
              <a:t>13,5%=não</a:t>
            </a:r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466725" y="4033838"/>
            <a:ext cx="8208963" cy="251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E1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just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just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just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just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pt-BR" sz="2500" b="1" i="1" dirty="0" smtClean="0">
                <a:latin typeface="Arial Narrow" panose="020B0606020202030204" pitchFamily="34" charset="0"/>
              </a:rPr>
              <a:t>“auxiliou indireta e diretamente na minha escolha profissional. O projeto me deu um conhecimento maior na área de Estatística e depois teve a questão de eliminação das outras áreas. Importante também foi o trabalhar em grupo em equipe, eu acho que o rendimento é maior”. </a:t>
            </a:r>
          </a:p>
          <a:p>
            <a:pPr algn="r" eaLnBrk="1" hangingPunct="1">
              <a:buFontTx/>
              <a:buNone/>
              <a:defRPr/>
            </a:pPr>
            <a:r>
              <a:rPr lang="pt-BR" sz="2400" b="1" dirty="0" smtClean="0">
                <a:latin typeface="Arial Narrow" panose="020B0606020202030204" pitchFamily="34" charset="0"/>
              </a:rPr>
              <a:t>Julia.</a:t>
            </a:r>
            <a:r>
              <a:rPr lang="pt-BR" sz="2700" i="1" dirty="0" smtClean="0"/>
              <a:t>     </a:t>
            </a:r>
            <a:endParaRPr lang="pt-BR" sz="2700" i="1" dirty="0" smtClean="0">
              <a:latin typeface="Times New Roman" panose="02020603050405020304" pitchFamily="18" charset="0"/>
            </a:endParaRPr>
          </a:p>
        </p:txBody>
      </p:sp>
      <p:sp>
        <p:nvSpPr>
          <p:cNvPr id="40967" name="Rectangle 8"/>
          <p:cNvSpPr>
            <a:spLocks noChangeArrowheads="1"/>
          </p:cNvSpPr>
          <p:nvPr/>
        </p:nvSpPr>
        <p:spPr bwMode="auto">
          <a:xfrm>
            <a:off x="0" y="1989138"/>
            <a:ext cx="9144000" cy="1444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6" grpId="0"/>
      <p:bldP spid="134147" grpId="0" build="p"/>
      <p:bldP spid="134148" grpId="0" animBg="1" autoUpdateAnimBg="0"/>
      <p:bldP spid="134149" grpId="0" animBg="1" autoUpdateAnimBg="0"/>
      <p:bldP spid="13415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0"/>
            <a:ext cx="9055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7458" name="WordArt 2"/>
          <p:cNvSpPr>
            <a:spLocks noChangeArrowheads="1" noChangeShapeType="1" noTextEdit="1"/>
          </p:cNvSpPr>
          <p:nvPr/>
        </p:nvSpPr>
        <p:spPr bwMode="auto">
          <a:xfrm>
            <a:off x="755650" y="3141663"/>
            <a:ext cx="7488238" cy="3443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C9900"/>
                </a:solidFill>
                <a:effectLst>
                  <a:outerShdw dist="89803" dir="2700000" algn="ctr" rotWithShape="0">
                    <a:schemeClr val="tx1"/>
                  </a:outerShdw>
                </a:effectLst>
                <a:latin typeface="Impact" panose="020B0806030902050204" pitchFamily="34" charset="0"/>
              </a:rPr>
              <a:t>Relação</a:t>
            </a:r>
          </a:p>
          <a:p>
            <a:pPr algn="ctr"/>
            <a:r>
              <a:rPr lang="pt-BR" sz="3600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C9900"/>
                </a:solidFill>
                <a:effectLst>
                  <a:outerShdw dist="89803" dir="2700000" algn="ctr" rotWithShape="0">
                    <a:schemeClr val="tx1"/>
                  </a:outerShdw>
                </a:effectLst>
                <a:latin typeface="Impact" panose="020B0806030902050204" pitchFamily="34" charset="0"/>
              </a:rPr>
              <a:t>Teoria e Prática</a:t>
            </a:r>
          </a:p>
        </p:txBody>
      </p:sp>
      <p:sp>
        <p:nvSpPr>
          <p:cNvPr id="43012" name="Rectangle 3"/>
          <p:cNvSpPr>
            <a:spLocks noChangeArrowheads="1"/>
          </p:cNvSpPr>
          <p:nvPr/>
        </p:nvSpPr>
        <p:spPr bwMode="auto">
          <a:xfrm>
            <a:off x="0" y="5013325"/>
            <a:ext cx="9144000" cy="2174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7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8" grpId="0" animBg="1"/>
      <p:bldP spid="14745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89038" y="1981200"/>
            <a:ext cx="7847012" cy="942975"/>
          </a:xfrm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r>
              <a:rPr lang="pt-BR" sz="2400" b="1" smtClean="0">
                <a:latin typeface="Arial Narrow" panose="020B0606020202030204" pitchFamily="34" charset="0"/>
                <a:cs typeface="Arial" panose="020B0604020202020204" pitchFamily="34" charset="0"/>
              </a:rPr>
              <a:t>O Projeto contribuiu para despertar  seu interesse pela área de Estatística, bem como por sua aplicação? </a:t>
            </a:r>
            <a:endParaRPr lang="pt-BR" sz="2800" b="1" smtClean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29040" name="Picture 1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41425"/>
            <a:ext cx="9144000" cy="458788"/>
          </a:xfrm>
          <a:noFill/>
          <a:extLs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129028" name="AutoShape 4"/>
          <p:cNvSpPr>
            <a:spLocks noChangeArrowheads="1"/>
          </p:cNvSpPr>
          <p:nvPr/>
        </p:nvSpPr>
        <p:spPr bwMode="auto">
          <a:xfrm>
            <a:off x="4419600" y="2819400"/>
            <a:ext cx="2438400" cy="1143000"/>
          </a:xfrm>
          <a:prstGeom prst="rightArrow">
            <a:avLst>
              <a:gd name="adj1" fmla="val 50000"/>
              <a:gd name="adj2" fmla="val 53333"/>
            </a:avLst>
          </a:prstGeom>
          <a:solidFill>
            <a:srgbClr val="FFCC66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sz="2800" b="1">
                <a:latin typeface="Arial Narrow" panose="020B0606020202030204" pitchFamily="34" charset="0"/>
              </a:rPr>
              <a:t>7=sim</a:t>
            </a:r>
          </a:p>
        </p:txBody>
      </p:sp>
      <p:sp>
        <p:nvSpPr>
          <p:cNvPr id="129029" name="AutoShape 5"/>
          <p:cNvSpPr>
            <a:spLocks noChangeArrowheads="1"/>
          </p:cNvSpPr>
          <p:nvPr/>
        </p:nvSpPr>
        <p:spPr bwMode="auto">
          <a:xfrm rot="-2343">
            <a:off x="1905000" y="2819400"/>
            <a:ext cx="2366963" cy="1143000"/>
          </a:xfrm>
          <a:prstGeom prst="leftArrow">
            <a:avLst>
              <a:gd name="adj1" fmla="val 50000"/>
              <a:gd name="adj2" fmla="val 51771"/>
            </a:avLst>
          </a:prstGeom>
          <a:solidFill>
            <a:srgbClr val="FFCC66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sz="2800" b="1">
                <a:latin typeface="Arial Narrow" panose="020B0606020202030204" pitchFamily="34" charset="0"/>
              </a:rPr>
              <a:t>1=não</a:t>
            </a:r>
          </a:p>
        </p:txBody>
      </p:sp>
      <p:sp>
        <p:nvSpPr>
          <p:cNvPr id="129030" name="AutoShape 6"/>
          <p:cNvSpPr>
            <a:spLocks noChangeArrowheads="1"/>
          </p:cNvSpPr>
          <p:nvPr/>
        </p:nvSpPr>
        <p:spPr bwMode="auto">
          <a:xfrm>
            <a:off x="4724400" y="3886200"/>
            <a:ext cx="76200" cy="76200"/>
          </a:xfrm>
          <a:prstGeom prst="downArrow">
            <a:avLst>
              <a:gd name="adj1" fmla="val 50000"/>
              <a:gd name="adj2" fmla="val 25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  <p:sp>
        <p:nvSpPr>
          <p:cNvPr id="129031" name="AutoShape 7"/>
          <p:cNvSpPr>
            <a:spLocks noChangeArrowheads="1"/>
          </p:cNvSpPr>
          <p:nvPr/>
        </p:nvSpPr>
        <p:spPr bwMode="auto">
          <a:xfrm rot="5319206">
            <a:off x="3692525" y="4686300"/>
            <a:ext cx="2514600" cy="1219200"/>
          </a:xfrm>
          <a:prstGeom prst="rightArrow">
            <a:avLst>
              <a:gd name="adj1" fmla="val 50000"/>
              <a:gd name="adj2" fmla="val 51563"/>
            </a:avLst>
          </a:prstGeom>
          <a:solidFill>
            <a:srgbClr val="FFCC66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sz="2800" b="1">
                <a:latin typeface="Arial Narrow" panose="020B0606020202030204" pitchFamily="34" charset="0"/>
              </a:rPr>
              <a:t>5=em parte</a:t>
            </a:r>
          </a:p>
        </p:txBody>
      </p:sp>
      <p:sp>
        <p:nvSpPr>
          <p:cNvPr id="129032" name="AutoShape 8"/>
          <p:cNvSpPr>
            <a:spLocks noChangeArrowheads="1"/>
          </p:cNvSpPr>
          <p:nvPr/>
        </p:nvSpPr>
        <p:spPr bwMode="auto">
          <a:xfrm rot="5413818">
            <a:off x="4991100" y="4686300"/>
            <a:ext cx="2514600" cy="1219200"/>
          </a:xfrm>
          <a:prstGeom prst="rightArrow">
            <a:avLst>
              <a:gd name="adj1" fmla="val 50000"/>
              <a:gd name="adj2" fmla="val 51563"/>
            </a:avLst>
          </a:prstGeom>
          <a:solidFill>
            <a:srgbClr val="FFCC66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sz="2800" b="1">
                <a:latin typeface="Arial Narrow" panose="020B0606020202030204" pitchFamily="34" charset="0"/>
              </a:rPr>
              <a:t>2=signifi.</a:t>
            </a:r>
          </a:p>
        </p:txBody>
      </p:sp>
      <p:sp>
        <p:nvSpPr>
          <p:cNvPr id="129033" name="WordArt 9"/>
          <p:cNvSpPr>
            <a:spLocks noChangeArrowheads="1" noChangeShapeType="1" noTextEdit="1"/>
          </p:cNvSpPr>
          <p:nvPr/>
        </p:nvSpPr>
        <p:spPr bwMode="auto">
          <a:xfrm>
            <a:off x="1979613" y="381000"/>
            <a:ext cx="5616575" cy="64770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atin typeface="Arial Black" panose="020B0A04020102020204" pitchFamily="34" charset="0"/>
              </a:rPr>
              <a:t>Questão </a:t>
            </a:r>
          </a:p>
        </p:txBody>
      </p:sp>
      <p:pic>
        <p:nvPicPr>
          <p:cNvPr id="129041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0"/>
            <a:ext cx="579437" cy="6858000"/>
          </a:xfrm>
          <a:noFill/>
          <a:extLs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9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9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9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9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29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29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29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29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7" grpId="0" build="p"/>
      <p:bldP spid="129028" grpId="0" animBg="1" autoUpdateAnimBg="0"/>
      <p:bldP spid="129028" grpId="1" animBg="1"/>
      <p:bldP spid="129029" grpId="0" animBg="1" autoUpdateAnimBg="0"/>
      <p:bldP spid="129029" grpId="1" animBg="1"/>
      <p:bldP spid="129030" grpId="0" animBg="1"/>
      <p:bldP spid="129031" grpId="0" animBg="1" autoUpdateAnimBg="0"/>
      <p:bldP spid="129031" grpId="1" animBg="1"/>
      <p:bldP spid="129032" grpId="0" animBg="1" autoUpdateAnimBg="0"/>
      <p:bldP spid="129032" grpId="1" animBg="1"/>
      <p:bldP spid="12903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WordArt 2"/>
          <p:cNvSpPr>
            <a:spLocks noChangeArrowheads="1" noChangeShapeType="1" noTextEdit="1"/>
          </p:cNvSpPr>
          <p:nvPr/>
        </p:nvSpPr>
        <p:spPr bwMode="auto">
          <a:xfrm>
            <a:off x="468313" y="765175"/>
            <a:ext cx="8315325" cy="744538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atin typeface="Arial Black" panose="020B0A04020102020204" pitchFamily="34" charset="0"/>
              </a:rPr>
              <a:t>Fala o participante do Projeto</a:t>
            </a:r>
          </a:p>
        </p:txBody>
      </p:sp>
      <p:sp>
        <p:nvSpPr>
          <p:cNvPr id="140291" name="Rectangle 3"/>
          <p:cNvSpPr>
            <a:spLocks noChangeArrowheads="1"/>
          </p:cNvSpPr>
          <p:nvPr/>
        </p:nvSpPr>
        <p:spPr bwMode="auto">
          <a:xfrm>
            <a:off x="1116013" y="4005263"/>
            <a:ext cx="6913562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sz="2800" b="1" i="1" dirty="0" smtClean="0">
                <a:latin typeface="Arial Narrow" panose="020B0606020202030204" pitchFamily="34" charset="0"/>
              </a:rPr>
              <a:t>“através </a:t>
            </a:r>
            <a:r>
              <a:rPr lang="pt-BR" sz="2800" b="1" i="1" dirty="0">
                <a:latin typeface="Arial Narrow" panose="020B0606020202030204" pitchFamily="34" charset="0"/>
              </a:rPr>
              <a:t>do Projeto tive a possibilidade de aplicar os conceitos vistos em sala de aula e assim pude constatar que o conteúdo estudado podia ser desenvolvido na prática”.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038"/>
            <a:ext cx="914400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0" grpId="0" animBg="1"/>
      <p:bldP spid="140291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WordArt 2"/>
          <p:cNvSpPr>
            <a:spLocks noChangeArrowheads="1" noChangeShapeType="1" noTextEdit="1"/>
          </p:cNvSpPr>
          <p:nvPr/>
        </p:nvSpPr>
        <p:spPr bwMode="auto">
          <a:xfrm>
            <a:off x="468313" y="765175"/>
            <a:ext cx="8315325" cy="744538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pt-BR" sz="3600" kern="10">
              <a:latin typeface="Arial Black" panose="020B0A04020102020204" pitchFamily="34" charset="0"/>
            </a:endParaRPr>
          </a:p>
        </p:txBody>
      </p:sp>
      <p:sp>
        <p:nvSpPr>
          <p:cNvPr id="140291" name="Rectangle 3"/>
          <p:cNvSpPr>
            <a:spLocks noChangeArrowheads="1"/>
          </p:cNvSpPr>
          <p:nvPr/>
        </p:nvSpPr>
        <p:spPr bwMode="auto">
          <a:xfrm>
            <a:off x="160338" y="3116263"/>
            <a:ext cx="8642350" cy="3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sz="2800" b="1" i="1" dirty="0" smtClean="0">
                <a:latin typeface="Arial Narrow" panose="020B0606020202030204" pitchFamily="34" charset="0"/>
              </a:rPr>
              <a:t>“(...)</a:t>
            </a:r>
            <a:r>
              <a:rPr lang="pt-BR" sz="2800" dirty="0" smtClean="0">
                <a:latin typeface="Arial" panose="020B0604020202020204" pitchFamily="34" charset="0"/>
              </a:rPr>
              <a:t> </a:t>
            </a:r>
            <a:r>
              <a:rPr lang="pt-BR" sz="2800" dirty="0">
                <a:latin typeface="Arial" panose="020B0604020202020204" pitchFamily="34" charset="0"/>
              </a:rPr>
              <a:t>neste sentido que se pode afirmar ser tão errado separar a prática de teoria, pensamento de ação, linguagem de ideologia, quanto separar ensino de conteúdos de chamamento ao educando, para que se vá fazendo sujeito do processo de aprendê-los. [...] o que devo fazer é experimentar a unidade dinâmica entre o ensino do conteúdo e o ensino de que é e de como aprender.</a:t>
            </a:r>
            <a:r>
              <a:rPr lang="pt-BR" sz="2000" dirty="0">
                <a:latin typeface="Arial" panose="020B0604020202020204" pitchFamily="34" charset="0"/>
              </a:rPr>
              <a:t> (FREIRE, 1999, p.141).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sz="2800" b="1" i="1" dirty="0">
              <a:latin typeface="Arial Narrow" panose="020B0606020202030204" pitchFamily="34" charset="0"/>
            </a:endParaRP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628775"/>
            <a:ext cx="9144001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3" name="Retângulo 1"/>
          <p:cNvSpPr>
            <a:spLocks noChangeArrowheads="1"/>
          </p:cNvSpPr>
          <p:nvPr/>
        </p:nvSpPr>
        <p:spPr bwMode="auto">
          <a:xfrm>
            <a:off x="179388" y="425450"/>
            <a:ext cx="86042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sz="3200" dirty="0"/>
              <a:t>Freire (1999) </a:t>
            </a:r>
          </a:p>
          <a:p>
            <a:pPr algn="ctr" eaLnBrk="1" hangingPunct="1"/>
            <a:r>
              <a:rPr lang="pt-BR" sz="3200" dirty="0" smtClean="0"/>
              <a:t>Sobre o binômio </a:t>
            </a:r>
            <a:r>
              <a:rPr lang="pt-BR" sz="3200" dirty="0"/>
              <a:t>Teoria e Prática</a:t>
            </a:r>
            <a:r>
              <a:rPr lang="pt-BR" dirty="0"/>
              <a:t>: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0" grpId="0" animBg="1"/>
      <p:bldP spid="140291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ChangeArrowheads="1"/>
          </p:cNvSpPr>
          <p:nvPr/>
        </p:nvSpPr>
        <p:spPr bwMode="auto">
          <a:xfrm>
            <a:off x="3203575" y="260350"/>
            <a:ext cx="5711825" cy="643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4508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sz="2800" dirty="0">
                <a:latin typeface="Impact" panose="020B0806030902050204" pitchFamily="34" charset="0"/>
              </a:rPr>
              <a:t>CONSIDERAÇÕES:</a:t>
            </a:r>
          </a:p>
          <a:p>
            <a:pPr indent="0" algn="just" eaLnBrk="1" hangingPunct="1">
              <a:spcBef>
                <a:spcPct val="0"/>
              </a:spcBef>
              <a:buFontTx/>
              <a:buNone/>
            </a:pPr>
            <a:r>
              <a:rPr lang="pt-BR" sz="2400" b="1" dirty="0">
                <a:latin typeface="Arial Narrow" panose="020B0606020202030204" pitchFamily="34" charset="0"/>
              </a:rPr>
              <a:t>Procedendo desta forma, o saber estatístico deixa de ser um saber de fórmulas e algoritmos para ser um </a:t>
            </a:r>
            <a:r>
              <a:rPr lang="pt-BR" sz="2400" b="1" i="1" dirty="0">
                <a:latin typeface="Arial Narrow" panose="020B0606020202030204" pitchFamily="34" charset="0"/>
              </a:rPr>
              <a:t>saber em ação</a:t>
            </a:r>
            <a:r>
              <a:rPr lang="pt-BR" sz="2400" b="1" dirty="0">
                <a:latin typeface="Arial Narrow" panose="020B0606020202030204" pitchFamily="34" charset="0"/>
              </a:rPr>
              <a:t>. </a:t>
            </a:r>
            <a:endParaRPr lang="pt-BR" sz="2400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indent="0" algn="just">
              <a:spcBef>
                <a:spcPct val="0"/>
              </a:spcBef>
              <a:buFontTx/>
              <a:buNone/>
            </a:pPr>
            <a:r>
              <a:rPr lang="pt-BR" sz="2400" b="1" dirty="0">
                <a:latin typeface="Arial Narrow" panose="020B0606020202030204" pitchFamily="34" charset="0"/>
              </a:rPr>
              <a:t>Um currículo que privilegie um saber em construção, permite, pois, fugir de um ensino que seja reduzido à apresentação de fórmulas, teoremas, que não se configure como mais um momento para realizar cálculos, e resolver exercícios mecânicos, possibilitando assim, oportunidade ao aluno de exercitar procedimentos estatísticos com dados que podem ser coletados por ele mesmo, fazendo com que estes estejam mais motivados para o exercício estatístico e possam compreender melhor o que estão realizando. </a:t>
            </a:r>
          </a:p>
        </p:txBody>
      </p:sp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11350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1316" name="Rectangle 4"/>
          <p:cNvSpPr>
            <a:spLocks noChangeArrowheads="1"/>
          </p:cNvSpPr>
          <p:nvPr/>
        </p:nvSpPr>
        <p:spPr bwMode="auto">
          <a:xfrm>
            <a:off x="2700338" y="0"/>
            <a:ext cx="142875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  <p:sp>
        <p:nvSpPr>
          <p:cNvPr id="141317" name="Rectangle 5"/>
          <p:cNvSpPr>
            <a:spLocks noChangeArrowheads="1"/>
          </p:cNvSpPr>
          <p:nvPr/>
        </p:nvSpPr>
        <p:spPr bwMode="auto">
          <a:xfrm>
            <a:off x="611188" y="0"/>
            <a:ext cx="142875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4" grpId="0"/>
      <p:bldP spid="141316" grpId="0" animBg="1"/>
      <p:bldP spid="1413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>
            <a:spLocks noChangeArrowheads="1"/>
          </p:cNvSpPr>
          <p:nvPr/>
        </p:nvSpPr>
        <p:spPr bwMode="auto">
          <a:xfrm>
            <a:off x="0" y="1916113"/>
            <a:ext cx="9144000" cy="2889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975" y="198438"/>
            <a:ext cx="6408738" cy="1790700"/>
          </a:xfrm>
        </p:spPr>
        <p:txBody>
          <a:bodyPr/>
          <a:lstStyle/>
          <a:p>
            <a:pPr algn="l" eaLnBrk="1" hangingPunct="1"/>
            <a:r>
              <a:rPr lang="pt-BR" sz="3200" smtClean="0">
                <a:latin typeface="Impact" panose="020B0806030902050204" pitchFamily="34" charset="0"/>
              </a:rPr>
              <a:t>A VISÃO DOS ALUNOS SOBRE A ABORDAGEM DO ENSINO EM CONJUNTO COM O TRABALHO DE PROJETOS </a:t>
            </a:r>
            <a:r>
              <a:rPr lang="pt-BR" sz="1800" smtClean="0">
                <a:solidFill>
                  <a:srgbClr val="CC9900"/>
                </a:solidFill>
                <a:latin typeface="Impact" panose="020B0806030902050204" pitchFamily="34" charset="0"/>
              </a:rPr>
              <a:t>(ENTREVISTA)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339975" y="2482850"/>
            <a:ext cx="6334125" cy="41148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sz="2400" b="1" dirty="0" smtClean="0">
                <a:latin typeface="Arial Narrow" panose="020B0606020202030204" pitchFamily="34" charset="0"/>
              </a:rPr>
              <a:t>Julia: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sz="2400" b="1" i="1" dirty="0" smtClean="0">
                <a:latin typeface="Arial Narrow" panose="020B0606020202030204" pitchFamily="34" charset="0"/>
              </a:rPr>
              <a:t>     “o projeto me deu conhecimento no sentido do que seria Estatística Aplicada. Tanto que hoje a hora que eu for escolher um lugar para fazer mestrado eu quero um lugar que trabalhe com Estatística Aplicada. Então, o projeto me ajudou neste sentido. O primeiro contato que eu tive com levantamento de dados, análise de dados foi no projeto, porque o conhecimento que a gente tem aqui na faculdade é muito pequeno, tem uma disciplina obrigatória e uma optativa.”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pt-BR" sz="2400" b="1" dirty="0" smtClean="0">
              <a:latin typeface="Arial Narrow" panose="020B0606020202030204" pitchFamily="34" charset="0"/>
            </a:endParaRPr>
          </a:p>
        </p:txBody>
      </p:sp>
      <p:pic>
        <p:nvPicPr>
          <p:cNvPr id="5018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8" y="0"/>
            <a:ext cx="1508125" cy="6858000"/>
          </a:xfrm>
          <a:noFill/>
          <a:extLs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8" grpId="0"/>
      <p:bldP spid="14233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38125"/>
            <a:ext cx="8458200" cy="1143000"/>
          </a:xfrm>
        </p:spPr>
        <p:txBody>
          <a:bodyPr/>
          <a:lstStyle/>
          <a:p>
            <a:pPr eaLnBrk="1" hangingPunct="1"/>
            <a:r>
              <a:rPr lang="pt-BR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PARTICIPANTES DA PESQUISA</a:t>
            </a:r>
          </a:p>
        </p:txBody>
      </p:sp>
      <p:sp>
        <p:nvSpPr>
          <p:cNvPr id="7172" name="Espaço Reservado para Conteúdo 5"/>
          <p:cNvSpPr>
            <a:spLocks noGrp="1"/>
          </p:cNvSpPr>
          <p:nvPr>
            <p:ph idx="1"/>
          </p:nvPr>
        </p:nvSpPr>
        <p:spPr>
          <a:xfrm>
            <a:off x="395288" y="1619250"/>
            <a:ext cx="8313737" cy="5238750"/>
          </a:xfrm>
        </p:spPr>
        <p:txBody>
          <a:bodyPr/>
          <a:lstStyle/>
          <a:p>
            <a:pPr algn="just" eaLnBrk="1" hangingPunct="1"/>
            <a:r>
              <a:rPr lang="pt-BR" sz="2800" b="1" dirty="0" smtClean="0"/>
              <a:t>Sujeitos: </a:t>
            </a:r>
            <a:r>
              <a:rPr lang="pt-BR" sz="2800" dirty="0" smtClean="0"/>
              <a:t>Alunos que ingressaram na Faculdade de Matemática da Universidade Federal de Uberlândia em 2004. Por ocasião da pesquisa, cursavam o 4º período no 2º semestre de 2005, matriculados na disciplina Estatística e Probabilidade. </a:t>
            </a:r>
          </a:p>
          <a:p>
            <a:pPr algn="just" eaLnBrk="1" hangingPunct="1"/>
            <a:r>
              <a:rPr lang="pt-BR" sz="2800" dirty="0" smtClean="0"/>
              <a:t>Dois professores: o professor da disciplina Estatística e Probabilidade e um colaborador do Projeto, professor da área de Educação Matemática. </a:t>
            </a:r>
          </a:p>
          <a:p>
            <a:pPr algn="just" eaLnBrk="1" hangingPunct="1"/>
            <a:r>
              <a:rPr lang="pt-BR" sz="2800" dirty="0" smtClean="0"/>
              <a:t>Bolsista – Monitor do Projeto </a:t>
            </a:r>
          </a:p>
          <a:p>
            <a:pPr algn="just" eaLnBrk="1" hangingPunct="1"/>
            <a:r>
              <a:rPr lang="pt-BR" sz="2800" dirty="0" smtClean="0"/>
              <a:t>Pesquisadora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ChangeArrowheads="1"/>
          </p:cNvSpPr>
          <p:nvPr/>
        </p:nvSpPr>
        <p:spPr bwMode="auto">
          <a:xfrm>
            <a:off x="2266950" y="404813"/>
            <a:ext cx="4537075" cy="625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sz="4400">
                <a:latin typeface="Impact" panose="020B0806030902050204" pitchFamily="34" charset="0"/>
              </a:rPr>
              <a:t>CONSIDERAÇÕES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sz="2000">
              <a:latin typeface="Impact" panose="020B080603090205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sz="2800" b="1" u="sng">
                <a:latin typeface="Arial Narrow" panose="020B0606020202030204" pitchFamily="34" charset="0"/>
              </a:rPr>
              <a:t>Ao organizarmos estas reflexões, percebemos</a:t>
            </a:r>
            <a:r>
              <a:rPr lang="pt-BR" sz="2800" b="1" u="sng">
                <a:solidFill>
                  <a:srgbClr val="FFCC00"/>
                </a:solidFill>
                <a:latin typeface="Arial Narrow" panose="020B0606020202030204" pitchFamily="34" charset="0"/>
              </a:rPr>
              <a:t>: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sz="2800" b="1">
                <a:latin typeface="Arial Narrow" panose="020B0606020202030204" pitchFamily="34" charset="0"/>
              </a:rPr>
              <a:t>A necessidade que os alunos têm de saber o </a:t>
            </a:r>
            <a:r>
              <a:rPr lang="pt-BR" sz="2800" b="1" i="1">
                <a:latin typeface="Arial Narrow" panose="020B0606020202030204" pitchFamily="34" charset="0"/>
              </a:rPr>
              <a:t>“</a:t>
            </a:r>
            <a:r>
              <a:rPr lang="pt-BR" sz="2800" b="1" i="1">
                <a:solidFill>
                  <a:schemeClr val="accent2"/>
                </a:solidFill>
                <a:latin typeface="Arial Narrow" panose="020B0606020202030204" pitchFamily="34" charset="0"/>
              </a:rPr>
              <a:t>porquê” e “para quê”</a:t>
            </a:r>
            <a:r>
              <a:rPr lang="pt-BR" sz="2800" b="1">
                <a:latin typeface="Arial Narrow" panose="020B0606020202030204" pitchFamily="34" charset="0"/>
              </a:rPr>
              <a:t> dos conteúdos vistos em sala de aula e a necessidade de contextualizar a teoria. </a:t>
            </a:r>
          </a:p>
          <a:p>
            <a:pPr algn="just" eaLnBrk="1" hangingPunct="1">
              <a:spcBef>
                <a:spcPct val="0"/>
              </a:spcBef>
            </a:pPr>
            <a:r>
              <a:rPr lang="pt-BR" sz="2800" b="1">
                <a:latin typeface="Arial Narrow" panose="020B0606020202030204" pitchFamily="34" charset="0"/>
              </a:rPr>
              <a:t>Fazer a ponte entre teoria e prática é um ato que</a:t>
            </a:r>
            <a:r>
              <a:rPr lang="pt-BR" sz="2800" b="1" i="1">
                <a:latin typeface="Arial Narrow" panose="020B0606020202030204" pitchFamily="34" charset="0"/>
              </a:rPr>
              <a:t> </a:t>
            </a:r>
            <a:r>
              <a:rPr lang="pt-BR" sz="2800" b="1">
                <a:latin typeface="Arial Narrow" panose="020B0606020202030204" pitchFamily="34" charset="0"/>
              </a:rPr>
              <a:t>desperta nos alunos a vontade e o interesse de aprender.</a:t>
            </a:r>
            <a:r>
              <a:rPr lang="pt-BR">
                <a:latin typeface="Arial" panose="020B0604020202020204" pitchFamily="34" charset="0"/>
              </a:rPr>
              <a:t> </a:t>
            </a:r>
            <a:endParaRPr lang="pt-BR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0"/>
            <a:ext cx="10080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10080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WordArt 2"/>
          <p:cNvSpPr>
            <a:spLocks noChangeArrowheads="1" noChangeShapeType="1" noTextEdit="1"/>
          </p:cNvSpPr>
          <p:nvPr/>
        </p:nvSpPr>
        <p:spPr bwMode="auto">
          <a:xfrm>
            <a:off x="900113" y="1123950"/>
            <a:ext cx="7345362" cy="4897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pt-BR" sz="18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325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4900"/>
            <a:ext cx="9144000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685800" y="334963"/>
            <a:ext cx="7772400" cy="4114800"/>
          </a:xfrm>
        </p:spPr>
        <p:txBody>
          <a:bodyPr/>
          <a:lstStyle/>
          <a:p>
            <a:pPr algn="ctr">
              <a:defRPr/>
            </a:pPr>
            <a:r>
              <a:rPr lang="pt-BR" sz="4400" dirty="0" smtClean="0">
                <a:latin typeface="Impact" panose="020B0806030902050204" pitchFamily="34" charset="0"/>
              </a:rPr>
              <a:t>ORGANIZAÇÃO E APRESENTAÇÃO </a:t>
            </a:r>
          </a:p>
          <a:p>
            <a:pPr marL="0" indent="0" algn="ctr">
              <a:buFontTx/>
              <a:buNone/>
              <a:defRPr/>
            </a:pPr>
            <a:r>
              <a:rPr lang="pt-BR" sz="4400" dirty="0" smtClean="0">
                <a:latin typeface="Impact" panose="020B0806030902050204" pitchFamily="34" charset="0"/>
              </a:rPr>
              <a:t>DO</a:t>
            </a:r>
          </a:p>
          <a:p>
            <a:pPr marL="0" indent="0" algn="ctr">
              <a:buFontTx/>
              <a:buNone/>
              <a:defRPr/>
            </a:pPr>
            <a:r>
              <a:rPr lang="pt-BR" sz="4400" dirty="0" smtClean="0">
                <a:latin typeface="Impact" panose="020B0806030902050204" pitchFamily="34" charset="0"/>
              </a:rPr>
              <a:t> TRABALHO CIENTÍFICO</a:t>
            </a:r>
            <a:endParaRPr lang="pt-BR" sz="4400" dirty="0">
              <a:latin typeface="Impact" panose="020B0806030902050204" pitchFamily="3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8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44600" y="123825"/>
            <a:ext cx="7219950" cy="2087563"/>
          </a:xfrm>
        </p:spPr>
        <p:txBody>
          <a:bodyPr/>
          <a:lstStyle/>
          <a:p>
            <a:pPr eaLnBrk="1" hangingPunct="1"/>
            <a:r>
              <a:rPr lang="pt-BR" sz="3600" b="1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Questão: o Projeto aprimorou suas habilidades para desenvolver um processo de investigação estatística?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610600" cy="5334000"/>
          </a:xfrm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z="2400" b="1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endParaRPr lang="pt-BR" sz="2400" b="1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endParaRPr lang="pt-BR" sz="2400" b="1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endParaRPr lang="pt-BR" sz="2400" b="1" smtClean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0532" name="AutoShape 4"/>
          <p:cNvSpPr>
            <a:spLocks noChangeArrowheads="1"/>
          </p:cNvSpPr>
          <p:nvPr/>
        </p:nvSpPr>
        <p:spPr bwMode="auto">
          <a:xfrm>
            <a:off x="5105400" y="2743200"/>
            <a:ext cx="2438400" cy="1143000"/>
          </a:xfrm>
          <a:prstGeom prst="rightArrow">
            <a:avLst>
              <a:gd name="adj1" fmla="val 50000"/>
              <a:gd name="adj2" fmla="val 53333"/>
            </a:avLst>
          </a:prstGeom>
          <a:solidFill>
            <a:srgbClr val="CC99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sz="2400" b="1">
                <a:latin typeface="Arial Narrow" panose="020B0606020202030204" pitchFamily="34" charset="0"/>
              </a:rPr>
              <a:t>6=sim</a:t>
            </a:r>
          </a:p>
        </p:txBody>
      </p:sp>
      <p:sp>
        <p:nvSpPr>
          <p:cNvPr id="150533" name="AutoShape 5"/>
          <p:cNvSpPr>
            <a:spLocks noChangeArrowheads="1"/>
          </p:cNvSpPr>
          <p:nvPr/>
        </p:nvSpPr>
        <p:spPr bwMode="auto">
          <a:xfrm rot="-2343">
            <a:off x="1828800" y="2743200"/>
            <a:ext cx="2366963" cy="1143000"/>
          </a:xfrm>
          <a:prstGeom prst="leftArrow">
            <a:avLst>
              <a:gd name="adj1" fmla="val 50000"/>
              <a:gd name="adj2" fmla="val 51771"/>
            </a:avLst>
          </a:prstGeom>
          <a:solidFill>
            <a:srgbClr val="CC99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sz="2400" b="1">
                <a:latin typeface="Arial Narrow" panose="020B0606020202030204" pitchFamily="34" charset="0"/>
              </a:rPr>
              <a:t>2=não</a:t>
            </a:r>
          </a:p>
        </p:txBody>
      </p:sp>
      <p:sp>
        <p:nvSpPr>
          <p:cNvPr id="54278" name="AutoShape 6"/>
          <p:cNvSpPr>
            <a:spLocks noChangeArrowheads="1"/>
          </p:cNvSpPr>
          <p:nvPr/>
        </p:nvSpPr>
        <p:spPr bwMode="auto">
          <a:xfrm>
            <a:off x="4724400" y="3886200"/>
            <a:ext cx="76200" cy="76200"/>
          </a:xfrm>
          <a:prstGeom prst="downArrow">
            <a:avLst>
              <a:gd name="adj1" fmla="val 50000"/>
              <a:gd name="adj2" fmla="val 25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  <p:sp>
        <p:nvSpPr>
          <p:cNvPr id="150535" name="AutoShape 7"/>
          <p:cNvSpPr>
            <a:spLocks noChangeArrowheads="1"/>
          </p:cNvSpPr>
          <p:nvPr/>
        </p:nvSpPr>
        <p:spPr bwMode="auto">
          <a:xfrm rot="5460769">
            <a:off x="4229100" y="4686300"/>
            <a:ext cx="2514600" cy="1219200"/>
          </a:xfrm>
          <a:prstGeom prst="rightArrow">
            <a:avLst>
              <a:gd name="adj1" fmla="val 50000"/>
              <a:gd name="adj2" fmla="val 51563"/>
            </a:avLst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sz="2400" b="1">
                <a:latin typeface="Arial Narrow" panose="020B0606020202030204" pitchFamily="34" charset="0"/>
              </a:rPr>
              <a:t>3=em parte</a:t>
            </a:r>
          </a:p>
        </p:txBody>
      </p:sp>
      <p:sp>
        <p:nvSpPr>
          <p:cNvPr id="150536" name="AutoShape 8"/>
          <p:cNvSpPr>
            <a:spLocks noChangeArrowheads="1"/>
          </p:cNvSpPr>
          <p:nvPr/>
        </p:nvSpPr>
        <p:spPr bwMode="auto">
          <a:xfrm rot="5413818">
            <a:off x="5829300" y="4686300"/>
            <a:ext cx="2514600" cy="1219200"/>
          </a:xfrm>
          <a:prstGeom prst="rightArrow">
            <a:avLst>
              <a:gd name="adj1" fmla="val 50000"/>
              <a:gd name="adj2" fmla="val 51563"/>
            </a:avLst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sz="2400" b="1">
                <a:latin typeface="Arial Narrow" panose="020B0606020202030204" pitchFamily="34" charset="0"/>
              </a:rPr>
              <a:t>3=signifi.</a:t>
            </a:r>
          </a:p>
        </p:txBody>
      </p:sp>
      <p:pic>
        <p:nvPicPr>
          <p:cNvPr id="5428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038"/>
            <a:ext cx="91440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2" grpId="0" animBg="1" autoUpdateAnimBg="0"/>
      <p:bldP spid="150533" grpId="0" animBg="1" autoUpdateAnimBg="0"/>
      <p:bldP spid="150535" grpId="0" animBg="1" autoUpdateAnimBg="0"/>
      <p:bldP spid="150536" grpId="0" animBg="1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4900"/>
            <a:ext cx="9144000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3" name="Oval 3"/>
          <p:cNvSpPr>
            <a:spLocks noChangeArrowheads="1"/>
          </p:cNvSpPr>
          <p:nvPr/>
        </p:nvSpPr>
        <p:spPr bwMode="auto">
          <a:xfrm>
            <a:off x="1752600" y="609600"/>
            <a:ext cx="2514600" cy="6096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  <p:sp>
        <p:nvSpPr>
          <p:cNvPr id="152580" name="PubRRectCallout"/>
          <p:cNvSpPr>
            <a:spLocks noEditPoints="1" noChangeArrowheads="1"/>
          </p:cNvSpPr>
          <p:nvPr/>
        </p:nvSpPr>
        <p:spPr bwMode="auto">
          <a:xfrm>
            <a:off x="5508625" y="304800"/>
            <a:ext cx="3024188" cy="5429250"/>
          </a:xfrm>
          <a:custGeom>
            <a:avLst/>
            <a:gdLst>
              <a:gd name="T0" fmla="*/ 211706321 w 21600"/>
              <a:gd name="T1" fmla="*/ 0 h 21600"/>
              <a:gd name="T2" fmla="*/ 0 w 21600"/>
              <a:gd name="T3" fmla="*/ 545739413 h 21600"/>
              <a:gd name="T4" fmla="*/ 0 w 21600"/>
              <a:gd name="T5" fmla="*/ 1364664609 h 21600"/>
              <a:gd name="T6" fmla="*/ 211706321 w 21600"/>
              <a:gd name="T7" fmla="*/ 1091542166 h 21600"/>
              <a:gd name="T8" fmla="*/ 423412642 w 21600"/>
              <a:gd name="T9" fmla="*/ 545739413 h 2160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45 w 21600"/>
              <a:gd name="T16" fmla="*/ 145 h 21600"/>
              <a:gd name="T17" fmla="*/ 21409 w 21600"/>
              <a:gd name="T18" fmla="*/ 17106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532" y="0"/>
                </a:moveTo>
                <a:cubicBezTo>
                  <a:pt x="238" y="0"/>
                  <a:pt x="0" y="238"/>
                  <a:pt x="0" y="532"/>
                </a:cubicBezTo>
                <a:lnTo>
                  <a:pt x="0" y="16745"/>
                </a:lnTo>
                <a:cubicBezTo>
                  <a:pt x="0" y="17039"/>
                  <a:pt x="238" y="17277"/>
                  <a:pt x="532" y="17277"/>
                </a:cubicBezTo>
                <a:lnTo>
                  <a:pt x="2623" y="17277"/>
                </a:lnTo>
                <a:lnTo>
                  <a:pt x="0" y="21600"/>
                </a:lnTo>
                <a:lnTo>
                  <a:pt x="6515" y="17277"/>
                </a:lnTo>
                <a:lnTo>
                  <a:pt x="21016" y="17277"/>
                </a:lnTo>
                <a:cubicBezTo>
                  <a:pt x="21339" y="17277"/>
                  <a:pt x="21600" y="17039"/>
                  <a:pt x="21600" y="16745"/>
                </a:cubicBezTo>
                <a:lnTo>
                  <a:pt x="21600" y="532"/>
                </a:lnTo>
                <a:cubicBezTo>
                  <a:pt x="21600" y="238"/>
                  <a:pt x="21339" y="0"/>
                  <a:pt x="21016" y="0"/>
                </a:cubicBezTo>
                <a:lnTo>
                  <a:pt x="532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sz="2800" b="1" u="sng">
                <a:latin typeface="Arial" panose="020B0604020202020204" pitchFamily="34" charset="0"/>
              </a:rPr>
              <a:t>Julia:</a:t>
            </a:r>
            <a:r>
              <a:rPr lang="pt-BR" sz="2800">
                <a:latin typeface="Arial" panose="020B0604020202020204" pitchFamily="34" charset="0"/>
              </a:rPr>
              <a:t> </a:t>
            </a:r>
            <a:r>
              <a:rPr lang="pt-BR" sz="2400" b="1">
                <a:latin typeface="Arial Narrow" panose="020B0606020202030204" pitchFamily="34" charset="0"/>
              </a:rPr>
              <a:t>“</a:t>
            </a:r>
            <a:r>
              <a:rPr lang="pt-BR" sz="2400" b="1" i="1">
                <a:latin typeface="Arial Narrow" panose="020B0606020202030204" pitchFamily="34" charset="0"/>
              </a:rPr>
              <a:t>porque com o projeto consegui conhecer um pouco sobre o processo de investigação estatística, mas esse conhecimento ainda é pequeno</a:t>
            </a:r>
            <a:r>
              <a:rPr lang="pt-BR" sz="2400" b="1">
                <a:latin typeface="Arial Narrow" panose="020B0606020202030204" pitchFamily="34" charset="0"/>
              </a:rPr>
              <a:t>”.</a:t>
            </a:r>
            <a:r>
              <a:rPr lang="pt-BR" sz="2400" b="1">
                <a:latin typeface="Arial" panose="020B0604020202020204" pitchFamily="34" charset="0"/>
              </a:rPr>
              <a:t> </a:t>
            </a:r>
            <a:endParaRPr lang="pt-BR" sz="2400" b="1"/>
          </a:p>
        </p:txBody>
      </p:sp>
      <p:sp>
        <p:nvSpPr>
          <p:cNvPr id="152581" name="PubRRectCallout"/>
          <p:cNvSpPr>
            <a:spLocks noEditPoints="1" noChangeArrowheads="1"/>
          </p:cNvSpPr>
          <p:nvPr/>
        </p:nvSpPr>
        <p:spPr bwMode="auto">
          <a:xfrm>
            <a:off x="468313" y="260350"/>
            <a:ext cx="3119437" cy="5545138"/>
          </a:xfrm>
          <a:custGeom>
            <a:avLst/>
            <a:gdLst>
              <a:gd name="T0" fmla="*/ 225252091 w 21600"/>
              <a:gd name="T1" fmla="*/ 0 h 21600"/>
              <a:gd name="T2" fmla="*/ 0 w 21600"/>
              <a:gd name="T3" fmla="*/ 569285945 h 21600"/>
              <a:gd name="T4" fmla="*/ 317751341 w 21600"/>
              <a:gd name="T5" fmla="*/ 1423544233 h 21600"/>
              <a:gd name="T6" fmla="*/ 225252091 w 21600"/>
              <a:gd name="T7" fmla="*/ 1138637610 h 21600"/>
              <a:gd name="T8" fmla="*/ 450504037 w 21600"/>
              <a:gd name="T9" fmla="*/ 569285945 h 2160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45 w 21600"/>
              <a:gd name="T16" fmla="*/ 145 h 21600"/>
              <a:gd name="T17" fmla="*/ 21409 w 21600"/>
              <a:gd name="T18" fmla="*/ 17106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532" y="0"/>
                </a:moveTo>
                <a:cubicBezTo>
                  <a:pt x="238" y="0"/>
                  <a:pt x="0" y="238"/>
                  <a:pt x="0" y="532"/>
                </a:cubicBezTo>
                <a:lnTo>
                  <a:pt x="0" y="16745"/>
                </a:lnTo>
                <a:cubicBezTo>
                  <a:pt x="0" y="17039"/>
                  <a:pt x="238" y="17277"/>
                  <a:pt x="532" y="17277"/>
                </a:cubicBezTo>
                <a:lnTo>
                  <a:pt x="2623" y="17277"/>
                </a:lnTo>
                <a:lnTo>
                  <a:pt x="15235" y="21600"/>
                </a:lnTo>
                <a:lnTo>
                  <a:pt x="6515" y="17277"/>
                </a:lnTo>
                <a:lnTo>
                  <a:pt x="21016" y="17277"/>
                </a:lnTo>
                <a:cubicBezTo>
                  <a:pt x="21339" y="17277"/>
                  <a:pt x="21600" y="17039"/>
                  <a:pt x="21600" y="16745"/>
                </a:cubicBezTo>
                <a:lnTo>
                  <a:pt x="21600" y="532"/>
                </a:lnTo>
                <a:cubicBezTo>
                  <a:pt x="21600" y="238"/>
                  <a:pt x="21339" y="0"/>
                  <a:pt x="21016" y="0"/>
                </a:cubicBezTo>
                <a:lnTo>
                  <a:pt x="532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sz="2800" b="1" u="sng">
                <a:latin typeface="Arial" panose="020B0604020202020204" pitchFamily="34" charset="0"/>
              </a:rPr>
              <a:t>André</a:t>
            </a:r>
            <a:r>
              <a:rPr lang="pt-BR" sz="2800" b="1">
                <a:latin typeface="Arial" panose="020B0604020202020204" pitchFamily="34" charset="0"/>
              </a:rPr>
              <a:t>:</a:t>
            </a:r>
            <a:r>
              <a:rPr lang="pt-BR">
                <a:latin typeface="Arial" panose="020B0604020202020204" pitchFamily="34" charset="0"/>
              </a:rPr>
              <a:t> </a:t>
            </a:r>
            <a:r>
              <a:rPr lang="pt-BR" sz="2400" b="1" i="1">
                <a:latin typeface="Arial Narrow" panose="020B0606020202030204" pitchFamily="34" charset="0"/>
              </a:rPr>
              <a:t>“por meio do Projeto, tive a oportunidade de realizar várias comparações entre os dados desenvolvidos na pesquisa e isso contribuiu para ampliar a capacidade de entendimento do assunto”.</a:t>
            </a:r>
            <a:r>
              <a:rPr lang="pt-BR" sz="2400" b="1"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5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0" grpId="0" animBg="1"/>
      <p:bldP spid="15258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WordArt 2"/>
          <p:cNvSpPr>
            <a:spLocks noChangeArrowheads="1" noChangeShapeType="1" noTextEdit="1"/>
          </p:cNvSpPr>
          <p:nvPr/>
        </p:nvSpPr>
        <p:spPr bwMode="auto">
          <a:xfrm>
            <a:off x="539750" y="390525"/>
            <a:ext cx="8315325" cy="744538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/>
              <a:t> Hernández e Ventura (1998),</a:t>
            </a:r>
          </a:p>
        </p:txBody>
      </p:sp>
      <p:sp>
        <p:nvSpPr>
          <p:cNvPr id="140291" name="Rectangle 3"/>
          <p:cNvSpPr>
            <a:spLocks noChangeArrowheads="1"/>
          </p:cNvSpPr>
          <p:nvPr/>
        </p:nvSpPr>
        <p:spPr bwMode="auto">
          <a:xfrm>
            <a:off x="214313" y="3429000"/>
            <a:ext cx="8640762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sz="2800">
                <a:latin typeface="Arial" panose="020B0604020202020204" pitchFamily="34" charset="0"/>
              </a:rPr>
              <a:t>“O trabalho com projetos contribui para favorecer, nos estudantes, a aquisição de capacidades relacionadas com investigações, criatividade, síntese e integração de conhecimentos e de conteúdos, tomadas de decisão e formas de comunicação (escrita e oral). </a:t>
            </a:r>
            <a:endParaRPr lang="pt-BR" sz="2800" b="1" i="1">
              <a:latin typeface="Arial Narrow" panose="020B0606020202030204" pitchFamily="34" charset="0"/>
            </a:endParaRP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4475"/>
            <a:ext cx="914400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0" grpId="0" animBg="1"/>
      <p:bldP spid="140291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23938" y="304800"/>
            <a:ext cx="7435850" cy="1066800"/>
          </a:xfrm>
        </p:spPr>
        <p:txBody>
          <a:bodyPr/>
          <a:lstStyle/>
          <a:p>
            <a:pPr algn="l" eaLnBrk="1" hangingPunct="1"/>
            <a:r>
              <a:rPr lang="pt-BR" sz="3200" dirty="0" smtClean="0"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CONTRIBUIÇÕES RELATIVAS À ORGANIZAÇÃO E APRESENTAÇÃO DO TRABALHO CIENTÍFICO</a:t>
            </a:r>
            <a:r>
              <a:rPr lang="pt-BR" sz="32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.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3600" dirty="0" smtClean="0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3325" y="1755775"/>
            <a:ext cx="7545388" cy="52022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pt-BR" sz="2400" dirty="0" smtClean="0">
                <a:latin typeface="Impact" panose="020B0806030902050204" pitchFamily="34" charset="0"/>
                <a:cs typeface="Arial" panose="020B0604020202020204" pitchFamily="34" charset="0"/>
              </a:rPr>
              <a:t>CONHECIMENTOS UTILIZADOS PARA CONSTRUÇÃO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pt-BR" sz="2400" dirty="0" smtClean="0">
                <a:latin typeface="Impact" panose="020B0806030902050204" pitchFamily="34" charset="0"/>
                <a:cs typeface="Arial" panose="020B0604020202020204" pitchFamily="34" charset="0"/>
              </a:rPr>
              <a:t>PROJETO DE PESQUISA DOS ALUNOS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pt-BR" sz="800" dirty="0" smtClean="0"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defRPr/>
            </a:pPr>
            <a:r>
              <a:rPr lang="pt-BR" sz="24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Métodos e técnicas de pesquisa</a:t>
            </a:r>
            <a:r>
              <a:rPr lang="pt-BR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pt-BR" sz="24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Elaborar e/ou planejar uma pesquisa segundo as normas científicas</a:t>
            </a:r>
            <a:r>
              <a:rPr lang="pt-BR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pt-BR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Organizar uma apresentação através de relatório escrito.</a:t>
            </a:r>
            <a:endParaRPr lang="pt-BR" sz="2400" b="1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defRPr/>
            </a:pPr>
            <a:r>
              <a:rPr lang="pt-BR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Organizar uma apresentação através de relatório eletrônico.</a:t>
            </a:r>
            <a:endParaRPr lang="pt-BR" sz="2400" b="1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defRPr/>
            </a:pPr>
            <a:r>
              <a:rPr lang="pt-BR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Organizar uma apresentação utilizando o software Power </a:t>
            </a:r>
            <a:r>
              <a:rPr lang="pt-BR" sz="24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Point</a:t>
            </a:r>
            <a:r>
              <a:rPr lang="pt-BR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para seminário.</a:t>
            </a:r>
            <a:endParaRPr lang="pt-BR" sz="2400" b="1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defRPr/>
            </a:pPr>
            <a:r>
              <a:rPr lang="pt-BR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Apresentação “oral” dos resultados de uma pesquisa em um seminário.</a:t>
            </a:r>
            <a:endParaRPr lang="pt-BR" sz="24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9396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610600" y="6248400"/>
            <a:ext cx="228600" cy="304800"/>
          </a:xfrm>
          <a:prstGeom prst="actionButtonForwardNex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  <p:sp>
        <p:nvSpPr>
          <p:cNvPr id="59397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229600" y="838200"/>
            <a:ext cx="381000" cy="457200"/>
          </a:xfrm>
          <a:prstGeom prst="actionButtonForwardNex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419225"/>
            <a:ext cx="9144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287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6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56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56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56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56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56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4" grpId="0"/>
      <p:bldP spid="15667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4613"/>
            <a:ext cx="8610600" cy="1250950"/>
          </a:xfrm>
        </p:spPr>
        <p:txBody>
          <a:bodyPr/>
          <a:lstStyle/>
          <a:p>
            <a:pPr eaLnBrk="1" hangingPunct="1"/>
            <a:r>
              <a:rPr lang="pt-BR" sz="2400" b="1" dirty="0" smtClean="0">
                <a:latin typeface="Impact" pitchFamily="34" charset="0"/>
                <a:cs typeface="Arial" pitchFamily="34" charset="0"/>
              </a:rPr>
              <a:t>CORRELAÇÃO ENTRE OS CONHECIMENTOS UTILIZADOS PARA CONSTRUÇÃO  DO  PROJETO DE PESQUISA DOS ALUNOS COM O NÍVEL DE PARTICIPAÇÃO DESTE CONHECIMENTO. </a:t>
            </a:r>
          </a:p>
        </p:txBody>
      </p:sp>
      <p:sp>
        <p:nvSpPr>
          <p:cNvPr id="60419" name="Rectangle 5"/>
          <p:cNvSpPr>
            <a:spLocks noChangeArrowheads="1"/>
          </p:cNvSpPr>
          <p:nvPr/>
        </p:nvSpPr>
        <p:spPr bwMode="auto">
          <a:xfrm>
            <a:off x="1771650" y="1309688"/>
            <a:ext cx="9144000" cy="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  <p:graphicFrame>
        <p:nvGraphicFramePr>
          <p:cNvPr id="158726" name="Object 6"/>
          <p:cNvGraphicFramePr>
            <a:graphicFrameLocks noChangeAspect="1"/>
          </p:cNvGraphicFramePr>
          <p:nvPr>
            <p:ph type="chart" idx="1"/>
          </p:nvPr>
        </p:nvGraphicFramePr>
        <p:xfrm>
          <a:off x="830263" y="1279525"/>
          <a:ext cx="7558087" cy="5578475"/>
        </p:xfrm>
        <a:graphic>
          <a:graphicData uri="http://schemas.openxmlformats.org/presentationml/2006/ole">
            <p:oleObj spid="_x0000_s60424" name="Gráfico" r:id="rId3" imgW="5600700" imgH="4133850" progId="Excel.Sheet.8">
              <p:embed/>
            </p:oleObj>
          </a:graphicData>
        </a:graphic>
      </p:graphicFrame>
      <p:sp>
        <p:nvSpPr>
          <p:cNvPr id="60421" name="AutoShape 7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534400" y="6096000"/>
            <a:ext cx="304800" cy="304800"/>
          </a:xfrm>
          <a:prstGeom prst="actionButtonBackPrevious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8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/>
      <p:bldOleChart spid="15872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WordArt 2"/>
          <p:cNvSpPr>
            <a:spLocks noChangeArrowheads="1" noChangeShapeType="1" noTextEdit="1"/>
          </p:cNvSpPr>
          <p:nvPr/>
        </p:nvSpPr>
        <p:spPr bwMode="auto">
          <a:xfrm>
            <a:off x="539552" y="260648"/>
            <a:ext cx="8315325" cy="889025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pt-BR" sz="3600" kern="10" dirty="0">
                <a:latin typeface="Arial Black" panose="020B0A04020102020204" pitchFamily="34" charset="0"/>
              </a:rPr>
              <a:t>Fala o participante do Projeto</a:t>
            </a:r>
          </a:p>
          <a:p>
            <a:pPr algn="ctr">
              <a:defRPr/>
            </a:pPr>
            <a:r>
              <a:rPr lang="pt-BR" sz="3600" dirty="0"/>
              <a:t>Quanto ao saber adquirido para se apresentar perante um grupo de pessoas,</a:t>
            </a:r>
            <a:endParaRPr lang="pt-BR" sz="3600" kern="10" dirty="0">
              <a:latin typeface="Arial Black" panose="020B0A04020102020204" pitchFamily="34" charset="0"/>
            </a:endParaRPr>
          </a:p>
        </p:txBody>
      </p:sp>
      <p:sp>
        <p:nvSpPr>
          <p:cNvPr id="140291" name="Rectangle 3"/>
          <p:cNvSpPr>
            <a:spLocks noChangeArrowheads="1"/>
          </p:cNvSpPr>
          <p:nvPr/>
        </p:nvSpPr>
        <p:spPr bwMode="auto">
          <a:xfrm>
            <a:off x="107950" y="3035300"/>
            <a:ext cx="8928100" cy="405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buFontTx/>
              <a:buNone/>
            </a:pPr>
            <a:r>
              <a:rPr lang="pt-BR" sz="2800" i="1" dirty="0">
                <a:latin typeface="Arial" panose="020B0604020202020204" pitchFamily="34" charset="0"/>
              </a:rPr>
              <a:t>“O melhor do projeto é a apresentação, principalmente eu que faço bacharelado, a gente não tem matéria que faz apresentações, de como dar uma aula, como falar, como se expressar” [...]. Nesse ponto o projeto foi bom, [...]  porque os trabalhos que apresentei depois deste dia, nem esboço eu não levei, eu já comecei a me libertar do esboço.” </a:t>
            </a:r>
            <a:endParaRPr lang="pt-BR" sz="2800" dirty="0">
              <a:latin typeface="Arial" panose="020B0604020202020204" pitchFamily="34" charset="0"/>
            </a:endParaRPr>
          </a:p>
          <a:p>
            <a:pPr algn="just">
              <a:buFontTx/>
              <a:buNone/>
            </a:pPr>
            <a:r>
              <a:rPr lang="pt-BR" sz="2800" dirty="0">
                <a:latin typeface="Arial" panose="020B0604020202020204" pitchFamily="34" charset="0"/>
              </a:rPr>
              <a:t> 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sz="2800" b="1" i="1" dirty="0">
              <a:latin typeface="Arial Narrow" panose="020B0606020202030204" pitchFamily="34" charset="0"/>
            </a:endParaRPr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412875"/>
            <a:ext cx="914400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9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7458" name="WordArt 2"/>
          <p:cNvSpPr>
            <a:spLocks noChangeArrowheads="1" noChangeShapeType="1" noTextEdit="1"/>
          </p:cNvSpPr>
          <p:nvPr/>
        </p:nvSpPr>
        <p:spPr bwMode="auto">
          <a:xfrm>
            <a:off x="827088" y="3141663"/>
            <a:ext cx="7489825" cy="3443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C9900"/>
                </a:solidFill>
                <a:effectLst>
                  <a:outerShdw dist="89803" dir="2700000" algn="ctr" rotWithShape="0">
                    <a:schemeClr val="tx1"/>
                  </a:outerShdw>
                </a:effectLst>
                <a:latin typeface="Impact" panose="020B0806030902050204" pitchFamily="34" charset="0"/>
              </a:rPr>
              <a:t>INFORMATICA</a:t>
            </a:r>
          </a:p>
          <a:p>
            <a:pPr algn="ctr"/>
            <a:r>
              <a:rPr lang="pt-BR" sz="3600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C9900"/>
                </a:solidFill>
                <a:effectLst>
                  <a:outerShdw dist="89803" dir="2700000" algn="ctr" rotWithShape="0">
                    <a:schemeClr val="tx1"/>
                  </a:outerShdw>
                </a:effectLst>
                <a:latin typeface="Impact" panose="020B0806030902050204" pitchFamily="34" charset="0"/>
              </a:rPr>
              <a:t>E</a:t>
            </a:r>
          </a:p>
          <a:p>
            <a:pPr algn="ctr"/>
            <a:r>
              <a:rPr lang="pt-BR" sz="3600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C9900"/>
                </a:solidFill>
                <a:effectLst>
                  <a:outerShdw dist="89803" dir="2700000" algn="ctr" rotWithShape="0">
                    <a:schemeClr val="tx1"/>
                  </a:outerShdw>
                </a:effectLst>
                <a:latin typeface="Impact" panose="020B0806030902050204" pitchFamily="34" charset="0"/>
              </a:rPr>
              <a:t>EDUCAÇÃO ESTATÍSTICA</a:t>
            </a:r>
          </a:p>
        </p:txBody>
      </p:sp>
      <p:sp>
        <p:nvSpPr>
          <p:cNvPr id="63492" name="Rectangle 3"/>
          <p:cNvSpPr>
            <a:spLocks noChangeArrowheads="1"/>
          </p:cNvSpPr>
          <p:nvPr/>
        </p:nvSpPr>
        <p:spPr bwMode="auto">
          <a:xfrm>
            <a:off x="34925" y="2420938"/>
            <a:ext cx="9144000" cy="2174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7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8" grpId="0" animBg="1"/>
      <p:bldP spid="147458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0" y="68263"/>
            <a:ext cx="5973763" cy="1143000"/>
          </a:xfrm>
        </p:spPr>
        <p:txBody>
          <a:bodyPr/>
          <a:lstStyle/>
          <a:p>
            <a:pPr algn="l" eaLnBrk="1" hangingPunct="1"/>
            <a:r>
              <a:rPr lang="pt-BR" sz="3200" smtClean="0">
                <a:solidFill>
                  <a:schemeClr val="tx1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INTEGRAÇÃO ENTRE ESTATÍSTICA E RECURSOS COMPUTACIONAIS</a:t>
            </a:r>
            <a:endParaRPr lang="pt-BR" sz="3600" smtClean="0">
              <a:solidFill>
                <a:schemeClr val="tx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6225" y="1211263"/>
            <a:ext cx="5832475" cy="5341937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pt-BR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Conhecimentos utilizados para construção Projeto de Pesquisa dos alunos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pt-BR" sz="24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Organizar dados através de planilha.</a:t>
            </a:r>
            <a:endParaRPr lang="pt-BR" sz="2400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pt-BR" sz="24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Organizar dados utilizando tabela dinâmica.</a:t>
            </a:r>
            <a:endParaRPr lang="pt-BR" sz="2400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pt-BR" sz="24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Elaborar gráficos. </a:t>
            </a:r>
            <a:endParaRPr lang="pt-BR" sz="2400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pt-BR" sz="24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Correlacionar dados.</a:t>
            </a:r>
            <a:endParaRPr lang="pt-BR" sz="2400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pt-BR" sz="24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Utilizar medidas de dispersão.</a:t>
            </a:r>
            <a:endParaRPr lang="pt-BR" sz="2400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pt-BR" sz="24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Utilizar medidas de posição.</a:t>
            </a:r>
            <a:endParaRPr lang="pt-BR" sz="2400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pt-BR" sz="24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Utilizar testes de hipótese.</a:t>
            </a:r>
            <a:endParaRPr lang="pt-BR" sz="2400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pt-BR" sz="24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Utilizar métodos de amostragem.</a:t>
            </a:r>
            <a:endParaRPr lang="pt-BR" sz="2400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pt-BR" sz="24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Utilizar intervalo de confiança.</a:t>
            </a:r>
            <a:endParaRPr lang="pt-BR" sz="2400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pt-BR" sz="24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Utilizar Regressão.</a:t>
            </a:r>
            <a:endParaRPr lang="pt-BR" sz="2400" dirty="0" smtClean="0">
              <a:effectLst>
                <a:outerShdw blurRad="38100" dist="38100" dir="2700000" algn="tl">
                  <a:srgbClr val="808080"/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64516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610600" y="6248400"/>
            <a:ext cx="228600" cy="304800"/>
          </a:xfrm>
          <a:prstGeom prst="actionButtonForwardNex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  <p:pic>
        <p:nvPicPr>
          <p:cNvPr id="645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885825"/>
            <a:ext cx="1766887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6637338" y="0"/>
            <a:ext cx="142875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2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162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162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162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500"/>
                                        <p:tgtEl>
                                          <p:spTgt spid="162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500"/>
                                        <p:tgtEl>
                                          <p:spTgt spid="162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500"/>
                                        <p:tgtEl>
                                          <p:spTgt spid="162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500"/>
                                        <p:tgtEl>
                                          <p:spTgt spid="162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500"/>
                                        <p:tgtEl>
                                          <p:spTgt spid="1628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8" grpId="0"/>
      <p:bldP spid="16281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863" y="1557338"/>
            <a:ext cx="1382712" cy="4114800"/>
          </a:xfrm>
          <a:noFill/>
          <a:extLs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6"/>
          <p:cNvSpPr>
            <a:spLocks noChangeArrowheads="1"/>
          </p:cNvSpPr>
          <p:nvPr/>
        </p:nvSpPr>
        <p:spPr bwMode="auto">
          <a:xfrm>
            <a:off x="1660525" y="-4763"/>
            <a:ext cx="142875" cy="685800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 dirty="0">
              <a:latin typeface="Arial" panose="020B0604020202020204" pitchFamily="34" charset="0"/>
            </a:endParaRPr>
          </a:p>
        </p:txBody>
      </p:sp>
      <p:sp>
        <p:nvSpPr>
          <p:cNvPr id="8196" name="Título 1"/>
          <p:cNvSpPr>
            <a:spLocks noGrp="1"/>
          </p:cNvSpPr>
          <p:nvPr>
            <p:ph type="title"/>
          </p:nvPr>
        </p:nvSpPr>
        <p:spPr>
          <a:xfrm>
            <a:off x="1935163" y="260350"/>
            <a:ext cx="6572250" cy="1143000"/>
          </a:xfrm>
        </p:spPr>
        <p:txBody>
          <a:bodyPr/>
          <a:lstStyle/>
          <a:p>
            <a:r>
              <a:rPr lang="pt-BR" b="1" dirty="0" smtClean="0">
                <a:latin typeface="Impact" panose="020B0806030902050204" pitchFamily="34" charset="0"/>
              </a:rPr>
              <a:t>O meu papel:</a:t>
            </a:r>
            <a:endParaRPr lang="pt-BR" dirty="0" smtClean="0"/>
          </a:p>
        </p:txBody>
      </p:sp>
      <p:sp>
        <p:nvSpPr>
          <p:cNvPr id="8197" name="Retângulo 3"/>
          <p:cNvSpPr>
            <a:spLocks noChangeArrowheads="1"/>
          </p:cNvSpPr>
          <p:nvPr/>
        </p:nvSpPr>
        <p:spPr bwMode="auto">
          <a:xfrm>
            <a:off x="1954213" y="1403350"/>
            <a:ext cx="7010400" cy="440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chemeClr val="folHlink"/>
              </a:buClr>
              <a:buFontTx/>
              <a:buChar char="o"/>
            </a:pPr>
            <a:r>
              <a:rPr lang="pt-BR" dirty="0" smtClean="0"/>
              <a:t> Contribuir </a:t>
            </a:r>
            <a:r>
              <a:rPr lang="pt-BR" dirty="0"/>
              <a:t>com o processo ensino aprendizagem.</a:t>
            </a:r>
          </a:p>
          <a:p>
            <a:pPr algn="ctr">
              <a:buClr>
                <a:schemeClr val="folHlink"/>
              </a:buClr>
              <a:buFontTx/>
              <a:buChar char="o"/>
            </a:pPr>
            <a:r>
              <a:rPr lang="pt-BR" dirty="0" smtClean="0"/>
              <a:t> Orientar </a:t>
            </a:r>
            <a:r>
              <a:rPr lang="pt-BR" dirty="0"/>
              <a:t>os alunos nos seus projetos de pesquisa.</a:t>
            </a:r>
          </a:p>
          <a:p>
            <a:pPr algn="ctr">
              <a:buClr>
                <a:schemeClr val="folHlink"/>
              </a:buClr>
              <a:buFontTx/>
              <a:buChar char="o"/>
            </a:pPr>
            <a:r>
              <a:rPr lang="pt-BR" dirty="0" smtClean="0"/>
              <a:t> Realizar observações, </a:t>
            </a:r>
            <a:r>
              <a:rPr lang="pt-BR" dirty="0"/>
              <a:t>nos moldes da ”Observação participante”.</a:t>
            </a:r>
          </a:p>
          <a:p>
            <a:pPr algn="ctr">
              <a:buClr>
                <a:schemeClr val="folHlink"/>
              </a:buClr>
              <a:buFontTx/>
              <a:buChar char="o"/>
            </a:pPr>
            <a:r>
              <a:rPr lang="pt-BR" dirty="0" smtClean="0"/>
              <a:t> Investigar </a:t>
            </a:r>
            <a:r>
              <a:rPr lang="pt-BR" dirty="0"/>
              <a:t>a constituição dos saberes, no decurso do </a:t>
            </a:r>
            <a:r>
              <a:rPr lang="pt-BR" dirty="0" smtClean="0"/>
              <a:t>II semestre/2005.</a:t>
            </a:r>
            <a:endParaRPr lang="pt-BR" dirty="0"/>
          </a:p>
          <a:p>
            <a:pPr algn="ctr">
              <a:buClr>
                <a:schemeClr val="folHlink"/>
              </a:buClr>
              <a:buFontTx/>
              <a:buChar char="o"/>
            </a:pPr>
            <a:r>
              <a:rPr lang="pt-BR" dirty="0" smtClean="0"/>
              <a:t> Analisar </a:t>
            </a:r>
            <a:r>
              <a:rPr lang="pt-BR" dirty="0"/>
              <a:t>e registrar resultados desta proposta pedagógica.  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115888"/>
            <a:ext cx="6692900" cy="1143000"/>
          </a:xfrm>
        </p:spPr>
        <p:txBody>
          <a:bodyPr/>
          <a:lstStyle/>
          <a:p>
            <a:pPr algn="l" eaLnBrk="1" hangingPunct="1"/>
            <a:r>
              <a:rPr lang="pt-BR" sz="3200" b="1" smtClean="0">
                <a:latin typeface="Impact" panose="020B0806030902050204" pitchFamily="34" charset="0"/>
                <a:cs typeface="Arial" panose="020B0604020202020204" pitchFamily="34" charset="0"/>
              </a:rPr>
              <a:t>O ensino de Estatística, o trabalho com Projetos e a utilização das TICs </a:t>
            </a:r>
            <a:endParaRPr lang="pt-BR" sz="3200" b="1" smtClean="0">
              <a:latin typeface="Impact" panose="020B0806030902050204" pitchFamily="34" charset="0"/>
            </a:endParaRP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339975" y="1142985"/>
            <a:ext cx="6659563" cy="5715016"/>
          </a:xfrm>
        </p:spPr>
        <p:txBody>
          <a:bodyPr/>
          <a:lstStyle/>
          <a:p>
            <a:pPr algn="just" eaLnBrk="1" hangingPunct="1"/>
            <a:r>
              <a:rPr lang="pt-BR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Todos os projetos voltados para a área de aplicação estatística utilizaram programas estatísticos.</a:t>
            </a:r>
          </a:p>
          <a:p>
            <a:pPr algn="just" eaLnBrk="1" hangingPunct="1"/>
            <a:r>
              <a:rPr lang="pt-BR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O projeto “Simulação via Laboratório Virtual”, utilizou os recursos da </a:t>
            </a:r>
            <a:r>
              <a:rPr lang="pt-BR" sz="24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internet, </a:t>
            </a:r>
          </a:p>
          <a:p>
            <a:pPr algn="just" eaLnBrk="1" hangingPunct="1"/>
            <a:r>
              <a:rPr lang="pt-BR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O projeto “</a:t>
            </a:r>
            <a:r>
              <a:rPr lang="pt-BR" sz="24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Aplicação da Estatística na computação gráfica”, </a:t>
            </a:r>
            <a:r>
              <a:rPr lang="pt-BR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utilizou recursos para o tratamento de imagens e construção. </a:t>
            </a:r>
          </a:p>
          <a:p>
            <a:pPr algn="just" eaLnBrk="1" hangingPunct="1"/>
            <a:r>
              <a:rPr lang="pt-BR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Todos os trabalhos utilizaram programa com recursos de texto (</a:t>
            </a:r>
            <a:r>
              <a:rPr lang="pt-BR" sz="24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Word</a:t>
            </a:r>
            <a:r>
              <a:rPr lang="pt-BR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), tratamento de dados (</a:t>
            </a:r>
            <a:r>
              <a:rPr lang="pt-BR" sz="24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Excel</a:t>
            </a:r>
            <a:r>
              <a:rPr lang="pt-BR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) e programas de apresentação </a:t>
            </a:r>
            <a:r>
              <a:rPr lang="pt-BR" sz="24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(Power </a:t>
            </a:r>
            <a:r>
              <a:rPr lang="pt-BR" sz="2400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Point</a:t>
            </a:r>
            <a:r>
              <a:rPr lang="pt-BR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), </a:t>
            </a:r>
          </a:p>
          <a:p>
            <a:pPr algn="just" eaLnBrk="1" hangingPunct="1"/>
            <a:r>
              <a:rPr lang="pt-BR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Para comunicação entre nós e os elementos do grupo utilizamos recursos do correio eletrônico.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pt-BR" sz="2800" dirty="0" smtClean="0"/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250825" y="1268413"/>
            <a:ext cx="144463" cy="55895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2195513" y="1268413"/>
            <a:ext cx="144462" cy="55895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  <p:pic>
        <p:nvPicPr>
          <p:cNvPr id="65542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196975"/>
            <a:ext cx="930275" cy="5661025"/>
          </a:xfrm>
          <a:noFill/>
          <a:extLs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6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4" grpId="0"/>
      <p:bldP spid="161795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3" name="Rectangle 5"/>
          <p:cNvSpPr>
            <a:spLocks noChangeArrowheads="1"/>
          </p:cNvSpPr>
          <p:nvPr/>
        </p:nvSpPr>
        <p:spPr bwMode="auto">
          <a:xfrm>
            <a:off x="-900113" y="2420938"/>
            <a:ext cx="108886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pt-BR" sz="2800" b="1">
                <a:latin typeface="Arial" panose="020B0604020202020204" pitchFamily="34" charset="0"/>
              </a:rPr>
              <a:t>“</a:t>
            </a:r>
            <a:endParaRPr lang="pt-BR" sz="4000" b="1">
              <a:latin typeface="Arial" panose="020B0604020202020204" pitchFamily="34" charset="0"/>
            </a:endParaRPr>
          </a:p>
        </p:txBody>
      </p:sp>
      <p:sp>
        <p:nvSpPr>
          <p:cNvPr id="250886" name="WordArt 6"/>
          <p:cNvSpPr>
            <a:spLocks noChangeArrowheads="1" noChangeShapeType="1" noTextEdit="1"/>
          </p:cNvSpPr>
          <p:nvPr/>
        </p:nvSpPr>
        <p:spPr bwMode="auto">
          <a:xfrm>
            <a:off x="1258888" y="1052513"/>
            <a:ext cx="6661150" cy="4860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2000" kern="1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FFFFCC"/>
                  </a:outerShdw>
                </a:effectLst>
                <a:latin typeface="Arial Black" panose="020B0A04020102020204" pitchFamily="34" charset="0"/>
              </a:rPr>
              <a:t>Produção</a:t>
            </a:r>
          </a:p>
          <a:p>
            <a:r>
              <a:rPr lang="pt-BR" sz="2000" kern="1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FFFFCC"/>
                  </a:outerShdw>
                </a:effectLst>
                <a:latin typeface="Arial Black" panose="020B0A04020102020204" pitchFamily="34" charset="0"/>
              </a:rPr>
              <a:t>coletiva de</a:t>
            </a:r>
          </a:p>
          <a:p>
            <a:r>
              <a:rPr lang="pt-BR" sz="2000" kern="1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FFFFCC"/>
                  </a:outerShdw>
                </a:effectLst>
                <a:latin typeface="Arial Black" panose="020B0A04020102020204" pitchFamily="34" charset="0"/>
              </a:rPr>
              <a:t>Saberes</a:t>
            </a:r>
          </a:p>
          <a:p>
            <a:r>
              <a:rPr lang="pt-BR" sz="2000" kern="1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FFFFCC"/>
                  </a:outerShdw>
                </a:effectLst>
                <a:latin typeface="Arial Black" panose="020B0A04020102020204" pitchFamily="34" charset="0"/>
              </a:rPr>
              <a:t>Profissionais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0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0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115888"/>
            <a:ext cx="6981825" cy="1143000"/>
          </a:xfrm>
        </p:spPr>
        <p:txBody>
          <a:bodyPr/>
          <a:lstStyle/>
          <a:p>
            <a:pPr eaLnBrk="1" hangingPunct="1"/>
            <a:r>
              <a:rPr lang="pt-BR" sz="4000" smtClean="0">
                <a:latin typeface="Impact" panose="020B0806030902050204" pitchFamily="34" charset="0"/>
              </a:rPr>
              <a:t>TRABALHO EM GRUPO E  MERCADO DE TRABALHO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258888"/>
            <a:ext cx="7632700" cy="548322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endParaRPr lang="pt-BR" sz="2400" b="1" u="sng" dirty="0" smtClean="0">
              <a:latin typeface="Arial Narrow" panose="020B0606020202030204" pitchFamily="34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pt-BR" sz="2400" b="1" u="sng" dirty="0" smtClean="0">
                <a:latin typeface="Arial Narrow" panose="020B0606020202030204" pitchFamily="34" charset="0"/>
              </a:rPr>
              <a:t>QUESTÃO: </a:t>
            </a:r>
            <a:r>
              <a:rPr lang="pt-BR" sz="2400" b="1" dirty="0" smtClean="0">
                <a:latin typeface="Arial Narrow" panose="020B0606020202030204" pitchFamily="34" charset="0"/>
              </a:rPr>
              <a:t>A </a:t>
            </a:r>
            <a:r>
              <a:rPr lang="pt-BR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EXPERIÊNCIA DE TRABALHAR EM GRUPO SERÁ  IMPORTANTE PARA A VIDA PROFISSIONAL DE VOCÊS? </a:t>
            </a:r>
          </a:p>
          <a:p>
            <a:pPr algn="ctr" eaLnBrk="1" hangingPunct="1">
              <a:lnSpc>
                <a:spcPct val="80000"/>
              </a:lnSpc>
            </a:pPr>
            <a:endParaRPr lang="pt-BR" sz="2400" b="1" u="sng" dirty="0" smtClean="0">
              <a:solidFill>
                <a:srgbClr val="FF23FF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t-BR" sz="2400" b="1" dirty="0" smtClean="0">
                <a:solidFill>
                  <a:srgbClr val="FF23F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      </a:t>
            </a:r>
            <a:r>
              <a:rPr lang="pt-BR" sz="2400" b="1" u="sng" dirty="0" smtClean="0">
                <a:solidFill>
                  <a:srgbClr val="0099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Lara:</a:t>
            </a:r>
            <a:r>
              <a:rPr lang="pt-BR" sz="2400" b="1" dirty="0" smtClean="0">
                <a:solidFill>
                  <a:srgbClr val="0099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b="1" i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“sim, acredito que sim, </a:t>
            </a:r>
            <a:r>
              <a:rPr lang="pt-BR" sz="24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eu acho que o desenvolvimento é bem maior, porque eu sempre gostei de trabalhar em grupo, eu acho que cada componente do grupo tem muito a acrescentar para o conhecimento do outro. Então, é uma troca de informação que as pessoas estão tendo ali e junto estão construindo, por exemplo, um projeto e chegando a um resultado final melhor, porque cada um traz um pouco de conhecimento que tem. Torna mais rico o conhecimento que cada um já tem e o conhecimento que cada um está buscando. Você sozinha se limita, e seu companheiro trazendo informações ele vai te passar o que ele sabe e você vai passar para ele o que você sabe”.</a:t>
            </a:r>
            <a:endParaRPr lang="pt-BR" sz="2400" b="1" i="1" dirty="0" smtClean="0">
              <a:latin typeface="Arial Narrow" panose="020B0606020202030204" pitchFamily="34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pt-BR" sz="2400" b="1" i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7588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66100" y="0"/>
            <a:ext cx="977900" cy="6858000"/>
          </a:xfrm>
          <a:noFill/>
          <a:extLs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8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8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2" grpId="0"/>
      <p:bldP spid="16896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6478588" cy="1752600"/>
          </a:xfrm>
        </p:spPr>
        <p:txBody>
          <a:bodyPr/>
          <a:lstStyle/>
          <a:p>
            <a:pPr eaLnBrk="1" hangingPunct="1"/>
            <a:r>
              <a:rPr lang="pt-BR" sz="2400" b="1" smtClean="0">
                <a:solidFill>
                  <a:srgbClr val="2424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QUESTÃO:</a:t>
            </a:r>
            <a:r>
              <a:rPr lang="pt-BR" sz="2400" b="1" smtClean="0">
                <a:latin typeface="Arial" panose="020B0604020202020204" pitchFamily="34" charset="0"/>
                <a:cs typeface="Arial" panose="020B0604020202020204" pitchFamily="34" charset="0"/>
              </a:rPr>
              <a:t> OS ALUNOS QUANDO DO EXERCÍCIO DE SUA PROFISSÃO, UTILIZARÃO ESTA METODOLOGIA DESENVOLVIDA NESTE PROJETO</a:t>
            </a:r>
            <a:endParaRPr lang="pt-BR" sz="2400" b="1" smtClean="0"/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1989138"/>
            <a:ext cx="6046787" cy="41148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pt-BR" sz="2800" b="1" smtClean="0">
                <a:solidFill>
                  <a:srgbClr val="0033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ALINE:</a:t>
            </a:r>
            <a:r>
              <a:rPr lang="pt-BR" sz="2800" b="1" smtClean="0">
                <a:latin typeface="Arial Narrow" panose="020B0606020202030204" pitchFamily="34" charset="0"/>
                <a:cs typeface="Arial" panose="020B0604020202020204" pitchFamily="34" charset="0"/>
              </a:rPr>
              <a:t> “esta é uma alternativa para motivar os alunos, para fazê-los se interessar pela matéria, por isso, eu acho que este tipo de projeto é válido, porque os alunos vão estar compreendendo melhor o conteúdo”. </a:t>
            </a:r>
          </a:p>
          <a:p>
            <a:pPr algn="just" eaLnBrk="1" hangingPunct="1">
              <a:lnSpc>
                <a:spcPct val="90000"/>
              </a:lnSpc>
            </a:pPr>
            <a:r>
              <a:rPr lang="pt-BR" sz="2800" b="1" smtClean="0">
                <a:latin typeface="Arial Narrow" panose="020B0606020202030204" pitchFamily="34" charset="0"/>
                <a:cs typeface="Arial" panose="020B0604020202020204" pitchFamily="34" charset="0"/>
              </a:rPr>
              <a:t>Os demais alunos que pretendem ministrar aulas no Ensino Superior também pretendem utilizar esta metodologia</a:t>
            </a:r>
            <a:endParaRPr lang="pt-BR" sz="2800" b="1" smtClean="0">
              <a:latin typeface="Arial Narrow" panose="020B0606020202030204" pitchFamily="34" charset="0"/>
            </a:endParaRP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323850" y="3860800"/>
            <a:ext cx="71438" cy="299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  <p:pic>
        <p:nvPicPr>
          <p:cNvPr id="68613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24750" y="0"/>
            <a:ext cx="1084263" cy="6858000"/>
          </a:xfr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9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69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6" grpId="0"/>
      <p:bldP spid="169987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5"/>
          <p:cNvSpPr>
            <a:spLocks noChangeArrowheads="1"/>
          </p:cNvSpPr>
          <p:nvPr/>
        </p:nvSpPr>
        <p:spPr bwMode="auto">
          <a:xfrm>
            <a:off x="0" y="692150"/>
            <a:ext cx="9144000" cy="2951163"/>
          </a:xfrm>
          <a:prstGeom prst="rect">
            <a:avLst/>
          </a:prstGeom>
          <a:solidFill>
            <a:srgbClr val="FEF9D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  <p:sp>
        <p:nvSpPr>
          <p:cNvPr id="237572" name="WordArt 4"/>
          <p:cNvSpPr>
            <a:spLocks noChangeArrowheads="1" noChangeShapeType="1" noTextEdit="1"/>
          </p:cNvSpPr>
          <p:nvPr/>
        </p:nvSpPr>
        <p:spPr bwMode="auto">
          <a:xfrm>
            <a:off x="611188" y="1341438"/>
            <a:ext cx="7775575" cy="18049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Impact" panose="020B0806030902050204" pitchFamily="34" charset="0"/>
              </a:rPr>
              <a:t>OS RESULTADOS</a:t>
            </a:r>
          </a:p>
        </p:txBody>
      </p:sp>
      <p:sp>
        <p:nvSpPr>
          <p:cNvPr id="70660" name="Rectangle 6"/>
          <p:cNvSpPr>
            <a:spLocks noChangeArrowheads="1"/>
          </p:cNvSpPr>
          <p:nvPr/>
        </p:nvSpPr>
        <p:spPr bwMode="auto">
          <a:xfrm>
            <a:off x="0" y="6021388"/>
            <a:ext cx="9144000" cy="287337"/>
          </a:xfrm>
          <a:prstGeom prst="rect">
            <a:avLst/>
          </a:prstGeom>
          <a:solidFill>
            <a:srgbClr val="FEF9D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  <p:pic>
        <p:nvPicPr>
          <p:cNvPr id="7066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263"/>
            <a:ext cx="914400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7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6478588" cy="1752600"/>
          </a:xfrm>
        </p:spPr>
        <p:txBody>
          <a:bodyPr/>
          <a:lstStyle/>
          <a:p>
            <a:pPr eaLnBrk="1" hangingPunct="1"/>
            <a:r>
              <a:rPr lang="pt-BR" sz="3600" smtClean="0">
                <a:latin typeface="Impact" panose="020B0806030902050204" pitchFamily="34" charset="0"/>
              </a:rPr>
              <a:t>os alunos passaram a desenvolver saberes relativos a: </a:t>
            </a:r>
            <a:endParaRPr lang="pt-BR" sz="3600" b="1" smtClean="0">
              <a:latin typeface="Impact" panose="020B0806030902050204" pitchFamily="34" charset="0"/>
            </a:endParaRP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1989138"/>
            <a:ext cx="6602432" cy="41148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pt-BR" sz="2800" dirty="0" smtClean="0"/>
              <a:t>Ensino com pesquisa, </a:t>
            </a:r>
          </a:p>
          <a:p>
            <a:pPr algn="just" eaLnBrk="1" hangingPunct="1">
              <a:lnSpc>
                <a:spcPct val="90000"/>
              </a:lnSpc>
            </a:pPr>
            <a:r>
              <a:rPr lang="pt-BR" sz="2800" dirty="0" smtClean="0"/>
              <a:t>Trabalho colaborativo, </a:t>
            </a:r>
          </a:p>
          <a:p>
            <a:pPr eaLnBrk="1" hangingPunct="1">
              <a:lnSpc>
                <a:spcPct val="90000"/>
              </a:lnSpc>
            </a:pPr>
            <a:r>
              <a:rPr lang="pt-BR" sz="2800" dirty="0" smtClean="0"/>
              <a:t>Utilização de recursos computacionais, </a:t>
            </a:r>
          </a:p>
          <a:p>
            <a:pPr algn="just" eaLnBrk="1" hangingPunct="1">
              <a:lnSpc>
                <a:spcPct val="90000"/>
              </a:lnSpc>
            </a:pPr>
            <a:r>
              <a:rPr lang="pt-BR" sz="2800" dirty="0" smtClean="0"/>
              <a:t>Metodologia de projetos </a:t>
            </a:r>
          </a:p>
          <a:p>
            <a:pPr algn="just" eaLnBrk="1" hangingPunct="1">
              <a:lnSpc>
                <a:spcPct val="90000"/>
              </a:lnSpc>
            </a:pPr>
            <a:r>
              <a:rPr lang="pt-BR" sz="2800" dirty="0" smtClean="0"/>
              <a:t>Investigação dentro de métodos estatísticos.</a:t>
            </a:r>
          </a:p>
          <a:p>
            <a:pPr algn="just" eaLnBrk="1" hangingPunct="1">
              <a:lnSpc>
                <a:spcPct val="90000"/>
              </a:lnSpc>
            </a:pPr>
            <a:r>
              <a:rPr lang="pt-BR" sz="2800" dirty="0" smtClean="0"/>
              <a:t>Diferentes saberes que contribuirão para sua vida profissional.</a:t>
            </a:r>
            <a:endParaRPr lang="pt-BR" sz="2800" b="1" dirty="0" smtClean="0"/>
          </a:p>
          <a:p>
            <a:pPr algn="just" eaLnBrk="1" hangingPunct="1">
              <a:lnSpc>
                <a:spcPct val="90000"/>
              </a:lnSpc>
            </a:pPr>
            <a:endParaRPr lang="pt-BR" sz="2800" b="1" dirty="0" smtClean="0">
              <a:latin typeface="Arial Narrow" panose="020B0606020202030204" pitchFamily="34" charset="0"/>
            </a:endParaRP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323850" y="3860800"/>
            <a:ext cx="71438" cy="299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  <p:pic>
        <p:nvPicPr>
          <p:cNvPr id="71685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24750" y="0"/>
            <a:ext cx="1084263" cy="6858000"/>
          </a:xfr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9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69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69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69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69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69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6" grpId="0"/>
      <p:bldP spid="169987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2"/>
          <p:cNvSpPr txBox="1">
            <a:spLocks noChangeArrowheads="1"/>
          </p:cNvSpPr>
          <p:nvPr/>
        </p:nvSpPr>
        <p:spPr bwMode="auto">
          <a:xfrm>
            <a:off x="2051050" y="44450"/>
            <a:ext cx="4681538" cy="693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buFontTx/>
              <a:buNone/>
            </a:pPr>
            <a:r>
              <a:rPr lang="pt-BR" sz="2000" i="1">
                <a:latin typeface="Arial" panose="020B0604020202020204" pitchFamily="34" charset="0"/>
              </a:rPr>
              <a:t>“</a:t>
            </a:r>
            <a:r>
              <a:rPr lang="pt-BR" sz="2200" i="1">
                <a:latin typeface="Arial" panose="020B0604020202020204" pitchFamily="34" charset="0"/>
              </a:rPr>
              <a:t>O projeto me mostrou uma visão ampliada da estatística mostrando uma aplicação da teoria vista em sala de aula. Tive oportunidade de conhecer melhor as funções de software Excel e aplicá-las ao meu trabalho facilitando-o. Pude, também, adquirir conhecimentos com meu grupo através das discussões feitas e das informações compartilhadas. Sobre os conhecimentos, o projeto contribuiu para eu aprender a construir uma investigação estatística: elaborar, executar e avaliar uma pesquisa, coletar dados segundo as normas estatísticas, trabalhar com softwares, analisar tabelas dinâmicas, analisar gráficos, etc”.</a:t>
            </a:r>
            <a:endParaRPr lang="pt-BR" sz="2200">
              <a:latin typeface="Arial" panose="020B0604020202020204" pitchFamily="34" charset="0"/>
            </a:endParaRPr>
          </a:p>
          <a:p>
            <a:pPr algn="just" eaLnBrk="1" hangingPunct="1">
              <a:buFontTx/>
              <a:buNone/>
            </a:pPr>
            <a:endParaRPr lang="pt-BR" sz="2200" b="1" i="1">
              <a:solidFill>
                <a:srgbClr val="FF3300"/>
              </a:solidFill>
              <a:latin typeface="Arial Narrow" panose="020B0606020202030204" pitchFamily="34" charset="0"/>
            </a:endParaRPr>
          </a:p>
        </p:txBody>
      </p:sp>
      <p:pic>
        <p:nvPicPr>
          <p:cNvPr id="7373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78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0"/>
            <a:ext cx="1692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3" name="Rectangle 8"/>
          <p:cNvSpPr>
            <a:spLocks noChangeArrowheads="1"/>
          </p:cNvSpPr>
          <p:nvPr/>
        </p:nvSpPr>
        <p:spPr bwMode="auto">
          <a:xfrm>
            <a:off x="1782763" y="44450"/>
            <a:ext cx="14446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  <p:sp>
        <p:nvSpPr>
          <p:cNvPr id="73734" name="Rectangle 9"/>
          <p:cNvSpPr>
            <a:spLocks noChangeArrowheads="1"/>
          </p:cNvSpPr>
          <p:nvPr/>
        </p:nvSpPr>
        <p:spPr bwMode="auto">
          <a:xfrm>
            <a:off x="7046913" y="0"/>
            <a:ext cx="14446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4"/>
          <p:cNvSpPr txBox="1">
            <a:spLocks noChangeArrowheads="1"/>
          </p:cNvSpPr>
          <p:nvPr/>
        </p:nvSpPr>
        <p:spPr bwMode="auto">
          <a:xfrm>
            <a:off x="5737225" y="3802063"/>
            <a:ext cx="15017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endParaRPr lang="pt-BR" sz="2800">
              <a:latin typeface="Arial" panose="020B0604020202020204" pitchFamily="34" charset="0"/>
            </a:endParaRPr>
          </a:p>
        </p:txBody>
      </p:sp>
      <p:sp>
        <p:nvSpPr>
          <p:cNvPr id="198661" name="Rectangle 5"/>
          <p:cNvSpPr>
            <a:spLocks noChangeArrowheads="1"/>
          </p:cNvSpPr>
          <p:nvPr/>
        </p:nvSpPr>
        <p:spPr bwMode="auto">
          <a:xfrm>
            <a:off x="1739900" y="428625"/>
            <a:ext cx="5499100" cy="60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>
                <a:latin typeface="Arial" panose="020B0604020202020204" pitchFamily="34" charset="0"/>
              </a:rPr>
              <a:t>O ato de vincular o conhecimento estatístico ao universo da metodologia de projetos, permite a constituição de um curso de Estatística que priorize o cumprimento da formação de um cidadão crítico com conhecimentos que refletirão para sua vida pessoal e profissional.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b="1">
              <a:latin typeface="Arial Narrow" panose="020B0606020202030204" pitchFamily="34" charset="0"/>
            </a:endParaRPr>
          </a:p>
        </p:txBody>
      </p:sp>
      <p:sp>
        <p:nvSpPr>
          <p:cNvPr id="74756" name="Rectangle 8"/>
          <p:cNvSpPr>
            <a:spLocks noChangeArrowheads="1"/>
          </p:cNvSpPr>
          <p:nvPr/>
        </p:nvSpPr>
        <p:spPr bwMode="auto">
          <a:xfrm>
            <a:off x="1397000" y="0"/>
            <a:ext cx="144463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  <p:sp>
        <p:nvSpPr>
          <p:cNvPr id="74757" name="Rectangle 9"/>
          <p:cNvSpPr>
            <a:spLocks noChangeArrowheads="1"/>
          </p:cNvSpPr>
          <p:nvPr/>
        </p:nvSpPr>
        <p:spPr bwMode="auto">
          <a:xfrm>
            <a:off x="7596188" y="0"/>
            <a:ext cx="14446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  <p:pic>
        <p:nvPicPr>
          <p:cNvPr id="74758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-4763"/>
            <a:ext cx="1084262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0"/>
            <a:ext cx="10842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8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6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3" name="Rectangle 3"/>
          <p:cNvSpPr>
            <a:spLocks noChangeArrowheads="1"/>
          </p:cNvSpPr>
          <p:nvPr/>
        </p:nvSpPr>
        <p:spPr bwMode="auto">
          <a:xfrm>
            <a:off x="5233988" y="228600"/>
            <a:ext cx="2362200" cy="914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996633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sz="4400">
                <a:latin typeface="Impact" panose="020B0806030902050204" pitchFamily="34" charset="0"/>
              </a:rPr>
              <a:t>O FUTURO</a:t>
            </a:r>
          </a:p>
        </p:txBody>
      </p:sp>
      <p:pic>
        <p:nvPicPr>
          <p:cNvPr id="76804" name="Picture 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6550"/>
            <a:ext cx="9144000" cy="144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1222375"/>
            <a:ext cx="7772400" cy="4114800"/>
          </a:xfrm>
        </p:spPr>
        <p:txBody>
          <a:bodyPr/>
          <a:lstStyle/>
          <a:p>
            <a:pPr algn="just"/>
            <a:r>
              <a:rPr lang="pt-BR" dirty="0" smtClean="0"/>
              <a:t>O Projeto passou a ser um Projeto institucional da disciplina (PIPE)</a:t>
            </a:r>
          </a:p>
          <a:p>
            <a:pPr algn="just"/>
            <a:r>
              <a:rPr lang="pt-BR" dirty="0" smtClean="0"/>
              <a:t>Possibilidades para serem desenvolvidas em outros cursos (professor)</a:t>
            </a:r>
          </a:p>
          <a:p>
            <a:pPr algn="just"/>
            <a:r>
              <a:rPr lang="pt-BR" dirty="0" smtClean="0"/>
              <a:t>Alunos afirmam que se o futuro lhes reservar a atividade docente, esta, com certeza, será uma metodologia que aplicarão</a:t>
            </a:r>
            <a:endParaRPr lang="pt-B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4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9" name="Text Box 3"/>
          <p:cNvSpPr txBox="1">
            <a:spLocks noChangeArrowheads="1"/>
          </p:cNvSpPr>
          <p:nvPr/>
        </p:nvSpPr>
        <p:spPr bwMode="auto">
          <a:xfrm>
            <a:off x="0" y="381000"/>
            <a:ext cx="9144000" cy="701675"/>
          </a:xfrm>
          <a:prstGeom prst="rect">
            <a:avLst/>
          </a:prstGeom>
          <a:solidFill>
            <a:srgbClr val="CC99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sz="4000">
                <a:latin typeface="Impact" panose="020B0806030902050204" pitchFamily="34" charset="0"/>
              </a:rPr>
              <a:t> DESAFIOS DA UNIVERSIDADE</a:t>
            </a:r>
          </a:p>
        </p:txBody>
      </p:sp>
      <p:sp>
        <p:nvSpPr>
          <p:cNvPr id="77827" name="Text Box 4"/>
          <p:cNvSpPr txBox="1">
            <a:spLocks noChangeArrowheads="1"/>
          </p:cNvSpPr>
          <p:nvPr/>
        </p:nvSpPr>
        <p:spPr bwMode="auto">
          <a:xfrm>
            <a:off x="5737225" y="3802063"/>
            <a:ext cx="15017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endParaRPr lang="pt-BR" sz="2800">
              <a:latin typeface="Arial" panose="020B0604020202020204" pitchFamily="34" charset="0"/>
            </a:endParaRPr>
          </a:p>
        </p:txBody>
      </p:sp>
      <p:sp>
        <p:nvSpPr>
          <p:cNvPr id="198661" name="Rectangle 5"/>
          <p:cNvSpPr>
            <a:spLocks noChangeArrowheads="1"/>
          </p:cNvSpPr>
          <p:nvPr/>
        </p:nvSpPr>
        <p:spPr bwMode="auto">
          <a:xfrm>
            <a:off x="1733550" y="2192338"/>
            <a:ext cx="5497513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b="1">
                <a:latin typeface="Arial Narrow" panose="020B0606020202030204" pitchFamily="34" charset="0"/>
                <a:cs typeface="Times New Roman" panose="02020603050405020304" pitchFamily="18" charset="0"/>
              </a:rPr>
              <a:t>Encontrar caminhos para valorizar e viabilizar o ensino com pesquisa e extensão através da metodologia de projetos no sentido que professores e alunos produzam e socializem seus conhecimentos.</a:t>
            </a:r>
            <a:r>
              <a:rPr lang="pt-BR" b="1"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7782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0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3" y="0"/>
            <a:ext cx="11826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31" name="Rectangle 8"/>
          <p:cNvSpPr>
            <a:spLocks noChangeArrowheads="1"/>
          </p:cNvSpPr>
          <p:nvPr/>
        </p:nvSpPr>
        <p:spPr bwMode="auto">
          <a:xfrm>
            <a:off x="1176338" y="0"/>
            <a:ext cx="14446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  <p:sp>
        <p:nvSpPr>
          <p:cNvPr id="77832" name="Rectangle 9"/>
          <p:cNvSpPr>
            <a:spLocks noChangeArrowheads="1"/>
          </p:cNvSpPr>
          <p:nvPr/>
        </p:nvSpPr>
        <p:spPr bwMode="auto">
          <a:xfrm>
            <a:off x="7700963" y="0"/>
            <a:ext cx="14446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8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8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59" grpId="0" animBg="1"/>
      <p:bldP spid="1986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61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21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404813"/>
            <a:ext cx="8820150" cy="19685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pt-BR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O PROJETO PEDAGÓGICO </a:t>
            </a:r>
            <a:br>
              <a:rPr lang="pt-BR" sz="3200" dirty="0" smtClean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pt-BR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/>
            </a:r>
            <a:br>
              <a:rPr lang="pt-BR" sz="2400" dirty="0" smtClean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pt-BR" dirty="0" smtClean="0">
                <a:solidFill>
                  <a:schemeClr val="bg1"/>
                </a:solidFill>
                <a:latin typeface="Impact" panose="020B0806030902050204" pitchFamily="34" charset="0"/>
              </a:rPr>
              <a:t>“TRABALHO DE PROJETO E EDUCAÇÃO ESTATÍSTICA NA UNIVERSIDADE”</a:t>
            </a:r>
            <a:endParaRPr lang="pt-BR" sz="3200" dirty="0" smtClean="0">
              <a:solidFill>
                <a:schemeClr val="bg1"/>
              </a:solidFill>
            </a:endParaRPr>
          </a:p>
        </p:txBody>
      </p:sp>
      <p:sp>
        <p:nvSpPr>
          <p:cNvPr id="94212" name="WordArt 4"/>
          <p:cNvSpPr>
            <a:spLocks noChangeArrowheads="1" noChangeShapeType="1" noTextEdit="1"/>
          </p:cNvSpPr>
          <p:nvPr/>
        </p:nvSpPr>
        <p:spPr bwMode="auto">
          <a:xfrm>
            <a:off x="611188" y="4724400"/>
            <a:ext cx="7418387" cy="2133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pt-BR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93300"/>
                </a:solidFill>
                <a:latin typeface="Arial Black" panose="020B0A04020102020204" pitchFamily="34" charset="0"/>
              </a:rPr>
              <a:t>sua história - sua trajetória</a:t>
            </a:r>
          </a:p>
        </p:txBody>
      </p:sp>
      <p:sp>
        <p:nvSpPr>
          <p:cNvPr id="94214" name="WordArt 6"/>
          <p:cNvSpPr>
            <a:spLocks noChangeArrowheads="1" noChangeShapeType="1" noTextEdit="1"/>
          </p:cNvSpPr>
          <p:nvPr/>
        </p:nvSpPr>
        <p:spPr bwMode="auto">
          <a:xfrm>
            <a:off x="1908175" y="3068638"/>
            <a:ext cx="5689600" cy="144145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993300"/>
              </a:contourClr>
            </a:sp3d>
          </a:bodyPr>
          <a:lstStyle/>
          <a:p>
            <a:pPr algn="ctr"/>
            <a:r>
              <a:rPr lang="pt-BR" sz="3200" kern="10" dirty="0">
                <a:ln w="9525">
                  <a:round/>
                  <a:headEnd/>
                  <a:tailEnd/>
                </a:ln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eixo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4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/>
      <p:bldP spid="94212" grpId="0" animBg="1"/>
      <p:bldP spid="9421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/>
            <a:r>
              <a:rPr lang="pt-BR" sz="3200" smtClean="0"/>
              <a:t> </a:t>
            </a:r>
          </a:p>
        </p:txBody>
      </p:sp>
      <p:sp>
        <p:nvSpPr>
          <p:cNvPr id="200712" name="WordArt 8"/>
          <p:cNvSpPr>
            <a:spLocks noChangeArrowheads="1" noChangeShapeType="1" noTextEdit="1"/>
          </p:cNvSpPr>
          <p:nvPr/>
        </p:nvSpPr>
        <p:spPr bwMode="auto">
          <a:xfrm>
            <a:off x="827088" y="4076700"/>
            <a:ext cx="7848600" cy="2016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i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9250" dir="2132261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Obrigada!</a:t>
            </a:r>
          </a:p>
        </p:txBody>
      </p:sp>
      <p:pic>
        <p:nvPicPr>
          <p:cNvPr id="78852" name="Picture 10" descr="ro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4716462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18" name="Freeform 14"/>
          <p:cNvSpPr>
            <a:spLocks/>
          </p:cNvSpPr>
          <p:nvPr/>
        </p:nvSpPr>
        <p:spPr bwMode="auto">
          <a:xfrm>
            <a:off x="395288" y="188913"/>
            <a:ext cx="8497887" cy="6335712"/>
          </a:xfrm>
          <a:custGeom>
            <a:avLst/>
            <a:gdLst>
              <a:gd name="T0" fmla="*/ 0 w 5353"/>
              <a:gd name="T1" fmla="*/ 0 h 3991"/>
              <a:gd name="T2" fmla="*/ 0 w 5353"/>
              <a:gd name="T3" fmla="*/ 2147483646 h 3991"/>
              <a:gd name="T4" fmla="*/ 2147483646 w 5353"/>
              <a:gd name="T5" fmla="*/ 2147483646 h 39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353" h="3991">
                <a:moveTo>
                  <a:pt x="0" y="0"/>
                </a:moveTo>
                <a:lnTo>
                  <a:pt x="0" y="3991"/>
                </a:lnTo>
                <a:lnTo>
                  <a:pt x="5353" y="3991"/>
                </a:lnTo>
              </a:path>
            </a:pathLst>
          </a:custGeom>
          <a:noFill/>
          <a:ln w="762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07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200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12" grpId="0" animBg="1"/>
      <p:bldP spid="2007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863" y="1557338"/>
            <a:ext cx="1382712" cy="4114800"/>
          </a:xfrm>
          <a:noFill/>
          <a:extLs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6"/>
          <p:cNvSpPr>
            <a:spLocks noChangeArrowheads="1"/>
          </p:cNvSpPr>
          <p:nvPr/>
        </p:nvSpPr>
        <p:spPr bwMode="auto">
          <a:xfrm>
            <a:off x="1765300" y="-4763"/>
            <a:ext cx="142875" cy="685800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 dirty="0">
              <a:latin typeface="Arial" panose="020B0604020202020204" pitchFamily="34" charset="0"/>
            </a:endParaRPr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2195513" y="908050"/>
            <a:ext cx="6624637" cy="5041900"/>
            <a:chOff x="1882" y="1117"/>
            <a:chExt cx="3718" cy="1580"/>
          </a:xfrm>
        </p:grpSpPr>
        <p:sp>
          <p:nvSpPr>
            <p:cNvPr id="10245" name="Rectangle 33"/>
            <p:cNvSpPr>
              <a:spLocks noChangeArrowheads="1"/>
            </p:cNvSpPr>
            <p:nvPr/>
          </p:nvSpPr>
          <p:spPr bwMode="auto">
            <a:xfrm>
              <a:off x="3853" y="1970"/>
              <a:ext cx="1728" cy="315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 dirty="0">
                <a:latin typeface="Arial" panose="020B0604020202020204" pitchFamily="34" charset="0"/>
              </a:endParaRPr>
            </a:p>
          </p:txBody>
        </p:sp>
        <p:sp>
          <p:nvSpPr>
            <p:cNvPr id="10246" name="Rectangle 24"/>
            <p:cNvSpPr>
              <a:spLocks noChangeArrowheads="1"/>
            </p:cNvSpPr>
            <p:nvPr/>
          </p:nvSpPr>
          <p:spPr bwMode="auto">
            <a:xfrm>
              <a:off x="1901" y="1577"/>
              <a:ext cx="1728" cy="315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 dirty="0">
                <a:latin typeface="Arial" panose="020B0604020202020204" pitchFamily="34" charset="0"/>
              </a:endParaRPr>
            </a:p>
          </p:txBody>
        </p:sp>
        <p:sp>
          <p:nvSpPr>
            <p:cNvPr id="10247" name="AutoShape 9"/>
            <p:cNvSpPr>
              <a:spLocks noChangeAspect="1" noChangeArrowheads="1" noTextEdit="1"/>
            </p:cNvSpPr>
            <p:nvPr/>
          </p:nvSpPr>
          <p:spPr bwMode="auto">
            <a:xfrm>
              <a:off x="1882" y="1117"/>
              <a:ext cx="3718" cy="1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0248" name="Line 11"/>
            <p:cNvSpPr>
              <a:spLocks noChangeShapeType="1"/>
            </p:cNvSpPr>
            <p:nvPr/>
          </p:nvSpPr>
          <p:spPr bwMode="auto">
            <a:xfrm flipV="1">
              <a:off x="3741" y="1461"/>
              <a:ext cx="1" cy="27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0249" name="Line 12"/>
            <p:cNvSpPr>
              <a:spLocks noChangeShapeType="1"/>
            </p:cNvSpPr>
            <p:nvPr/>
          </p:nvSpPr>
          <p:spPr bwMode="auto">
            <a:xfrm>
              <a:off x="3741" y="1461"/>
              <a:ext cx="1" cy="27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0250" name="Line 13"/>
            <p:cNvSpPr>
              <a:spLocks noChangeShapeType="1"/>
            </p:cNvSpPr>
            <p:nvPr/>
          </p:nvSpPr>
          <p:spPr bwMode="auto">
            <a:xfrm>
              <a:off x="3629" y="1733"/>
              <a:ext cx="112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0251" name="Line 14"/>
            <p:cNvSpPr>
              <a:spLocks noChangeShapeType="1"/>
            </p:cNvSpPr>
            <p:nvPr/>
          </p:nvSpPr>
          <p:spPr bwMode="auto">
            <a:xfrm>
              <a:off x="3741" y="1733"/>
              <a:ext cx="112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0252" name="Line 15"/>
            <p:cNvSpPr>
              <a:spLocks noChangeShapeType="1"/>
            </p:cNvSpPr>
            <p:nvPr/>
          </p:nvSpPr>
          <p:spPr bwMode="auto">
            <a:xfrm>
              <a:off x="3629" y="2125"/>
              <a:ext cx="112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0253" name="Line 16"/>
            <p:cNvSpPr>
              <a:spLocks noChangeShapeType="1"/>
            </p:cNvSpPr>
            <p:nvPr/>
          </p:nvSpPr>
          <p:spPr bwMode="auto">
            <a:xfrm>
              <a:off x="3741" y="2125"/>
              <a:ext cx="112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0254" name="Line 17"/>
            <p:cNvSpPr>
              <a:spLocks noChangeShapeType="1"/>
            </p:cNvSpPr>
            <p:nvPr/>
          </p:nvSpPr>
          <p:spPr bwMode="auto">
            <a:xfrm>
              <a:off x="3629" y="2518"/>
              <a:ext cx="112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0255" name="Line 18"/>
            <p:cNvSpPr>
              <a:spLocks noChangeShapeType="1"/>
            </p:cNvSpPr>
            <p:nvPr/>
          </p:nvSpPr>
          <p:spPr bwMode="auto">
            <a:xfrm flipV="1">
              <a:off x="3741" y="1733"/>
              <a:ext cx="1" cy="39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0256" name="Line 19"/>
            <p:cNvSpPr>
              <a:spLocks noChangeShapeType="1"/>
            </p:cNvSpPr>
            <p:nvPr/>
          </p:nvSpPr>
          <p:spPr bwMode="auto">
            <a:xfrm>
              <a:off x="3741" y="1733"/>
              <a:ext cx="1" cy="39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0257" name="Line 20"/>
            <p:cNvSpPr>
              <a:spLocks noChangeShapeType="1"/>
            </p:cNvSpPr>
            <p:nvPr/>
          </p:nvSpPr>
          <p:spPr bwMode="auto">
            <a:xfrm flipV="1">
              <a:off x="3741" y="2125"/>
              <a:ext cx="1" cy="393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0258" name="Line 21"/>
            <p:cNvSpPr>
              <a:spLocks noChangeShapeType="1"/>
            </p:cNvSpPr>
            <p:nvPr/>
          </p:nvSpPr>
          <p:spPr bwMode="auto">
            <a:xfrm>
              <a:off x="3741" y="2125"/>
              <a:ext cx="1" cy="393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0259" name="Rectangle 22"/>
            <p:cNvSpPr>
              <a:spLocks noChangeArrowheads="1"/>
            </p:cNvSpPr>
            <p:nvPr/>
          </p:nvSpPr>
          <p:spPr bwMode="auto">
            <a:xfrm>
              <a:off x="1901" y="1577"/>
              <a:ext cx="1728" cy="3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 dirty="0">
                <a:latin typeface="Arial" panose="020B0604020202020204" pitchFamily="34" charset="0"/>
              </a:endParaRPr>
            </a:p>
          </p:txBody>
        </p:sp>
        <p:sp>
          <p:nvSpPr>
            <p:cNvPr id="10260" name="Rectangle 23"/>
            <p:cNvSpPr>
              <a:spLocks noChangeArrowheads="1"/>
            </p:cNvSpPr>
            <p:nvPr/>
          </p:nvSpPr>
          <p:spPr bwMode="auto">
            <a:xfrm>
              <a:off x="2037" y="1622"/>
              <a:ext cx="1383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I Etapa: I s./2004</a:t>
              </a:r>
              <a:endParaRPr lang="pt-BR" sz="2800" dirty="0">
                <a:latin typeface="Arial" panose="020B0604020202020204" pitchFamily="34" charset="0"/>
              </a:endParaRPr>
            </a:p>
          </p:txBody>
        </p:sp>
        <p:sp>
          <p:nvSpPr>
            <p:cNvPr id="10261" name="Rectangle 25"/>
            <p:cNvSpPr>
              <a:spLocks noChangeArrowheads="1"/>
            </p:cNvSpPr>
            <p:nvPr/>
          </p:nvSpPr>
          <p:spPr bwMode="auto">
            <a:xfrm>
              <a:off x="3853" y="1577"/>
              <a:ext cx="1728" cy="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 dirty="0">
                <a:latin typeface="Arial" panose="020B0604020202020204" pitchFamily="34" charset="0"/>
              </a:endParaRPr>
            </a:p>
          </p:txBody>
        </p:sp>
        <p:sp>
          <p:nvSpPr>
            <p:cNvPr id="10262" name="Rectangle 26"/>
            <p:cNvSpPr>
              <a:spLocks noChangeArrowheads="1"/>
            </p:cNvSpPr>
            <p:nvPr/>
          </p:nvSpPr>
          <p:spPr bwMode="auto">
            <a:xfrm>
              <a:off x="3935" y="1622"/>
              <a:ext cx="1484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II Etapa: II s./2004</a:t>
              </a:r>
              <a:endParaRPr lang="pt-BR" sz="2800" dirty="0">
                <a:latin typeface="Arial" panose="020B0604020202020204" pitchFamily="34" charset="0"/>
              </a:endParaRPr>
            </a:p>
          </p:txBody>
        </p:sp>
        <p:sp>
          <p:nvSpPr>
            <p:cNvPr id="10263" name="Rectangle 27"/>
            <p:cNvSpPr>
              <a:spLocks noChangeArrowheads="1"/>
            </p:cNvSpPr>
            <p:nvPr/>
          </p:nvSpPr>
          <p:spPr bwMode="auto">
            <a:xfrm>
              <a:off x="3853" y="1577"/>
              <a:ext cx="1728" cy="315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 dirty="0">
                <a:latin typeface="Arial" panose="020B0604020202020204" pitchFamily="34" charset="0"/>
              </a:endParaRPr>
            </a:p>
          </p:txBody>
        </p:sp>
        <p:sp>
          <p:nvSpPr>
            <p:cNvPr id="10264" name="Rectangle 28"/>
            <p:cNvSpPr>
              <a:spLocks noChangeArrowheads="1"/>
            </p:cNvSpPr>
            <p:nvPr/>
          </p:nvSpPr>
          <p:spPr bwMode="auto">
            <a:xfrm>
              <a:off x="1901" y="1970"/>
              <a:ext cx="1728" cy="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 dirty="0">
                <a:latin typeface="Arial" panose="020B0604020202020204" pitchFamily="34" charset="0"/>
              </a:endParaRPr>
            </a:p>
          </p:txBody>
        </p:sp>
        <p:sp>
          <p:nvSpPr>
            <p:cNvPr id="10265" name="Rectangle 29"/>
            <p:cNvSpPr>
              <a:spLocks noChangeArrowheads="1"/>
            </p:cNvSpPr>
            <p:nvPr/>
          </p:nvSpPr>
          <p:spPr bwMode="auto">
            <a:xfrm>
              <a:off x="1955" y="2014"/>
              <a:ext cx="1535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III Etapa: II s./2005</a:t>
              </a:r>
              <a:endParaRPr lang="pt-BR" sz="2800" dirty="0">
                <a:latin typeface="Arial" panose="020B0604020202020204" pitchFamily="34" charset="0"/>
              </a:endParaRPr>
            </a:p>
          </p:txBody>
        </p:sp>
        <p:sp>
          <p:nvSpPr>
            <p:cNvPr id="10266" name="Rectangle 30"/>
            <p:cNvSpPr>
              <a:spLocks noChangeArrowheads="1"/>
            </p:cNvSpPr>
            <p:nvPr/>
          </p:nvSpPr>
          <p:spPr bwMode="auto">
            <a:xfrm>
              <a:off x="1901" y="1970"/>
              <a:ext cx="1728" cy="315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 dirty="0">
                <a:latin typeface="Arial" panose="020B0604020202020204" pitchFamily="34" charset="0"/>
              </a:endParaRPr>
            </a:p>
          </p:txBody>
        </p:sp>
        <p:sp>
          <p:nvSpPr>
            <p:cNvPr id="10267" name="Rectangle 31"/>
            <p:cNvSpPr>
              <a:spLocks noChangeArrowheads="1"/>
            </p:cNvSpPr>
            <p:nvPr/>
          </p:nvSpPr>
          <p:spPr bwMode="auto">
            <a:xfrm>
              <a:off x="3853" y="1970"/>
              <a:ext cx="1728" cy="3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 dirty="0">
                <a:latin typeface="Arial" panose="020B0604020202020204" pitchFamily="34" charset="0"/>
              </a:endParaRPr>
            </a:p>
          </p:txBody>
        </p:sp>
        <p:sp>
          <p:nvSpPr>
            <p:cNvPr id="10268" name="Rectangle 32"/>
            <p:cNvSpPr>
              <a:spLocks noChangeArrowheads="1"/>
            </p:cNvSpPr>
            <p:nvPr/>
          </p:nvSpPr>
          <p:spPr bwMode="auto">
            <a:xfrm>
              <a:off x="3904" y="2024"/>
              <a:ext cx="1504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IV Etapa: I s./2006</a:t>
              </a:r>
              <a:endParaRPr lang="pt-BR" sz="2800" dirty="0">
                <a:latin typeface="Arial" panose="020B0604020202020204" pitchFamily="34" charset="0"/>
              </a:endParaRPr>
            </a:p>
          </p:txBody>
        </p:sp>
        <p:sp>
          <p:nvSpPr>
            <p:cNvPr id="10269" name="Rectangle 34"/>
            <p:cNvSpPr>
              <a:spLocks noChangeArrowheads="1"/>
            </p:cNvSpPr>
            <p:nvPr/>
          </p:nvSpPr>
          <p:spPr bwMode="auto">
            <a:xfrm>
              <a:off x="1901" y="2363"/>
              <a:ext cx="1728" cy="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 dirty="0">
                <a:latin typeface="Arial" panose="020B0604020202020204" pitchFamily="34" charset="0"/>
              </a:endParaRPr>
            </a:p>
          </p:txBody>
        </p:sp>
        <p:sp>
          <p:nvSpPr>
            <p:cNvPr id="10270" name="Rectangle 35"/>
            <p:cNvSpPr>
              <a:spLocks noChangeArrowheads="1"/>
            </p:cNvSpPr>
            <p:nvPr/>
          </p:nvSpPr>
          <p:spPr bwMode="auto">
            <a:xfrm>
              <a:off x="1945" y="2407"/>
              <a:ext cx="1555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V Etapa: II s./ 2006</a:t>
              </a:r>
              <a:endParaRPr lang="pt-BR" sz="2800" dirty="0">
                <a:latin typeface="Arial" panose="020B0604020202020204" pitchFamily="34" charset="0"/>
              </a:endParaRPr>
            </a:p>
          </p:txBody>
        </p:sp>
        <p:sp>
          <p:nvSpPr>
            <p:cNvPr id="10271" name="Rectangle 36"/>
            <p:cNvSpPr>
              <a:spLocks noChangeArrowheads="1"/>
            </p:cNvSpPr>
            <p:nvPr/>
          </p:nvSpPr>
          <p:spPr bwMode="auto">
            <a:xfrm>
              <a:off x="1901" y="2363"/>
              <a:ext cx="1728" cy="315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 dirty="0">
                <a:latin typeface="Arial" panose="020B0604020202020204" pitchFamily="34" charset="0"/>
              </a:endParaRPr>
            </a:p>
          </p:txBody>
        </p:sp>
        <p:sp>
          <p:nvSpPr>
            <p:cNvPr id="10272" name="Rectangle 37"/>
            <p:cNvSpPr>
              <a:spLocks noChangeArrowheads="1"/>
            </p:cNvSpPr>
            <p:nvPr/>
          </p:nvSpPr>
          <p:spPr bwMode="auto">
            <a:xfrm>
              <a:off x="2877" y="1136"/>
              <a:ext cx="1728" cy="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 dirty="0">
                <a:latin typeface="Arial" panose="020B0604020202020204" pitchFamily="34" charset="0"/>
              </a:endParaRPr>
            </a:p>
          </p:txBody>
        </p:sp>
        <p:sp>
          <p:nvSpPr>
            <p:cNvPr id="10273" name="Rectangle 38"/>
            <p:cNvSpPr>
              <a:spLocks noChangeArrowheads="1"/>
            </p:cNvSpPr>
            <p:nvPr/>
          </p:nvSpPr>
          <p:spPr bwMode="auto">
            <a:xfrm>
              <a:off x="3319" y="1185"/>
              <a:ext cx="793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pt-BR" sz="2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Histórico</a:t>
              </a:r>
              <a:endParaRPr lang="pt-BR" sz="2800" dirty="0">
                <a:latin typeface="Arial" panose="020B0604020202020204" pitchFamily="34" charset="0"/>
              </a:endParaRPr>
            </a:p>
          </p:txBody>
        </p:sp>
        <p:sp>
          <p:nvSpPr>
            <p:cNvPr id="10274" name="Rectangle 39"/>
            <p:cNvSpPr>
              <a:spLocks noChangeArrowheads="1"/>
            </p:cNvSpPr>
            <p:nvPr/>
          </p:nvSpPr>
          <p:spPr bwMode="auto">
            <a:xfrm>
              <a:off x="2877" y="1136"/>
              <a:ext cx="1728" cy="325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pt-BR" sz="2800" dirty="0">
                <a:latin typeface="Arial" panose="020B0604020202020204" pitchFamily="34" charset="0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863" y="1557338"/>
            <a:ext cx="1382712" cy="4114800"/>
          </a:xfrm>
          <a:noFill/>
          <a:extLs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1660525" y="-4763"/>
            <a:ext cx="142875" cy="685800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 dirty="0">
              <a:latin typeface="Arial" panose="020B0604020202020204" pitchFamily="34" charset="0"/>
            </a:endParaRPr>
          </a:p>
        </p:txBody>
      </p:sp>
      <p:sp>
        <p:nvSpPr>
          <p:cNvPr id="11268" name="Título 1"/>
          <p:cNvSpPr>
            <a:spLocks noGrp="1"/>
          </p:cNvSpPr>
          <p:nvPr>
            <p:ph type="title"/>
          </p:nvPr>
        </p:nvSpPr>
        <p:spPr>
          <a:xfrm>
            <a:off x="1935163" y="260350"/>
            <a:ext cx="6572250" cy="1143000"/>
          </a:xfrm>
        </p:spPr>
        <p:txBody>
          <a:bodyPr/>
          <a:lstStyle/>
          <a:p>
            <a:r>
              <a:rPr lang="pt-BR" dirty="0" smtClean="0">
                <a:latin typeface="Impact" panose="020B0806030902050204" pitchFamily="34" charset="0"/>
              </a:rPr>
              <a:t>EIXO NORTEADOR</a:t>
            </a:r>
          </a:p>
        </p:txBody>
      </p:sp>
      <p:sp>
        <p:nvSpPr>
          <p:cNvPr id="11269" name="Retângulo 2"/>
          <p:cNvSpPr>
            <a:spLocks noChangeArrowheads="1"/>
          </p:cNvSpPr>
          <p:nvPr/>
        </p:nvSpPr>
        <p:spPr bwMode="auto">
          <a:xfrm>
            <a:off x="1882775" y="1827213"/>
            <a:ext cx="7145338" cy="319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buClr>
                <a:schemeClr val="folHlink"/>
              </a:buClr>
              <a:buFontTx/>
              <a:buChar char="o"/>
            </a:pPr>
            <a:r>
              <a:rPr lang="pt-BR" sz="3200" dirty="0" smtClean="0"/>
              <a:t> Enfoque </a:t>
            </a:r>
            <a:r>
              <a:rPr lang="pt-BR" sz="3200" dirty="0"/>
              <a:t>que valorize a constituição de saberes através da resolução de situações-problema, por meio de : </a:t>
            </a:r>
          </a:p>
          <a:p>
            <a:pPr algn="just" eaLnBrk="1" hangingPunct="1">
              <a:lnSpc>
                <a:spcPct val="90000"/>
              </a:lnSpc>
              <a:buClr>
                <a:schemeClr val="folHlink"/>
              </a:buClr>
            </a:pPr>
            <a:endParaRPr lang="pt-BR" sz="3200" dirty="0"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Clr>
                <a:schemeClr val="folHlink"/>
              </a:buClr>
              <a:buFont typeface="Courier New" panose="02070309020205020404" pitchFamily="49" charset="0"/>
              <a:buChar char="o"/>
            </a:pPr>
            <a:r>
              <a:rPr lang="pt-BR" sz="3200" dirty="0" smtClean="0">
                <a:cs typeface="Times New Roman" panose="02020603050405020304" pitchFamily="18" charset="0"/>
              </a:rPr>
              <a:t>Ensino </a:t>
            </a:r>
            <a:r>
              <a:rPr lang="pt-BR" sz="3200" dirty="0">
                <a:cs typeface="Times New Roman" panose="02020603050405020304" pitchFamily="18" charset="0"/>
              </a:rPr>
              <a:t>com pesquisa </a:t>
            </a:r>
          </a:p>
          <a:p>
            <a:pPr algn="ctr" eaLnBrk="1" hangingPunct="1">
              <a:lnSpc>
                <a:spcPct val="90000"/>
              </a:lnSpc>
              <a:buClr>
                <a:schemeClr val="folHlink"/>
              </a:buClr>
              <a:buFont typeface="Courier New" panose="02070309020205020404" pitchFamily="49" charset="0"/>
              <a:buChar char="o"/>
            </a:pPr>
            <a:r>
              <a:rPr lang="pt-BR" sz="3200" dirty="0">
                <a:cs typeface="Times New Roman" panose="02020603050405020304" pitchFamily="18" charset="0"/>
              </a:rPr>
              <a:t>Trabalho  com projetos </a:t>
            </a:r>
          </a:p>
          <a:p>
            <a:pPr algn="ctr" eaLnBrk="1" hangingPunct="1">
              <a:lnSpc>
                <a:spcPct val="90000"/>
              </a:lnSpc>
              <a:buClr>
                <a:schemeClr val="folHlink"/>
              </a:buClr>
              <a:buFont typeface="Courier New" panose="02070309020205020404" pitchFamily="49" charset="0"/>
              <a:buChar char="o"/>
            </a:pPr>
            <a:r>
              <a:rPr lang="pt-BR" sz="3200" dirty="0">
                <a:cs typeface="Times New Roman" panose="02020603050405020304" pitchFamily="18" charset="0"/>
              </a:rPr>
              <a:t>Trabalho colaborativo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60675" y="1196975"/>
            <a:ext cx="6283325" cy="5661025"/>
          </a:xfrm>
          <a:solidFill>
            <a:srgbClr val="FEF9D6"/>
          </a:solidFill>
        </p:spPr>
        <p:txBody>
          <a:bodyPr/>
          <a:lstStyle/>
          <a:p>
            <a:pPr algn="just" eaLnBrk="1" hangingPunct="1">
              <a:buClr>
                <a:schemeClr val="folHlink"/>
              </a:buClr>
              <a:buFontTx/>
              <a:buChar char="o"/>
            </a:pPr>
            <a:r>
              <a:rPr lang="pt-BR" sz="2600" dirty="0" smtClean="0">
                <a:latin typeface="Arial Narrow" panose="020B0606020202030204" pitchFamily="34" charset="0"/>
              </a:rPr>
              <a:t>Contribuir com o processo ensino aprendizagem da disciplina Estatística e Probabilidade.</a:t>
            </a:r>
          </a:p>
          <a:p>
            <a:pPr algn="just" eaLnBrk="1" hangingPunct="1">
              <a:buClr>
                <a:schemeClr val="folHlink"/>
              </a:buClr>
              <a:buFontTx/>
              <a:buChar char="o"/>
            </a:pPr>
            <a:r>
              <a:rPr lang="pt-BR" sz="2600" dirty="0" smtClean="0">
                <a:latin typeface="Arial Narrow" panose="020B0606020202030204" pitchFamily="34" charset="0"/>
              </a:rPr>
              <a:t>Aprimorar as habilidades dos alunos no  processo de investigação estatística.</a:t>
            </a:r>
          </a:p>
          <a:p>
            <a:pPr algn="just" eaLnBrk="1" hangingPunct="1">
              <a:buClr>
                <a:schemeClr val="folHlink"/>
              </a:buClr>
              <a:buFontTx/>
              <a:buChar char="o"/>
            </a:pPr>
            <a:r>
              <a:rPr lang="pt-BR" sz="26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Estabelecer conexões do conteúdo de Estatística e Probabilidade com situações do cotidiano. </a:t>
            </a:r>
          </a:p>
          <a:p>
            <a:pPr algn="just" eaLnBrk="1" hangingPunct="1">
              <a:buClr>
                <a:schemeClr val="folHlink"/>
              </a:buClr>
              <a:buFontTx/>
              <a:buChar char="o"/>
            </a:pPr>
            <a:r>
              <a:rPr lang="pt-BR" sz="26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Desenvolver, produzir e socializar saberes no ensino de Estatística.</a:t>
            </a:r>
          </a:p>
          <a:p>
            <a:pPr algn="just" eaLnBrk="1" hangingPunct="1">
              <a:buClr>
                <a:schemeClr val="folHlink"/>
              </a:buClr>
              <a:buFontTx/>
              <a:buChar char="o"/>
            </a:pPr>
            <a:r>
              <a:rPr lang="pt-BR" sz="26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Interagir estes saberes entre as áreas de Educação Estatística, Estatística aplicada e recursos computacionais em Estatística </a:t>
            </a:r>
            <a:endParaRPr lang="pt-BR" sz="2600" dirty="0" smtClean="0">
              <a:latin typeface="Arial Narrow" panose="020B0606020202030204" pitchFamily="34" charset="0"/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415925"/>
            <a:ext cx="6330950" cy="762000"/>
          </a:xfrm>
        </p:spPr>
        <p:txBody>
          <a:bodyPr/>
          <a:lstStyle/>
          <a:p>
            <a:pPr eaLnBrk="1" hangingPunct="1"/>
            <a:r>
              <a:rPr lang="pt-BR" dirty="0" smtClean="0">
                <a:latin typeface="Impact" panose="020B0806030902050204" pitchFamily="34" charset="0"/>
              </a:rPr>
              <a:t>OBJETIVOS DO PROJETO:</a:t>
            </a:r>
            <a:r>
              <a:rPr lang="pt-BR" b="1" dirty="0" smtClean="0"/>
              <a:t> </a:t>
            </a:r>
            <a:endParaRPr lang="pt-BR" dirty="0" smtClean="0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81075"/>
            <a:ext cx="1766888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2403475" y="7938"/>
            <a:ext cx="142875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pt-BR" sz="2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pt-BR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pt-BR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92D5B"/>
    </a:lt2>
    <a:accent1>
      <a:srgbClr val="CC9B10"/>
    </a:accent1>
    <a:accent2>
      <a:srgbClr val="FFCC00"/>
    </a:accent2>
    <a:accent3>
      <a:srgbClr val="FFFFFF"/>
    </a:accent3>
    <a:accent4>
      <a:srgbClr val="000000"/>
    </a:accent4>
    <a:accent5>
      <a:srgbClr val="E2CBAA"/>
    </a:accent5>
    <a:accent6>
      <a:srgbClr val="E7B900"/>
    </a:accent6>
    <a:hlink>
      <a:srgbClr val="FACF7A"/>
    </a:hlink>
    <a:folHlink>
      <a:srgbClr val="ECAE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92D5B"/>
    </a:lt2>
    <a:accent1>
      <a:srgbClr val="CC9B10"/>
    </a:accent1>
    <a:accent2>
      <a:srgbClr val="FFCC00"/>
    </a:accent2>
    <a:accent3>
      <a:srgbClr val="FFFFFF"/>
    </a:accent3>
    <a:accent4>
      <a:srgbClr val="000000"/>
    </a:accent4>
    <a:accent5>
      <a:srgbClr val="E2CBAA"/>
    </a:accent5>
    <a:accent6>
      <a:srgbClr val="E7B900"/>
    </a:accent6>
    <a:hlink>
      <a:srgbClr val="FACF7A"/>
    </a:hlink>
    <a:folHlink>
      <a:srgbClr val="ECAE0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92D5B"/>
    </a:lt2>
    <a:accent1>
      <a:srgbClr val="CC9B10"/>
    </a:accent1>
    <a:accent2>
      <a:srgbClr val="FFCC00"/>
    </a:accent2>
    <a:accent3>
      <a:srgbClr val="FFFFFF"/>
    </a:accent3>
    <a:accent4>
      <a:srgbClr val="000000"/>
    </a:accent4>
    <a:accent5>
      <a:srgbClr val="E2CBAA"/>
    </a:accent5>
    <a:accent6>
      <a:srgbClr val="E7B900"/>
    </a:accent6>
    <a:hlink>
      <a:srgbClr val="FACF7A"/>
    </a:hlink>
    <a:folHlink>
      <a:srgbClr val="ECAE00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92D5B"/>
    </a:lt2>
    <a:accent1>
      <a:srgbClr val="CC9B10"/>
    </a:accent1>
    <a:accent2>
      <a:srgbClr val="FFCC00"/>
    </a:accent2>
    <a:accent3>
      <a:srgbClr val="FFFFFF"/>
    </a:accent3>
    <a:accent4>
      <a:srgbClr val="000000"/>
    </a:accent4>
    <a:accent5>
      <a:srgbClr val="E2CBAA"/>
    </a:accent5>
    <a:accent6>
      <a:srgbClr val="E7B900"/>
    </a:accent6>
    <a:hlink>
      <a:srgbClr val="FACF7A"/>
    </a:hlink>
    <a:folHlink>
      <a:srgbClr val="ECAE00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92D5B"/>
    </a:lt2>
    <a:accent1>
      <a:srgbClr val="CC9B10"/>
    </a:accent1>
    <a:accent2>
      <a:srgbClr val="FFCC00"/>
    </a:accent2>
    <a:accent3>
      <a:srgbClr val="FFFFFF"/>
    </a:accent3>
    <a:accent4>
      <a:srgbClr val="000000"/>
    </a:accent4>
    <a:accent5>
      <a:srgbClr val="E2CBAA"/>
    </a:accent5>
    <a:accent6>
      <a:srgbClr val="E7B900"/>
    </a:accent6>
    <a:hlink>
      <a:srgbClr val="FACF7A"/>
    </a:hlink>
    <a:folHlink>
      <a:srgbClr val="ECAE00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92D5B"/>
    </a:lt2>
    <a:accent1>
      <a:srgbClr val="CC9B10"/>
    </a:accent1>
    <a:accent2>
      <a:srgbClr val="FFCC00"/>
    </a:accent2>
    <a:accent3>
      <a:srgbClr val="FFFFFF"/>
    </a:accent3>
    <a:accent4>
      <a:srgbClr val="000000"/>
    </a:accent4>
    <a:accent5>
      <a:srgbClr val="E2CBAA"/>
    </a:accent5>
    <a:accent6>
      <a:srgbClr val="E7B900"/>
    </a:accent6>
    <a:hlink>
      <a:srgbClr val="FACF7A"/>
    </a:hlink>
    <a:folHlink>
      <a:srgbClr val="ECAE00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92D5B"/>
    </a:lt2>
    <a:accent1>
      <a:srgbClr val="CC9B10"/>
    </a:accent1>
    <a:accent2>
      <a:srgbClr val="FFCC00"/>
    </a:accent2>
    <a:accent3>
      <a:srgbClr val="FFFFFF"/>
    </a:accent3>
    <a:accent4>
      <a:srgbClr val="000000"/>
    </a:accent4>
    <a:accent5>
      <a:srgbClr val="E2CBAA"/>
    </a:accent5>
    <a:accent6>
      <a:srgbClr val="E7B900"/>
    </a:accent6>
    <a:hlink>
      <a:srgbClr val="FACF7A"/>
    </a:hlink>
    <a:folHlink>
      <a:srgbClr val="ECAE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3034</TotalTime>
  <Words>3490</Words>
  <Application>Microsoft Office PowerPoint</Application>
  <PresentationFormat>Apresentação na tela (4:3)</PresentationFormat>
  <Paragraphs>381</Paragraphs>
  <Slides>60</Slides>
  <Notes>13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60</vt:i4>
      </vt:variant>
    </vt:vector>
  </HeadingPairs>
  <TitlesOfParts>
    <vt:vector size="63" baseType="lpstr">
      <vt:lpstr>Estrutura padrão</vt:lpstr>
      <vt:lpstr>Gráfico do Microsoft Graph</vt:lpstr>
      <vt:lpstr>Gráfico</vt:lpstr>
      <vt:lpstr>Slide 1</vt:lpstr>
      <vt:lpstr>Slide 2</vt:lpstr>
      <vt:lpstr>LOCUS DA PESQUISA</vt:lpstr>
      <vt:lpstr> PARTICIPANTES DA PESQUISA</vt:lpstr>
      <vt:lpstr>O meu papel:</vt:lpstr>
      <vt:lpstr>O PROJETO PEDAGÓGICO   “TRABALHO DE PROJETO E EDUCAÇÃO ESTATÍSTICA NA UNIVERSIDADE”</vt:lpstr>
      <vt:lpstr>Slide 7</vt:lpstr>
      <vt:lpstr>EIXO NORTEADOR</vt:lpstr>
      <vt:lpstr>OBJETIVOS DO PROJETO: </vt:lpstr>
      <vt:lpstr>EIXOS TEMÁTICOS DOS PROJETOS :   </vt:lpstr>
      <vt:lpstr>DINÂMICA DO PROJETO: COMO AS ATIVIDADES SÃO ORGANIZADAS:   </vt:lpstr>
      <vt:lpstr>Slide 12</vt:lpstr>
      <vt:lpstr>Slide 13</vt:lpstr>
      <vt:lpstr>II SEMESTRE DE 2005:  Organização da investigação</vt:lpstr>
      <vt:lpstr>O questionário DEZEMBRO/2005</vt:lpstr>
      <vt:lpstr>Abril/2007: a entrevista.  </vt:lpstr>
      <vt:lpstr>Abril/2007: a entrevista.  </vt:lpstr>
      <vt:lpstr>ANÁLISE DOS DADOS:  A BUSCA POR RESPOSTAS </vt:lpstr>
      <vt:lpstr>Slide 19</vt:lpstr>
      <vt:lpstr>Slide 20</vt:lpstr>
      <vt:lpstr>Temática escolhida pelos alunos para elaboração dos Projetos de Pesquisa 2004 -2006    TOTAL DE PROJETOS =22    </vt:lpstr>
      <vt:lpstr>Slide 22</vt:lpstr>
      <vt:lpstr>A TEMÁTICA:  APLICAÇÕES DA ESTATÍSTICA</vt:lpstr>
      <vt:lpstr>Slide 24</vt:lpstr>
      <vt:lpstr> CORRELAÇÃO ENTRE OS OBJETIVOS DO PROJETO E O QUANTO ESTES FORAM ALCANÇADOS. </vt:lpstr>
      <vt:lpstr>OBJETIVOS DO PROJETO</vt:lpstr>
      <vt:lpstr> </vt:lpstr>
      <vt:lpstr>HERNANDEZ E VENTURA    (1998, P.75)</vt:lpstr>
      <vt:lpstr>SENTIDOS E SIGNIFICADOS DESTA  PRÁTICA PEDAGÓGICA</vt:lpstr>
      <vt:lpstr>A CONSTITUIÇÃO DE NOVOS CONHECIMENTOS</vt:lpstr>
      <vt:lpstr>Slide 31</vt:lpstr>
      <vt:lpstr>  </vt:lpstr>
      <vt:lpstr>CONHECIMENTOS ADQUIRIDOS NO PROJETO  X  CONTRIBUIÇÕES PARA A FORMAÇÃO PROFISSIONAL</vt:lpstr>
      <vt:lpstr>Slide 34</vt:lpstr>
      <vt:lpstr>Slide 35</vt:lpstr>
      <vt:lpstr>Slide 36</vt:lpstr>
      <vt:lpstr>Slide 37</vt:lpstr>
      <vt:lpstr>Slide 38</vt:lpstr>
      <vt:lpstr>A VISÃO DOS ALUNOS SOBRE A ABORDAGEM DO ENSINO EM CONJUNTO COM O TRABALHO DE PROJETOS (ENTREVISTA)</vt:lpstr>
      <vt:lpstr>Slide 40</vt:lpstr>
      <vt:lpstr>Slide 41</vt:lpstr>
      <vt:lpstr>Questão: o Projeto aprimorou suas habilidades para desenvolver um processo de investigação estatística?</vt:lpstr>
      <vt:lpstr>Slide 43</vt:lpstr>
      <vt:lpstr>Slide 44</vt:lpstr>
      <vt:lpstr>CONTRIBUIÇÕES RELATIVAS À ORGANIZAÇÃO E APRESENTAÇÃO DO TRABALHO CIENTÍFICO. </vt:lpstr>
      <vt:lpstr>CORRELAÇÃO ENTRE OS CONHECIMENTOS UTILIZADOS PARA CONSTRUÇÃO  DO  PROJETO DE PESQUISA DOS ALUNOS COM O NÍVEL DE PARTICIPAÇÃO DESTE CONHECIMENTO. </vt:lpstr>
      <vt:lpstr>Slide 47</vt:lpstr>
      <vt:lpstr>Slide 48</vt:lpstr>
      <vt:lpstr>INTEGRAÇÃO ENTRE ESTATÍSTICA E RECURSOS COMPUTACIONAIS</vt:lpstr>
      <vt:lpstr>O ensino de Estatística, o trabalho com Projetos e a utilização das TICs </vt:lpstr>
      <vt:lpstr>Slide 51</vt:lpstr>
      <vt:lpstr>TRABALHO EM GRUPO E  MERCADO DE TRABALHO</vt:lpstr>
      <vt:lpstr>QUESTÃO: OS ALUNOS QUANDO DO EXERCÍCIO DE SUA PROFISSÃO, UTILIZARÃO ESTA METODOLOGIA DESENVOLVIDA NESTE PROJETO</vt:lpstr>
      <vt:lpstr>Slide 54</vt:lpstr>
      <vt:lpstr>os alunos passaram a desenvolver saberes relativos a: </vt:lpstr>
      <vt:lpstr>Slide 56</vt:lpstr>
      <vt:lpstr>Slide 57</vt:lpstr>
      <vt:lpstr>Slide 58</vt:lpstr>
      <vt:lpstr>Slide 59</vt:lpstr>
      <vt:lpstr>Slide 60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Trabalho de Projetos no processo de ensinar e aprender Estatística na Universidade</dc:title>
  <dc:creator>Cliente</dc:creator>
  <cp:lastModifiedBy>marcos</cp:lastModifiedBy>
  <cp:revision>205</cp:revision>
  <dcterms:created xsi:type="dcterms:W3CDTF">2007-08-15T17:25:46Z</dcterms:created>
  <dcterms:modified xsi:type="dcterms:W3CDTF">2013-06-17T19:01:31Z</dcterms:modified>
</cp:coreProperties>
</file>