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64" r:id="rId5"/>
    <p:sldId id="265" r:id="rId6"/>
    <p:sldId id="260" r:id="rId7"/>
    <p:sldId id="286" r:id="rId8"/>
    <p:sldId id="266" r:id="rId9"/>
    <p:sldId id="267" r:id="rId10"/>
    <p:sldId id="268" r:id="rId11"/>
    <p:sldId id="287" r:id="rId12"/>
    <p:sldId id="270" r:id="rId13"/>
    <p:sldId id="276" r:id="rId14"/>
    <p:sldId id="277" r:id="rId15"/>
    <p:sldId id="275" r:id="rId16"/>
    <p:sldId id="269" r:id="rId17"/>
    <p:sldId id="271" r:id="rId18"/>
    <p:sldId id="272" r:id="rId19"/>
    <p:sldId id="273" r:id="rId20"/>
    <p:sldId id="288" r:id="rId21"/>
    <p:sldId id="281" r:id="rId22"/>
    <p:sldId id="282" r:id="rId23"/>
    <p:sldId id="284" r:id="rId24"/>
    <p:sldId id="285" r:id="rId25"/>
    <p:sldId id="289" r:id="rId26"/>
    <p:sldId id="290" r:id="rId27"/>
    <p:sldId id="291" r:id="rId28"/>
    <p:sldId id="280" r:id="rId29"/>
    <p:sldId id="283" r:id="rId30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975499454308992E-2"/>
          <c:y val="3.8584843971373559E-2"/>
          <c:w val="0.85477777777777786"/>
          <c:h val="0.8326195683872849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Plan1!$B$7:$B$23</c:f>
              <c:numCache>
                <c:formatCode>0.0</c:formatCode>
                <c:ptCount val="17"/>
                <c:pt idx="0">
                  <c:v>1967.05</c:v>
                </c:pt>
                <c:pt idx="1">
                  <c:v>1961.89</c:v>
                </c:pt>
                <c:pt idx="2">
                  <c:v>1954.13</c:v>
                </c:pt>
                <c:pt idx="3">
                  <c:v>1943.55</c:v>
                </c:pt>
                <c:pt idx="4">
                  <c:v>1933.46</c:v>
                </c:pt>
                <c:pt idx="5">
                  <c:v>1922.97</c:v>
                </c:pt>
                <c:pt idx="7">
                  <c:v>1967.02</c:v>
                </c:pt>
                <c:pt idx="8">
                  <c:v>1961.885</c:v>
                </c:pt>
                <c:pt idx="9">
                  <c:v>1956.595</c:v>
                </c:pt>
                <c:pt idx="10">
                  <c:v>1951.25</c:v>
                </c:pt>
                <c:pt idx="11">
                  <c:v>1946.0450000000001</c:v>
                </c:pt>
                <c:pt idx="12">
                  <c:v>1940.9449999999999</c:v>
                </c:pt>
                <c:pt idx="13">
                  <c:v>1935.7750000000001</c:v>
                </c:pt>
                <c:pt idx="14">
                  <c:v>1930.68</c:v>
                </c:pt>
                <c:pt idx="15">
                  <c:v>1925.5450000000001</c:v>
                </c:pt>
                <c:pt idx="16">
                  <c:v>1920.415</c:v>
                </c:pt>
              </c:numCache>
            </c:numRef>
          </c:xVal>
          <c:yVal>
            <c:numRef>
              <c:f>Plan1!$C$7:$C$23</c:f>
              <c:numCache>
                <c:formatCode>General</c:formatCode>
                <c:ptCount val="17"/>
                <c:pt idx="0">
                  <c:v>5.0999999999999996</c:v>
                </c:pt>
                <c:pt idx="1">
                  <c:v>4.78</c:v>
                </c:pt>
                <c:pt idx="2">
                  <c:v>4.26</c:v>
                </c:pt>
                <c:pt idx="3">
                  <c:v>3.1</c:v>
                </c:pt>
                <c:pt idx="4">
                  <c:v>2.92</c:v>
                </c:pt>
                <c:pt idx="5">
                  <c:v>1.94</c:v>
                </c:pt>
                <c:pt idx="7">
                  <c:v>5.04</c:v>
                </c:pt>
                <c:pt idx="8">
                  <c:v>4.7699999999999996</c:v>
                </c:pt>
                <c:pt idx="9">
                  <c:v>4.1900000000000004</c:v>
                </c:pt>
                <c:pt idx="10">
                  <c:v>3.5</c:v>
                </c:pt>
                <c:pt idx="11">
                  <c:v>3.09</c:v>
                </c:pt>
                <c:pt idx="12">
                  <c:v>2.89</c:v>
                </c:pt>
                <c:pt idx="13">
                  <c:v>2.5499999999999998</c:v>
                </c:pt>
                <c:pt idx="14">
                  <c:v>2.36</c:v>
                </c:pt>
                <c:pt idx="15">
                  <c:v>2.09</c:v>
                </c:pt>
                <c:pt idx="16">
                  <c:v>1.83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C00000"/>
              </a:solidFill>
            </c:spPr>
          </c:marker>
          <c:xVal>
            <c:numRef>
              <c:f>Plan1!$B$7:$B$23</c:f>
              <c:numCache>
                <c:formatCode>0.0</c:formatCode>
                <c:ptCount val="17"/>
                <c:pt idx="0">
                  <c:v>1967.05</c:v>
                </c:pt>
                <c:pt idx="1">
                  <c:v>1961.89</c:v>
                </c:pt>
                <c:pt idx="2">
                  <c:v>1954.13</c:v>
                </c:pt>
                <c:pt idx="3">
                  <c:v>1943.55</c:v>
                </c:pt>
                <c:pt idx="4">
                  <c:v>1933.46</c:v>
                </c:pt>
                <c:pt idx="5">
                  <c:v>1922.97</c:v>
                </c:pt>
                <c:pt idx="7">
                  <c:v>1967.02</c:v>
                </c:pt>
                <c:pt idx="8">
                  <c:v>1961.885</c:v>
                </c:pt>
                <c:pt idx="9">
                  <c:v>1956.595</c:v>
                </c:pt>
                <c:pt idx="10">
                  <c:v>1951.25</c:v>
                </c:pt>
                <c:pt idx="11">
                  <c:v>1946.0450000000001</c:v>
                </c:pt>
                <c:pt idx="12">
                  <c:v>1940.9449999999999</c:v>
                </c:pt>
                <c:pt idx="13">
                  <c:v>1935.7750000000001</c:v>
                </c:pt>
                <c:pt idx="14">
                  <c:v>1930.68</c:v>
                </c:pt>
                <c:pt idx="15">
                  <c:v>1925.5450000000001</c:v>
                </c:pt>
                <c:pt idx="16">
                  <c:v>1920.415</c:v>
                </c:pt>
              </c:numCache>
            </c:numRef>
          </c:xVal>
          <c:yVal>
            <c:numRef>
              <c:f>Plan1!$D$7:$D$23</c:f>
              <c:numCache>
                <c:formatCode>General</c:formatCode>
                <c:ptCount val="17"/>
                <c:pt idx="7">
                  <c:v>5.04</c:v>
                </c:pt>
                <c:pt idx="8">
                  <c:v>4.7699999999999996</c:v>
                </c:pt>
                <c:pt idx="9">
                  <c:v>4.1900000000000004</c:v>
                </c:pt>
                <c:pt idx="10">
                  <c:v>3.5</c:v>
                </c:pt>
                <c:pt idx="11">
                  <c:v>3.09</c:v>
                </c:pt>
                <c:pt idx="12">
                  <c:v>2.89</c:v>
                </c:pt>
                <c:pt idx="13">
                  <c:v>2.5499999999999998</c:v>
                </c:pt>
                <c:pt idx="14">
                  <c:v>2.36</c:v>
                </c:pt>
                <c:pt idx="15">
                  <c:v>2.09</c:v>
                </c:pt>
                <c:pt idx="16">
                  <c:v>1.83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196032"/>
        <c:axId val="135587328"/>
      </c:scatterChart>
      <c:valAx>
        <c:axId val="135196032"/>
        <c:scaling>
          <c:orientation val="minMax"/>
          <c:min val="1910"/>
        </c:scaling>
        <c:delete val="0"/>
        <c:axPos val="b"/>
        <c:numFmt formatCode="0.0" sourceLinked="1"/>
        <c:majorTickMark val="out"/>
        <c:minorTickMark val="none"/>
        <c:tickLblPos val="nextTo"/>
        <c:crossAx val="135587328"/>
        <c:crosses val="autoZero"/>
        <c:crossBetween val="midCat"/>
      </c:valAx>
      <c:valAx>
        <c:axId val="135587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519603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0.11042</cdr:x>
      <cdr:y>0.02951</cdr:y>
    </cdr:from>
    <cdr:to>
      <cdr:x>0.74118</cdr:x>
      <cdr:y>0.18253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675844" y="116975"/>
          <a:ext cx="3860659" cy="606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2000" dirty="0"/>
            <a:t>Número médio de anos de estudo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7F2AC-FB50-40A5-BBA5-8F6F49EC6CDC}" type="datetimeFigureOut">
              <a:rPr lang="pt-BR" smtClean="0"/>
              <a:t>21/3/2013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EA861-70D4-4DA4-B621-2FC98C14D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3818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5B3E-F6BF-4A11-9014-705E94578DFC}" type="datetime1">
              <a:rPr lang="pt-BR" smtClean="0"/>
              <a:t>21/3/2013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3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9493F-7E69-4055-80AB-E1A4C93F09E5}" type="datetime1">
              <a:rPr lang="pt-BR" smtClean="0"/>
              <a:t>21/3/2013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97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1D8C-CD9B-4A94-B6A4-898D793D2EAE}" type="datetime1">
              <a:rPr lang="pt-BR" smtClean="0"/>
              <a:t>21/3/2013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415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39F0-5A17-459B-8ED9-4E81754B8E97}" type="datetime1">
              <a:rPr lang="pt-BR" smtClean="0"/>
              <a:t>21/3/2013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600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9685-2444-4721-B36D-375291B3F292}" type="datetime1">
              <a:rPr lang="pt-BR" smtClean="0"/>
              <a:t>21/3/2013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153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C1FE-81D4-4FFD-B580-8594133DF07C}" type="datetime1">
              <a:rPr lang="pt-BR" smtClean="0"/>
              <a:t>21/3/2013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0638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BF5B0-F608-46A9-A4F6-C46789B5D28F}" type="datetime1">
              <a:rPr lang="pt-BR" smtClean="0"/>
              <a:t>21/3/2013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0989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DEBF-A1A0-4ED1-8305-50C036EA0B48}" type="datetime1">
              <a:rPr lang="pt-BR" smtClean="0"/>
              <a:t>21/3/2013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2067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6516-0851-46D7-8AEF-24CC0FB6E78B}" type="datetime1">
              <a:rPr lang="pt-BR" smtClean="0"/>
              <a:t>21/3/2013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1316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B7989-8CD5-4A76-B957-BFBEEE917FC4}" type="datetime1">
              <a:rPr lang="pt-BR" smtClean="0"/>
              <a:t>21/3/2013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996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2A72-D7AF-452A-B8F7-50782DC4DD1A}" type="datetime1">
              <a:rPr lang="pt-BR" smtClean="0"/>
              <a:t>21/3/2013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26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5FA58-BFD7-484F-9259-BC1DB167388E}" type="datetime1">
              <a:rPr lang="pt-BR" smtClean="0"/>
              <a:t>21/3/2013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67C33-25E4-4ED4-9CAB-E251C5A8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570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5466" y="260648"/>
            <a:ext cx="8856984" cy="5085184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Estimativa do número médio de anos de estudo fornecido pelo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sistema escolar ao longo dos últimos (quase) cem anos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R</a:t>
            </a:r>
            <a:r>
              <a:rPr lang="pt-BR" sz="3600" dirty="0" smtClean="0"/>
              <a:t>evista Educação e Pesquisa 38(1) </a:t>
            </a:r>
            <a:r>
              <a:rPr lang="pt-BR" sz="3600" dirty="0" err="1" smtClean="0"/>
              <a:t>jan</a:t>
            </a:r>
            <a:r>
              <a:rPr lang="pt-BR" sz="3600" dirty="0" smtClean="0"/>
              <a:t>/mar 2012 (acessível pelo </a:t>
            </a:r>
            <a:r>
              <a:rPr lang="pt-BR" sz="3600" dirty="0" err="1" smtClean="0"/>
              <a:t>Scielo</a:t>
            </a:r>
            <a:r>
              <a:rPr lang="pt-BR" sz="3600" dirty="0" smtClean="0"/>
              <a:t>)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5373216"/>
            <a:ext cx="8892480" cy="1224136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tx1"/>
                </a:solidFill>
              </a:rPr>
              <a:t>Otaviano </a:t>
            </a:r>
            <a:r>
              <a:rPr lang="pt-BR" sz="2800" dirty="0" err="1" smtClean="0">
                <a:solidFill>
                  <a:schemeClr val="tx1"/>
                </a:solidFill>
              </a:rPr>
              <a:t>Helene</a:t>
            </a:r>
            <a:endParaRPr lang="pt-BR" sz="2800" dirty="0" smtClean="0">
              <a:solidFill>
                <a:schemeClr val="tx1"/>
              </a:solidFill>
            </a:endParaRPr>
          </a:p>
          <a:p>
            <a:r>
              <a:rPr lang="pt-BR" sz="2800" dirty="0" smtClean="0">
                <a:solidFill>
                  <a:schemeClr val="tx1"/>
                </a:solidFill>
              </a:rPr>
              <a:t>Instituto de Física USP, março/2013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71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8964488" cy="638132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Atraso escolar (reprovação, evasão e nova </a:t>
            </a:r>
            <a:r>
              <a:rPr lang="pt-BR" dirty="0"/>
              <a:t>matrícula , matrícula inicial fora da idade), </a:t>
            </a:r>
            <a:r>
              <a:rPr lang="pt-BR" dirty="0" smtClean="0"/>
              <a:t>evasão em definitivo, mortalidade, variação ano a ano da população ...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Dificuldade para analisar os dados 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>
                <a:solidFill>
                  <a:srgbClr val="FF0000"/>
                </a:solidFill>
              </a:rPr>
              <a:t>Conclusões do ensino fundamental com 14, 15, 16, ... anos. Isso é uma dificuldade para muita gente.</a:t>
            </a:r>
            <a:endParaRPr lang="pt-B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770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8964488" cy="1628800"/>
          </a:xfrm>
        </p:spPr>
        <p:txBody>
          <a:bodyPr>
            <a:normAutofit/>
          </a:bodyPr>
          <a:lstStyle/>
          <a:p>
            <a:r>
              <a:rPr lang="pt-BR" dirty="0" smtClean="0"/>
              <a:t>Apesar dos atrasos escolares etc., não é difícil mostrar que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4941168"/>
            <a:ext cx="9144000" cy="1752600"/>
          </a:xfrm>
        </p:spPr>
        <p:txBody>
          <a:bodyPr>
            <a:normAutofit fontScale="92500" lnSpcReduction="20000"/>
          </a:bodyPr>
          <a:lstStyle/>
          <a:p>
            <a:r>
              <a:rPr lang="pt-BR" i="1" dirty="0" err="1" smtClean="0">
                <a:solidFill>
                  <a:schemeClr val="tx1"/>
                </a:solidFill>
              </a:rPr>
              <a:t>n</a:t>
            </a:r>
            <a:r>
              <a:rPr lang="pt-BR" i="1" baseline="-25000" dirty="0" err="1" smtClean="0">
                <a:solidFill>
                  <a:schemeClr val="tx1"/>
                </a:solidFill>
              </a:rPr>
              <a:t>n</a:t>
            </a:r>
            <a:r>
              <a:rPr lang="pt-BR" dirty="0" smtClean="0">
                <a:solidFill>
                  <a:schemeClr val="tx1"/>
                </a:solidFill>
              </a:rPr>
              <a:t> = número </a:t>
            </a:r>
            <a:r>
              <a:rPr lang="pt-BR" dirty="0">
                <a:solidFill>
                  <a:schemeClr val="tx1"/>
                </a:solidFill>
              </a:rPr>
              <a:t>total de concluintes </a:t>
            </a:r>
            <a:r>
              <a:rPr lang="pt-BR" dirty="0" smtClean="0">
                <a:solidFill>
                  <a:schemeClr val="tx1"/>
                </a:solidFill>
              </a:rPr>
              <a:t>em determinado ano </a:t>
            </a:r>
            <a:endParaRPr lang="pt-BR" dirty="0">
              <a:solidFill>
                <a:schemeClr val="tx1"/>
              </a:solidFill>
            </a:endParaRPr>
          </a:p>
          <a:p>
            <a:r>
              <a:rPr lang="pt-BR" i="1" dirty="0" err="1" smtClean="0">
                <a:solidFill>
                  <a:schemeClr val="tx1"/>
                </a:solidFill>
              </a:rPr>
              <a:t>c</a:t>
            </a:r>
            <a:r>
              <a:rPr lang="pt-BR" i="1" baseline="-25000" dirty="0" err="1" smtClean="0">
                <a:solidFill>
                  <a:schemeClr val="tx1"/>
                </a:solidFill>
              </a:rPr>
              <a:t>n</a:t>
            </a:r>
            <a:r>
              <a:rPr lang="pt-BR" dirty="0" smtClean="0">
                <a:solidFill>
                  <a:schemeClr val="tx1"/>
                </a:solidFill>
              </a:rPr>
              <a:t>, = </a:t>
            </a:r>
            <a:r>
              <a:rPr lang="pt-BR" dirty="0">
                <a:solidFill>
                  <a:schemeClr val="tx1"/>
                </a:solidFill>
              </a:rPr>
              <a:t>população em um ano de coorte etária correspondente </a:t>
            </a:r>
            <a:r>
              <a:rPr lang="pt-BR" dirty="0" smtClean="0">
                <a:solidFill>
                  <a:schemeClr val="tx1"/>
                </a:solidFill>
              </a:rPr>
              <a:t>à idade média de conclusão daquele </a:t>
            </a:r>
            <a:r>
              <a:rPr lang="pt-BR" dirty="0">
                <a:solidFill>
                  <a:schemeClr val="tx1"/>
                </a:solidFill>
              </a:rPr>
              <a:t>nível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653414"/>
              </p:ext>
            </p:extLst>
          </p:nvPr>
        </p:nvGraphicFramePr>
        <p:xfrm>
          <a:off x="2987824" y="1556792"/>
          <a:ext cx="2550782" cy="2407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ção" r:id="rId3" imgW="520560" imgH="495000" progId="Equation.3">
                  <p:embed/>
                </p:oleObj>
              </mc:Choice>
              <mc:Fallback>
                <p:oleObj name="Equação" r:id="rId3" imgW="5205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556792"/>
                        <a:ext cx="2550782" cy="24071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168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Dedução da equação anterior só depende de aproximações de primeira ordem, como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504" y="4437112"/>
            <a:ext cx="8856984" cy="1752600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onde </a:t>
            </a:r>
            <a:r>
              <a:rPr lang="pt-BR" i="1" dirty="0" err="1" smtClean="0">
                <a:solidFill>
                  <a:schemeClr val="tx1"/>
                </a:solidFill>
              </a:rPr>
              <a:t>N</a:t>
            </a:r>
            <a:r>
              <a:rPr lang="pt-BR" i="1" baseline="-25000" dirty="0" err="1" smtClean="0">
                <a:solidFill>
                  <a:schemeClr val="tx1"/>
                </a:solidFill>
              </a:rPr>
              <a:t>i</a:t>
            </a:r>
            <a:r>
              <a:rPr lang="pt-BR" dirty="0" smtClean="0">
                <a:solidFill>
                  <a:schemeClr val="tx1"/>
                </a:solidFill>
              </a:rPr>
              <a:t> é a população com idade </a:t>
            </a:r>
            <a:r>
              <a:rPr lang="pt-BR" i="1" dirty="0" smtClean="0">
                <a:solidFill>
                  <a:schemeClr val="tx1"/>
                </a:solidFill>
              </a:rPr>
              <a:t>i</a:t>
            </a:r>
            <a:r>
              <a:rPr lang="pt-BR" dirty="0" smtClean="0">
                <a:solidFill>
                  <a:schemeClr val="tx1"/>
                </a:solidFill>
              </a:rPr>
              <a:t> e </a:t>
            </a:r>
            <a:r>
              <a:rPr lang="pt-BR" i="1" dirty="0" smtClean="0">
                <a:solidFill>
                  <a:schemeClr val="tx1"/>
                </a:solidFill>
              </a:rPr>
              <a:t>a</a:t>
            </a:r>
            <a:r>
              <a:rPr lang="pt-BR" dirty="0" smtClean="0">
                <a:solidFill>
                  <a:schemeClr val="tx1"/>
                </a:solidFill>
              </a:rPr>
              <a:t> é a taxa de variação anual da população.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485062"/>
              </p:ext>
            </p:extLst>
          </p:nvPr>
        </p:nvGraphicFramePr>
        <p:xfrm>
          <a:off x="1489868" y="2636912"/>
          <a:ext cx="616426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ção" r:id="rId3" imgW="1358640" imgH="241200" progId="Equation.3">
                  <p:embed/>
                </p:oleObj>
              </mc:Choice>
              <mc:Fallback>
                <p:oleObj name="Equação" r:id="rId3" imgW="1358640" imgH="24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868" y="2636912"/>
                        <a:ext cx="6164263" cy="1079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291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0"/>
            <a:ext cx="8928992" cy="6669359"/>
          </a:xfrm>
        </p:spPr>
        <p:txBody>
          <a:bodyPr>
            <a:noAutofit/>
          </a:bodyPr>
          <a:lstStyle/>
          <a:p>
            <a:pPr lvl="0"/>
            <a:r>
              <a:rPr lang="pt-BR" sz="2800" b="1" dirty="0" smtClean="0">
                <a:solidFill>
                  <a:srgbClr val="FF0000"/>
                </a:solidFill>
              </a:rPr>
              <a:t>Incertezas (um desvio padrão)</a:t>
            </a:r>
            <a:br>
              <a:rPr lang="pt-BR" sz="2800" b="1" dirty="0" smtClean="0">
                <a:solidFill>
                  <a:srgbClr val="FF0000"/>
                </a:solidFill>
              </a:rPr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>Número </a:t>
            </a:r>
            <a:r>
              <a:rPr lang="pt-BR" sz="2800" dirty="0"/>
              <a:t>de </a:t>
            </a:r>
            <a:r>
              <a:rPr lang="pt-BR" sz="2800" dirty="0" smtClean="0"/>
              <a:t>conclusões: </a:t>
            </a:r>
            <a:r>
              <a:rPr lang="pt-BR" sz="2800" dirty="0"/>
              <a:t>1</a:t>
            </a:r>
            <a:r>
              <a:rPr lang="pt-BR" sz="2800" dirty="0" smtClean="0"/>
              <a:t>% – diferença </a:t>
            </a:r>
            <a:r>
              <a:rPr lang="pt-BR" sz="2800" dirty="0"/>
              <a:t>entre dados divulgados por uma mesma </a:t>
            </a:r>
            <a:r>
              <a:rPr lang="pt-BR" sz="2800" dirty="0" smtClean="0"/>
              <a:t>fonte; incertezas em interpolações</a:t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>Diferenças </a:t>
            </a:r>
            <a:r>
              <a:rPr lang="pt-BR" sz="2800" dirty="0"/>
              <a:t>nas estimativas da população e de resultados dos censos divulgados pelo IBGE são da ordem de 1</a:t>
            </a:r>
            <a:r>
              <a:rPr lang="pt-BR" sz="2800" dirty="0" smtClean="0"/>
              <a:t>%</a:t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>Foram feitas médias móveis: variação de 1% </a:t>
            </a:r>
            <a:r>
              <a:rPr lang="pt-BR" sz="2800" dirty="0"/>
              <a:t>nos valores </a:t>
            </a:r>
            <a:r>
              <a:rPr lang="pt-BR" sz="2800" dirty="0" smtClean="0"/>
              <a:t>adotados (covariâncias entre dados para anos sucessivos)</a:t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>A defasagem idade‑série varia ao longo do sistema escolar </a:t>
            </a:r>
            <a:r>
              <a:rPr lang="pt-BR" sz="2800" dirty="0" smtClean="0"/>
              <a:t>e do tempo</a:t>
            </a:r>
            <a:r>
              <a:rPr lang="pt-BR" sz="2800" dirty="0"/>
              <a:t> </a:t>
            </a:r>
            <a:r>
              <a:rPr lang="pt-BR" sz="2800" dirty="0" smtClean="0"/>
              <a:t>–  estimada </a:t>
            </a:r>
            <a:r>
              <a:rPr lang="pt-BR" sz="2800" dirty="0"/>
              <a:t>em 2</a:t>
            </a:r>
            <a:r>
              <a:rPr lang="pt-BR" sz="2800" dirty="0" smtClean="0"/>
              <a:t>%.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69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08150" y="2582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332678"/>
              </p:ext>
            </p:extLst>
          </p:nvPr>
        </p:nvGraphicFramePr>
        <p:xfrm>
          <a:off x="1447730" y="1440071"/>
          <a:ext cx="6320547" cy="3939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0425"/>
                <a:gridCol w="1092606"/>
                <a:gridCol w="1091879"/>
                <a:gridCol w="1091879"/>
                <a:gridCol w="1091879"/>
                <a:gridCol w="1091879"/>
              </a:tblGrid>
              <a:tr h="4377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Ano</a:t>
                      </a:r>
                      <a:endParaRPr lang="pt-B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75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/>
                      </a:r>
                      <a:br>
                        <a:rPr lang="pt-BR" sz="2400">
                          <a:effectLst/>
                        </a:rPr>
                      </a:br>
                      <a:r>
                        <a:rPr lang="pt-BR" sz="2400">
                          <a:effectLst/>
                        </a:rPr>
                        <a:t>Idade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1960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1965</a:t>
                      </a:r>
                      <a:endParaRPr lang="pt-B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1970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1975</a:t>
                      </a:r>
                      <a:endParaRPr lang="pt-B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1980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43776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17,8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1,46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1,73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2,05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2,33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2,71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43776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18,9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1,42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1,68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XXX</a:t>
                      </a:r>
                      <a:endParaRPr lang="pt-BR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2,33</a:t>
                      </a:r>
                      <a:endParaRPr lang="pt-B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2,63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43776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19,1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1,38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1,63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1,80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2,20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2,55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43776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20,5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1,30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YYY</a:t>
                      </a:r>
                      <a:endParaRPr lang="pt-B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1,85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2,19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2,47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43776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21,8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1,33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ZZZ</a:t>
                      </a:r>
                      <a:endParaRPr lang="pt-B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1,74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2,01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2,39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43776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22,5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1,20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1,43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1,69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1,99</a:t>
                      </a:r>
                      <a:endParaRPr lang="pt-B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2,31</a:t>
                      </a:r>
                      <a:endParaRPr lang="pt-B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99592" y="116632"/>
            <a:ext cx="7416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solidFill>
                  <a:srgbClr val="FF0000"/>
                </a:solidFill>
              </a:rPr>
              <a:t>Coortes etárias</a:t>
            </a:r>
            <a:endParaRPr lang="pt-BR" sz="4000" dirty="0" smtClean="0">
              <a:solidFill>
                <a:srgbClr val="FF0000"/>
              </a:solidFill>
            </a:endParaRPr>
          </a:p>
          <a:p>
            <a:pPr algn="ctr"/>
            <a:r>
              <a:rPr lang="pt-BR" sz="4000" dirty="0" smtClean="0">
                <a:solidFill>
                  <a:srgbClr val="FF0000"/>
                </a:solidFill>
              </a:rPr>
              <a:t>Exemplo de fonte de </a:t>
            </a:r>
            <a:r>
              <a:rPr lang="pt-BR" sz="4000" dirty="0" smtClean="0">
                <a:solidFill>
                  <a:srgbClr val="FF0000"/>
                </a:solidFill>
              </a:rPr>
              <a:t>incerteza</a:t>
            </a:r>
            <a:endParaRPr lang="pt-BR" sz="4000" dirty="0">
              <a:solidFill>
                <a:srgbClr val="FF0000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11560" y="5649346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XXX </a:t>
            </a:r>
            <a:r>
              <a:rPr lang="pt-BR" sz="3200" b="1" dirty="0" smtClean="0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lang="pt-BR" sz="3200" b="1" dirty="0" smtClean="0">
                <a:solidFill>
                  <a:srgbClr val="FF0000"/>
                </a:solidFill>
              </a:rPr>
              <a:t>1,93 – “vertical” ou 2,01 – “horizontal”</a:t>
            </a:r>
            <a:endParaRPr lang="pt-BR" sz="2400" b="1" dirty="0" smtClean="0">
              <a:solidFill>
                <a:srgbClr val="FF00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97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5338"/>
            <a:ext cx="9036496" cy="561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0" y="46053"/>
            <a:ext cx="9036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accent4">
                    <a:lumMod val="75000"/>
                  </a:schemeClr>
                </a:solidFill>
              </a:rPr>
              <a:t>Esse procedimento só permite estimar valores mais recentes; não há dados detalhados para passado mais remoto.</a:t>
            </a:r>
            <a:endParaRPr lang="pt-BR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exto explicativo em elipse 2"/>
          <p:cNvSpPr/>
          <p:nvPr/>
        </p:nvSpPr>
        <p:spPr>
          <a:xfrm>
            <a:off x="1403648" y="1772816"/>
            <a:ext cx="3114600" cy="1872208"/>
          </a:xfrm>
          <a:prstGeom prst="wedgeEllipseCallout">
            <a:avLst>
              <a:gd name="adj1" fmla="val 19965"/>
              <a:gd name="adj2" fmla="val 7463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rgbClr val="FF0000"/>
                </a:solidFill>
              </a:rPr>
              <a:t>Exemplo de flutuação dos dados (justifica a média móvel)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940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60648"/>
            <a:ext cx="8676456" cy="1470025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Estimativa da escolaridade média a partir das taxas de conclusão</a:t>
            </a:r>
            <a:endParaRPr lang="pt-BR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39626" y="3464472"/>
            <a:ext cx="1512168" cy="576064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superior</a:t>
            </a:r>
            <a:endParaRPr lang="pt-B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0581890"/>
              </p:ext>
            </p:extLst>
          </p:nvPr>
        </p:nvGraphicFramePr>
        <p:xfrm>
          <a:off x="827584" y="1988840"/>
          <a:ext cx="7541891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ção" r:id="rId3" imgW="3162240" imgH="545760" progId="Equation.3">
                  <p:embed/>
                </p:oleObj>
              </mc:Choice>
              <mc:Fallback>
                <p:oleObj name="Equação" r:id="rId3" imgW="3162240" imgH="5457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988840"/>
                        <a:ext cx="7541891" cy="1296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ubtítulo 2"/>
          <p:cNvSpPr txBox="1">
            <a:spLocks/>
          </p:cNvSpPr>
          <p:nvPr/>
        </p:nvSpPr>
        <p:spPr>
          <a:xfrm>
            <a:off x="2783501" y="3341483"/>
            <a:ext cx="1800200" cy="13784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médio, mas não o superior</a:t>
            </a:r>
            <a:endParaRPr lang="pt-BR" dirty="0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6804248" y="3351822"/>
            <a:ext cx="1944216" cy="13681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Iniciou o fundamental, mas não concluiu</a:t>
            </a:r>
            <a:endParaRPr lang="pt-BR" dirty="0"/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4716016" y="3351822"/>
            <a:ext cx="2088232" cy="1517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Concluiu o fundamental, mas não o médio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269776" y="4869160"/>
            <a:ext cx="88924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4">
                    <a:lumMod val="75000"/>
                  </a:schemeClr>
                </a:solidFill>
              </a:rPr>
              <a:t>Os valores numéricos são empíricos (veremos). Entretanto, mesmo que estejam errados, se eles não variam muito ao longo do tempo, o resultado pode permitir analisar comparativamente a evolução dos sistema educacional</a:t>
            </a:r>
            <a:endParaRPr lang="pt-B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770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0308"/>
            <a:ext cx="9036496" cy="4947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7504" y="28636"/>
            <a:ext cx="9036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</a:rPr>
              <a:t>Resultado: há covariância entre os dados; mas não há dúvida das variações de médio prazo (1960/1975, 1975/1990, depois de 2000)</a:t>
            </a: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02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437112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III – Dados disponíveis – anos declarados de estudo (IBGE)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sz="3600" b="1" dirty="0" smtClean="0">
                <a:solidFill>
                  <a:srgbClr val="0070C0"/>
                </a:solidFill>
              </a:rPr>
              <a:t>Pessoas de idade </a:t>
            </a:r>
            <a:r>
              <a:rPr lang="pt-BR" sz="3600" b="1" i="1" dirty="0" smtClean="0">
                <a:solidFill>
                  <a:srgbClr val="0070C0"/>
                </a:solidFill>
              </a:rPr>
              <a:t>I</a:t>
            </a:r>
            <a:r>
              <a:rPr lang="pt-BR" sz="3600" b="1" dirty="0" smtClean="0">
                <a:solidFill>
                  <a:srgbClr val="0070C0"/>
                </a:solidFill>
              </a:rPr>
              <a:t>, declararam no ano </a:t>
            </a:r>
            <a:r>
              <a:rPr lang="pt-BR" sz="3600" b="1" i="1" dirty="0" smtClean="0">
                <a:solidFill>
                  <a:srgbClr val="0070C0"/>
                </a:solidFill>
              </a:rPr>
              <a:t>A</a:t>
            </a:r>
            <a:r>
              <a:rPr lang="pt-BR" sz="3600" b="1" dirty="0" smtClean="0">
                <a:solidFill>
                  <a:srgbClr val="0070C0"/>
                </a:solidFill>
              </a:rPr>
              <a:t> que estudaram durante </a:t>
            </a:r>
            <a:r>
              <a:rPr lang="pt-BR" sz="3600" b="1" i="1" dirty="0" smtClean="0">
                <a:solidFill>
                  <a:srgbClr val="0070C0"/>
                </a:solidFill>
              </a:rPr>
              <a:t>e</a:t>
            </a:r>
            <a:r>
              <a:rPr lang="pt-BR" sz="3600" b="1" dirty="0" smtClean="0">
                <a:solidFill>
                  <a:srgbClr val="0070C0"/>
                </a:solidFill>
              </a:rPr>
              <a:t> anos.</a:t>
            </a:r>
            <a:br>
              <a:rPr lang="pt-BR" sz="3600" b="1" dirty="0" smtClean="0">
                <a:solidFill>
                  <a:srgbClr val="0070C0"/>
                </a:solidFill>
              </a:rPr>
            </a:br>
            <a:r>
              <a:rPr lang="pt-BR" sz="3600" b="1" dirty="0" smtClean="0">
                <a:solidFill>
                  <a:srgbClr val="0070C0"/>
                </a:solidFill>
              </a:rPr>
              <a:t>Portanto, no ano </a:t>
            </a:r>
            <a:r>
              <a:rPr lang="pt-BR" sz="3600" b="1" i="1" dirty="0" smtClean="0">
                <a:solidFill>
                  <a:srgbClr val="0070C0"/>
                </a:solidFill>
              </a:rPr>
              <a:t>A’</a:t>
            </a:r>
            <a:r>
              <a:rPr lang="pt-BR" sz="3600" b="1" dirty="0" smtClean="0">
                <a:solidFill>
                  <a:srgbClr val="0070C0"/>
                </a:solidFill>
              </a:rPr>
              <a:t>  o sistema educacional garantia, em média, </a:t>
            </a:r>
            <a:r>
              <a:rPr lang="pt-BR" sz="3600" b="1" i="1" dirty="0" smtClean="0">
                <a:solidFill>
                  <a:srgbClr val="0070C0"/>
                </a:solidFill>
              </a:rPr>
              <a:t>e</a:t>
            </a:r>
            <a:r>
              <a:rPr lang="pt-BR" sz="3600" b="1" dirty="0" smtClean="0">
                <a:solidFill>
                  <a:srgbClr val="0070C0"/>
                </a:solidFill>
              </a:rPr>
              <a:t> anos de estudo </a:t>
            </a:r>
            <a:r>
              <a:rPr lang="pt-BR" sz="3600" b="1" i="1" dirty="0" smtClean="0">
                <a:solidFill>
                  <a:srgbClr val="0070C0"/>
                </a:solidFill>
              </a:rPr>
              <a:t>(d</a:t>
            </a:r>
            <a:r>
              <a:rPr lang="pt-BR" sz="3600" b="1" dirty="0" smtClean="0">
                <a:solidFill>
                  <a:srgbClr val="0070C0"/>
                </a:solidFill>
              </a:rPr>
              <a:t> é defasagem idade série)</a:t>
            </a:r>
            <a:r>
              <a:rPr lang="pt-BR" sz="3600" b="1" i="1" dirty="0" smtClean="0">
                <a:solidFill>
                  <a:srgbClr val="0070C0"/>
                </a:solidFill>
              </a:rPr>
              <a:t>:</a:t>
            </a:r>
            <a:endParaRPr lang="pt-BR" sz="3600" i="1" dirty="0">
              <a:solidFill>
                <a:srgbClr val="0070C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989259"/>
              </p:ext>
            </p:extLst>
          </p:nvPr>
        </p:nvGraphicFramePr>
        <p:xfrm>
          <a:off x="539552" y="4365104"/>
          <a:ext cx="8302836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ção" r:id="rId3" imgW="1943100" imgH="215900" progId="Equation.3">
                  <p:embed/>
                </p:oleObj>
              </mc:Choice>
              <mc:Fallback>
                <p:oleObj name="Equação" r:id="rId3" imgW="1943100" imgH="215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365104"/>
                        <a:ext cx="8302836" cy="9361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20758" y="5288340"/>
            <a:ext cx="9036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Exemplo: idade média 60 anos em 1980, 2 anos de escolaridade, dão informações do sistema em </a:t>
            </a:r>
          </a:p>
          <a:p>
            <a:r>
              <a:rPr lang="pt-BR" sz="3200" b="1" dirty="0" smtClean="0"/>
              <a:t>1980-60+2/2+7+1=1929 (supondo </a:t>
            </a:r>
            <a:r>
              <a:rPr lang="pt-BR" sz="3200" b="1" i="1" dirty="0" err="1" smtClean="0"/>
              <a:t>d</a:t>
            </a:r>
            <a:r>
              <a:rPr lang="pt-BR" sz="3200" b="1" dirty="0" err="1" smtClean="0"/>
              <a:t>≈1</a:t>
            </a:r>
            <a:r>
              <a:rPr lang="pt-BR" sz="3200" b="1" dirty="0" smtClean="0"/>
              <a:t>)</a:t>
            </a:r>
            <a:endParaRPr lang="pt-BR" sz="3200" b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02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036496" cy="1412776"/>
          </a:xfrm>
        </p:spPr>
        <p:txBody>
          <a:bodyPr>
            <a:normAutofit fontScale="92500" lnSpcReduction="20000"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É necessário saber se ainda estudam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Anos </a:t>
            </a:r>
            <a:r>
              <a:rPr lang="pt-BR" dirty="0">
                <a:solidFill>
                  <a:schemeClr val="tx1"/>
                </a:solidFill>
              </a:rPr>
              <a:t>de estudo completados da população </a:t>
            </a:r>
            <a:r>
              <a:rPr lang="pt-BR" dirty="0" smtClean="0">
                <a:solidFill>
                  <a:schemeClr val="tx1"/>
                </a:solidFill>
              </a:rPr>
              <a:t>versus idade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Notar flutuação estatística</a:t>
            </a:r>
            <a:endParaRPr lang="pt-BR" b="1" dirty="0">
              <a:solidFill>
                <a:srgbClr val="FF000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8856984" cy="545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 explicativo retangular com cantos arredondados 3"/>
          <p:cNvSpPr/>
          <p:nvPr/>
        </p:nvSpPr>
        <p:spPr>
          <a:xfrm>
            <a:off x="2303748" y="4581128"/>
            <a:ext cx="2304256" cy="936104"/>
          </a:xfrm>
          <a:prstGeom prst="wedgeRoundRectCallout">
            <a:avLst>
              <a:gd name="adj1" fmla="val -38815"/>
              <a:gd name="adj2" fmla="val -1375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/>
              <a:t>Estão na escola</a:t>
            </a:r>
            <a:endParaRPr lang="pt-BR" b="1" dirty="0"/>
          </a:p>
        </p:txBody>
      </p:sp>
      <p:sp>
        <p:nvSpPr>
          <p:cNvPr id="6" name="Texto explicativo retangular com cantos arredondados 5"/>
          <p:cNvSpPr/>
          <p:nvPr/>
        </p:nvSpPr>
        <p:spPr>
          <a:xfrm>
            <a:off x="4788024" y="4412974"/>
            <a:ext cx="3672408" cy="1104258"/>
          </a:xfrm>
          <a:prstGeom prst="wedgeRoundRectCallout">
            <a:avLst>
              <a:gd name="adj1" fmla="val 20502"/>
              <a:gd name="adj2" fmla="val -9193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/>
              <a:t>Melhora do sistema</a:t>
            </a:r>
            <a:endParaRPr lang="pt-BR" sz="2800" b="1" dirty="0"/>
          </a:p>
        </p:txBody>
      </p:sp>
      <p:sp>
        <p:nvSpPr>
          <p:cNvPr id="5" name="Elipse 4"/>
          <p:cNvSpPr/>
          <p:nvPr/>
        </p:nvSpPr>
        <p:spPr>
          <a:xfrm rot="966675">
            <a:off x="3426771" y="2282950"/>
            <a:ext cx="4887786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 rot="1389889">
            <a:off x="1607433" y="1969870"/>
            <a:ext cx="784208" cy="37595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319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I – Objetivos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Estimar o número de anos de escolaridade que o sistema educacional fornece à população bem como sua incerteza.</a:t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Introduzir/apresentar/divulgar técnicas simples de análises quantitativas.</a:t>
            </a:r>
            <a:r>
              <a:rPr lang="pt-BR" sz="4000" dirty="0"/>
              <a:t/>
            </a:r>
            <a:br>
              <a:rPr lang="pt-BR" sz="4000" dirty="0"/>
            </a:br>
            <a:endParaRPr lang="pt-BR" sz="40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48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636" y="116632"/>
            <a:ext cx="4974412" cy="1152128"/>
          </a:xfrm>
        </p:spPr>
        <p:txBody>
          <a:bodyPr>
            <a:normAutofit fontScale="90000"/>
          </a:bodyPr>
          <a:lstStyle/>
          <a:p>
            <a:r>
              <a:rPr lang="pt-BR" sz="4000" b="1" dirty="0" smtClean="0">
                <a:solidFill>
                  <a:srgbClr val="FF0000"/>
                </a:solidFill>
              </a:rPr>
              <a:t>Outro e</a:t>
            </a:r>
            <a:r>
              <a:rPr lang="pt-BR" sz="4000" b="1" dirty="0" smtClean="0">
                <a:solidFill>
                  <a:srgbClr val="FF0000"/>
                </a:solidFill>
              </a:rPr>
              <a:t>xemplo </a:t>
            </a:r>
            <a:r>
              <a:rPr lang="pt-BR" sz="4000" b="1" dirty="0" smtClean="0">
                <a:solidFill>
                  <a:srgbClr val="FF0000"/>
                </a:solidFill>
              </a:rPr>
              <a:t>de </a:t>
            </a:r>
            <a:r>
              <a:rPr lang="pt-BR" sz="4000" b="1" dirty="0" smtClean="0">
                <a:solidFill>
                  <a:srgbClr val="FF0000"/>
                </a:solidFill>
              </a:rPr>
              <a:t>fonte de incerteza</a:t>
            </a:r>
            <a:endParaRPr lang="pt-B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9071914"/>
              </p:ext>
            </p:extLst>
          </p:nvPr>
        </p:nvGraphicFramePr>
        <p:xfrm>
          <a:off x="107504" y="1556792"/>
          <a:ext cx="5184576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417151"/>
              </p:ext>
            </p:extLst>
          </p:nvPr>
        </p:nvGraphicFramePr>
        <p:xfrm>
          <a:off x="5220072" y="404671"/>
          <a:ext cx="3384377" cy="6103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3651"/>
                <a:gridCol w="1243651"/>
                <a:gridCol w="897075"/>
              </a:tblGrid>
              <a:tr h="301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Ano médio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na escola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Anos de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estudo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  <a:tr h="587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Idade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400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Uma fonte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40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22,5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1967,1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5,1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  <a:tr h="2840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27,5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1961,9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4,78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  <a:tr h="2840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1954,1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4,26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  <a:tr h="2840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45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1943,6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3,1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  <a:tr h="2840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55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1933,5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2,92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  <a:tr h="2840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65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1923,0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1,94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  <a:tr h="28400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Outra fonte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40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22,5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1967,0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5,04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  <a:tr h="2840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27,5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1961,9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4,77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  <a:tr h="2840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32,5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1956,6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4,19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  <a:tr h="2840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37,5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1951,3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3,5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  <a:tr h="2840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42,5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1946,0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3,09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  <a:tr h="2840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47,5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1940,9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2,89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  <a:tr h="2840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52,5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1935,8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2,55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  <a:tr h="2840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57,5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1930,7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2,36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  <a:tr h="3866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62,5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1925,5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2,09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  <a:tr h="2840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67,5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1920,4</a:t>
                      </a:r>
                      <a:endParaRPr lang="pt-B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1,83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44" marR="39044" marT="0" marB="0" anchor="b"/>
                </a:tc>
              </a:tr>
            </a:tbl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87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504" y="4905375"/>
            <a:ext cx="9036496" cy="1752600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Combinando os resultados dos dois métodos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(Aqueles números usados, 15, 12, 9 e 4, costuram os resultados obtidos pelos dois métodos.)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21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 explicativo em elipse 9"/>
          <p:cNvSpPr/>
          <p:nvPr/>
        </p:nvSpPr>
        <p:spPr>
          <a:xfrm>
            <a:off x="1188017" y="2982232"/>
            <a:ext cx="2232248" cy="1281424"/>
          </a:xfrm>
          <a:prstGeom prst="wedgeEllipseCallout">
            <a:avLst>
              <a:gd name="adj1" fmla="val 3657"/>
              <a:gd name="adj2" fmla="val 10592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Início do estado novo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56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 explicativo em elipse 5"/>
          <p:cNvSpPr/>
          <p:nvPr/>
        </p:nvSpPr>
        <p:spPr>
          <a:xfrm>
            <a:off x="3707904" y="4869160"/>
            <a:ext cx="1728192" cy="1137408"/>
          </a:xfrm>
          <a:prstGeom prst="wedgeEllipseCallout">
            <a:avLst>
              <a:gd name="adj1" fmla="val 10416"/>
              <a:gd name="adj2" fmla="val -1561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Início ditadura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0" name="Texto explicativo em elipse 9"/>
          <p:cNvSpPr/>
          <p:nvPr/>
        </p:nvSpPr>
        <p:spPr>
          <a:xfrm>
            <a:off x="1188017" y="2982232"/>
            <a:ext cx="2232248" cy="1281424"/>
          </a:xfrm>
          <a:prstGeom prst="wedgeEllipseCallout">
            <a:avLst>
              <a:gd name="adj1" fmla="val 3657"/>
              <a:gd name="adj2" fmla="val 10592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Início do estado novo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42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6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 explicativo em elipse 5"/>
          <p:cNvSpPr/>
          <p:nvPr/>
        </p:nvSpPr>
        <p:spPr>
          <a:xfrm>
            <a:off x="3707904" y="4869160"/>
            <a:ext cx="1728192" cy="1137408"/>
          </a:xfrm>
          <a:prstGeom prst="wedgeEllipseCallout">
            <a:avLst>
              <a:gd name="adj1" fmla="val 10416"/>
              <a:gd name="adj2" fmla="val -1561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Início ditadura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7" name="Texto explicativo em elipse 6"/>
          <p:cNvSpPr/>
          <p:nvPr/>
        </p:nvSpPr>
        <p:spPr>
          <a:xfrm>
            <a:off x="1259632" y="1700808"/>
            <a:ext cx="2232248" cy="1281424"/>
          </a:xfrm>
          <a:prstGeom prst="wedgeEllipseCallout">
            <a:avLst>
              <a:gd name="adj1" fmla="val 117987"/>
              <a:gd name="adj2" fmla="val 4841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Projeto da ditadura, fim do exame de admissão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0" name="Texto explicativo em elipse 9"/>
          <p:cNvSpPr/>
          <p:nvPr/>
        </p:nvSpPr>
        <p:spPr>
          <a:xfrm>
            <a:off x="1188017" y="2982232"/>
            <a:ext cx="2232248" cy="1281424"/>
          </a:xfrm>
          <a:prstGeom prst="wedgeEllipseCallout">
            <a:avLst>
              <a:gd name="adj1" fmla="val 3657"/>
              <a:gd name="adj2" fmla="val 10592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Início do estado novo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42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6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 explicativo em elipse 1"/>
          <p:cNvSpPr/>
          <p:nvPr/>
        </p:nvSpPr>
        <p:spPr>
          <a:xfrm>
            <a:off x="5436096" y="4308529"/>
            <a:ext cx="2160240" cy="1296144"/>
          </a:xfrm>
          <a:prstGeom prst="wedgeEllipseCallout">
            <a:avLst>
              <a:gd name="adj1" fmla="val -20382"/>
              <a:gd name="adj2" fmla="val -15546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Modelo da ditadura se esgotou; crise econômica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" name="Texto explicativo em elipse 5"/>
          <p:cNvSpPr/>
          <p:nvPr/>
        </p:nvSpPr>
        <p:spPr>
          <a:xfrm>
            <a:off x="3707904" y="4869160"/>
            <a:ext cx="1728192" cy="1137408"/>
          </a:xfrm>
          <a:prstGeom prst="wedgeEllipseCallout">
            <a:avLst>
              <a:gd name="adj1" fmla="val 10416"/>
              <a:gd name="adj2" fmla="val -1561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Início ditadura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7" name="Texto explicativo em elipse 6"/>
          <p:cNvSpPr/>
          <p:nvPr/>
        </p:nvSpPr>
        <p:spPr>
          <a:xfrm>
            <a:off x="1259632" y="1700808"/>
            <a:ext cx="2232248" cy="1281424"/>
          </a:xfrm>
          <a:prstGeom prst="wedgeEllipseCallout">
            <a:avLst>
              <a:gd name="adj1" fmla="val 117987"/>
              <a:gd name="adj2" fmla="val 4841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Projeto da ditadura, fim do exame de admissão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0" name="Texto explicativo em elipse 9"/>
          <p:cNvSpPr/>
          <p:nvPr/>
        </p:nvSpPr>
        <p:spPr>
          <a:xfrm>
            <a:off x="1188017" y="2982232"/>
            <a:ext cx="2232248" cy="1281424"/>
          </a:xfrm>
          <a:prstGeom prst="wedgeEllipseCallout">
            <a:avLst>
              <a:gd name="adj1" fmla="val 3657"/>
              <a:gd name="adj2" fmla="val 10592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Início do estado novo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800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6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 explicativo em elipse 1"/>
          <p:cNvSpPr/>
          <p:nvPr/>
        </p:nvSpPr>
        <p:spPr>
          <a:xfrm>
            <a:off x="5436096" y="4308529"/>
            <a:ext cx="2160240" cy="1296144"/>
          </a:xfrm>
          <a:prstGeom prst="wedgeEllipseCallout">
            <a:avLst>
              <a:gd name="adj1" fmla="val -20382"/>
              <a:gd name="adj2" fmla="val -15546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Modelo da ditadura se esgotou; crise econômica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" name="Texto explicativo em elipse 5"/>
          <p:cNvSpPr/>
          <p:nvPr/>
        </p:nvSpPr>
        <p:spPr>
          <a:xfrm>
            <a:off x="3707904" y="4869160"/>
            <a:ext cx="1728192" cy="1137408"/>
          </a:xfrm>
          <a:prstGeom prst="wedgeEllipseCallout">
            <a:avLst>
              <a:gd name="adj1" fmla="val 10416"/>
              <a:gd name="adj2" fmla="val -1561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Início ditadura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7" name="Texto explicativo em elipse 6"/>
          <p:cNvSpPr/>
          <p:nvPr/>
        </p:nvSpPr>
        <p:spPr>
          <a:xfrm>
            <a:off x="1259632" y="1700808"/>
            <a:ext cx="2232248" cy="1281424"/>
          </a:xfrm>
          <a:prstGeom prst="wedgeEllipseCallout">
            <a:avLst>
              <a:gd name="adj1" fmla="val 117987"/>
              <a:gd name="adj2" fmla="val 4841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Projeto da ditadura, fim do exame de admissão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8" name="Texto explicativo em elipse 7"/>
          <p:cNvSpPr/>
          <p:nvPr/>
        </p:nvSpPr>
        <p:spPr>
          <a:xfrm>
            <a:off x="3203848" y="620688"/>
            <a:ext cx="2952328" cy="1720832"/>
          </a:xfrm>
          <a:prstGeom prst="wedgeEllipseCallout">
            <a:avLst>
              <a:gd name="adj1" fmla="val 73197"/>
              <a:gd name="adj2" fmla="val 2447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Constituição 1988, municipalização (Fundef), governos populares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0" name="Texto explicativo em elipse 9"/>
          <p:cNvSpPr/>
          <p:nvPr/>
        </p:nvSpPr>
        <p:spPr>
          <a:xfrm>
            <a:off x="1188017" y="2982232"/>
            <a:ext cx="2232248" cy="1281424"/>
          </a:xfrm>
          <a:prstGeom prst="wedgeEllipseCallout">
            <a:avLst>
              <a:gd name="adj1" fmla="val 3657"/>
              <a:gd name="adj2" fmla="val 10592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Início do estado novo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800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6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 explicativo em elipse 1"/>
          <p:cNvSpPr/>
          <p:nvPr/>
        </p:nvSpPr>
        <p:spPr>
          <a:xfrm>
            <a:off x="5436096" y="4308529"/>
            <a:ext cx="2160240" cy="1296144"/>
          </a:xfrm>
          <a:prstGeom prst="wedgeEllipseCallout">
            <a:avLst>
              <a:gd name="adj1" fmla="val -20382"/>
              <a:gd name="adj2" fmla="val -15546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Modelo da ditadura se esgotou; crise econômica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" name="Texto explicativo em elipse 5"/>
          <p:cNvSpPr/>
          <p:nvPr/>
        </p:nvSpPr>
        <p:spPr>
          <a:xfrm>
            <a:off x="3707904" y="4869160"/>
            <a:ext cx="1728192" cy="1137408"/>
          </a:xfrm>
          <a:prstGeom prst="wedgeEllipseCallout">
            <a:avLst>
              <a:gd name="adj1" fmla="val 10416"/>
              <a:gd name="adj2" fmla="val -1561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Início ditadura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7" name="Texto explicativo em elipse 6"/>
          <p:cNvSpPr/>
          <p:nvPr/>
        </p:nvSpPr>
        <p:spPr>
          <a:xfrm>
            <a:off x="1259632" y="1700808"/>
            <a:ext cx="2232248" cy="1281424"/>
          </a:xfrm>
          <a:prstGeom prst="wedgeEllipseCallout">
            <a:avLst>
              <a:gd name="adj1" fmla="val 117987"/>
              <a:gd name="adj2" fmla="val 4841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Projeto da ditadura, fim do exame de admissão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8" name="Texto explicativo em elipse 7"/>
          <p:cNvSpPr/>
          <p:nvPr/>
        </p:nvSpPr>
        <p:spPr>
          <a:xfrm>
            <a:off x="3203848" y="620688"/>
            <a:ext cx="2952328" cy="1720832"/>
          </a:xfrm>
          <a:prstGeom prst="wedgeEllipseCallout">
            <a:avLst>
              <a:gd name="adj1" fmla="val 73197"/>
              <a:gd name="adj2" fmla="val 2447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Constituição 1988, municipalização (Fundef), governos populares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9" name="Texto explicativo em elipse 8"/>
          <p:cNvSpPr/>
          <p:nvPr/>
        </p:nvSpPr>
        <p:spPr>
          <a:xfrm>
            <a:off x="6372200" y="2341520"/>
            <a:ext cx="1944216" cy="1879568"/>
          </a:xfrm>
          <a:prstGeom prst="wedgeEllipseCallout">
            <a:avLst>
              <a:gd name="adj1" fmla="val 20368"/>
              <a:gd name="adj2" fmla="val -10093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rgbClr val="FF0000"/>
                </a:solidFill>
              </a:rPr>
              <a:t>Municipali-zação</a:t>
            </a:r>
            <a:r>
              <a:rPr lang="pt-BR" dirty="0" smtClean="0">
                <a:solidFill>
                  <a:srgbClr val="FF0000"/>
                </a:solidFill>
              </a:rPr>
              <a:t> etc. se esgotaram?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0" name="Texto explicativo em elipse 9"/>
          <p:cNvSpPr/>
          <p:nvPr/>
        </p:nvSpPr>
        <p:spPr>
          <a:xfrm>
            <a:off x="1188017" y="2982232"/>
            <a:ext cx="2232248" cy="1281424"/>
          </a:xfrm>
          <a:prstGeom prst="wedgeEllipseCallout">
            <a:avLst>
              <a:gd name="adj1" fmla="val 3657"/>
              <a:gd name="adj2" fmla="val 10592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Início do estado novo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800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33441"/>
            <a:ext cx="7772400" cy="1470025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IV - Conclusão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040560"/>
          </a:xfrm>
        </p:spPr>
        <p:txBody>
          <a:bodyPr>
            <a:normAutofit fontScale="25000" lnSpcReduction="20000"/>
          </a:bodyPr>
          <a:lstStyle/>
          <a:p>
            <a:r>
              <a:rPr lang="pt-BR" sz="12800" b="1" dirty="0" smtClean="0">
                <a:solidFill>
                  <a:srgbClr val="0070C0"/>
                </a:solidFill>
              </a:rPr>
              <a:t>Esse tipo de análise </a:t>
            </a:r>
            <a:r>
              <a:rPr lang="pt-BR" sz="12800" b="1" dirty="0" smtClean="0">
                <a:solidFill>
                  <a:srgbClr val="0070C0"/>
                </a:solidFill>
              </a:rPr>
              <a:t>quantitativa é importante.</a:t>
            </a:r>
            <a:endParaRPr lang="pt-BR" sz="12800" b="1" dirty="0" smtClean="0">
              <a:solidFill>
                <a:srgbClr val="0070C0"/>
              </a:solidFill>
            </a:endParaRPr>
          </a:p>
          <a:p>
            <a:endParaRPr lang="pt-BR" sz="12800" b="1" dirty="0" smtClean="0">
              <a:solidFill>
                <a:srgbClr val="0070C0"/>
              </a:solidFill>
            </a:endParaRPr>
          </a:p>
          <a:p>
            <a:r>
              <a:rPr lang="pt-BR" sz="12800" b="1" dirty="0" smtClean="0">
                <a:solidFill>
                  <a:srgbClr val="0070C0"/>
                </a:solidFill>
              </a:rPr>
              <a:t>É necessário estimar as incertezas, ainda que não com alta precisão</a:t>
            </a:r>
            <a:r>
              <a:rPr lang="pt-BR" sz="12800" b="1" dirty="0" smtClean="0">
                <a:solidFill>
                  <a:srgbClr val="0070C0"/>
                </a:solidFill>
              </a:rPr>
              <a:t>. (Melhorar seria muito bom.)</a:t>
            </a:r>
            <a:endParaRPr lang="pt-BR" sz="12800" b="1" dirty="0" smtClean="0">
              <a:solidFill>
                <a:srgbClr val="0070C0"/>
              </a:solidFill>
            </a:endParaRPr>
          </a:p>
          <a:p>
            <a:endParaRPr lang="pt-BR" sz="12800" b="1" dirty="0">
              <a:solidFill>
                <a:srgbClr val="0070C0"/>
              </a:solidFill>
            </a:endParaRPr>
          </a:p>
          <a:p>
            <a:r>
              <a:rPr lang="pt-BR" sz="12800" b="1" dirty="0" smtClean="0">
                <a:solidFill>
                  <a:srgbClr val="0070C0"/>
                </a:solidFill>
              </a:rPr>
              <a:t>Modelos mais detalhados, ainda que limitados no tempo, são muito bem recebidos por pesquisadores de outras áreas.</a:t>
            </a:r>
          </a:p>
          <a:p>
            <a:endParaRPr lang="pt-BR" sz="12800" b="1" dirty="0">
              <a:solidFill>
                <a:srgbClr val="0070C0"/>
              </a:solidFill>
            </a:endParaRPr>
          </a:p>
          <a:p>
            <a:r>
              <a:rPr lang="pt-BR" sz="12800" b="1" dirty="0" smtClean="0">
                <a:solidFill>
                  <a:srgbClr val="0070C0"/>
                </a:solidFill>
              </a:rPr>
              <a:t>É necessário desenvolver métodos numéricos de análise, mesmo que haja limitações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158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0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4932040" y="980728"/>
            <a:ext cx="2088232" cy="7920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835696" y="980728"/>
            <a:ext cx="2304256" cy="7920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" name="Conector reto 7"/>
          <p:cNvCxnSpPr/>
          <p:nvPr/>
        </p:nvCxnSpPr>
        <p:spPr>
          <a:xfrm>
            <a:off x="2699792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3131840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563888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2267744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ta para a direita 15"/>
          <p:cNvSpPr/>
          <p:nvPr/>
        </p:nvSpPr>
        <p:spPr>
          <a:xfrm>
            <a:off x="467544" y="1052736"/>
            <a:ext cx="115212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a direita 16"/>
          <p:cNvSpPr/>
          <p:nvPr/>
        </p:nvSpPr>
        <p:spPr>
          <a:xfrm>
            <a:off x="7416316" y="1242468"/>
            <a:ext cx="39604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a direita 17"/>
          <p:cNvSpPr/>
          <p:nvPr/>
        </p:nvSpPr>
        <p:spPr>
          <a:xfrm>
            <a:off x="4180148" y="1242468"/>
            <a:ext cx="751892" cy="314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9" name="Conector reto 18"/>
          <p:cNvCxnSpPr/>
          <p:nvPr/>
        </p:nvCxnSpPr>
        <p:spPr>
          <a:xfrm>
            <a:off x="5796136" y="938635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5364088" y="938635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>
            <a:off x="6228184" y="938635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/>
          <p:cNvCxnSpPr/>
          <p:nvPr/>
        </p:nvCxnSpPr>
        <p:spPr>
          <a:xfrm>
            <a:off x="6588224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/>
          <p:cNvSpPr txBox="1"/>
          <p:nvPr/>
        </p:nvSpPr>
        <p:spPr>
          <a:xfrm>
            <a:off x="2046079" y="2780927"/>
            <a:ext cx="50200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/>
              <a:t>Sistema escolar</a:t>
            </a:r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48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tângulo 45"/>
          <p:cNvSpPr/>
          <p:nvPr/>
        </p:nvSpPr>
        <p:spPr>
          <a:xfrm>
            <a:off x="5004048" y="3789040"/>
            <a:ext cx="2088232" cy="7920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4932040" y="980728"/>
            <a:ext cx="2088232" cy="7920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835696" y="980728"/>
            <a:ext cx="2304256" cy="7920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" name="Conector reto 7"/>
          <p:cNvCxnSpPr/>
          <p:nvPr/>
        </p:nvCxnSpPr>
        <p:spPr>
          <a:xfrm>
            <a:off x="2699792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3131840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563888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2267744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ta para a direita 15"/>
          <p:cNvSpPr/>
          <p:nvPr/>
        </p:nvSpPr>
        <p:spPr>
          <a:xfrm>
            <a:off x="467544" y="1052736"/>
            <a:ext cx="115212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a direita 16"/>
          <p:cNvSpPr/>
          <p:nvPr/>
        </p:nvSpPr>
        <p:spPr>
          <a:xfrm>
            <a:off x="7416316" y="1242468"/>
            <a:ext cx="39604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a direita 17"/>
          <p:cNvSpPr/>
          <p:nvPr/>
        </p:nvSpPr>
        <p:spPr>
          <a:xfrm>
            <a:off x="4180148" y="1242468"/>
            <a:ext cx="751892" cy="314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9" name="Conector reto 18"/>
          <p:cNvCxnSpPr/>
          <p:nvPr/>
        </p:nvCxnSpPr>
        <p:spPr>
          <a:xfrm>
            <a:off x="5796136" y="938635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5364088" y="938635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>
            <a:off x="6228184" y="938635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eta para cima 27"/>
          <p:cNvSpPr/>
          <p:nvPr/>
        </p:nvSpPr>
        <p:spPr>
          <a:xfrm>
            <a:off x="4484086" y="3702074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2" name="Conector reto 31"/>
          <p:cNvCxnSpPr/>
          <p:nvPr/>
        </p:nvCxnSpPr>
        <p:spPr>
          <a:xfrm>
            <a:off x="6588224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eta para a direita 21"/>
          <p:cNvSpPr/>
          <p:nvPr/>
        </p:nvSpPr>
        <p:spPr>
          <a:xfrm>
            <a:off x="7416316" y="4108812"/>
            <a:ext cx="39604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eta para cima 22"/>
          <p:cNvSpPr/>
          <p:nvPr/>
        </p:nvSpPr>
        <p:spPr>
          <a:xfrm>
            <a:off x="6588224" y="3508618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1907704" y="3861048"/>
            <a:ext cx="2304256" cy="7920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reto 24"/>
          <p:cNvCxnSpPr/>
          <p:nvPr/>
        </p:nvCxnSpPr>
        <p:spPr>
          <a:xfrm>
            <a:off x="2771800" y="386104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>
            <a:off x="3203848" y="386104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3635896" y="386104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2339752" y="386104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ta para a direita 29"/>
          <p:cNvSpPr/>
          <p:nvPr/>
        </p:nvSpPr>
        <p:spPr>
          <a:xfrm>
            <a:off x="539552" y="3933056"/>
            <a:ext cx="115212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Seta para a direita 30"/>
          <p:cNvSpPr/>
          <p:nvPr/>
        </p:nvSpPr>
        <p:spPr>
          <a:xfrm>
            <a:off x="4252156" y="4122788"/>
            <a:ext cx="751892" cy="314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3" name="Conector reto 32"/>
          <p:cNvCxnSpPr/>
          <p:nvPr/>
        </p:nvCxnSpPr>
        <p:spPr>
          <a:xfrm>
            <a:off x="5868144" y="3818955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>
            <a:off x="5436096" y="3818955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/>
          <p:cNvCxnSpPr/>
          <p:nvPr/>
        </p:nvCxnSpPr>
        <p:spPr>
          <a:xfrm>
            <a:off x="6300192" y="3818955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eta para cima 35"/>
          <p:cNvSpPr/>
          <p:nvPr/>
        </p:nvSpPr>
        <p:spPr>
          <a:xfrm>
            <a:off x="2915816" y="3501008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Seta para cima 36"/>
          <p:cNvSpPr/>
          <p:nvPr/>
        </p:nvSpPr>
        <p:spPr>
          <a:xfrm>
            <a:off x="2051720" y="3501008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Seta para cima 37"/>
          <p:cNvSpPr/>
          <p:nvPr/>
        </p:nvSpPr>
        <p:spPr>
          <a:xfrm>
            <a:off x="2627784" y="3487861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Seta para cima 38"/>
          <p:cNvSpPr/>
          <p:nvPr/>
        </p:nvSpPr>
        <p:spPr>
          <a:xfrm>
            <a:off x="3392452" y="3501008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Seta para cima 39"/>
          <p:cNvSpPr/>
          <p:nvPr/>
        </p:nvSpPr>
        <p:spPr>
          <a:xfrm>
            <a:off x="5564990" y="3501008"/>
            <a:ext cx="174260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Seta para cima 40"/>
          <p:cNvSpPr/>
          <p:nvPr/>
        </p:nvSpPr>
        <p:spPr>
          <a:xfrm>
            <a:off x="5148064" y="3487861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Seta para cima 41"/>
          <p:cNvSpPr/>
          <p:nvPr/>
        </p:nvSpPr>
        <p:spPr>
          <a:xfrm>
            <a:off x="6012160" y="3501008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Seta para cima 42"/>
          <p:cNvSpPr/>
          <p:nvPr/>
        </p:nvSpPr>
        <p:spPr>
          <a:xfrm>
            <a:off x="3849652" y="3501008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4" name="Conector reto 43"/>
          <p:cNvCxnSpPr/>
          <p:nvPr/>
        </p:nvCxnSpPr>
        <p:spPr>
          <a:xfrm>
            <a:off x="6660232" y="386104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eta para cima 44"/>
          <p:cNvSpPr/>
          <p:nvPr/>
        </p:nvSpPr>
        <p:spPr>
          <a:xfrm>
            <a:off x="1187624" y="3615109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43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tângulo 45"/>
          <p:cNvSpPr/>
          <p:nvPr/>
        </p:nvSpPr>
        <p:spPr>
          <a:xfrm>
            <a:off x="5004048" y="3789040"/>
            <a:ext cx="2088232" cy="7920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4932040" y="980728"/>
            <a:ext cx="2088232" cy="7920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835696" y="980728"/>
            <a:ext cx="2304256" cy="7920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" name="Conector reto 7"/>
          <p:cNvCxnSpPr/>
          <p:nvPr/>
        </p:nvCxnSpPr>
        <p:spPr>
          <a:xfrm>
            <a:off x="2699792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3131840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3563888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2267744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ta para a direita 15"/>
          <p:cNvSpPr/>
          <p:nvPr/>
        </p:nvSpPr>
        <p:spPr>
          <a:xfrm>
            <a:off x="467544" y="1052736"/>
            <a:ext cx="115212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a direita 16"/>
          <p:cNvSpPr/>
          <p:nvPr/>
        </p:nvSpPr>
        <p:spPr>
          <a:xfrm>
            <a:off x="7416316" y="1242468"/>
            <a:ext cx="39604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a direita 17"/>
          <p:cNvSpPr/>
          <p:nvPr/>
        </p:nvSpPr>
        <p:spPr>
          <a:xfrm>
            <a:off x="4180148" y="1242468"/>
            <a:ext cx="751892" cy="314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9" name="Conector reto 18"/>
          <p:cNvCxnSpPr/>
          <p:nvPr/>
        </p:nvCxnSpPr>
        <p:spPr>
          <a:xfrm>
            <a:off x="5796136" y="938635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5364088" y="938635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>
            <a:off x="6228184" y="938635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eta para cima 27"/>
          <p:cNvSpPr/>
          <p:nvPr/>
        </p:nvSpPr>
        <p:spPr>
          <a:xfrm>
            <a:off x="6588224" y="642274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2" name="Conector reto 31"/>
          <p:cNvCxnSpPr/>
          <p:nvPr/>
        </p:nvCxnSpPr>
        <p:spPr>
          <a:xfrm>
            <a:off x="6588224" y="98072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eta para a direita 21"/>
          <p:cNvSpPr/>
          <p:nvPr/>
        </p:nvSpPr>
        <p:spPr>
          <a:xfrm>
            <a:off x="7416316" y="4108812"/>
            <a:ext cx="39604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eta para cima 22"/>
          <p:cNvSpPr/>
          <p:nvPr/>
        </p:nvSpPr>
        <p:spPr>
          <a:xfrm>
            <a:off x="6588224" y="3508618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1907704" y="3861048"/>
            <a:ext cx="2304256" cy="7920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reto 24"/>
          <p:cNvCxnSpPr/>
          <p:nvPr/>
        </p:nvCxnSpPr>
        <p:spPr>
          <a:xfrm>
            <a:off x="2771800" y="386104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>
            <a:off x="3203848" y="386104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3635896" y="386104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2339752" y="386104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ta para a direita 29"/>
          <p:cNvSpPr/>
          <p:nvPr/>
        </p:nvSpPr>
        <p:spPr>
          <a:xfrm>
            <a:off x="539552" y="3933056"/>
            <a:ext cx="115212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Seta para a direita 30"/>
          <p:cNvSpPr/>
          <p:nvPr/>
        </p:nvSpPr>
        <p:spPr>
          <a:xfrm>
            <a:off x="4252156" y="4122788"/>
            <a:ext cx="751892" cy="3143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3" name="Conector reto 32"/>
          <p:cNvCxnSpPr/>
          <p:nvPr/>
        </p:nvCxnSpPr>
        <p:spPr>
          <a:xfrm>
            <a:off x="5868144" y="3818955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>
            <a:off x="5436096" y="3818955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/>
          <p:cNvCxnSpPr/>
          <p:nvPr/>
        </p:nvCxnSpPr>
        <p:spPr>
          <a:xfrm>
            <a:off x="6300192" y="3818955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eta para cima 35"/>
          <p:cNvSpPr/>
          <p:nvPr/>
        </p:nvSpPr>
        <p:spPr>
          <a:xfrm>
            <a:off x="2915816" y="3501008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Seta para cima 36"/>
          <p:cNvSpPr/>
          <p:nvPr/>
        </p:nvSpPr>
        <p:spPr>
          <a:xfrm>
            <a:off x="2051720" y="3501008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Seta para cima 37"/>
          <p:cNvSpPr/>
          <p:nvPr/>
        </p:nvSpPr>
        <p:spPr>
          <a:xfrm>
            <a:off x="2627784" y="3487861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Seta para cima 38"/>
          <p:cNvSpPr/>
          <p:nvPr/>
        </p:nvSpPr>
        <p:spPr>
          <a:xfrm>
            <a:off x="3392452" y="3501008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Seta para cima 39"/>
          <p:cNvSpPr/>
          <p:nvPr/>
        </p:nvSpPr>
        <p:spPr>
          <a:xfrm>
            <a:off x="5564990" y="3501008"/>
            <a:ext cx="174260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Seta para cima 40"/>
          <p:cNvSpPr/>
          <p:nvPr/>
        </p:nvSpPr>
        <p:spPr>
          <a:xfrm>
            <a:off x="5148064" y="3487861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Seta para cima 41"/>
          <p:cNvSpPr/>
          <p:nvPr/>
        </p:nvSpPr>
        <p:spPr>
          <a:xfrm>
            <a:off x="6012160" y="3501008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Seta para cima 42"/>
          <p:cNvSpPr/>
          <p:nvPr/>
        </p:nvSpPr>
        <p:spPr>
          <a:xfrm>
            <a:off x="3849652" y="3501008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4" name="Conector reto 43"/>
          <p:cNvCxnSpPr/>
          <p:nvPr/>
        </p:nvCxnSpPr>
        <p:spPr>
          <a:xfrm>
            <a:off x="6660232" y="3861048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eta para cima 44"/>
          <p:cNvSpPr/>
          <p:nvPr/>
        </p:nvSpPr>
        <p:spPr>
          <a:xfrm>
            <a:off x="1187624" y="3615109"/>
            <a:ext cx="144016" cy="3179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eta circular 1"/>
          <p:cNvSpPr/>
          <p:nvPr/>
        </p:nvSpPr>
        <p:spPr>
          <a:xfrm flipH="1" flipV="1">
            <a:off x="2751525" y="4122788"/>
            <a:ext cx="472598" cy="117842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" name="Seta em curva para cima 2"/>
          <p:cNvSpPr/>
          <p:nvPr/>
        </p:nvSpPr>
        <p:spPr>
          <a:xfrm>
            <a:off x="5564990" y="4653136"/>
            <a:ext cx="663194" cy="64807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4" name="Fluxograma: Fita perfurada 3"/>
          <p:cNvSpPr/>
          <p:nvPr/>
        </p:nvSpPr>
        <p:spPr>
          <a:xfrm flipV="1">
            <a:off x="5508104" y="4914165"/>
            <a:ext cx="666074" cy="171019"/>
          </a:xfrm>
          <a:prstGeom prst="flowChartPunchedTap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811678" y="5589240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rgbClr val="FF0000"/>
                </a:solidFill>
              </a:rPr>
              <a:t>Como caracterizar um sistema escolar?</a:t>
            </a:r>
          </a:p>
          <a:p>
            <a:r>
              <a:rPr lang="pt-BR" sz="3200" dirty="0" smtClean="0">
                <a:solidFill>
                  <a:srgbClr val="FF0000"/>
                </a:solidFill>
              </a:rPr>
              <a:t>Modelo de fluxo é uma possibilidade</a:t>
            </a: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83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88640"/>
            <a:ext cx="9036496" cy="5040560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Fazer raciocínio quantitativo é importante ...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Por que? 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Muitas vezes conclui-se coisas e define-se políticas públicas a partir de análises quantitativamente erradas da realidade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48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66936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Exemplos: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Há X matrículas no ensino fundamental; a população dos 6 aos 14 anos é X. Portanto, a educação fundamental está universalizada. 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Certo? Não: errado. Uma mesma pessoa se matricula mais do que uma vez na mesma série.</a:t>
            </a:r>
          </a:p>
          <a:p>
            <a:endParaRPr lang="pt-BR" b="1" dirty="0">
              <a:solidFill>
                <a:srgbClr val="0070C0"/>
              </a:solidFill>
            </a:endParaRPr>
          </a:p>
          <a:p>
            <a:r>
              <a:rPr lang="pt-BR" b="1" dirty="0" smtClean="0">
                <a:solidFill>
                  <a:srgbClr val="0070C0"/>
                </a:solidFill>
              </a:rPr>
              <a:t>Documento do </a:t>
            </a:r>
            <a:r>
              <a:rPr lang="pt-BR" b="1" dirty="0" err="1" smtClean="0">
                <a:solidFill>
                  <a:srgbClr val="0070C0"/>
                </a:solidFill>
              </a:rPr>
              <a:t>Cruesp</a:t>
            </a:r>
            <a:r>
              <a:rPr lang="pt-BR" b="1" dirty="0" smtClean="0">
                <a:solidFill>
                  <a:srgbClr val="0070C0"/>
                </a:solidFill>
              </a:rPr>
              <a:t> (</a:t>
            </a:r>
            <a:r>
              <a:rPr lang="pt-BR" b="1" dirty="0" err="1" smtClean="0">
                <a:solidFill>
                  <a:srgbClr val="0070C0"/>
                </a:solidFill>
              </a:rPr>
              <a:t>Pimesp</a:t>
            </a:r>
            <a:r>
              <a:rPr lang="pt-BR" b="1" dirty="0" smtClean="0">
                <a:solidFill>
                  <a:srgbClr val="0070C0"/>
                </a:solidFill>
              </a:rPr>
              <a:t>) – para estimar a evasão, confundiu o número de ingressantes em cada ano com o de matrículas no primeiro ano!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“6,6 milhões de alunos ingressantes ...”!!!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793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7772400" cy="2592288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II – Dados disponíveis – número de conclusões</a:t>
            </a:r>
            <a:br>
              <a:rPr lang="pt-BR" b="1" dirty="0" smtClean="0">
                <a:solidFill>
                  <a:srgbClr val="FF0000"/>
                </a:solidFill>
              </a:rPr>
            </a:b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2564904"/>
            <a:ext cx="8352928" cy="115212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Número e taxa de conclusões nos diferentes níveis (INEP/MEC)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770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0"/>
            <a:ext cx="7772400" cy="2420888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Taxas de conclusão</a:t>
            </a:r>
            <a:br>
              <a:rPr lang="pt-BR" b="1" dirty="0" smtClean="0">
                <a:solidFill>
                  <a:srgbClr val="0070C0"/>
                </a:solidFill>
              </a:rPr>
            </a:br>
            <a:r>
              <a:rPr lang="pt-BR" dirty="0" smtClean="0">
                <a:solidFill>
                  <a:srgbClr val="0070C0"/>
                </a:solidFill>
              </a:rPr>
              <a:t>se não há atraso escolar, evasão com nova matrícula, o sistema escolar não mudasse etc.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395536" y="4725144"/>
            <a:ext cx="8276456" cy="16140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>
                <a:solidFill>
                  <a:srgbClr val="0070C0"/>
                </a:solidFill>
              </a:rPr>
              <a:t>é a probabilidade que uma pessoa conclua determinado nível escolar, onde  </a:t>
            </a:r>
            <a:r>
              <a:rPr lang="pt-BR" i="1" dirty="0" smtClean="0">
                <a:solidFill>
                  <a:srgbClr val="0070C0"/>
                </a:solidFill>
              </a:rPr>
              <a:t>N</a:t>
            </a:r>
            <a:r>
              <a:rPr lang="pt-BR" dirty="0" smtClean="0">
                <a:solidFill>
                  <a:srgbClr val="0070C0"/>
                </a:solidFill>
              </a:rPr>
              <a:t> é a população na faixa etária correspondente e </a:t>
            </a:r>
            <a:r>
              <a:rPr lang="pt-BR" i="1" dirty="0" smtClean="0">
                <a:solidFill>
                  <a:srgbClr val="0070C0"/>
                </a:solidFill>
              </a:rPr>
              <a:t>n</a:t>
            </a:r>
            <a:r>
              <a:rPr lang="pt-BR" dirty="0" smtClean="0">
                <a:solidFill>
                  <a:srgbClr val="0070C0"/>
                </a:solidFill>
              </a:rPr>
              <a:t> o número de concluintes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944056"/>
              </p:ext>
            </p:extLst>
          </p:nvPr>
        </p:nvGraphicFramePr>
        <p:xfrm>
          <a:off x="3133725" y="2592388"/>
          <a:ext cx="1939925" cy="174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ção" r:id="rId3" imgW="507960" imgH="457200" progId="Equation.3">
                  <p:embed/>
                </p:oleObj>
              </mc:Choice>
              <mc:Fallback>
                <p:oleObj name="Equação" r:id="rId3" imgW="50796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3725" y="2592388"/>
                        <a:ext cx="1939925" cy="1744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67C33-25E4-4ED4-9CAB-E251C5A8A78A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770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831</Words>
  <Application>Microsoft Office PowerPoint</Application>
  <PresentationFormat>Apresentação na tela (4:3)</PresentationFormat>
  <Paragraphs>207</Paragraphs>
  <Slides>29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1" baseType="lpstr">
      <vt:lpstr>Tema do Office</vt:lpstr>
      <vt:lpstr>Equação</vt:lpstr>
      <vt:lpstr>Estimativa do número médio de anos de estudo fornecido pelo sistema escolar ao longo dos últimos (quase) cem anos   Revista Educação e Pesquisa 38(1) jan/mar 2012 (acessível pelo Scielo)</vt:lpstr>
      <vt:lpstr>I – Objetivos  Estimar o número de anos de escolaridade que o sistema educacional fornece à população bem como sua incerteza.  Introduzir/apresentar/divulgar técnicas simples de análises quantitativas. </vt:lpstr>
      <vt:lpstr>Apresentação do PowerPoint</vt:lpstr>
      <vt:lpstr>Apresentação do PowerPoint</vt:lpstr>
      <vt:lpstr>Apresentação do PowerPoint</vt:lpstr>
      <vt:lpstr>Fazer raciocínio quantitativo é importante ... Por que?  Muitas vezes conclui-se coisas e define-se políticas públicas a partir de análises quantitativamente erradas da realidade</vt:lpstr>
      <vt:lpstr>Apresentação do PowerPoint</vt:lpstr>
      <vt:lpstr>II – Dados disponíveis – número de conclusões </vt:lpstr>
      <vt:lpstr>Taxas de conclusão se não há atraso escolar, evasão com nova matrícula, o sistema escolar não mudasse etc.</vt:lpstr>
      <vt:lpstr>Atraso escolar (reprovação, evasão e nova matrícula , matrícula inicial fora da idade), evasão em definitivo, mortalidade, variação ano a ano da população ...  Dificuldade para analisar os dados   Conclusões do ensino fundamental com 14, 15, 16, ... anos. Isso é uma dificuldade para muita gente.</vt:lpstr>
      <vt:lpstr>Apesar dos atrasos escolares etc., não é difícil mostrar que</vt:lpstr>
      <vt:lpstr>Dedução da equação anterior só depende de aproximações de primeira ordem, como</vt:lpstr>
      <vt:lpstr>Incertezas (um desvio padrão)  Número de conclusões: 1% – diferença entre dados divulgados por uma mesma fonte; incertezas em interpolações  Diferenças nas estimativas da população e de resultados dos censos divulgados pelo IBGE são da ordem de 1%  Foram feitas médias móveis: variação de 1% nos valores adotados (covariâncias entre dados para anos sucessivos)  A defasagem idade‑série varia ao longo do sistema escolar e do tempo –  estimada em 2%.</vt:lpstr>
      <vt:lpstr>Apresentação do PowerPoint</vt:lpstr>
      <vt:lpstr>Apresentação do PowerPoint</vt:lpstr>
      <vt:lpstr>Estimativa da escolaridade média a partir das taxas de conclusão</vt:lpstr>
      <vt:lpstr>Apresentação do PowerPoint</vt:lpstr>
      <vt:lpstr>III – Dados disponíveis – anos declarados de estudo (IBGE) Pessoas de idade I, declararam no ano A que estudaram durante e anos. Portanto, no ano A’  o sistema educacional garantia, em média, e anos de estudo (d é defasagem idade série):</vt:lpstr>
      <vt:lpstr>Apresentação do PowerPoint</vt:lpstr>
      <vt:lpstr>Outro exemplo de fonte de incerteza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IV - Conclusão</vt:lpstr>
      <vt:lpstr>Apresentação do PowerPoint</vt:lpstr>
    </vt:vector>
  </TitlesOfParts>
  <Company>Lab. do Acelerador Linear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"Estimativa do número médio de anos de estudo fornecido pelo sistema escolar ao longo dos últimos (quase) cem anos</dc:title>
  <dc:creator>Otaviano A. M. Helene</dc:creator>
  <cp:lastModifiedBy>Otaviano A. M. Helene</cp:lastModifiedBy>
  <cp:revision>28</cp:revision>
  <cp:lastPrinted>2013-03-21T17:52:06Z</cp:lastPrinted>
  <dcterms:created xsi:type="dcterms:W3CDTF">2013-03-20T19:47:53Z</dcterms:created>
  <dcterms:modified xsi:type="dcterms:W3CDTF">2013-03-21T17:52:08Z</dcterms:modified>
</cp:coreProperties>
</file>