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01" r:id="rId3"/>
    <p:sldId id="273" r:id="rId4"/>
    <p:sldId id="274" r:id="rId5"/>
    <p:sldId id="275" r:id="rId6"/>
    <p:sldId id="276" r:id="rId7"/>
    <p:sldId id="267" r:id="rId8"/>
    <p:sldId id="268" r:id="rId9"/>
    <p:sldId id="277" r:id="rId10"/>
    <p:sldId id="278" r:id="rId11"/>
    <p:sldId id="270" r:id="rId12"/>
    <p:sldId id="281" r:id="rId13"/>
    <p:sldId id="279" r:id="rId14"/>
    <p:sldId id="300" r:id="rId15"/>
    <p:sldId id="299" r:id="rId16"/>
    <p:sldId id="298" r:id="rId17"/>
    <p:sldId id="295" r:id="rId18"/>
    <p:sldId id="296" r:id="rId19"/>
    <p:sldId id="297" r:id="rId20"/>
    <p:sldId id="282" r:id="rId21"/>
    <p:sldId id="289" r:id="rId22"/>
    <p:sldId id="283" r:id="rId23"/>
    <p:sldId id="284" r:id="rId24"/>
    <p:sldId id="288" r:id="rId25"/>
    <p:sldId id="286" r:id="rId26"/>
    <p:sldId id="291" r:id="rId27"/>
    <p:sldId id="292" r:id="rId28"/>
    <p:sldId id="293" r:id="rId29"/>
    <p:sldId id="290" r:id="rId30"/>
    <p:sldId id="285" r:id="rId31"/>
    <p:sldId id="303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527" userDrawn="1">
          <p15:clr>
            <a:srgbClr val="A4A3A4"/>
          </p15:clr>
        </p15:guide>
        <p15:guide id="4" pos="43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7A"/>
    <a:srgbClr val="CCCCFF"/>
    <a:srgbClr val="EDF1F9"/>
    <a:srgbClr val="E1E1FF"/>
    <a:srgbClr val="4472C4"/>
    <a:srgbClr val="FFFFFF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9" autoAdjust="0"/>
    <p:restoredTop sz="94660" autoAdjust="0"/>
  </p:normalViewPr>
  <p:slideViewPr>
    <p:cSldViewPr snapToGrid="0" showGuides="1">
      <p:cViewPr varScale="1">
        <p:scale>
          <a:sx n="72" d="100"/>
          <a:sy n="72" d="100"/>
        </p:scale>
        <p:origin x="768" y="96"/>
      </p:cViewPr>
      <p:guideLst>
        <p:guide orient="horz" pos="2160"/>
        <p:guide pos="3840"/>
        <p:guide orient="horz" pos="527"/>
        <p:guide pos="43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55" d="100"/>
          <a:sy n="55" d="100"/>
        </p:scale>
        <p:origin x="2880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819CF-8BBC-44DA-9D6A-1980DD7121A5}" type="datetimeFigureOut">
              <a:rPr lang="pt-BR" smtClean="0"/>
              <a:t>03/05/2019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D25AE-3EA4-4804-92DB-F91774997A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715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ginsberg-gingras.com/wp-content/uploads/2016/06/Statistics-on-insolvency-in-Canada-800x534.jpg">
            <a:extLst>
              <a:ext uri="{FF2B5EF4-FFF2-40B4-BE49-F238E27FC236}">
                <a16:creationId xmlns:a16="http://schemas.microsoft.com/office/drawing/2014/main" id="{E65221A4-30F4-4FB6-826F-AA3D2FF2EC8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4" r="5028"/>
          <a:stretch/>
        </p:blipFill>
        <p:spPr bwMode="auto">
          <a:xfrm>
            <a:off x="-1" y="0"/>
            <a:ext cx="64991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41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A37279-02B7-40AD-A7FB-B1CF45D63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2EFC5-8C8D-47AA-B09B-CD05B05512E0}" type="datetimeFigureOut">
              <a:rPr lang="pt-BR" smtClean="0"/>
              <a:t>03/05/2019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C51EAB-8F8F-49FF-92DC-D741AAC5A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338FEA5-F2CE-459C-8759-2CA649B1F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03D4-7C9C-4D44-894E-2EBA9172AC44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4" descr="https://ginsberg-gingras.com/wp-content/uploads/2016/06/Statistics-on-insolvency-in-Canada-800x534.jpg">
            <a:extLst>
              <a:ext uri="{FF2B5EF4-FFF2-40B4-BE49-F238E27FC236}">
                <a16:creationId xmlns:a16="http://schemas.microsoft.com/office/drawing/2014/main" id="{B1929ED7-7468-4495-97DA-84B9F82BEC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4" r="5028"/>
          <a:stretch/>
        </p:blipFill>
        <p:spPr bwMode="auto">
          <a:xfrm>
            <a:off x="9028484" y="22541"/>
            <a:ext cx="3163516" cy="333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42709418-A26D-483B-9162-A37D4250F1FC}"/>
              </a:ext>
            </a:extLst>
          </p:cNvPr>
          <p:cNvSpPr/>
          <p:nvPr userDrawn="1"/>
        </p:nvSpPr>
        <p:spPr>
          <a:xfrm>
            <a:off x="9013371" y="-1"/>
            <a:ext cx="3178629" cy="337021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4346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A37279-02B7-40AD-A7FB-B1CF45D63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2EFC5-8C8D-47AA-B09B-CD05B05512E0}" type="datetimeFigureOut">
              <a:rPr lang="pt-BR" smtClean="0"/>
              <a:t>03/05/2019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C51EAB-8F8F-49FF-92DC-D741AAC5A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338FEA5-F2CE-459C-8759-2CA649B1F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03D4-7C9C-4D44-894E-2EBA9172AC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7905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E429FF3-C353-4D13-9CCA-5CA916F6A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2EFC5-8C8D-47AA-B09B-CD05B05512E0}" type="datetimeFigureOut">
              <a:rPr lang="pt-BR" smtClean="0"/>
              <a:t>03/05/2019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B3A95F2-3BB0-48A9-A0C7-31FB20B294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350D1F-3C15-473F-B7F1-90F01325F1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403D4-7C9C-4D44-894E-2EBA9172AC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537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18" Type="http://schemas.openxmlformats.org/officeDocument/2006/relationships/image" Target="../media/image34.jpeg"/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33.jpeg"/><Relationship Id="rId2" Type="http://schemas.openxmlformats.org/officeDocument/2006/relationships/image" Target="../media/image14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5" Type="http://schemas.openxmlformats.org/officeDocument/2006/relationships/image" Target="../media/image31.jpeg"/><Relationship Id="rId10" Type="http://schemas.openxmlformats.org/officeDocument/2006/relationships/image" Target="../media/image21.jpeg"/><Relationship Id="rId19" Type="http://schemas.openxmlformats.org/officeDocument/2006/relationships/image" Target="../media/image35.jpeg"/><Relationship Id="rId4" Type="http://schemas.openxmlformats.org/officeDocument/2006/relationships/image" Target="../media/image6.jpeg"/><Relationship Id="rId9" Type="http://schemas.openxmlformats.org/officeDocument/2006/relationships/image" Target="../media/image20.png"/><Relationship Id="rId1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image" Target="../media/image64.png"/><Relationship Id="rId18" Type="http://schemas.openxmlformats.org/officeDocument/2006/relationships/image" Target="../media/image69.jpeg"/><Relationship Id="rId3" Type="http://schemas.openxmlformats.org/officeDocument/2006/relationships/image" Target="../media/image51.jpeg"/><Relationship Id="rId7" Type="http://schemas.openxmlformats.org/officeDocument/2006/relationships/image" Target="../media/image58.jpeg"/><Relationship Id="rId12" Type="http://schemas.openxmlformats.org/officeDocument/2006/relationships/image" Target="../media/image63.jpeg"/><Relationship Id="rId17" Type="http://schemas.openxmlformats.org/officeDocument/2006/relationships/image" Target="../media/image68.png"/><Relationship Id="rId2" Type="http://schemas.openxmlformats.org/officeDocument/2006/relationships/image" Target="../media/image54.jpeg"/><Relationship Id="rId16" Type="http://schemas.openxmlformats.org/officeDocument/2006/relationships/image" Target="../media/image67.png"/><Relationship Id="rId20" Type="http://schemas.openxmlformats.org/officeDocument/2006/relationships/image" Target="../media/image7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5" Type="http://schemas.openxmlformats.org/officeDocument/2006/relationships/image" Target="../media/image56.jpeg"/><Relationship Id="rId15" Type="http://schemas.openxmlformats.org/officeDocument/2006/relationships/image" Target="../media/image66.jpeg"/><Relationship Id="rId10" Type="http://schemas.openxmlformats.org/officeDocument/2006/relationships/image" Target="../media/image61.jpeg"/><Relationship Id="rId19" Type="http://schemas.openxmlformats.org/officeDocument/2006/relationships/image" Target="../media/image70.png"/><Relationship Id="rId4" Type="http://schemas.openxmlformats.org/officeDocument/2006/relationships/image" Target="../media/image55.jpeg"/><Relationship Id="rId9" Type="http://schemas.openxmlformats.org/officeDocument/2006/relationships/image" Target="../media/image60.jpeg"/><Relationship Id="rId14" Type="http://schemas.openxmlformats.org/officeDocument/2006/relationships/image" Target="../media/image6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ronhack.com/bolsas-rappi" TargetMode="External"/><Relationship Id="rId3" Type="http://schemas.openxmlformats.org/officeDocument/2006/relationships/image" Target="../media/image81.png"/><Relationship Id="rId7" Type="http://schemas.openxmlformats.org/officeDocument/2006/relationships/hyperlink" Target="https://www.youtube.com/watch?v=ZTti-EyPoew" TargetMode="External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4.png"/><Relationship Id="rId11" Type="http://schemas.openxmlformats.org/officeDocument/2006/relationships/hyperlink" Target="https://lnkd.in/dT6UMgn" TargetMode="External"/><Relationship Id="rId5" Type="http://schemas.openxmlformats.org/officeDocument/2006/relationships/image" Target="../media/image83.png"/><Relationship Id="rId10" Type="http://schemas.openxmlformats.org/officeDocument/2006/relationships/image" Target="../media/image86.jpeg"/><Relationship Id="rId4" Type="http://schemas.openxmlformats.org/officeDocument/2006/relationships/image" Target="../media/image82.png"/><Relationship Id="rId9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hyperlink" Target="mailto:elianahiromi@hotmail.com" TargetMode="Externa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1B775C-2C6A-46E8-B1B4-C8CD725228B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506816" y="444247"/>
            <a:ext cx="4996070" cy="335338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sz="3600" dirty="0"/>
              <a:t>Palestra</a:t>
            </a:r>
            <a:br>
              <a:rPr lang="pt-BR" dirty="0"/>
            </a:br>
            <a:r>
              <a:rPr lang="pt-BR" dirty="0"/>
              <a:t>Possibilidades de atuação do Estatístico em um Banco de Varejo</a:t>
            </a:r>
            <a:br>
              <a:rPr lang="pt-BR" dirty="0"/>
            </a:br>
            <a:r>
              <a:rPr lang="pt-BR" sz="2400" dirty="0"/>
              <a:t>por </a:t>
            </a:r>
            <a:r>
              <a:rPr lang="pt-BR" sz="2400" u="sng" dirty="0"/>
              <a:t>Eliana</a:t>
            </a:r>
            <a:r>
              <a:rPr lang="pt-BR" sz="2400" dirty="0"/>
              <a:t> Hiromi </a:t>
            </a:r>
            <a:r>
              <a:rPr lang="pt-BR" sz="2400" u="sng" dirty="0"/>
              <a:t>Nakane</a:t>
            </a:r>
            <a:r>
              <a:rPr lang="pt-BR" sz="2400" dirty="0"/>
              <a:t> Larrubia</a:t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97D1D6C-1C1B-406C-A62C-DAB3C00953A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506816" y="4716378"/>
            <a:ext cx="4996070" cy="14103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pt-BR" sz="2000" dirty="0">
                <a:latin typeface="+mj-lt"/>
                <a:ea typeface="+mj-ea"/>
                <a:cs typeface="+mj-cs"/>
              </a:rPr>
              <a:t>Curso</a:t>
            </a:r>
          </a:p>
          <a:p>
            <a:pPr marL="0" indent="0">
              <a:buNone/>
            </a:pPr>
            <a:r>
              <a:rPr lang="pt-BR" dirty="0">
                <a:latin typeface="+mj-lt"/>
                <a:ea typeface="+mj-ea"/>
                <a:cs typeface="+mj-cs"/>
              </a:rPr>
              <a:t>Perspectivas em Estatística</a:t>
            </a:r>
          </a:p>
          <a:p>
            <a:pPr marL="0" indent="0">
              <a:buNone/>
            </a:pPr>
            <a:r>
              <a:rPr lang="pt-BR" dirty="0">
                <a:latin typeface="+mj-lt"/>
                <a:ea typeface="+mj-ea"/>
                <a:cs typeface="+mj-cs"/>
              </a:rPr>
              <a:t>Prof. Júlio Singer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DB78CE9-449F-4236-A243-A4BF885F0B08}"/>
              </a:ext>
            </a:extLst>
          </p:cNvPr>
          <p:cNvSpPr txBox="1"/>
          <p:nvPr/>
        </p:nvSpPr>
        <p:spPr>
          <a:xfrm>
            <a:off x="10529333" y="6420678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dirty="0"/>
              <a:t>06/05/19</a:t>
            </a:r>
          </a:p>
        </p:txBody>
      </p:sp>
    </p:spTree>
    <p:extLst>
      <p:ext uri="{BB962C8B-B14F-4D97-AF65-F5344CB8AC3E}">
        <p14:creationId xmlns:p14="http://schemas.microsoft.com/office/powerpoint/2010/main" val="240957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Resultado de imagem para logo santander 2019">
            <a:extLst>
              <a:ext uri="{FF2B5EF4-FFF2-40B4-BE49-F238E27FC236}">
                <a16:creationId xmlns:a16="http://schemas.microsoft.com/office/drawing/2014/main" id="{051AA750-AFB7-44BE-9B08-D2A1F7864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133" y="4578069"/>
            <a:ext cx="1696279" cy="88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Resultado de imagem para logo bradesco 2019">
            <a:extLst>
              <a:ext uri="{FF2B5EF4-FFF2-40B4-BE49-F238E27FC236}">
                <a16:creationId xmlns:a16="http://schemas.microsoft.com/office/drawing/2014/main" id="{357179F1-0891-4F0F-B8F7-59CBF2D3E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744" y="3928103"/>
            <a:ext cx="1696279" cy="88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Resultado de imagem para logo itau 2019">
            <a:extLst>
              <a:ext uri="{FF2B5EF4-FFF2-40B4-BE49-F238E27FC236}">
                <a16:creationId xmlns:a16="http://schemas.microsoft.com/office/drawing/2014/main" id="{7F06A1CF-9332-4141-ABD5-226799E00C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5" t="18593" r="13082" b="35340"/>
          <a:stretch/>
        </p:blipFill>
        <p:spPr bwMode="auto">
          <a:xfrm>
            <a:off x="5247860" y="2708031"/>
            <a:ext cx="1696279" cy="87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Resultado de imagem para logo caixa 2019">
            <a:extLst>
              <a:ext uri="{FF2B5EF4-FFF2-40B4-BE49-F238E27FC236}">
                <a16:creationId xmlns:a16="http://schemas.microsoft.com/office/drawing/2014/main" id="{45663877-EF84-4C89-A7BA-93988155FA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8" b="4038"/>
          <a:stretch/>
        </p:blipFill>
        <p:spPr bwMode="auto">
          <a:xfrm>
            <a:off x="8000389" y="4886000"/>
            <a:ext cx="1696279" cy="87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 descr="Resultado de imagem para logo banco do brasil 2019">
            <a:extLst>
              <a:ext uri="{FF2B5EF4-FFF2-40B4-BE49-F238E27FC236}">
                <a16:creationId xmlns:a16="http://schemas.microsoft.com/office/drawing/2014/main" id="{71013728-550B-437A-A40B-891C35714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743" y="3759876"/>
            <a:ext cx="1696279" cy="94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4" descr="Resultado de imagem para logo btg pactual 2019">
            <a:extLst>
              <a:ext uri="{FF2B5EF4-FFF2-40B4-BE49-F238E27FC236}">
                <a16:creationId xmlns:a16="http://schemas.microsoft.com/office/drawing/2014/main" id="{D8CB7C05-AEF1-4F1A-B64C-93F5A3EF21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2" b="11672"/>
          <a:stretch/>
        </p:blipFill>
        <p:spPr bwMode="auto">
          <a:xfrm>
            <a:off x="3944257" y="5360869"/>
            <a:ext cx="1696279" cy="87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6" descr="Resultado de imagem para logo banco votorantim 2019">
            <a:extLst>
              <a:ext uri="{FF2B5EF4-FFF2-40B4-BE49-F238E27FC236}">
                <a16:creationId xmlns:a16="http://schemas.microsoft.com/office/drawing/2014/main" id="{0365DC86-C348-4CD4-AF1C-64235717D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199" y="5470013"/>
            <a:ext cx="1725367" cy="96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8" descr="Resultado de imagem para logo jp morgan 2019">
            <a:extLst>
              <a:ext uri="{FF2B5EF4-FFF2-40B4-BE49-F238E27FC236}">
                <a16:creationId xmlns:a16="http://schemas.microsoft.com/office/drawing/2014/main" id="{1D05C092-D446-4A39-9DB7-66083BAAC9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97" b="24107"/>
          <a:stretch/>
        </p:blipFill>
        <p:spPr bwMode="auto">
          <a:xfrm>
            <a:off x="2442610" y="3128076"/>
            <a:ext cx="1686159" cy="85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C92324D6-EC04-414F-8312-3FB0D196813B}"/>
              </a:ext>
            </a:extLst>
          </p:cNvPr>
          <p:cNvGrpSpPr/>
          <p:nvPr/>
        </p:nvGrpSpPr>
        <p:grpSpPr>
          <a:xfrm>
            <a:off x="411827" y="464024"/>
            <a:ext cx="1516224" cy="1318044"/>
            <a:chOff x="124588" y="649275"/>
            <a:chExt cx="1516224" cy="1318044"/>
          </a:xfrm>
        </p:grpSpPr>
        <p:pic>
          <p:nvPicPr>
            <p:cNvPr id="11" name="Picture 30" descr="https://abrilexame.files.wordpress.com/2016/09/size_960_16_9_icbc.jpg?quality=70&amp;strip=info&amp;w=920">
              <a:extLst>
                <a:ext uri="{FF2B5EF4-FFF2-40B4-BE49-F238E27FC236}">
                  <a16:creationId xmlns:a16="http://schemas.microsoft.com/office/drawing/2014/main" id="{A7B6A39E-D103-44BD-BCA0-9C3876EC1A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588" y="957052"/>
              <a:ext cx="1516224" cy="1010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92ECB908-B7AC-4777-85AD-3B24F811917C}"/>
                </a:ext>
              </a:extLst>
            </p:cNvPr>
            <p:cNvSpPr txBox="1"/>
            <p:nvPr/>
          </p:nvSpPr>
          <p:spPr>
            <a:xfrm>
              <a:off x="622853" y="649275"/>
              <a:ext cx="519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ICBC</a:t>
              </a:r>
            </a:p>
          </p:txBody>
        </p:sp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E3BD53E3-5D17-49B0-B334-B14030BF3DE2}"/>
              </a:ext>
            </a:extLst>
          </p:cNvPr>
          <p:cNvGrpSpPr/>
          <p:nvPr/>
        </p:nvGrpSpPr>
        <p:grpSpPr>
          <a:xfrm>
            <a:off x="119723" y="2183847"/>
            <a:ext cx="1978042" cy="1318792"/>
            <a:chOff x="3762926" y="20283"/>
            <a:chExt cx="1978042" cy="1318792"/>
          </a:xfrm>
        </p:grpSpPr>
        <p:pic>
          <p:nvPicPr>
            <p:cNvPr id="14" name="Picture 32" descr="https://abrilexame.files.wordpress.com/2016/09/size_960_16_9_china_construction_bank1.jpg?quality=70&amp;strip=info&amp;w=920">
              <a:extLst>
                <a:ext uri="{FF2B5EF4-FFF2-40B4-BE49-F238E27FC236}">
                  <a16:creationId xmlns:a16="http://schemas.microsoft.com/office/drawing/2014/main" id="{AA38ABA2-3C6D-4A83-A7E5-12C16B13D1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3835" y="328808"/>
              <a:ext cx="1516224" cy="1010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8C4F68FC-93D0-479B-82BB-E0D7C01B6B5A}"/>
                </a:ext>
              </a:extLst>
            </p:cNvPr>
            <p:cNvSpPr txBox="1"/>
            <p:nvPr/>
          </p:nvSpPr>
          <p:spPr>
            <a:xfrm>
              <a:off x="3762926" y="20283"/>
              <a:ext cx="19780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China </a:t>
              </a:r>
              <a:r>
                <a:rPr lang="pt-BR" sz="1400" dirty="0" err="1"/>
                <a:t>Construction</a:t>
              </a:r>
              <a:r>
                <a:rPr lang="pt-BR" sz="1400" dirty="0"/>
                <a:t> Bank</a:t>
              </a:r>
            </a:p>
          </p:txBody>
        </p:sp>
      </p:grpSp>
      <p:pic>
        <p:nvPicPr>
          <p:cNvPr id="16" name="Picture 36" descr="Resultado de imagem para logo safra 2019">
            <a:extLst>
              <a:ext uri="{FF2B5EF4-FFF2-40B4-BE49-F238E27FC236}">
                <a16:creationId xmlns:a16="http://schemas.microsoft.com/office/drawing/2014/main" id="{DFFA5F8A-610A-41A3-92FE-E1076D1CBD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5" b="6155"/>
          <a:stretch/>
        </p:blipFill>
        <p:spPr bwMode="auto">
          <a:xfrm>
            <a:off x="7708447" y="2391395"/>
            <a:ext cx="1696279" cy="87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Agrupar 16">
            <a:extLst>
              <a:ext uri="{FF2B5EF4-FFF2-40B4-BE49-F238E27FC236}">
                <a16:creationId xmlns:a16="http://schemas.microsoft.com/office/drawing/2014/main" id="{43CBB041-A785-40D6-A537-8D2B0AF6F432}"/>
              </a:ext>
            </a:extLst>
          </p:cNvPr>
          <p:cNvGrpSpPr/>
          <p:nvPr/>
        </p:nvGrpSpPr>
        <p:grpSpPr>
          <a:xfrm>
            <a:off x="2116077" y="839731"/>
            <a:ext cx="2075761" cy="1322337"/>
            <a:chOff x="773799" y="2339822"/>
            <a:chExt cx="2075761" cy="1322337"/>
          </a:xfrm>
        </p:grpSpPr>
        <p:pic>
          <p:nvPicPr>
            <p:cNvPr id="18" name="Picture 34" descr="https://abrilexame.files.wordpress.com/2016/09/size_960_16_9_agricultural_bank_of_china.jpg?quality=70&amp;strip=info&amp;w=920">
              <a:extLst>
                <a:ext uri="{FF2B5EF4-FFF2-40B4-BE49-F238E27FC236}">
                  <a16:creationId xmlns:a16="http://schemas.microsoft.com/office/drawing/2014/main" id="{35AC12B5-E8ED-4A8C-95BA-7AE7C467DC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567" y="2651892"/>
              <a:ext cx="1516224" cy="1010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183FC4EA-7073-4448-A89D-E88CE90D00BB}"/>
                </a:ext>
              </a:extLst>
            </p:cNvPr>
            <p:cNvSpPr txBox="1"/>
            <p:nvPr/>
          </p:nvSpPr>
          <p:spPr>
            <a:xfrm>
              <a:off x="773799" y="2339822"/>
              <a:ext cx="20757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err="1"/>
                <a:t>Agricultural</a:t>
              </a:r>
              <a:r>
                <a:rPr lang="pt-BR" sz="1400" dirty="0"/>
                <a:t> Bank </a:t>
              </a:r>
              <a:r>
                <a:rPr lang="pt-BR" sz="1400" dirty="0" err="1"/>
                <a:t>of</a:t>
              </a:r>
              <a:r>
                <a:rPr lang="pt-BR" sz="1400" dirty="0"/>
                <a:t> China</a:t>
              </a:r>
            </a:p>
          </p:txBody>
        </p:sp>
      </p:grp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8FF36C5-FA1A-45E9-98EF-ED75E50ADD44}"/>
              </a:ext>
            </a:extLst>
          </p:cNvPr>
          <p:cNvSpPr txBox="1"/>
          <p:nvPr/>
        </p:nvSpPr>
        <p:spPr>
          <a:xfrm>
            <a:off x="10755299" y="497967"/>
            <a:ext cx="962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Fintechs</a:t>
            </a:r>
            <a:endParaRPr lang="pt-BR" dirty="0"/>
          </a:p>
        </p:txBody>
      </p:sp>
      <p:pic>
        <p:nvPicPr>
          <p:cNvPr id="21" name="Picture 38" descr="Resultado de imagem para logo nubank 2019">
            <a:extLst>
              <a:ext uri="{FF2B5EF4-FFF2-40B4-BE49-F238E27FC236}">
                <a16:creationId xmlns:a16="http://schemas.microsoft.com/office/drawing/2014/main" id="{EC86A86F-1D2B-4CB9-888E-3B59FA06E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517" y="1144354"/>
            <a:ext cx="767879" cy="77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0" descr="Resultado de imagem para logo banco inter 2019">
            <a:extLst>
              <a:ext uri="{FF2B5EF4-FFF2-40B4-BE49-F238E27FC236}">
                <a16:creationId xmlns:a16="http://schemas.microsoft.com/office/drawing/2014/main" id="{F6186607-D5EC-4D28-BE5A-AC8354959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8592" y="6005678"/>
            <a:ext cx="995729" cy="55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2" descr="Resultado de imagem para logo banco pag 2019">
            <a:extLst>
              <a:ext uri="{FF2B5EF4-FFF2-40B4-BE49-F238E27FC236}">
                <a16:creationId xmlns:a16="http://schemas.microsoft.com/office/drawing/2014/main" id="{0A88EBCF-8DD8-461E-8935-000DC4D654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2" t="12694" r="30692" b="15879"/>
          <a:stretch/>
        </p:blipFill>
        <p:spPr bwMode="auto">
          <a:xfrm>
            <a:off x="10826102" y="4929586"/>
            <a:ext cx="820709" cy="79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6" descr="Resultado de imagem para logo banco agibank 2019">
            <a:extLst>
              <a:ext uri="{FF2B5EF4-FFF2-40B4-BE49-F238E27FC236}">
                <a16:creationId xmlns:a16="http://schemas.microsoft.com/office/drawing/2014/main" id="{4F8AA2FC-F977-4484-BFA5-3D36C11D2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131" y="3833381"/>
            <a:ext cx="13906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4" descr="Resultado de imagem para logo banco neon 2019">
            <a:extLst>
              <a:ext uri="{FF2B5EF4-FFF2-40B4-BE49-F238E27FC236}">
                <a16:creationId xmlns:a16="http://schemas.microsoft.com/office/drawing/2014/main" id="{D3ECD280-7879-4F7C-9D06-01D0BB052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8592" y="3032765"/>
            <a:ext cx="995729" cy="52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8" descr="Resultado de imagem para logo banco original 2019">
            <a:extLst>
              <a:ext uri="{FF2B5EF4-FFF2-40B4-BE49-F238E27FC236}">
                <a16:creationId xmlns:a16="http://schemas.microsoft.com/office/drawing/2014/main" id="{63BCDAEB-DB2B-4AD8-BE77-FE7AA8944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221" y="2192716"/>
            <a:ext cx="1180471" cy="56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D60762B5-9D6C-4DCA-8D6D-7FEBA6A44F7D}"/>
              </a:ext>
            </a:extLst>
          </p:cNvPr>
          <p:cNvSpPr txBox="1"/>
          <p:nvPr/>
        </p:nvSpPr>
        <p:spPr>
          <a:xfrm>
            <a:off x="1611853" y="255864"/>
            <a:ext cx="1843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Globais / Maiores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FE2B4976-15D8-4E7B-B3A6-4B45527B50CA}"/>
              </a:ext>
            </a:extLst>
          </p:cNvPr>
          <p:cNvSpPr txBox="1"/>
          <p:nvPr/>
        </p:nvSpPr>
        <p:spPr>
          <a:xfrm>
            <a:off x="5715143" y="1892707"/>
            <a:ext cx="1302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Tradicionais</a:t>
            </a:r>
          </a:p>
        </p:txBody>
      </p: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889C4473-70AA-4C8D-B15D-81FF5F959593}"/>
              </a:ext>
            </a:extLst>
          </p:cNvPr>
          <p:cNvGrpSpPr/>
          <p:nvPr/>
        </p:nvGrpSpPr>
        <p:grpSpPr>
          <a:xfrm>
            <a:off x="38854" y="5151135"/>
            <a:ext cx="1071563" cy="1717894"/>
            <a:chOff x="38854" y="5151135"/>
            <a:chExt cx="1071563" cy="1717894"/>
          </a:xfrm>
        </p:grpSpPr>
        <p:pic>
          <p:nvPicPr>
            <p:cNvPr id="11266" name="Picture 2" descr="Resultado de imagem para bitcoin logo">
              <a:extLst>
                <a:ext uri="{FF2B5EF4-FFF2-40B4-BE49-F238E27FC236}">
                  <a16:creationId xmlns:a16="http://schemas.microsoft.com/office/drawing/2014/main" id="{F516F41A-6BBA-45AF-BE7D-88837F28AF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4" y="5797466"/>
              <a:ext cx="1071563" cy="1071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5E59F2D5-5896-4BC7-B5D2-E1A240DF4579}"/>
                </a:ext>
              </a:extLst>
            </p:cNvPr>
            <p:cNvSpPr txBox="1"/>
            <p:nvPr/>
          </p:nvSpPr>
          <p:spPr>
            <a:xfrm>
              <a:off x="116368" y="5151135"/>
              <a:ext cx="9165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Moeda Virtual</a:t>
              </a:r>
            </a:p>
          </p:txBody>
        </p:sp>
      </p:grpSp>
      <p:sp>
        <p:nvSpPr>
          <p:cNvPr id="34" name="Retângulo 33">
            <a:extLst>
              <a:ext uri="{FF2B5EF4-FFF2-40B4-BE49-F238E27FC236}">
                <a16:creationId xmlns:a16="http://schemas.microsoft.com/office/drawing/2014/main" id="{94A29884-3BCA-4F14-BB06-158B81B991ED}"/>
              </a:ext>
            </a:extLst>
          </p:cNvPr>
          <p:cNvSpPr/>
          <p:nvPr/>
        </p:nvSpPr>
        <p:spPr>
          <a:xfrm>
            <a:off x="1714495" y="0"/>
            <a:ext cx="8780370" cy="891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4400" dirty="0">
                <a:solidFill>
                  <a:schemeClr val="tx1"/>
                </a:solidFill>
              </a:rPr>
              <a:t>Ecossistema Bancário</a:t>
            </a:r>
          </a:p>
          <a:p>
            <a:pPr algn="ctr"/>
            <a:endParaRPr lang="pt-BR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00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20C0E5B-FF01-4490-9D81-9FBFFDF2A3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74" t="13921" r="38260" b="20734"/>
          <a:stretch/>
        </p:blipFill>
        <p:spPr>
          <a:xfrm>
            <a:off x="1232451" y="1232255"/>
            <a:ext cx="7240039" cy="5366518"/>
          </a:xfrm>
          <a:prstGeom prst="rect">
            <a:avLst/>
          </a:prstGeom>
        </p:spPr>
      </p:pic>
      <p:pic>
        <p:nvPicPr>
          <p:cNvPr id="4" name="Picture 44" descr="Resultado de imagem para logo banco neon 2019">
            <a:extLst>
              <a:ext uri="{FF2B5EF4-FFF2-40B4-BE49-F238E27FC236}">
                <a16:creationId xmlns:a16="http://schemas.microsoft.com/office/drawing/2014/main" id="{DAC163BF-95BE-4A42-B323-5C9E32557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682" y="1232255"/>
            <a:ext cx="2054839" cy="108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E2B4384-521A-4527-8456-F68AC2359A3A}"/>
              </a:ext>
            </a:extLst>
          </p:cNvPr>
          <p:cNvSpPr txBox="1"/>
          <p:nvPr/>
        </p:nvSpPr>
        <p:spPr>
          <a:xfrm>
            <a:off x="9113327" y="3392488"/>
            <a:ext cx="25775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Como se chega a essas tarifas ?</a:t>
            </a:r>
          </a:p>
          <a:p>
            <a:r>
              <a:rPr lang="pt-BR" sz="2400" dirty="0"/>
              <a:t>A quem oferecer esses benefícios ?</a:t>
            </a:r>
          </a:p>
          <a:p>
            <a:r>
              <a:rPr lang="pt-BR" sz="2400" dirty="0"/>
              <a:t>A quem conceder crédito ?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DDA59F0-18CF-4AC0-9924-B214997273F0}"/>
              </a:ext>
            </a:extLst>
          </p:cNvPr>
          <p:cNvSpPr/>
          <p:nvPr/>
        </p:nvSpPr>
        <p:spPr>
          <a:xfrm>
            <a:off x="1714495" y="0"/>
            <a:ext cx="8780370" cy="891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4400" dirty="0">
                <a:solidFill>
                  <a:schemeClr val="tx1"/>
                </a:solidFill>
              </a:rPr>
              <a:t>Um exemplo</a:t>
            </a:r>
          </a:p>
          <a:p>
            <a:pPr algn="ctr"/>
            <a:endParaRPr lang="pt-BR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676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Resultado de imagem para carreira">
            <a:extLst>
              <a:ext uri="{FF2B5EF4-FFF2-40B4-BE49-F238E27FC236}">
                <a16:creationId xmlns:a16="http://schemas.microsoft.com/office/drawing/2014/main" id="{28B893A5-D90C-4001-9068-BD4325328C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3" r="54610"/>
          <a:stretch/>
        </p:blipFill>
        <p:spPr bwMode="auto">
          <a:xfrm>
            <a:off x="3323" y="0"/>
            <a:ext cx="33430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415B88C5-0CD3-4B63-99B1-C5A553761BCB}"/>
              </a:ext>
            </a:extLst>
          </p:cNvPr>
          <p:cNvSpPr/>
          <p:nvPr/>
        </p:nvSpPr>
        <p:spPr>
          <a:xfrm>
            <a:off x="4529333" y="3292262"/>
            <a:ext cx="7412032" cy="3069866"/>
          </a:xfrm>
          <a:prstGeom prst="roundRect">
            <a:avLst>
              <a:gd name="adj" fmla="val 486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E7EA36C5-6672-4CBE-A464-6804F6EB963A}"/>
              </a:ext>
            </a:extLst>
          </p:cNvPr>
          <p:cNvSpPr txBox="1"/>
          <p:nvPr/>
        </p:nvSpPr>
        <p:spPr>
          <a:xfrm>
            <a:off x="4529333" y="1075889"/>
            <a:ext cx="7399141" cy="667186"/>
          </a:xfrm>
          <a:prstGeom prst="rect">
            <a:avLst/>
          </a:prstGeom>
          <a:solidFill>
            <a:srgbClr val="EDF1F9"/>
          </a:solidFill>
          <a:ln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pt-BR" dirty="0"/>
              <a:t>AGÊNCIAS / </a:t>
            </a:r>
            <a:r>
              <a:rPr lang="pt-BR" dirty="0" err="1"/>
              <a:t>PABs</a:t>
            </a:r>
            <a:endParaRPr lang="pt-BR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CDF8D1C-53D0-4BD3-86A0-D09F9D689113}"/>
              </a:ext>
            </a:extLst>
          </p:cNvPr>
          <p:cNvSpPr txBox="1"/>
          <p:nvPr/>
        </p:nvSpPr>
        <p:spPr>
          <a:xfrm>
            <a:off x="4529333" y="1895245"/>
            <a:ext cx="3565554" cy="12544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PJ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D15FFAFC-567E-40FB-B4CB-3D389B0F774B}"/>
              </a:ext>
            </a:extLst>
          </p:cNvPr>
          <p:cNvSpPr txBox="1"/>
          <p:nvPr/>
        </p:nvSpPr>
        <p:spPr>
          <a:xfrm>
            <a:off x="8362921" y="1895245"/>
            <a:ext cx="3565554" cy="12544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PF</a:t>
            </a:r>
          </a:p>
          <a:p>
            <a:pPr algn="ctr"/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26604AA0-CA42-46C8-BC92-5903C1424D5D}"/>
              </a:ext>
            </a:extLst>
          </p:cNvPr>
          <p:cNvSpPr txBox="1"/>
          <p:nvPr/>
        </p:nvSpPr>
        <p:spPr>
          <a:xfrm>
            <a:off x="4724142" y="3396547"/>
            <a:ext cx="6963774" cy="1723084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pt-BR" dirty="0"/>
              <a:t>ÁREAS CENTRAIS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82D1DC68-5082-430C-986F-4AA15884EA92}"/>
              </a:ext>
            </a:extLst>
          </p:cNvPr>
          <p:cNvSpPr txBox="1"/>
          <p:nvPr/>
        </p:nvSpPr>
        <p:spPr>
          <a:xfrm>
            <a:off x="5087211" y="3573261"/>
            <a:ext cx="58309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RH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0436953F-7B04-4998-B61A-AC017AAC3130}"/>
              </a:ext>
            </a:extLst>
          </p:cNvPr>
          <p:cNvSpPr txBox="1"/>
          <p:nvPr/>
        </p:nvSpPr>
        <p:spPr>
          <a:xfrm>
            <a:off x="6108659" y="3573261"/>
            <a:ext cx="874644" cy="923330"/>
          </a:xfrm>
          <a:prstGeom prst="rect">
            <a:avLst/>
          </a:prstGeom>
          <a:solidFill>
            <a:srgbClr val="00467A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Gestão de Riscos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1D3468DB-3E02-4441-A636-52FD3FF3CAA9}"/>
              </a:ext>
            </a:extLst>
          </p:cNvPr>
          <p:cNvSpPr txBox="1"/>
          <p:nvPr/>
        </p:nvSpPr>
        <p:spPr>
          <a:xfrm>
            <a:off x="6656585" y="4617547"/>
            <a:ext cx="110987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Finanças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66413E00-1791-40DE-9754-9891A4AD3457}"/>
              </a:ext>
            </a:extLst>
          </p:cNvPr>
          <p:cNvSpPr txBox="1"/>
          <p:nvPr/>
        </p:nvSpPr>
        <p:spPr>
          <a:xfrm>
            <a:off x="10259012" y="3629284"/>
            <a:ext cx="1464637" cy="923330"/>
          </a:xfrm>
          <a:prstGeom prst="rect">
            <a:avLst/>
          </a:prstGeom>
          <a:solidFill>
            <a:srgbClr val="00467A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CRM / </a:t>
            </a:r>
          </a:p>
          <a:p>
            <a:r>
              <a:rPr lang="pt-BR" dirty="0"/>
              <a:t>Inteligência Comercial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6F148397-EF6B-4FBF-8E33-0D28F6BAC617}"/>
              </a:ext>
            </a:extLst>
          </p:cNvPr>
          <p:cNvSpPr txBox="1"/>
          <p:nvPr/>
        </p:nvSpPr>
        <p:spPr>
          <a:xfrm>
            <a:off x="10412871" y="4638611"/>
            <a:ext cx="1401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(outras áreas ...)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9CD5D99F-28C3-495B-B599-016224287E83}"/>
              </a:ext>
            </a:extLst>
          </p:cNvPr>
          <p:cNvSpPr txBox="1"/>
          <p:nvPr/>
        </p:nvSpPr>
        <p:spPr>
          <a:xfrm>
            <a:off x="4724142" y="5324707"/>
            <a:ext cx="6963774" cy="899778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pt-BR" dirty="0"/>
              <a:t>TECNOLOGIA</a:t>
            </a:r>
          </a:p>
        </p:txBody>
      </p:sp>
      <p:sp>
        <p:nvSpPr>
          <p:cNvPr id="30" name="Seta: de Cima para Baixo 29">
            <a:extLst>
              <a:ext uri="{FF2B5EF4-FFF2-40B4-BE49-F238E27FC236}">
                <a16:creationId xmlns:a16="http://schemas.microsoft.com/office/drawing/2014/main" id="{49D47DCD-B464-43E4-A25C-E82551FE6874}"/>
              </a:ext>
            </a:extLst>
          </p:cNvPr>
          <p:cNvSpPr/>
          <p:nvPr/>
        </p:nvSpPr>
        <p:spPr>
          <a:xfrm>
            <a:off x="3730660" y="1912691"/>
            <a:ext cx="437322" cy="4141974"/>
          </a:xfrm>
          <a:prstGeom prst="upDown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467A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E6485545-614C-4741-BF70-228BB8ECBFB7}"/>
              </a:ext>
            </a:extLst>
          </p:cNvPr>
          <p:cNvSpPr txBox="1"/>
          <p:nvPr/>
        </p:nvSpPr>
        <p:spPr>
          <a:xfrm flipH="1">
            <a:off x="3185664" y="1250947"/>
            <a:ext cx="1527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Front-office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0CA9C8E4-70A5-4540-BCC8-DCC65D62DF71}"/>
              </a:ext>
            </a:extLst>
          </p:cNvPr>
          <p:cNvSpPr txBox="1"/>
          <p:nvPr/>
        </p:nvSpPr>
        <p:spPr>
          <a:xfrm flipH="1">
            <a:off x="3185664" y="6239331"/>
            <a:ext cx="1527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Back-office</a:t>
            </a:r>
            <a:endParaRPr lang="pt-BR" dirty="0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1FF5C3F7-F8B8-4BCF-ABA2-750AA18B0DD7}"/>
              </a:ext>
            </a:extLst>
          </p:cNvPr>
          <p:cNvSpPr txBox="1"/>
          <p:nvPr/>
        </p:nvSpPr>
        <p:spPr>
          <a:xfrm>
            <a:off x="7202342" y="3737571"/>
            <a:ext cx="1109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Compras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2C6C8B90-E651-415C-8D1B-F5A28921CC92}"/>
              </a:ext>
            </a:extLst>
          </p:cNvPr>
          <p:cNvSpPr txBox="1"/>
          <p:nvPr/>
        </p:nvSpPr>
        <p:spPr>
          <a:xfrm>
            <a:off x="4868639" y="4085159"/>
            <a:ext cx="110987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Fraudes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43E59A2A-A433-423C-A9FC-4AA1B4133198}"/>
              </a:ext>
            </a:extLst>
          </p:cNvPr>
          <p:cNvSpPr txBox="1"/>
          <p:nvPr/>
        </p:nvSpPr>
        <p:spPr>
          <a:xfrm>
            <a:off x="4923792" y="4617547"/>
            <a:ext cx="1275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Operações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9772BD56-65CD-48E0-9A97-EF2518339180}"/>
              </a:ext>
            </a:extLst>
          </p:cNvPr>
          <p:cNvSpPr txBox="1"/>
          <p:nvPr/>
        </p:nvSpPr>
        <p:spPr>
          <a:xfrm>
            <a:off x="8379153" y="5760675"/>
            <a:ext cx="1241977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Software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5B7472CB-3F90-403B-99B4-858DAC1F03B7}"/>
              </a:ext>
            </a:extLst>
          </p:cNvPr>
          <p:cNvSpPr txBox="1"/>
          <p:nvPr/>
        </p:nvSpPr>
        <p:spPr>
          <a:xfrm>
            <a:off x="6417107" y="5760675"/>
            <a:ext cx="1241977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Hardware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1A683BF6-47D8-4753-BF65-B2148685A066}"/>
              </a:ext>
            </a:extLst>
          </p:cNvPr>
          <p:cNvSpPr/>
          <p:nvPr/>
        </p:nvSpPr>
        <p:spPr>
          <a:xfrm>
            <a:off x="8746283" y="2607650"/>
            <a:ext cx="1983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Private (&gt; 5MM)</a:t>
            </a:r>
          </a:p>
          <a:p>
            <a:r>
              <a:rPr lang="pt-BR" sz="1200" dirty="0" err="1">
                <a:solidFill>
                  <a:schemeClr val="bg1"/>
                </a:solidFill>
              </a:rPr>
              <a:t>Select</a:t>
            </a:r>
            <a:r>
              <a:rPr lang="pt-BR" sz="1200" dirty="0">
                <a:solidFill>
                  <a:schemeClr val="bg1"/>
                </a:solidFill>
              </a:rPr>
              <a:t> (&gt; 10M</a:t>
            </a: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FAA3930A-3317-4CE3-A444-543C06968789}"/>
              </a:ext>
            </a:extLst>
          </p:cNvPr>
          <p:cNvSpPr/>
          <p:nvPr/>
        </p:nvSpPr>
        <p:spPr>
          <a:xfrm>
            <a:off x="10159695" y="2607650"/>
            <a:ext cx="1983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Van Gogh (4-10M)</a:t>
            </a:r>
          </a:p>
          <a:p>
            <a:r>
              <a:rPr lang="pt-BR" sz="1200" dirty="0">
                <a:solidFill>
                  <a:schemeClr val="bg1"/>
                </a:solidFill>
              </a:rPr>
              <a:t>Especial (&lt;4M)</a:t>
            </a: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2AB96298-139F-4F02-8342-CEEF366386F6}"/>
              </a:ext>
            </a:extLst>
          </p:cNvPr>
          <p:cNvSpPr/>
          <p:nvPr/>
        </p:nvSpPr>
        <p:spPr>
          <a:xfrm>
            <a:off x="4513812" y="2607650"/>
            <a:ext cx="1983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Empresas 3 (30-200MM)</a:t>
            </a:r>
          </a:p>
          <a:p>
            <a:r>
              <a:rPr lang="pt-BR" sz="1200" dirty="0">
                <a:solidFill>
                  <a:schemeClr val="bg1"/>
                </a:solidFill>
              </a:rPr>
              <a:t>Empresas 2 (3-30MM)</a:t>
            </a: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EE5221AC-F51C-4DB4-A6A4-55CD2444913B}"/>
              </a:ext>
            </a:extLst>
          </p:cNvPr>
          <p:cNvSpPr/>
          <p:nvPr/>
        </p:nvSpPr>
        <p:spPr>
          <a:xfrm>
            <a:off x="6118912" y="2607650"/>
            <a:ext cx="1983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Empresas 1 (&lt; 3MM)</a:t>
            </a:r>
          </a:p>
          <a:p>
            <a:r>
              <a:rPr lang="pt-BR" sz="1200" dirty="0">
                <a:solidFill>
                  <a:schemeClr val="bg1"/>
                </a:solidFill>
              </a:rPr>
              <a:t>Empresas 1 digital (&lt; 300M)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14C99FB2-DB10-4ABF-98D4-F9AF684CB17D}"/>
              </a:ext>
            </a:extLst>
          </p:cNvPr>
          <p:cNvSpPr txBox="1"/>
          <p:nvPr/>
        </p:nvSpPr>
        <p:spPr>
          <a:xfrm>
            <a:off x="7220230" y="4159125"/>
            <a:ext cx="1275521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err="1">
                <a:solidFill>
                  <a:schemeClr val="bg1"/>
                </a:solidFill>
              </a:rPr>
              <a:t>Compliance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214955EB-6F88-4EAB-B829-875B0104FE69}"/>
              </a:ext>
            </a:extLst>
          </p:cNvPr>
          <p:cNvSpPr txBox="1"/>
          <p:nvPr/>
        </p:nvSpPr>
        <p:spPr>
          <a:xfrm>
            <a:off x="6970253" y="1967230"/>
            <a:ext cx="2155548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Desenvolvimento de produtos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BCFE7A58-27FA-4107-B4C9-88F07EA50A5B}"/>
              </a:ext>
            </a:extLst>
          </p:cNvPr>
          <p:cNvSpPr txBox="1"/>
          <p:nvPr/>
        </p:nvSpPr>
        <p:spPr>
          <a:xfrm>
            <a:off x="8615318" y="3816648"/>
            <a:ext cx="1385945" cy="369332"/>
          </a:xfrm>
          <a:prstGeom prst="rect">
            <a:avLst/>
          </a:prstGeom>
          <a:solidFill>
            <a:srgbClr val="00467A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Modelagem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58816814-F973-4897-8B31-511289FF41C7}"/>
              </a:ext>
            </a:extLst>
          </p:cNvPr>
          <p:cNvSpPr txBox="1"/>
          <p:nvPr/>
        </p:nvSpPr>
        <p:spPr>
          <a:xfrm>
            <a:off x="8334787" y="4617547"/>
            <a:ext cx="1923220" cy="369332"/>
          </a:xfrm>
          <a:prstGeom prst="rect">
            <a:avLst/>
          </a:prstGeom>
          <a:solidFill>
            <a:srgbClr val="00467A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Canais eletrônicos</a:t>
            </a:r>
          </a:p>
        </p:txBody>
      </p:sp>
      <p:sp>
        <p:nvSpPr>
          <p:cNvPr id="48" name="Subtítulo 2">
            <a:extLst>
              <a:ext uri="{FF2B5EF4-FFF2-40B4-BE49-F238E27FC236}">
                <a16:creationId xmlns:a16="http://schemas.microsoft.com/office/drawing/2014/main" id="{51C63D84-45BB-4011-A0C6-EFA88E525B99}"/>
              </a:ext>
            </a:extLst>
          </p:cNvPr>
          <p:cNvSpPr txBox="1">
            <a:spLocks/>
          </p:cNvSpPr>
          <p:nvPr/>
        </p:nvSpPr>
        <p:spPr>
          <a:xfrm>
            <a:off x="8933122" y="6440520"/>
            <a:ext cx="3008243" cy="397564"/>
          </a:xfrm>
          <a:prstGeom prst="rect">
            <a:avLst/>
          </a:prstGeom>
        </p:spPr>
        <p:txBody>
          <a:bodyPr anchor="b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800" dirty="0"/>
              <a:t>Fontes: Santander RI / Itaú</a:t>
            </a:r>
            <a:endParaRPr lang="pt-BR" sz="2400" dirty="0"/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43BD518B-A6BF-44DB-B1F1-A642AE0B93C1}"/>
              </a:ext>
            </a:extLst>
          </p:cNvPr>
          <p:cNvSpPr/>
          <p:nvPr/>
        </p:nvSpPr>
        <p:spPr>
          <a:xfrm>
            <a:off x="1711166" y="0"/>
            <a:ext cx="10103473" cy="891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4400" dirty="0">
                <a:solidFill>
                  <a:schemeClr val="bg1"/>
                </a:solidFill>
              </a:rPr>
              <a:t>Áreas</a:t>
            </a:r>
            <a:r>
              <a:rPr lang="pt-BR" sz="4400" dirty="0">
                <a:solidFill>
                  <a:schemeClr val="tx1"/>
                </a:solidFill>
              </a:rPr>
              <a:t> de atuação em um Banco de Varejo</a:t>
            </a:r>
          </a:p>
          <a:p>
            <a:pPr algn="ctr"/>
            <a:endParaRPr lang="pt-BR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483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o 4">
            <a:extLst>
              <a:ext uri="{FF2B5EF4-FFF2-40B4-BE49-F238E27FC236}">
                <a16:creationId xmlns:a16="http://schemas.microsoft.com/office/drawing/2014/main" id="{CD1C1667-6E92-4792-80FC-A8009C81CF8B}"/>
              </a:ext>
            </a:extLst>
          </p:cNvPr>
          <p:cNvSpPr/>
          <p:nvPr/>
        </p:nvSpPr>
        <p:spPr>
          <a:xfrm flipV="1">
            <a:off x="-3289232" y="-1249453"/>
            <a:ext cx="11534874" cy="5996185"/>
          </a:xfrm>
          <a:prstGeom prst="arc">
            <a:avLst>
              <a:gd name="adj1" fmla="val 16200000"/>
              <a:gd name="adj2" fmla="val 21367588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9A1D5C6-C965-447A-B597-5C7A8116B702}"/>
              </a:ext>
            </a:extLst>
          </p:cNvPr>
          <p:cNvSpPr txBox="1"/>
          <p:nvPr/>
        </p:nvSpPr>
        <p:spPr>
          <a:xfrm>
            <a:off x="463186" y="3622068"/>
            <a:ext cx="1970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ESTATÍSTICO / MATEMÁTICO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BAD51BD-0E97-49A2-BF7F-E0F93DFA1CFC}"/>
              </a:ext>
            </a:extLst>
          </p:cNvPr>
          <p:cNvSpPr txBox="1"/>
          <p:nvPr/>
        </p:nvSpPr>
        <p:spPr>
          <a:xfrm>
            <a:off x="2933892" y="2961763"/>
            <a:ext cx="1970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DATA MODELING / DATA MINER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31978EB-028A-4013-A3C6-8979584828EB}"/>
              </a:ext>
            </a:extLst>
          </p:cNvPr>
          <p:cNvSpPr txBox="1"/>
          <p:nvPr/>
        </p:nvSpPr>
        <p:spPr>
          <a:xfrm>
            <a:off x="5111294" y="2591235"/>
            <a:ext cx="197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ANALYTICS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754C3D0-9A79-4D69-B7AB-1E48A18BCC38}"/>
              </a:ext>
            </a:extLst>
          </p:cNvPr>
          <p:cNvSpPr txBox="1"/>
          <p:nvPr/>
        </p:nvSpPr>
        <p:spPr>
          <a:xfrm>
            <a:off x="5817588" y="1062491"/>
            <a:ext cx="2757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DATA SCIENTIST</a:t>
            </a:r>
          </a:p>
          <a:p>
            <a:r>
              <a:rPr lang="pt-BR" sz="2400" dirty="0"/>
              <a:t>DATA ENGINEERING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2A68EF3-6386-4F94-9E4B-32F6DB9C1AB4}"/>
              </a:ext>
            </a:extLst>
          </p:cNvPr>
          <p:cNvSpPr txBox="1"/>
          <p:nvPr/>
        </p:nvSpPr>
        <p:spPr>
          <a:xfrm>
            <a:off x="8245642" y="2730930"/>
            <a:ext cx="1158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BIG DATA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F203FE3-8183-4828-A266-B1A7F3058A68}"/>
              </a:ext>
            </a:extLst>
          </p:cNvPr>
          <p:cNvSpPr txBox="1"/>
          <p:nvPr/>
        </p:nvSpPr>
        <p:spPr>
          <a:xfrm>
            <a:off x="5407259" y="4341537"/>
            <a:ext cx="2002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DATA WAREHOUSE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E7E844F-3B32-4772-A1AF-43BE548F275B}"/>
              </a:ext>
            </a:extLst>
          </p:cNvPr>
          <p:cNvSpPr txBox="1"/>
          <p:nvPr/>
        </p:nvSpPr>
        <p:spPr>
          <a:xfrm>
            <a:off x="3428992" y="4900589"/>
            <a:ext cx="1125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BASE DE DADOS</a:t>
            </a:r>
          </a:p>
        </p:txBody>
      </p:sp>
      <p:pic>
        <p:nvPicPr>
          <p:cNvPr id="17" name="Picture 2" descr="Resultado de imagem para data scientist">
            <a:extLst>
              <a:ext uri="{FF2B5EF4-FFF2-40B4-BE49-F238E27FC236}">
                <a16:creationId xmlns:a16="http://schemas.microsoft.com/office/drawing/2014/main" id="{3F2D2841-3242-42D0-A6DB-B8D2A2C21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47" y="314712"/>
            <a:ext cx="3431061" cy="228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Resultado de imagem para BIG DATA">
            <a:extLst>
              <a:ext uri="{FF2B5EF4-FFF2-40B4-BE49-F238E27FC236}">
                <a16:creationId xmlns:a16="http://schemas.microsoft.com/office/drawing/2014/main" id="{6C77156E-64FD-4289-A4A6-4B6A4CA22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135" y="4546781"/>
            <a:ext cx="3774752" cy="208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F451A94E-F7C4-4A45-8F41-101A4FD16D76}"/>
              </a:ext>
            </a:extLst>
          </p:cNvPr>
          <p:cNvSpPr/>
          <p:nvPr/>
        </p:nvSpPr>
        <p:spPr>
          <a:xfrm>
            <a:off x="3428992" y="17425"/>
            <a:ext cx="8780370" cy="891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4400" dirty="0">
                <a:solidFill>
                  <a:schemeClr val="tx1"/>
                </a:solidFill>
              </a:rPr>
              <a:t>Evolução das Nomenclaturas</a:t>
            </a:r>
          </a:p>
          <a:p>
            <a:pPr algn="ctr"/>
            <a:endParaRPr lang="pt-BR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024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CDA806B3-DAF4-49B0-AE37-3429F553C140}"/>
              </a:ext>
            </a:extLst>
          </p:cNvPr>
          <p:cNvSpPr/>
          <p:nvPr/>
        </p:nvSpPr>
        <p:spPr>
          <a:xfrm>
            <a:off x="1711167" y="0"/>
            <a:ext cx="8780370" cy="891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4400" dirty="0">
                <a:solidFill>
                  <a:schemeClr val="tx1"/>
                </a:solidFill>
              </a:rPr>
              <a:t>Players: SAS x Open </a:t>
            </a:r>
            <a:r>
              <a:rPr lang="pt-BR" sz="4400" dirty="0" err="1">
                <a:solidFill>
                  <a:schemeClr val="tx1"/>
                </a:solidFill>
              </a:rPr>
              <a:t>Source</a:t>
            </a:r>
            <a:r>
              <a:rPr lang="pt-BR" sz="4400" dirty="0">
                <a:solidFill>
                  <a:schemeClr val="tx1"/>
                </a:solidFill>
              </a:rPr>
              <a:t> ?</a:t>
            </a:r>
          </a:p>
          <a:p>
            <a:pPr algn="ctr"/>
            <a:endParaRPr lang="pt-BR" sz="3200" b="1" dirty="0">
              <a:solidFill>
                <a:schemeClr val="tx1"/>
              </a:solidFill>
            </a:endParaRPr>
          </a:p>
        </p:txBody>
      </p:sp>
      <p:pic>
        <p:nvPicPr>
          <p:cNvPr id="16388" name="Picture 4" descr="Resultado de imagem para jim goodnight">
            <a:extLst>
              <a:ext uri="{FF2B5EF4-FFF2-40B4-BE49-F238E27FC236}">
                <a16:creationId xmlns:a16="http://schemas.microsoft.com/office/drawing/2014/main" id="{2BE18AFF-2AE7-47AD-9A3D-5588B5C2C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76" y="2217969"/>
            <a:ext cx="5908833" cy="289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6A1282C-FE5A-417D-8EBB-E9E68D01A290}"/>
              </a:ext>
            </a:extLst>
          </p:cNvPr>
          <p:cNvSpPr/>
          <p:nvPr/>
        </p:nvSpPr>
        <p:spPr>
          <a:xfrm>
            <a:off x="130276" y="5116990"/>
            <a:ext cx="1845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Linux Libertine"/>
              </a:rPr>
              <a:t>James </a:t>
            </a:r>
            <a:r>
              <a:rPr lang="pt-BR" dirty="0" err="1">
                <a:solidFill>
                  <a:srgbClr val="000000"/>
                </a:solidFill>
                <a:latin typeface="Linux Libertine"/>
              </a:rPr>
              <a:t>Goodnight</a:t>
            </a:r>
            <a:endParaRPr lang="pt-BR" b="0" i="0" dirty="0">
              <a:solidFill>
                <a:srgbClr val="000000"/>
              </a:solidFill>
              <a:effectLst/>
              <a:latin typeface="Linux Libertine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1EE96C5-FE0B-4009-8FAD-AEC8D2FED1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79" t="10051" r="7106" b="14134"/>
          <a:stretch/>
        </p:blipFill>
        <p:spPr>
          <a:xfrm>
            <a:off x="6039109" y="2217970"/>
            <a:ext cx="6040597" cy="289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03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34139D1-A619-46B9-8DD3-EE6C1F9E2BCF}"/>
              </a:ext>
            </a:extLst>
          </p:cNvPr>
          <p:cNvSpPr txBox="1"/>
          <p:nvPr/>
        </p:nvSpPr>
        <p:spPr>
          <a:xfrm>
            <a:off x="529388" y="918629"/>
            <a:ext cx="5358065" cy="545085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pt-BR" dirty="0"/>
              <a:t>Base de dados x Informação do sistema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endParaRPr lang="pt-BR" dirty="0"/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pt-BR" dirty="0"/>
              <a:t>Amostragem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endParaRPr lang="pt-BR" dirty="0"/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pt-BR" dirty="0"/>
              <a:t>Análise descritiva: </a:t>
            </a:r>
            <a:r>
              <a:rPr lang="pt-BR" dirty="0" err="1"/>
              <a:t>Missing</a:t>
            </a:r>
            <a:r>
              <a:rPr lang="pt-BR" dirty="0"/>
              <a:t>, zeros, outliers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endParaRPr lang="pt-BR" dirty="0"/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pt-BR" dirty="0"/>
              <a:t>Análise Bivariada / Multivariada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endParaRPr lang="pt-BR" dirty="0"/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pt-BR" dirty="0"/>
              <a:t>Modelagem x Black Box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/>
              <a:t>Regressão linear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/>
              <a:t>Regressão </a:t>
            </a:r>
            <a:r>
              <a:rPr lang="pt-BR" dirty="0" err="1"/>
              <a:t>logístic</a:t>
            </a:r>
            <a:endParaRPr lang="pt-BR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/>
              <a:t>Redes neurais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/>
              <a:t>Inteligência artificial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321AA8A-45A3-48FB-B663-CF37AA84CCB7}"/>
              </a:ext>
            </a:extLst>
          </p:cNvPr>
          <p:cNvSpPr txBox="1"/>
          <p:nvPr/>
        </p:nvSpPr>
        <p:spPr>
          <a:xfrm>
            <a:off x="6400798" y="918629"/>
            <a:ext cx="5358065" cy="545085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342900" indent="-342900">
              <a:lnSpc>
                <a:spcPct val="150000"/>
              </a:lnSpc>
              <a:buAutoNum type="arabicParenR"/>
            </a:lvl1pPr>
            <a:lvl2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lvl2pPr>
          </a:lstStyle>
          <a:p>
            <a:r>
              <a:rPr lang="pt-BR" dirty="0"/>
              <a:t>Alinhar expectativa de prazo de desenvolvimento de um modelo / estudo</a:t>
            </a:r>
          </a:p>
          <a:p>
            <a:endParaRPr lang="pt-BR" dirty="0"/>
          </a:p>
          <a:p>
            <a:r>
              <a:rPr lang="pt-BR" dirty="0"/>
              <a:t>Performance dos modelos e custo de processamento de dados</a:t>
            </a:r>
          </a:p>
          <a:p>
            <a:pPr lvl="1"/>
            <a:r>
              <a:rPr lang="pt-BR" dirty="0"/>
              <a:t>Amostra x processamento recorrente</a:t>
            </a:r>
          </a:p>
          <a:p>
            <a:pPr lvl="1"/>
            <a:endParaRPr lang="pt-BR" dirty="0"/>
          </a:p>
          <a:p>
            <a:r>
              <a:rPr lang="pt-BR" dirty="0"/>
              <a:t>Histórico</a:t>
            </a:r>
          </a:p>
          <a:p>
            <a:pPr lvl="1"/>
            <a:r>
              <a:rPr lang="pt-BR" dirty="0"/>
              <a:t>Janelas de processamento</a:t>
            </a:r>
          </a:p>
          <a:p>
            <a:endParaRPr lang="pt-BR" dirty="0"/>
          </a:p>
          <a:p>
            <a:r>
              <a:rPr lang="pt-BR" dirty="0"/>
              <a:t>Backup</a:t>
            </a:r>
          </a:p>
          <a:p>
            <a:pPr lvl="1"/>
            <a:r>
              <a:rPr lang="pt-BR" dirty="0">
                <a:solidFill>
                  <a:prstClr val="black"/>
                </a:solidFill>
              </a:rPr>
              <a:t>Custo de armazenamento</a:t>
            </a:r>
          </a:p>
          <a:p>
            <a:pPr lvl="1"/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7A1D62B-9619-4312-822C-440BF75A0591}"/>
              </a:ext>
            </a:extLst>
          </p:cNvPr>
          <p:cNvSpPr/>
          <p:nvPr/>
        </p:nvSpPr>
        <p:spPr>
          <a:xfrm>
            <a:off x="2319130" y="7850"/>
            <a:ext cx="7580243" cy="891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4400" dirty="0">
                <a:solidFill>
                  <a:schemeClr val="tx1"/>
                </a:solidFill>
              </a:rPr>
              <a:t>Alguns Pontos de Atenção</a:t>
            </a:r>
            <a:endParaRPr lang="pt-BR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430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esultado de imagem para grafico serie pib brasileiro">
            <a:extLst>
              <a:ext uri="{FF2B5EF4-FFF2-40B4-BE49-F238E27FC236}">
                <a16:creationId xmlns:a16="http://schemas.microsoft.com/office/drawing/2014/main" id="{F53CC3D3-A243-4A85-BC71-9C8E15705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38" y="1384241"/>
            <a:ext cx="11352213" cy="467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B0AD3991-1DAE-47C7-86F3-BB893AAD6A5B}"/>
              </a:ext>
            </a:extLst>
          </p:cNvPr>
          <p:cNvSpPr/>
          <p:nvPr/>
        </p:nvSpPr>
        <p:spPr>
          <a:xfrm>
            <a:off x="2319130" y="7850"/>
            <a:ext cx="7580243" cy="891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4400" dirty="0">
                <a:solidFill>
                  <a:schemeClr val="tx1"/>
                </a:solidFill>
              </a:rPr>
              <a:t>Dado</a:t>
            </a:r>
          </a:p>
          <a:p>
            <a:pPr algn="ctr"/>
            <a:endParaRPr lang="pt-BR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399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DA61E01-DE38-4DE7-8ABD-6AC881C38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748" y="1074723"/>
            <a:ext cx="9368589" cy="5267259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7CF69955-2ABD-4C97-B663-723AACAC0BD1}"/>
              </a:ext>
            </a:extLst>
          </p:cNvPr>
          <p:cNvSpPr/>
          <p:nvPr/>
        </p:nvSpPr>
        <p:spPr>
          <a:xfrm>
            <a:off x="2319130" y="7850"/>
            <a:ext cx="7580243" cy="891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4400" dirty="0">
                <a:solidFill>
                  <a:schemeClr val="tx1"/>
                </a:solidFill>
              </a:rPr>
              <a:t>Informação</a:t>
            </a:r>
          </a:p>
          <a:p>
            <a:pPr algn="ctr"/>
            <a:endParaRPr lang="pt-BR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42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Resultado de imagem para tableau">
            <a:extLst>
              <a:ext uri="{FF2B5EF4-FFF2-40B4-BE49-F238E27FC236}">
                <a16:creationId xmlns:a16="http://schemas.microsoft.com/office/drawing/2014/main" id="{79CB253C-C599-45E6-8245-DE6396203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54" y="1637508"/>
            <a:ext cx="6723279" cy="400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B36A5815-D67A-413A-A92B-E42981CD08AA}"/>
              </a:ext>
            </a:extLst>
          </p:cNvPr>
          <p:cNvSpPr/>
          <p:nvPr/>
        </p:nvSpPr>
        <p:spPr>
          <a:xfrm>
            <a:off x="1326157" y="0"/>
            <a:ext cx="9550390" cy="891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4400" dirty="0">
                <a:solidFill>
                  <a:schemeClr val="tx1"/>
                </a:solidFill>
              </a:rPr>
              <a:t>Ferramentas de Visualização - Tableau</a:t>
            </a:r>
          </a:p>
          <a:p>
            <a:pPr algn="ctr"/>
            <a:endParaRPr lang="pt-BR" sz="3200" b="1" dirty="0">
              <a:solidFill>
                <a:schemeClr val="tx1"/>
              </a:solidFill>
            </a:endParaRPr>
          </a:p>
        </p:txBody>
      </p:sp>
      <p:pic>
        <p:nvPicPr>
          <p:cNvPr id="9" name="Picture 4" descr="Resultado de imagem para tableau">
            <a:extLst>
              <a:ext uri="{FF2B5EF4-FFF2-40B4-BE49-F238E27FC236}">
                <a16:creationId xmlns:a16="http://schemas.microsoft.com/office/drawing/2014/main" id="{54D4DCD0-21FF-451D-AF11-50FCA1788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807" y="1046840"/>
            <a:ext cx="3230785" cy="210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Resultado de imagem para tableau celular">
            <a:extLst>
              <a:ext uri="{FF2B5EF4-FFF2-40B4-BE49-F238E27FC236}">
                <a16:creationId xmlns:a16="http://schemas.microsoft.com/office/drawing/2014/main" id="{E0FD620B-539D-4D7A-9D0E-EE50CB1C2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841" y="3311984"/>
            <a:ext cx="2685800" cy="315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09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esultado de imagem para qlik sense">
            <a:extLst>
              <a:ext uri="{FF2B5EF4-FFF2-40B4-BE49-F238E27FC236}">
                <a16:creationId xmlns:a16="http://schemas.microsoft.com/office/drawing/2014/main" id="{4A029DCD-EFE9-4800-8AC5-15296ACC8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32" y="891209"/>
            <a:ext cx="6904288" cy="429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m para qlik sense">
            <a:extLst>
              <a:ext uri="{FF2B5EF4-FFF2-40B4-BE49-F238E27FC236}">
                <a16:creationId xmlns:a16="http://schemas.microsoft.com/office/drawing/2014/main" id="{9304BA28-39CB-45AA-9306-88F551FB6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538" y="959882"/>
            <a:ext cx="3775030" cy="203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esultado de imagem para qlik sense">
            <a:extLst>
              <a:ext uri="{FF2B5EF4-FFF2-40B4-BE49-F238E27FC236}">
                <a16:creationId xmlns:a16="http://schemas.microsoft.com/office/drawing/2014/main" id="{89AFC6B7-262A-4F64-BBDD-BCA95C1CE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556" y="3449053"/>
            <a:ext cx="4470012" cy="301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FE79FA57-F86F-4BC0-A2AE-7EF6029254E9}"/>
              </a:ext>
            </a:extLst>
          </p:cNvPr>
          <p:cNvSpPr/>
          <p:nvPr/>
        </p:nvSpPr>
        <p:spPr>
          <a:xfrm>
            <a:off x="1326157" y="0"/>
            <a:ext cx="9550390" cy="891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4400" dirty="0">
                <a:solidFill>
                  <a:schemeClr val="tx1"/>
                </a:solidFill>
              </a:rPr>
              <a:t>Ferramentas de Visualização - </a:t>
            </a:r>
            <a:r>
              <a:rPr lang="pt-BR" sz="4400" dirty="0" err="1">
                <a:solidFill>
                  <a:schemeClr val="tx1"/>
                </a:solidFill>
              </a:rPr>
              <a:t>QlikSense</a:t>
            </a:r>
            <a:endParaRPr lang="pt-BR" sz="4400" dirty="0">
              <a:solidFill>
                <a:schemeClr val="tx1"/>
              </a:solidFill>
            </a:endParaRPr>
          </a:p>
          <a:p>
            <a:pPr algn="ctr"/>
            <a:endParaRPr lang="pt-BR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284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1A87FD04-72B3-415D-B95A-8893744E4CA7}"/>
              </a:ext>
            </a:extLst>
          </p:cNvPr>
          <p:cNvSpPr/>
          <p:nvPr/>
        </p:nvSpPr>
        <p:spPr>
          <a:xfrm>
            <a:off x="1903430" y="16220"/>
            <a:ext cx="8411644" cy="6069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4400" dirty="0">
                <a:solidFill>
                  <a:schemeClr val="tx1"/>
                </a:solidFill>
              </a:rPr>
              <a:t>Conhecendo vocês...</a:t>
            </a:r>
          </a:p>
          <a:p>
            <a:pPr algn="ctr"/>
            <a:endParaRPr lang="pt-BR" sz="32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/>
                </a:solidFill>
              </a:rPr>
              <a:t>Contato com o mercado financeiro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/>
                </a:solidFill>
              </a:rPr>
              <a:t>Interesse em trabalhar no mercado financeiro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/>
                </a:solidFill>
              </a:rPr>
              <a:t>Outra graduação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tx1"/>
              </a:solidFill>
            </a:endParaRPr>
          </a:p>
          <a:p>
            <a:endParaRPr lang="pt-BR" sz="3200" dirty="0">
              <a:solidFill>
                <a:schemeClr val="tx1"/>
              </a:solidFill>
            </a:endParaRPr>
          </a:p>
          <a:p>
            <a:pPr algn="ctr"/>
            <a:endParaRPr lang="pt-BR" sz="3200" b="1" dirty="0">
              <a:solidFill>
                <a:schemeClr val="tx1"/>
              </a:solidFill>
            </a:endParaRPr>
          </a:p>
        </p:txBody>
      </p:sp>
      <p:pic>
        <p:nvPicPr>
          <p:cNvPr id="22530" name="Picture 2" descr="Resultado de imagem para quem Ã© voce">
            <a:extLst>
              <a:ext uri="{FF2B5EF4-FFF2-40B4-BE49-F238E27FC236}">
                <a16:creationId xmlns:a16="http://schemas.microsoft.com/office/drawing/2014/main" id="{32E14A0B-A42D-4C82-8231-392211CA1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381" y="2813805"/>
            <a:ext cx="7553740" cy="565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735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Resultado de imagem para carreira">
            <a:extLst>
              <a:ext uri="{FF2B5EF4-FFF2-40B4-BE49-F238E27FC236}">
                <a16:creationId xmlns:a16="http://schemas.microsoft.com/office/drawing/2014/main" id="{10531D84-56C5-4B03-9E3E-179D1A635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351721"/>
            <a:ext cx="10385797" cy="509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65DDE3BC-BAF5-4184-849A-D7B2F16D4CA4}"/>
              </a:ext>
            </a:extLst>
          </p:cNvPr>
          <p:cNvSpPr/>
          <p:nvPr/>
        </p:nvSpPr>
        <p:spPr>
          <a:xfrm>
            <a:off x="2319130" y="-3315"/>
            <a:ext cx="7580243" cy="891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4400" dirty="0">
                <a:solidFill>
                  <a:schemeClr val="tx1"/>
                </a:solidFill>
              </a:rPr>
              <a:t>Minha Jornada</a:t>
            </a:r>
          </a:p>
          <a:p>
            <a:pPr algn="ctr"/>
            <a:endParaRPr lang="pt-BR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820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0" descr="Resultado de imagem para sonho de crianÃ§a">
            <a:extLst>
              <a:ext uri="{FF2B5EF4-FFF2-40B4-BE49-F238E27FC236}">
                <a16:creationId xmlns:a16="http://schemas.microsoft.com/office/drawing/2014/main" id="{2F33996F-8B63-4246-8671-17200A881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8984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Resultado de imagem para professora de matematica">
            <a:extLst>
              <a:ext uri="{FF2B5EF4-FFF2-40B4-BE49-F238E27FC236}">
                <a16:creationId xmlns:a16="http://schemas.microsoft.com/office/drawing/2014/main" id="{B743D6E9-3469-4DD4-9F56-EFBB7B1DF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284" y="1640064"/>
            <a:ext cx="5100369" cy="357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12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4" name="Picture 36" descr="Resultado de imagem para CARACOL DESENHO">
            <a:extLst>
              <a:ext uri="{FF2B5EF4-FFF2-40B4-BE49-F238E27FC236}">
                <a16:creationId xmlns:a16="http://schemas.microsoft.com/office/drawing/2014/main" id="{4B05C157-A974-4D3C-9B40-310DC4EC16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1" t="18108" r="15670" b="25635"/>
          <a:stretch/>
        </p:blipFill>
        <p:spPr bwMode="auto">
          <a:xfrm>
            <a:off x="3242358" y="1582717"/>
            <a:ext cx="5288559" cy="491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Resultado de imagem para carreira">
            <a:extLst>
              <a:ext uri="{FF2B5EF4-FFF2-40B4-BE49-F238E27FC236}">
                <a16:creationId xmlns:a16="http://schemas.microsoft.com/office/drawing/2014/main" id="{10531D84-56C5-4B03-9E3E-179D1A635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079" y="0"/>
            <a:ext cx="3225920" cy="158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65DDE3BC-BAF5-4184-849A-D7B2F16D4CA4}"/>
              </a:ext>
            </a:extLst>
          </p:cNvPr>
          <p:cNvSpPr/>
          <p:nvPr/>
        </p:nvSpPr>
        <p:spPr>
          <a:xfrm>
            <a:off x="1950164" y="16256"/>
            <a:ext cx="7580243" cy="891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4400" dirty="0">
                <a:solidFill>
                  <a:schemeClr val="tx1"/>
                </a:solidFill>
              </a:rPr>
              <a:t>Minha Jornada</a:t>
            </a:r>
          </a:p>
          <a:p>
            <a:pPr algn="ctr"/>
            <a:endParaRPr lang="pt-BR" sz="3200" dirty="0">
              <a:solidFill>
                <a:schemeClr val="tx1"/>
              </a:solidFill>
            </a:endParaRPr>
          </a:p>
        </p:txBody>
      </p:sp>
      <p:pic>
        <p:nvPicPr>
          <p:cNvPr id="2058" name="Picture 10" descr="Resultado de imagem para analista de sistemas desenho">
            <a:extLst>
              <a:ext uri="{FF2B5EF4-FFF2-40B4-BE49-F238E27FC236}">
                <a16:creationId xmlns:a16="http://schemas.microsoft.com/office/drawing/2014/main" id="{70BCB63D-C627-4D2F-A00F-6FE05657E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152" y="1189022"/>
            <a:ext cx="1407892" cy="110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Resultado de imagem para previsao de vendas">
            <a:extLst>
              <a:ext uri="{FF2B5EF4-FFF2-40B4-BE49-F238E27FC236}">
                <a16:creationId xmlns:a16="http://schemas.microsoft.com/office/drawing/2014/main" id="{81BAB3D8-D29D-42E0-891D-32EF38838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634" y="2736506"/>
            <a:ext cx="1591445" cy="76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Resultado de imagem para controle de qualidade">
            <a:extLst>
              <a:ext uri="{FF2B5EF4-FFF2-40B4-BE49-F238E27FC236}">
                <a16:creationId xmlns:a16="http://schemas.microsoft.com/office/drawing/2014/main" id="{CDC34EAE-552F-4D07-A095-B8936214B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552" y="1130556"/>
            <a:ext cx="1636883" cy="107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Resultado de imagem para IPT">
            <a:extLst>
              <a:ext uri="{FF2B5EF4-FFF2-40B4-BE49-F238E27FC236}">
                <a16:creationId xmlns:a16="http://schemas.microsoft.com/office/drawing/2014/main" id="{2DF1D7DD-48ED-494B-8954-566DCC708B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9" t="22403" r="20528" b="25530"/>
          <a:stretch/>
        </p:blipFill>
        <p:spPr bwMode="auto">
          <a:xfrm>
            <a:off x="2571982" y="2692674"/>
            <a:ext cx="1111114" cy="76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Resultado de imagem para recepcionista hospitalar desenho">
            <a:extLst>
              <a:ext uri="{FF2B5EF4-FFF2-40B4-BE49-F238E27FC236}">
                <a16:creationId xmlns:a16="http://schemas.microsoft.com/office/drawing/2014/main" id="{06ACFC14-9CE8-4BA6-87DF-A4A1EEC85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723" y="4530239"/>
            <a:ext cx="937162" cy="93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Resultado de imagem para embrulhar de presentes desenho">
            <a:extLst>
              <a:ext uri="{FF2B5EF4-FFF2-40B4-BE49-F238E27FC236}">
                <a16:creationId xmlns:a16="http://schemas.microsoft.com/office/drawing/2014/main" id="{96E85A6F-E27C-40A5-A245-14931F1900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9"/>
          <a:stretch/>
        </p:blipFill>
        <p:spPr bwMode="auto">
          <a:xfrm>
            <a:off x="5343841" y="3155787"/>
            <a:ext cx="1116838" cy="109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Resultado de imagem para aula particular de matematica desenho">
            <a:extLst>
              <a:ext uri="{FF2B5EF4-FFF2-40B4-BE49-F238E27FC236}">
                <a16:creationId xmlns:a16="http://schemas.microsoft.com/office/drawing/2014/main" id="{2F73F734-3845-404F-BFA7-DD5C343911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87"/>
          <a:stretch/>
        </p:blipFill>
        <p:spPr bwMode="auto">
          <a:xfrm>
            <a:off x="6561019" y="4491726"/>
            <a:ext cx="937162" cy="65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Resultado de imagem para aots">
            <a:extLst>
              <a:ext uri="{FF2B5EF4-FFF2-40B4-BE49-F238E27FC236}">
                <a16:creationId xmlns:a16="http://schemas.microsoft.com/office/drawing/2014/main" id="{6011EED5-B705-48DF-9484-6C04E414D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472" y="5515135"/>
            <a:ext cx="802334" cy="92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Resultado de imagem para CEAG FGV">
            <a:extLst>
              <a:ext uri="{FF2B5EF4-FFF2-40B4-BE49-F238E27FC236}">
                <a16:creationId xmlns:a16="http://schemas.microsoft.com/office/drawing/2014/main" id="{9B4D8A86-DCFA-4478-81FD-88539DA67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473" y="5768541"/>
            <a:ext cx="968000" cy="9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Resultado de imagem para PMI">
            <a:extLst>
              <a:ext uri="{FF2B5EF4-FFF2-40B4-BE49-F238E27FC236}">
                <a16:creationId xmlns:a16="http://schemas.microsoft.com/office/drawing/2014/main" id="{E8F0BD0F-8D35-41BB-A3BC-B380BE669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842" y="5721176"/>
            <a:ext cx="1585914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Resultado de imagem para mbA fgv">
            <a:extLst>
              <a:ext uri="{FF2B5EF4-FFF2-40B4-BE49-F238E27FC236}">
                <a16:creationId xmlns:a16="http://schemas.microsoft.com/office/drawing/2014/main" id="{C0262EAA-F6D2-4453-8ACE-1CF856C61F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1" t="33746" r="21756" b="37566"/>
          <a:stretch/>
        </p:blipFill>
        <p:spPr bwMode="auto">
          <a:xfrm>
            <a:off x="1701641" y="4446964"/>
            <a:ext cx="1591445" cy="45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Resultado de imagem para big data">
            <a:extLst>
              <a:ext uri="{FF2B5EF4-FFF2-40B4-BE49-F238E27FC236}">
                <a16:creationId xmlns:a16="http://schemas.microsoft.com/office/drawing/2014/main" id="{0BBAFB4E-C0A2-44D6-9501-9EB248406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895" y="682979"/>
            <a:ext cx="1012087" cy="101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Resultado de imagem para hadoop">
            <a:extLst>
              <a:ext uri="{FF2B5EF4-FFF2-40B4-BE49-F238E27FC236}">
                <a16:creationId xmlns:a16="http://schemas.microsoft.com/office/drawing/2014/main" id="{2380DB1B-2306-4093-BB57-B139739EC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2" y="3302027"/>
            <a:ext cx="1203417" cy="58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Resultado de imagem para python">
            <a:extLst>
              <a:ext uri="{FF2B5EF4-FFF2-40B4-BE49-F238E27FC236}">
                <a16:creationId xmlns:a16="http://schemas.microsoft.com/office/drawing/2014/main" id="{B6DE9DCD-2388-43F2-97BD-8582A0C6B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67" y="2163565"/>
            <a:ext cx="1644305" cy="55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1D881150-EAAD-4A6D-BCA2-1E8B31B20F0B}"/>
              </a:ext>
            </a:extLst>
          </p:cNvPr>
          <p:cNvGrpSpPr/>
          <p:nvPr/>
        </p:nvGrpSpPr>
        <p:grpSpPr>
          <a:xfrm>
            <a:off x="10172758" y="3426998"/>
            <a:ext cx="1217449" cy="1088737"/>
            <a:chOff x="705669" y="3817669"/>
            <a:chExt cx="1217449" cy="1088737"/>
          </a:xfrm>
        </p:grpSpPr>
        <p:pic>
          <p:nvPicPr>
            <p:cNvPr id="22" name="Picture 2" descr="Resultado de imagem para metodo agile">
              <a:extLst>
                <a:ext uri="{FF2B5EF4-FFF2-40B4-BE49-F238E27FC236}">
                  <a16:creationId xmlns:a16="http://schemas.microsoft.com/office/drawing/2014/main" id="{40021377-DB00-4132-AFB3-68EC9C92A7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822" y="4125446"/>
              <a:ext cx="1213142" cy="780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98145574-1099-459A-B734-06F2023CC38F}"/>
                </a:ext>
              </a:extLst>
            </p:cNvPr>
            <p:cNvSpPr txBox="1"/>
            <p:nvPr/>
          </p:nvSpPr>
          <p:spPr>
            <a:xfrm>
              <a:off x="705669" y="3817669"/>
              <a:ext cx="12174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SCRUM/ÁGILE</a:t>
              </a:r>
            </a:p>
          </p:txBody>
        </p:sp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DE6B81E5-BC0B-4312-8426-658BA1AC4617}"/>
              </a:ext>
            </a:extLst>
          </p:cNvPr>
          <p:cNvGrpSpPr/>
          <p:nvPr/>
        </p:nvGrpSpPr>
        <p:grpSpPr>
          <a:xfrm>
            <a:off x="9416587" y="5006972"/>
            <a:ext cx="1208638" cy="963277"/>
            <a:chOff x="651824" y="4930620"/>
            <a:chExt cx="1208638" cy="963277"/>
          </a:xfrm>
        </p:grpSpPr>
        <p:pic>
          <p:nvPicPr>
            <p:cNvPr id="23" name="Picture 4" descr="Resultado de imagem para metodo agile">
              <a:extLst>
                <a:ext uri="{FF2B5EF4-FFF2-40B4-BE49-F238E27FC236}">
                  <a16:creationId xmlns:a16="http://schemas.microsoft.com/office/drawing/2014/main" id="{915D9745-EB7F-46EA-997A-972376355C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824" y="5257772"/>
              <a:ext cx="1208638" cy="636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2279CC67-028D-407C-B748-B6D21806B179}"/>
                </a:ext>
              </a:extLst>
            </p:cNvPr>
            <p:cNvSpPr/>
            <p:nvPr/>
          </p:nvSpPr>
          <p:spPr>
            <a:xfrm>
              <a:off x="706954" y="4930620"/>
              <a:ext cx="109837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400" dirty="0"/>
                <a:t>KANBAN</a:t>
              </a:r>
            </a:p>
          </p:txBody>
        </p:sp>
      </p:grpSp>
      <p:pic>
        <p:nvPicPr>
          <p:cNvPr id="1026" name="Picture 2" descr="Resultado de imagem para ime usp logo">
            <a:extLst>
              <a:ext uri="{FF2B5EF4-FFF2-40B4-BE49-F238E27FC236}">
                <a16:creationId xmlns:a16="http://schemas.microsoft.com/office/drawing/2014/main" id="{4BBFB942-89CB-40A2-B719-99F1D5F37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872" y="3990755"/>
            <a:ext cx="998495" cy="91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26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7F4CF2E-4D59-42B1-9427-93A5B2CDA0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79" r="50000" b="10149"/>
          <a:stretch/>
        </p:blipFill>
        <p:spPr>
          <a:xfrm>
            <a:off x="13254" y="0"/>
            <a:ext cx="3832565" cy="36576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426457E-2F21-4652-807C-A0F162C207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5003" b="13798"/>
          <a:stretch/>
        </p:blipFill>
        <p:spPr>
          <a:xfrm>
            <a:off x="13253" y="3358701"/>
            <a:ext cx="3832566" cy="3499299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ACEA221-D9EB-4B3F-B9A7-DD7E9CEC6A92}"/>
              </a:ext>
            </a:extLst>
          </p:cNvPr>
          <p:cNvGrpSpPr/>
          <p:nvPr/>
        </p:nvGrpSpPr>
        <p:grpSpPr>
          <a:xfrm>
            <a:off x="3964143" y="740373"/>
            <a:ext cx="3261173" cy="6117627"/>
            <a:chOff x="3964143" y="740373"/>
            <a:chExt cx="3261173" cy="6117627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DE0C7DEA-BACF-4702-B72B-973E4225BF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422" r="50000" b="10126"/>
            <a:stretch/>
          </p:blipFill>
          <p:spPr>
            <a:xfrm>
              <a:off x="3964143" y="740373"/>
              <a:ext cx="3261173" cy="3133562"/>
            </a:xfrm>
            <a:prstGeom prst="rect">
              <a:avLst/>
            </a:prstGeom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0C5AF283-09F4-4650-827B-4B4E9FDA3C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109" t="4422" r="109" b="10126"/>
            <a:stretch/>
          </p:blipFill>
          <p:spPr>
            <a:xfrm>
              <a:off x="3964143" y="3724438"/>
              <a:ext cx="3246993" cy="3133562"/>
            </a:xfrm>
            <a:prstGeom prst="rect">
              <a:avLst/>
            </a:prstGeom>
          </p:spPr>
        </p:pic>
      </p:grpSp>
      <p:pic>
        <p:nvPicPr>
          <p:cNvPr id="9" name="Imagem 8">
            <a:extLst>
              <a:ext uri="{FF2B5EF4-FFF2-40B4-BE49-F238E27FC236}">
                <a16:creationId xmlns:a16="http://schemas.microsoft.com/office/drawing/2014/main" id="{4E9E5FE5-DEA0-4918-91FA-8C97C2D6D5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218" t="15862" r="36507" b="12638"/>
          <a:stretch/>
        </p:blipFill>
        <p:spPr>
          <a:xfrm>
            <a:off x="7343641" y="0"/>
            <a:ext cx="4831487" cy="6868927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259A96CA-D7F0-4D17-A90E-095074410963}"/>
              </a:ext>
            </a:extLst>
          </p:cNvPr>
          <p:cNvSpPr/>
          <p:nvPr/>
        </p:nvSpPr>
        <p:spPr>
          <a:xfrm>
            <a:off x="1645366" y="9244"/>
            <a:ext cx="7580243" cy="891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4400" dirty="0">
                <a:solidFill>
                  <a:schemeClr val="tx1"/>
                </a:solidFill>
              </a:rPr>
              <a:t>Meu CV</a:t>
            </a:r>
          </a:p>
          <a:p>
            <a:pPr algn="ctr"/>
            <a:endParaRPr lang="pt-B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43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65DDE3BC-BAF5-4184-849A-D7B2F16D4CA4}"/>
              </a:ext>
            </a:extLst>
          </p:cNvPr>
          <p:cNvSpPr/>
          <p:nvPr/>
        </p:nvSpPr>
        <p:spPr>
          <a:xfrm>
            <a:off x="2319130" y="21800"/>
            <a:ext cx="7580243" cy="891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4400" dirty="0">
                <a:solidFill>
                  <a:schemeClr val="tx1"/>
                </a:solidFill>
              </a:rPr>
              <a:t>Qual será a sua jornada ?</a:t>
            </a:r>
          </a:p>
          <a:p>
            <a:pPr algn="ctr"/>
            <a:endParaRPr lang="pt-BR" sz="3200" dirty="0">
              <a:solidFill>
                <a:schemeClr val="tx1"/>
              </a:solidFill>
            </a:endParaRPr>
          </a:p>
        </p:txBody>
      </p:sp>
      <p:pic>
        <p:nvPicPr>
          <p:cNvPr id="6150" name="Picture 6" descr="Resultado de imagem para reescrever a histÃ³ria">
            <a:extLst>
              <a:ext uri="{FF2B5EF4-FFF2-40B4-BE49-F238E27FC236}">
                <a16:creationId xmlns:a16="http://schemas.microsoft.com/office/drawing/2014/main" id="{FF0DDB8D-461F-4732-9535-83DF9EE10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168" y="1114920"/>
            <a:ext cx="9015664" cy="574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890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CONHECIMENTO HOLISTICO">
            <a:extLst>
              <a:ext uri="{FF2B5EF4-FFF2-40B4-BE49-F238E27FC236}">
                <a16:creationId xmlns:a16="http://schemas.microsoft.com/office/drawing/2014/main" id="{D2600727-1BD1-4E78-8059-CFB66BEE7A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0081"/>
          <a:stretch/>
        </p:blipFill>
        <p:spPr bwMode="auto">
          <a:xfrm>
            <a:off x="0" y="0"/>
            <a:ext cx="12192000" cy="707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1E9D5D58-B626-4FF9-A3F9-ED5321215E8B}"/>
              </a:ext>
            </a:extLst>
          </p:cNvPr>
          <p:cNvSpPr/>
          <p:nvPr/>
        </p:nvSpPr>
        <p:spPr>
          <a:xfrm>
            <a:off x="0" y="0"/>
            <a:ext cx="12192000" cy="707666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6016C23-F770-4FF1-8434-C78FC388FD09}"/>
              </a:ext>
            </a:extLst>
          </p:cNvPr>
          <p:cNvSpPr txBox="1"/>
          <p:nvPr/>
        </p:nvSpPr>
        <p:spPr>
          <a:xfrm>
            <a:off x="3948843" y="1453738"/>
            <a:ext cx="5267211" cy="452431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Conhecimento técnico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2-3ª língua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Conhecimento do negócio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Habilidades interpessoais, comunicação, repertório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Inspiração / Transpiração (ralação !)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Postura / Imagem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Junte-se aos melhores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E sempre, aprendizado contínuo !!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11D6CBD-1159-47D1-A3D0-12C138EE828E}"/>
              </a:ext>
            </a:extLst>
          </p:cNvPr>
          <p:cNvSpPr txBox="1"/>
          <p:nvPr/>
        </p:nvSpPr>
        <p:spPr>
          <a:xfrm>
            <a:off x="161467" y="4433933"/>
            <a:ext cx="2158155" cy="203132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dirty="0"/>
              <a:t>Profissões ofensoras: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Engenheiros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Analistas de 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Administradores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859C9CC-75E4-4E56-9AE2-D135E2F353BF}"/>
              </a:ext>
            </a:extLst>
          </p:cNvPr>
          <p:cNvSpPr txBox="1"/>
          <p:nvPr/>
        </p:nvSpPr>
        <p:spPr>
          <a:xfrm>
            <a:off x="161467" y="199213"/>
            <a:ext cx="2305696" cy="147732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Cultura da Empresa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Propósito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8A085E7-25F5-4D57-852E-FF7B5A1FB263}"/>
              </a:ext>
            </a:extLst>
          </p:cNvPr>
          <p:cNvSpPr txBox="1"/>
          <p:nvPr/>
        </p:nvSpPr>
        <p:spPr>
          <a:xfrm>
            <a:off x="9997364" y="199306"/>
            <a:ext cx="2106795" cy="203132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dirty="0"/>
              <a:t>Atento aos ciclos da: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Empresa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Tecnologia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Economia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3D9B7A4-DECA-496C-AF67-D7A96061FA84}"/>
              </a:ext>
            </a:extLst>
          </p:cNvPr>
          <p:cNvSpPr txBox="1"/>
          <p:nvPr/>
        </p:nvSpPr>
        <p:spPr>
          <a:xfrm>
            <a:off x="3018556" y="6250467"/>
            <a:ext cx="1860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0070C0"/>
                </a:solidFill>
              </a:rPr>
              <a:t>VISIBILIDADE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5D13943-B4FB-4613-B02A-D9055EAA3B48}"/>
              </a:ext>
            </a:extLst>
          </p:cNvPr>
          <p:cNvSpPr txBox="1"/>
          <p:nvPr/>
        </p:nvSpPr>
        <p:spPr>
          <a:xfrm>
            <a:off x="7960851" y="518668"/>
            <a:ext cx="1586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70C0"/>
                </a:solidFill>
              </a:rPr>
              <a:t>ASCENÇÃO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A89490D-E213-45C3-8D9B-1CDEE0825E7D}"/>
              </a:ext>
            </a:extLst>
          </p:cNvPr>
          <p:cNvSpPr txBox="1"/>
          <p:nvPr/>
        </p:nvSpPr>
        <p:spPr>
          <a:xfrm>
            <a:off x="1055671" y="1807860"/>
            <a:ext cx="16834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70C0"/>
                </a:solidFill>
              </a:rPr>
              <a:t>$$$</a:t>
            </a:r>
          </a:p>
          <a:p>
            <a:pPr algn="ctr"/>
            <a:r>
              <a:rPr lang="pt-BR" sz="2400" b="1" dirty="0">
                <a:solidFill>
                  <a:srgbClr val="0070C0"/>
                </a:solidFill>
              </a:rPr>
              <a:t>BÔNUS</a:t>
            </a:r>
          </a:p>
          <a:p>
            <a:pPr algn="ctr"/>
            <a:r>
              <a:rPr lang="pt-BR" sz="2400" b="1" dirty="0">
                <a:solidFill>
                  <a:srgbClr val="0070C0"/>
                </a:solidFill>
              </a:rPr>
              <a:t>BENEFÍCIOS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3D76D19-17AC-4A3A-83B8-358EEB6F1595}"/>
              </a:ext>
            </a:extLst>
          </p:cNvPr>
          <p:cNvSpPr txBox="1"/>
          <p:nvPr/>
        </p:nvSpPr>
        <p:spPr>
          <a:xfrm>
            <a:off x="9640447" y="3661225"/>
            <a:ext cx="2431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70C0"/>
                </a:solidFill>
              </a:rPr>
              <a:t>OPORTUNIDADES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3EFF357-D1A3-4ED0-A3E6-88B53657B185}"/>
              </a:ext>
            </a:extLst>
          </p:cNvPr>
          <p:cNvSpPr txBox="1"/>
          <p:nvPr/>
        </p:nvSpPr>
        <p:spPr>
          <a:xfrm>
            <a:off x="10581018" y="5167245"/>
            <a:ext cx="1394805" cy="147732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dirty="0"/>
              <a:t>Respeite-se !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Saúde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Limites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30BE816-9207-483B-86B9-4C495757A2B1}"/>
              </a:ext>
            </a:extLst>
          </p:cNvPr>
          <p:cNvSpPr/>
          <p:nvPr/>
        </p:nvSpPr>
        <p:spPr>
          <a:xfrm>
            <a:off x="3471559" y="569948"/>
            <a:ext cx="5468902" cy="891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4400" dirty="0">
                <a:solidFill>
                  <a:schemeClr val="tx1"/>
                </a:solidFill>
              </a:rPr>
              <a:t>Competências</a:t>
            </a:r>
          </a:p>
          <a:p>
            <a:pPr algn="ctr"/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A9ED314-686E-4B6B-81DF-5577636FFF99}"/>
              </a:ext>
            </a:extLst>
          </p:cNvPr>
          <p:cNvSpPr txBox="1"/>
          <p:nvPr/>
        </p:nvSpPr>
        <p:spPr>
          <a:xfrm>
            <a:off x="3950376" y="5560262"/>
            <a:ext cx="369030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FF0000"/>
                </a:solidFill>
              </a:rPr>
              <a:t>E sempre, aprendizado contínuo !!</a:t>
            </a:r>
          </a:p>
        </p:txBody>
      </p:sp>
    </p:spTree>
    <p:extLst>
      <p:ext uri="{BB962C8B-B14F-4D97-AF65-F5344CB8AC3E}">
        <p14:creationId xmlns:p14="http://schemas.microsoft.com/office/powerpoint/2010/main" val="351044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A5DFFB8-1A84-4BE2-B9E4-2A695745D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896" y="836613"/>
            <a:ext cx="10694712" cy="6012839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FEA1BF75-E4E0-4A21-96FA-F78AA9268FA8}"/>
              </a:ext>
            </a:extLst>
          </p:cNvPr>
          <p:cNvSpPr/>
          <p:nvPr/>
        </p:nvSpPr>
        <p:spPr>
          <a:xfrm>
            <a:off x="2319130" y="8548"/>
            <a:ext cx="7580243" cy="891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4400" dirty="0">
                <a:solidFill>
                  <a:schemeClr val="tx1"/>
                </a:solidFill>
              </a:rPr>
              <a:t>Aprendizado Contínuo</a:t>
            </a:r>
          </a:p>
          <a:p>
            <a:pPr algn="ctr"/>
            <a:endParaRPr lang="pt-B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425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9B66ACA-B959-4FD3-958D-08EF3CB6E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845277"/>
            <a:ext cx="10694504" cy="6012723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BB370165-D7F4-4A33-9354-01CABD1455E5}"/>
              </a:ext>
            </a:extLst>
          </p:cNvPr>
          <p:cNvSpPr/>
          <p:nvPr/>
        </p:nvSpPr>
        <p:spPr>
          <a:xfrm>
            <a:off x="2319130" y="8548"/>
            <a:ext cx="7580243" cy="891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4400" dirty="0">
                <a:solidFill>
                  <a:schemeClr val="tx1"/>
                </a:solidFill>
              </a:rPr>
              <a:t>Aprendizado Contínuo</a:t>
            </a:r>
          </a:p>
          <a:p>
            <a:pPr algn="ctr"/>
            <a:endParaRPr lang="pt-B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9518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C6BF271-0714-4A33-9950-BE4C672A8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25" y="836613"/>
            <a:ext cx="10681252" cy="6005272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072F3F9B-5ABA-4264-B28A-8F12665E4DB1}"/>
              </a:ext>
            </a:extLst>
          </p:cNvPr>
          <p:cNvSpPr/>
          <p:nvPr/>
        </p:nvSpPr>
        <p:spPr>
          <a:xfrm>
            <a:off x="2319130" y="8548"/>
            <a:ext cx="7580243" cy="891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4400" dirty="0">
                <a:solidFill>
                  <a:schemeClr val="tx1"/>
                </a:solidFill>
              </a:rPr>
              <a:t>Aprendizado Contínuo</a:t>
            </a:r>
          </a:p>
          <a:p>
            <a:pPr algn="ctr"/>
            <a:endParaRPr lang="pt-B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9095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65DDE3BC-BAF5-4184-849A-D7B2F16D4CA4}"/>
              </a:ext>
            </a:extLst>
          </p:cNvPr>
          <p:cNvSpPr/>
          <p:nvPr/>
        </p:nvSpPr>
        <p:spPr>
          <a:xfrm>
            <a:off x="402801" y="11670"/>
            <a:ext cx="7580243" cy="891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pt-BR" sz="4400" dirty="0">
                <a:solidFill>
                  <a:schemeClr val="tx1"/>
                </a:solidFill>
              </a:rPr>
              <a:t>Sugestões grátis, ou quase !</a:t>
            </a:r>
          </a:p>
          <a:p>
            <a:endParaRPr lang="pt-BR" sz="3200" dirty="0">
              <a:solidFill>
                <a:schemeClr val="tx1"/>
              </a:solidFill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F4C5D2FF-79ED-496E-868F-D49D757A7B2F}"/>
              </a:ext>
            </a:extLst>
          </p:cNvPr>
          <p:cNvGrpSpPr/>
          <p:nvPr/>
        </p:nvGrpSpPr>
        <p:grpSpPr>
          <a:xfrm>
            <a:off x="9226118" y="2478795"/>
            <a:ext cx="2499339" cy="3984953"/>
            <a:chOff x="766792" y="736708"/>
            <a:chExt cx="2499339" cy="3984953"/>
          </a:xfrm>
        </p:grpSpPr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0D8747E7-5F42-422F-99EA-F63449E92478}"/>
                </a:ext>
              </a:extLst>
            </p:cNvPr>
            <p:cNvSpPr txBox="1"/>
            <p:nvPr/>
          </p:nvSpPr>
          <p:spPr>
            <a:xfrm>
              <a:off x="766792" y="2136338"/>
              <a:ext cx="2499339" cy="2585323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endParaRPr lang="pt-BR" dirty="0">
                <a:solidFill>
                  <a:schemeClr val="bg1"/>
                </a:solidFill>
              </a:endParaRPr>
            </a:p>
            <a:p>
              <a:r>
                <a:rPr lang="pt-BR" dirty="0">
                  <a:solidFill>
                    <a:schemeClr val="bg1"/>
                  </a:solidFill>
                </a:rPr>
                <a:t>Banco ou Bitcoin</a:t>
              </a:r>
            </a:p>
            <a:p>
              <a:endParaRPr lang="pt-BR" dirty="0">
                <a:solidFill>
                  <a:schemeClr val="bg1"/>
                </a:solidFill>
              </a:endParaRPr>
            </a:p>
            <a:p>
              <a:r>
                <a:rPr lang="pt-BR" dirty="0">
                  <a:solidFill>
                    <a:schemeClr val="bg1"/>
                  </a:solidFill>
                </a:rPr>
                <a:t>Na Rota do dinheiro sujo</a:t>
              </a:r>
            </a:p>
            <a:p>
              <a:r>
                <a:rPr lang="pt-BR" dirty="0">
                  <a:solidFill>
                    <a:schemeClr val="bg1"/>
                  </a:solidFill>
                </a:rPr>
                <a:t>La Casa de papel</a:t>
              </a:r>
            </a:p>
            <a:p>
              <a:endParaRPr lang="pt-BR" dirty="0">
                <a:solidFill>
                  <a:schemeClr val="bg1"/>
                </a:solidFill>
              </a:endParaRPr>
            </a:p>
            <a:p>
              <a:r>
                <a:rPr lang="pt-BR" dirty="0">
                  <a:solidFill>
                    <a:schemeClr val="bg1"/>
                  </a:solidFill>
                </a:rPr>
                <a:t>Black </a:t>
              </a:r>
              <a:r>
                <a:rPr lang="pt-BR" dirty="0" err="1">
                  <a:solidFill>
                    <a:schemeClr val="bg1"/>
                  </a:solidFill>
                </a:rPr>
                <a:t>Mirror</a:t>
              </a:r>
              <a:endParaRPr lang="pt-BR" dirty="0">
                <a:solidFill>
                  <a:schemeClr val="bg1"/>
                </a:solidFill>
              </a:endParaRPr>
            </a:p>
            <a:p>
              <a:endParaRPr lang="pt-BR" dirty="0">
                <a:solidFill>
                  <a:schemeClr val="bg1"/>
                </a:solidFill>
              </a:endParaRPr>
            </a:p>
            <a:p>
              <a:r>
                <a:rPr lang="pt-BR" dirty="0">
                  <a:solidFill>
                    <a:schemeClr val="bg1"/>
                  </a:solidFill>
                </a:rPr>
                <a:t>Explicando</a:t>
              </a:r>
            </a:p>
          </p:txBody>
        </p:sp>
        <p:pic>
          <p:nvPicPr>
            <p:cNvPr id="10246" name="Picture 6" descr="Resultado de imagem para netflix logo">
              <a:extLst>
                <a:ext uri="{FF2B5EF4-FFF2-40B4-BE49-F238E27FC236}">
                  <a16:creationId xmlns:a16="http://schemas.microsoft.com/office/drawing/2014/main" id="{1376FA7B-6BF4-4AC0-AA1B-0F53C70E8B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792" y="736708"/>
              <a:ext cx="2499339" cy="1399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Imagem 6">
            <a:extLst>
              <a:ext uri="{FF2B5EF4-FFF2-40B4-BE49-F238E27FC236}">
                <a16:creationId xmlns:a16="http://schemas.microsoft.com/office/drawing/2014/main" id="{87DE3481-A8E0-41D5-A5B0-9CE8D7B52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3097" y="456333"/>
            <a:ext cx="2605381" cy="148446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7F0B1C8-37EE-4E70-B52D-C669826721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869" t="54739" r="28816" b="37304"/>
          <a:stretch/>
        </p:blipFill>
        <p:spPr>
          <a:xfrm rot="20307975">
            <a:off x="9402928" y="842464"/>
            <a:ext cx="2145718" cy="219517"/>
          </a:xfrm>
          <a:prstGeom prst="rect">
            <a:avLst/>
          </a:prstGeom>
        </p:spPr>
      </p:pic>
      <p:pic>
        <p:nvPicPr>
          <p:cNvPr id="10248" name="Picture 8" descr="Resultado de imagem para sympla logo">
            <a:extLst>
              <a:ext uri="{FF2B5EF4-FFF2-40B4-BE49-F238E27FC236}">
                <a16:creationId xmlns:a16="http://schemas.microsoft.com/office/drawing/2014/main" id="{FDF6125E-8AB1-4A5C-A18B-620994B40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563" y="456333"/>
            <a:ext cx="954505" cy="95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DCEA833F-810E-4DEA-8BAD-A237D3103C9E}"/>
              </a:ext>
            </a:extLst>
          </p:cNvPr>
          <p:cNvGrpSpPr/>
          <p:nvPr/>
        </p:nvGrpSpPr>
        <p:grpSpPr>
          <a:xfrm>
            <a:off x="4359265" y="4522684"/>
            <a:ext cx="4807598" cy="1941064"/>
            <a:chOff x="4305308" y="4744852"/>
            <a:chExt cx="4807598" cy="1941064"/>
          </a:xfrm>
        </p:grpSpPr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A37BCE9F-BEAE-4FCD-8289-532390E67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07378" y="4744852"/>
              <a:ext cx="2905226" cy="1633392"/>
            </a:xfrm>
            <a:prstGeom prst="rect">
              <a:avLst/>
            </a:prstGeom>
          </p:spPr>
        </p:pic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8ECF3208-AAB8-4433-B767-86FBD7A05C1F}"/>
                </a:ext>
              </a:extLst>
            </p:cNvPr>
            <p:cNvSpPr/>
            <p:nvPr/>
          </p:nvSpPr>
          <p:spPr>
            <a:xfrm>
              <a:off x="4305308" y="6316584"/>
              <a:ext cx="480759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pt-BR" u="sng" dirty="0">
                  <a:solidFill>
                    <a:srgbClr val="0563C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  <a:hlinkClick r:id="rId7"/>
                </a:rPr>
                <a:t>https://www.youtube.com/watch?v=ZTti-EyPoew</a:t>
              </a:r>
              <a:endParaRPr lang="pt-B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744182E7-92EF-4FA8-8CEA-4C20A6FC4320}"/>
              </a:ext>
            </a:extLst>
          </p:cNvPr>
          <p:cNvGrpSpPr/>
          <p:nvPr/>
        </p:nvGrpSpPr>
        <p:grpSpPr>
          <a:xfrm>
            <a:off x="4654050" y="1895328"/>
            <a:ext cx="4218028" cy="2183005"/>
            <a:chOff x="311427" y="1039683"/>
            <a:chExt cx="4218028" cy="218300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BDAE2FF5-EC5F-472B-9C0A-C14CD14C52D1}"/>
                </a:ext>
              </a:extLst>
            </p:cNvPr>
            <p:cNvSpPr/>
            <p:nvPr/>
          </p:nvSpPr>
          <p:spPr>
            <a:xfrm>
              <a:off x="311427" y="1039683"/>
              <a:ext cx="421802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pt-BR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Bolsas de estudo em tecnologia. Até 24/05.</a:t>
              </a:r>
            </a:p>
            <a:p>
              <a:pPr>
                <a:spcAft>
                  <a:spcPts val="0"/>
                </a:spcAft>
              </a:pPr>
              <a:r>
                <a:rPr lang="pt-BR" u="sng" dirty="0">
                  <a:solidFill>
                    <a:srgbClr val="0563C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  <a:hlinkClick r:id="rId8"/>
                </a:rPr>
                <a:t>https://www.ironhack.com/bolsas-rappi</a:t>
              </a:r>
              <a:r>
                <a:rPr lang="pt-BR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BD6B226C-3905-40AA-B63C-B9169B5596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9805" r="1447" b="23189"/>
            <a:stretch/>
          </p:blipFill>
          <p:spPr>
            <a:xfrm>
              <a:off x="311427" y="1708049"/>
              <a:ext cx="3962400" cy="1514639"/>
            </a:xfrm>
            <a:prstGeom prst="rect">
              <a:avLst/>
            </a:prstGeom>
          </p:spPr>
        </p:pic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AE8C8360-3D56-40FB-A693-B71830171BA8}"/>
              </a:ext>
            </a:extLst>
          </p:cNvPr>
          <p:cNvGrpSpPr/>
          <p:nvPr/>
        </p:nvGrpSpPr>
        <p:grpSpPr>
          <a:xfrm>
            <a:off x="357573" y="796936"/>
            <a:ext cx="3962401" cy="4305292"/>
            <a:chOff x="416694" y="2392561"/>
            <a:chExt cx="3962401" cy="4305292"/>
          </a:xfrm>
        </p:grpSpPr>
        <p:pic>
          <p:nvPicPr>
            <p:cNvPr id="10249" name="Picture 9" descr="876bcdeb-9588-4553-a3a7-30eedffe9c6c@namprd04">
              <a:extLst>
                <a:ext uri="{FF2B5EF4-FFF2-40B4-BE49-F238E27FC236}">
                  <a16:creationId xmlns:a16="http://schemas.microsoft.com/office/drawing/2014/main" id="{3EC295BA-B4DA-4235-881C-6017510451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694" y="3665471"/>
              <a:ext cx="3962400" cy="3032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A7E8DDC7-B809-4D40-9602-080BFFE72B8C}"/>
                </a:ext>
              </a:extLst>
            </p:cNvPr>
            <p:cNvSpPr/>
            <p:nvPr/>
          </p:nvSpPr>
          <p:spPr>
            <a:xfrm>
              <a:off x="416695" y="2392561"/>
              <a:ext cx="39624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dirty="0">
                  <a:latin typeface="Calibri" panose="020F0502020204030204" pitchFamily="34" charset="0"/>
                  <a:ea typeface="Times New Roman" panose="02020603050405020304" pitchFamily="18" charset="0"/>
                </a:rPr>
                <a:t>Ótima oportunidade de conhecer nova sede da XP e suas diversas áreas de negócio</a:t>
              </a:r>
              <a:br>
                <a:rPr lang="pt-BR" dirty="0">
                  <a:latin typeface="Calibri" panose="020F0502020204030204" pitchFamily="34" charset="0"/>
                  <a:ea typeface="Times New Roman" panose="02020603050405020304" pitchFamily="18" charset="0"/>
                </a:rPr>
              </a:br>
              <a:r>
                <a:rPr lang="pt-BR" u="sng" dirty="0">
                  <a:solidFill>
                    <a:srgbClr val="0000FF"/>
                  </a:solidFill>
                  <a:latin typeface="Calibri" panose="020F0502020204030204" pitchFamily="34" charset="0"/>
                  <a:ea typeface="Times New Roman" panose="02020603050405020304" pitchFamily="18" charset="0"/>
                  <a:hlinkClick r:id="rId11"/>
                </a:rPr>
                <a:t>https://lnkd.in/dT6UMgn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2213883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Resultado de imagem para interrogaÃ§Ã£o">
            <a:extLst>
              <a:ext uri="{FF2B5EF4-FFF2-40B4-BE49-F238E27FC236}">
                <a16:creationId xmlns:a16="http://schemas.microsoft.com/office/drawing/2014/main" id="{FA1B8096-CC90-4A97-B5A8-67022B0E3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189" y="2515530"/>
            <a:ext cx="2940121" cy="294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A87FD04-72B3-415D-B95A-8893744E4CA7}"/>
              </a:ext>
            </a:extLst>
          </p:cNvPr>
          <p:cNvSpPr/>
          <p:nvPr/>
        </p:nvSpPr>
        <p:spPr>
          <a:xfrm>
            <a:off x="2319130" y="394252"/>
            <a:ext cx="7580243" cy="6069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4400" dirty="0">
                <a:solidFill>
                  <a:schemeClr val="tx1"/>
                </a:solidFill>
              </a:rPr>
              <a:t>O que é um Banco de varejo para você</a:t>
            </a:r>
          </a:p>
          <a:p>
            <a:pPr algn="ctr"/>
            <a:endParaRPr lang="pt-BR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4791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622D75D9-62FF-4CF2-BA04-238D2BB3AEF4}"/>
              </a:ext>
            </a:extLst>
          </p:cNvPr>
          <p:cNvGrpSpPr/>
          <p:nvPr/>
        </p:nvGrpSpPr>
        <p:grpSpPr>
          <a:xfrm>
            <a:off x="2545257" y="4449661"/>
            <a:ext cx="7101485" cy="2104760"/>
            <a:chOff x="2545257" y="4351317"/>
            <a:chExt cx="7101485" cy="2104760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A57FBE04-7971-4DCE-B633-8F24CD65745C}"/>
                </a:ext>
              </a:extLst>
            </p:cNvPr>
            <p:cNvSpPr/>
            <p:nvPr/>
          </p:nvSpPr>
          <p:spPr>
            <a:xfrm>
              <a:off x="2545257" y="4351317"/>
              <a:ext cx="7101485" cy="16430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pt-BR" sz="4400" b="1" dirty="0">
                  <a:solidFill>
                    <a:schemeClr val="tx1"/>
                  </a:solidFill>
                </a:rPr>
                <a:t>Obrigada pela oportunidade de estar aqui com vocês !</a:t>
              </a:r>
            </a:p>
            <a:p>
              <a:pPr algn="ctr"/>
              <a:endParaRPr lang="pt-BR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EA1FA602-2B2A-4279-94F6-81BD23573AD5}"/>
                </a:ext>
              </a:extLst>
            </p:cNvPr>
            <p:cNvSpPr/>
            <p:nvPr/>
          </p:nvSpPr>
          <p:spPr>
            <a:xfrm>
              <a:off x="6631430" y="5809746"/>
              <a:ext cx="274709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r"/>
              <a:r>
                <a:rPr lang="pt-BR" dirty="0">
                  <a:hlinkClick r:id="rId2"/>
                </a:rPr>
                <a:t>elianahiromi@hotmail.com</a:t>
              </a:r>
              <a:endParaRPr lang="pt-BR" dirty="0"/>
            </a:p>
            <a:p>
              <a:pPr algn="ctr"/>
              <a:r>
                <a:rPr lang="pt-BR" dirty="0"/>
                <a:t>(011) 97093-3369</a:t>
              </a:r>
            </a:p>
          </p:txBody>
        </p:sp>
      </p:grpSp>
      <p:pic>
        <p:nvPicPr>
          <p:cNvPr id="8" name="Picture 2" descr="Resultado de imagem para quem Ã© voce">
            <a:extLst>
              <a:ext uri="{FF2B5EF4-FFF2-40B4-BE49-F238E27FC236}">
                <a16:creationId xmlns:a16="http://schemas.microsoft.com/office/drawing/2014/main" id="{8FF7C3F2-8EFC-4DA6-AD8D-140754E381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" t="-831" r="35776" b="831"/>
          <a:stretch/>
        </p:blipFill>
        <p:spPr bwMode="auto">
          <a:xfrm>
            <a:off x="4081632" y="638194"/>
            <a:ext cx="4028735" cy="332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42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m para SABATICO">
            <a:extLst>
              <a:ext uri="{FF2B5EF4-FFF2-40B4-BE49-F238E27FC236}">
                <a16:creationId xmlns:a16="http://schemas.microsoft.com/office/drawing/2014/main" id="{33A6E018-16D0-48F1-B9F5-34A998814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171" y="1211042"/>
            <a:ext cx="6961830" cy="392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m para SABATICO">
            <a:extLst>
              <a:ext uri="{FF2B5EF4-FFF2-40B4-BE49-F238E27FC236}">
                <a16:creationId xmlns:a16="http://schemas.microsoft.com/office/drawing/2014/main" id="{89322E2A-3760-4386-BED9-4B23CC4F9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8" y="1211042"/>
            <a:ext cx="5234579" cy="392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43D74AAF-8120-4593-9068-662EFBA5E4DF}"/>
              </a:ext>
            </a:extLst>
          </p:cNvPr>
          <p:cNvSpPr/>
          <p:nvPr/>
        </p:nvSpPr>
        <p:spPr>
          <a:xfrm>
            <a:off x="247651" y="3971199"/>
            <a:ext cx="498251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habilidades ou desfrutar o ócio criativo</a:t>
            </a:r>
          </a:p>
        </p:txBody>
      </p:sp>
      <p:pic>
        <p:nvPicPr>
          <p:cNvPr id="5" name="Picture 4" descr="Resultado de imagem para SABATICO">
            <a:extLst>
              <a:ext uri="{FF2B5EF4-FFF2-40B4-BE49-F238E27FC236}">
                <a16:creationId xmlns:a16="http://schemas.microsoft.com/office/drawing/2014/main" id="{C57BEFBE-9597-4C77-9596-EFA952B268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52" t="72774" r="6853" b="16620"/>
          <a:stretch/>
        </p:blipFill>
        <p:spPr bwMode="auto">
          <a:xfrm>
            <a:off x="4223657" y="3763235"/>
            <a:ext cx="769257" cy="32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E053BCC-3560-4AC6-8DF2-1691C512FBB3}"/>
              </a:ext>
            </a:extLst>
          </p:cNvPr>
          <p:cNvSpPr txBox="1"/>
          <p:nvPr/>
        </p:nvSpPr>
        <p:spPr>
          <a:xfrm>
            <a:off x="5072426" y="5533717"/>
            <a:ext cx="2069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i="1" dirty="0">
                <a:latin typeface="Comic Sans MS" panose="030F0702030302020204" pitchFamily="66" charset="0"/>
              </a:rPr>
              <a:t>Até breve !</a:t>
            </a:r>
          </a:p>
        </p:txBody>
      </p:sp>
    </p:spTree>
    <p:extLst>
      <p:ext uri="{BB962C8B-B14F-4D97-AF65-F5344CB8AC3E}">
        <p14:creationId xmlns:p14="http://schemas.microsoft.com/office/powerpoint/2010/main" val="2511398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6B14969B-600A-4FEF-AA58-8832259AF84F}"/>
              </a:ext>
            </a:extLst>
          </p:cNvPr>
          <p:cNvSpPr/>
          <p:nvPr/>
        </p:nvSpPr>
        <p:spPr>
          <a:xfrm>
            <a:off x="0" y="1285460"/>
            <a:ext cx="12192000" cy="4306957"/>
          </a:xfrm>
          <a:prstGeom prst="rect">
            <a:avLst/>
          </a:prstGeom>
          <a:solidFill>
            <a:srgbClr val="004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4400" dirty="0">
                <a:solidFill>
                  <a:schemeClr val="bg1"/>
                </a:solidFill>
              </a:rPr>
              <a:t>Banco de varejo</a:t>
            </a:r>
          </a:p>
          <a:p>
            <a:pPr algn="ctr"/>
            <a:endParaRPr lang="pt-BR" sz="3200" b="1" dirty="0">
              <a:solidFill>
                <a:schemeClr val="bg1"/>
              </a:solidFill>
            </a:endParaRPr>
          </a:p>
          <a:p>
            <a:pPr algn="ctr"/>
            <a:r>
              <a:rPr lang="pt-BR" sz="3200" dirty="0">
                <a:solidFill>
                  <a:schemeClr val="bg1"/>
                </a:solidFill>
              </a:rPr>
              <a:t> é um banco comercial que realiza transações diretamente com os consumidores - pessoas físicas - e não com empresas ou outros bancos. </a:t>
            </a:r>
          </a:p>
          <a:p>
            <a:pPr algn="ctr"/>
            <a:r>
              <a:rPr lang="pt-BR" sz="3200" dirty="0">
                <a:solidFill>
                  <a:schemeClr val="bg1"/>
                </a:solidFill>
              </a:rPr>
              <a:t>Oferece produtos e serviços tais como contas de poupança, contas correntes, empréstimos com garantia hipotecária, empréstimos pessoais, cartões de débito, seguros e cartões de crédito.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A3F99069-F2D3-4672-9407-ABA48626C639}"/>
              </a:ext>
            </a:extLst>
          </p:cNvPr>
          <p:cNvSpPr txBox="1">
            <a:spLocks/>
          </p:cNvSpPr>
          <p:nvPr/>
        </p:nvSpPr>
        <p:spPr>
          <a:xfrm>
            <a:off x="185531" y="6294783"/>
            <a:ext cx="3008243" cy="397564"/>
          </a:xfrm>
          <a:prstGeom prst="rect">
            <a:avLst/>
          </a:prstGeom>
        </p:spPr>
        <p:txBody>
          <a:bodyPr anchor="b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t-BR" sz="1800" dirty="0"/>
              <a:t>Fonte: Wikipédia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336825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1A87FD04-72B3-415D-B95A-8893744E4CA7}"/>
              </a:ext>
            </a:extLst>
          </p:cNvPr>
          <p:cNvSpPr/>
          <p:nvPr/>
        </p:nvSpPr>
        <p:spPr>
          <a:xfrm>
            <a:off x="2319130" y="394252"/>
            <a:ext cx="7580243" cy="891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4400" i="1" dirty="0">
                <a:solidFill>
                  <a:schemeClr val="tx1"/>
                </a:solidFill>
              </a:rPr>
              <a:t>Para mim</a:t>
            </a:r>
          </a:p>
          <a:p>
            <a:pPr algn="ctr"/>
            <a:endParaRPr lang="pt-BR" sz="32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Resultado de imagem para ganhar dinheiro">
            <a:extLst>
              <a:ext uri="{FF2B5EF4-FFF2-40B4-BE49-F238E27FC236}">
                <a16:creationId xmlns:a16="http://schemas.microsoft.com/office/drawing/2014/main" id="{E6878EF1-B081-4479-AEEE-18D6E7831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714" y="998947"/>
            <a:ext cx="9758571" cy="546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79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611E9DCF-F663-495F-802B-B8C25B93CBB4}"/>
              </a:ext>
            </a:extLst>
          </p:cNvPr>
          <p:cNvCxnSpPr>
            <a:cxnSpLocks/>
          </p:cNvCxnSpPr>
          <p:nvPr/>
        </p:nvCxnSpPr>
        <p:spPr>
          <a:xfrm flipH="1" flipV="1">
            <a:off x="938336" y="274984"/>
            <a:ext cx="41950" cy="646374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>
            <a:extLst>
              <a:ext uri="{FF2B5EF4-FFF2-40B4-BE49-F238E27FC236}">
                <a16:creationId xmlns:a16="http://schemas.microsoft.com/office/drawing/2014/main" id="{1A87FD04-72B3-415D-B95A-8893744E4CA7}"/>
              </a:ext>
            </a:extLst>
          </p:cNvPr>
          <p:cNvSpPr/>
          <p:nvPr/>
        </p:nvSpPr>
        <p:spPr>
          <a:xfrm>
            <a:off x="2319130" y="394252"/>
            <a:ext cx="7580243" cy="6069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pt-BR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Resultado de imagem para ganhar dinheiro">
            <a:extLst>
              <a:ext uri="{FF2B5EF4-FFF2-40B4-BE49-F238E27FC236}">
                <a16:creationId xmlns:a16="http://schemas.microsoft.com/office/drawing/2014/main" id="{FCBA5E21-1761-4230-917C-7B6B7A619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178" y="17994"/>
            <a:ext cx="3460822" cy="193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E723D285-F8DD-4611-A5A5-95D58CE14D62}"/>
              </a:ext>
            </a:extLst>
          </p:cNvPr>
          <p:cNvSpPr/>
          <p:nvPr/>
        </p:nvSpPr>
        <p:spPr>
          <a:xfrm>
            <a:off x="306170" y="4746360"/>
            <a:ext cx="1265582" cy="4240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1997-1999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7D4F249-2859-44B2-AE36-C1C4B8582F41}"/>
              </a:ext>
            </a:extLst>
          </p:cNvPr>
          <p:cNvSpPr txBox="1"/>
          <p:nvPr/>
        </p:nvSpPr>
        <p:spPr>
          <a:xfrm>
            <a:off x="1751625" y="4777393"/>
            <a:ext cx="3392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Analista de Modelagem de Dados 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889FA76C-656E-433B-BC68-FCAB6365BF76}"/>
              </a:ext>
            </a:extLst>
          </p:cNvPr>
          <p:cNvSpPr/>
          <p:nvPr/>
        </p:nvSpPr>
        <p:spPr>
          <a:xfrm>
            <a:off x="306170" y="3976252"/>
            <a:ext cx="1265582" cy="4240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1999-2000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1224945-3955-4BAF-AEBA-3EBF20C7C513}"/>
              </a:ext>
            </a:extLst>
          </p:cNvPr>
          <p:cNvSpPr txBox="1"/>
          <p:nvPr/>
        </p:nvSpPr>
        <p:spPr>
          <a:xfrm>
            <a:off x="1751625" y="4029522"/>
            <a:ext cx="3392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Gerente de Projetos</a:t>
            </a:r>
          </a:p>
        </p:txBody>
      </p:sp>
      <p:pic>
        <p:nvPicPr>
          <p:cNvPr id="14340" name="Picture 4" descr="Resultado de imagem para PWC">
            <a:extLst>
              <a:ext uri="{FF2B5EF4-FFF2-40B4-BE49-F238E27FC236}">
                <a16:creationId xmlns:a16="http://schemas.microsoft.com/office/drawing/2014/main" id="{24A498D8-6B26-4CC2-9441-97C90A73A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764" y="3724790"/>
            <a:ext cx="978797" cy="97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Resultado de imagem para logo itau 2019">
            <a:extLst>
              <a:ext uri="{FF2B5EF4-FFF2-40B4-BE49-F238E27FC236}">
                <a16:creationId xmlns:a16="http://schemas.microsoft.com/office/drawing/2014/main" id="{D76C760F-00F8-4AB4-A67A-511CCF23D0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1" t="23414" r="25249" b="40748"/>
          <a:stretch/>
        </p:blipFill>
        <p:spPr bwMode="auto">
          <a:xfrm>
            <a:off x="6891591" y="4139875"/>
            <a:ext cx="490654" cy="30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Resultado de imagem para cartao unibanco">
            <a:extLst>
              <a:ext uri="{FF2B5EF4-FFF2-40B4-BE49-F238E27FC236}">
                <a16:creationId xmlns:a16="http://schemas.microsoft.com/office/drawing/2014/main" id="{0B8D3F75-9BAF-4C7C-B6C5-733D34EB7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242" y="4611754"/>
            <a:ext cx="1099841" cy="70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Elipse 15">
            <a:extLst>
              <a:ext uri="{FF2B5EF4-FFF2-40B4-BE49-F238E27FC236}">
                <a16:creationId xmlns:a16="http://schemas.microsoft.com/office/drawing/2014/main" id="{1A164EFF-A8D8-4248-8301-61D958C4D8D3}"/>
              </a:ext>
            </a:extLst>
          </p:cNvPr>
          <p:cNvSpPr/>
          <p:nvPr/>
        </p:nvSpPr>
        <p:spPr>
          <a:xfrm>
            <a:off x="306170" y="3206144"/>
            <a:ext cx="1265582" cy="4240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2000-2006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F4C144B-345C-4CFE-9D01-147E5AA23D3A}"/>
              </a:ext>
            </a:extLst>
          </p:cNvPr>
          <p:cNvSpPr txBox="1"/>
          <p:nvPr/>
        </p:nvSpPr>
        <p:spPr>
          <a:xfrm>
            <a:off x="1751625" y="3237670"/>
            <a:ext cx="3392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Gerente de Projetos</a:t>
            </a:r>
          </a:p>
        </p:txBody>
      </p:sp>
      <p:pic>
        <p:nvPicPr>
          <p:cNvPr id="14348" name="Picture 12" descr="Resultado de imagem para ibm">
            <a:extLst>
              <a:ext uri="{FF2B5EF4-FFF2-40B4-BE49-F238E27FC236}">
                <a16:creationId xmlns:a16="http://schemas.microsoft.com/office/drawing/2014/main" id="{472A991B-B61D-4E97-A221-D4997DD3C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182" y="3261144"/>
            <a:ext cx="805960" cy="32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Resultado de imagem para bradesco logo 2000">
            <a:extLst>
              <a:ext uri="{FF2B5EF4-FFF2-40B4-BE49-F238E27FC236}">
                <a16:creationId xmlns:a16="http://schemas.microsoft.com/office/drawing/2014/main" id="{639FAB1A-8A11-4391-85D6-B61712387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980" y="3107561"/>
            <a:ext cx="479004" cy="39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Elipse 27">
            <a:extLst>
              <a:ext uri="{FF2B5EF4-FFF2-40B4-BE49-F238E27FC236}">
                <a16:creationId xmlns:a16="http://schemas.microsoft.com/office/drawing/2014/main" id="{B0E3408F-F13B-4EF2-B7BC-A9FC75C4DE7C}"/>
              </a:ext>
            </a:extLst>
          </p:cNvPr>
          <p:cNvSpPr/>
          <p:nvPr/>
        </p:nvSpPr>
        <p:spPr>
          <a:xfrm>
            <a:off x="306170" y="2436036"/>
            <a:ext cx="1265582" cy="4240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2006-2010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60820F6D-659A-4A13-AFA3-03E2C95622F7}"/>
              </a:ext>
            </a:extLst>
          </p:cNvPr>
          <p:cNvSpPr txBox="1"/>
          <p:nvPr/>
        </p:nvSpPr>
        <p:spPr>
          <a:xfrm>
            <a:off x="1751625" y="2466582"/>
            <a:ext cx="3392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Gerente de Finanças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52D4815D-6339-45D4-B687-B5D0C065E3F5}"/>
              </a:ext>
            </a:extLst>
          </p:cNvPr>
          <p:cNvSpPr/>
          <p:nvPr/>
        </p:nvSpPr>
        <p:spPr>
          <a:xfrm>
            <a:off x="306170" y="1665928"/>
            <a:ext cx="1265582" cy="4240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2010-2017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3B2F6EE4-2543-41A2-9ADD-F6F9B2CA32CD}"/>
              </a:ext>
            </a:extLst>
          </p:cNvPr>
          <p:cNvSpPr txBox="1"/>
          <p:nvPr/>
        </p:nvSpPr>
        <p:spPr>
          <a:xfrm>
            <a:off x="1751625" y="1692738"/>
            <a:ext cx="3392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Superintendente de Riscos 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E94113E4-120D-4A48-9E62-B461B7923DB1}"/>
              </a:ext>
            </a:extLst>
          </p:cNvPr>
          <p:cNvSpPr/>
          <p:nvPr/>
        </p:nvSpPr>
        <p:spPr>
          <a:xfrm>
            <a:off x="306170" y="905759"/>
            <a:ext cx="1265582" cy="4240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2017-2019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3CD0264C-92CD-42B4-A8FA-E96211B75D0F}"/>
              </a:ext>
            </a:extLst>
          </p:cNvPr>
          <p:cNvSpPr txBox="1"/>
          <p:nvPr/>
        </p:nvSpPr>
        <p:spPr>
          <a:xfrm>
            <a:off x="1751625" y="933128"/>
            <a:ext cx="3392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Superintendente de Compliance </a:t>
            </a:r>
          </a:p>
        </p:txBody>
      </p:sp>
      <p:pic>
        <p:nvPicPr>
          <p:cNvPr id="35" name="Picture 20" descr="Resultado de imagem para santander">
            <a:extLst>
              <a:ext uri="{FF2B5EF4-FFF2-40B4-BE49-F238E27FC236}">
                <a16:creationId xmlns:a16="http://schemas.microsoft.com/office/drawing/2014/main" id="{846C047C-8296-4668-A972-A35235A28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908" y="1034428"/>
            <a:ext cx="952508" cy="16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0" descr="Resultado de imagem para santander">
            <a:extLst>
              <a:ext uri="{FF2B5EF4-FFF2-40B4-BE49-F238E27FC236}">
                <a16:creationId xmlns:a16="http://schemas.microsoft.com/office/drawing/2014/main" id="{5579FA4D-753E-47E8-9532-7FD194A2F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908" y="1794038"/>
            <a:ext cx="952508" cy="16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8" name="Picture 22" descr="Resultado de imagem para banco real">
            <a:extLst>
              <a:ext uri="{FF2B5EF4-FFF2-40B4-BE49-F238E27FC236}">
                <a16:creationId xmlns:a16="http://schemas.microsoft.com/office/drawing/2014/main" id="{1410596C-0469-471E-8CD1-4A7BBA73C4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69" b="33181"/>
          <a:stretch/>
        </p:blipFill>
        <p:spPr bwMode="auto">
          <a:xfrm>
            <a:off x="5121827" y="2406730"/>
            <a:ext cx="1414670" cy="48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2" descr="Resultado de imagem para banco real">
            <a:extLst>
              <a:ext uri="{FF2B5EF4-FFF2-40B4-BE49-F238E27FC236}">
                <a16:creationId xmlns:a16="http://schemas.microsoft.com/office/drawing/2014/main" id="{1053030C-F68A-45E0-8C6C-FA12C892FB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69" b="33181"/>
          <a:stretch/>
        </p:blipFill>
        <p:spPr bwMode="auto">
          <a:xfrm>
            <a:off x="6751161" y="3180643"/>
            <a:ext cx="937664" cy="32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Agrupar 26">
            <a:extLst>
              <a:ext uri="{FF2B5EF4-FFF2-40B4-BE49-F238E27FC236}">
                <a16:creationId xmlns:a16="http://schemas.microsoft.com/office/drawing/2014/main" id="{ADEFE658-0E0E-447F-A033-96519DBB3586}"/>
              </a:ext>
            </a:extLst>
          </p:cNvPr>
          <p:cNvGrpSpPr/>
          <p:nvPr/>
        </p:nvGrpSpPr>
        <p:grpSpPr>
          <a:xfrm>
            <a:off x="306170" y="5516470"/>
            <a:ext cx="1265582" cy="697202"/>
            <a:chOff x="302657" y="5914037"/>
            <a:chExt cx="1265582" cy="697202"/>
          </a:xfrm>
        </p:grpSpPr>
        <p:sp>
          <p:nvSpPr>
            <p:cNvPr id="47" name="Elipse 46">
              <a:extLst>
                <a:ext uri="{FF2B5EF4-FFF2-40B4-BE49-F238E27FC236}">
                  <a16:creationId xmlns:a16="http://schemas.microsoft.com/office/drawing/2014/main" id="{30F78054-BDFD-4087-BEFC-5A6E52AC896B}"/>
                </a:ext>
              </a:extLst>
            </p:cNvPr>
            <p:cNvSpPr/>
            <p:nvPr/>
          </p:nvSpPr>
          <p:spPr>
            <a:xfrm>
              <a:off x="302657" y="6050603"/>
              <a:ext cx="1265582" cy="42407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/>
                <a:t>1997-1999</a:t>
              </a:r>
            </a:p>
          </p:txBody>
        </p:sp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FCC0EE5E-8B3A-42A1-A609-8BC9DB722F10}"/>
                </a:ext>
              </a:extLst>
            </p:cNvPr>
            <p:cNvSpPr/>
            <p:nvPr/>
          </p:nvSpPr>
          <p:spPr>
            <a:xfrm>
              <a:off x="302657" y="5914037"/>
              <a:ext cx="1265582" cy="42407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/>
                <a:t>1997-1999</a:t>
              </a:r>
            </a:p>
          </p:txBody>
        </p:sp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0FCFCFFC-4BEB-44C9-ADBB-681EDB40B8C5}"/>
                </a:ext>
              </a:extLst>
            </p:cNvPr>
            <p:cNvSpPr/>
            <p:nvPr/>
          </p:nvSpPr>
          <p:spPr>
            <a:xfrm>
              <a:off x="302657" y="6187169"/>
              <a:ext cx="1265582" cy="42407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/>
                <a:t>1997-1999</a:t>
              </a:r>
            </a:p>
          </p:txBody>
        </p:sp>
      </p:grpSp>
      <p:sp>
        <p:nvSpPr>
          <p:cNvPr id="54" name="Retângulo 53">
            <a:extLst>
              <a:ext uri="{FF2B5EF4-FFF2-40B4-BE49-F238E27FC236}">
                <a16:creationId xmlns:a16="http://schemas.microsoft.com/office/drawing/2014/main" id="{A570D2C5-BF36-4BFD-9E5B-FC2D775D3463}"/>
              </a:ext>
            </a:extLst>
          </p:cNvPr>
          <p:cNvSpPr/>
          <p:nvPr/>
        </p:nvSpPr>
        <p:spPr>
          <a:xfrm>
            <a:off x="9010034" y="3206517"/>
            <a:ext cx="2622025" cy="2604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3600" i="1" dirty="0">
                <a:solidFill>
                  <a:schemeClr val="tx1"/>
                </a:solidFill>
              </a:rPr>
              <a:t>Minhas experiências no mercado financeiro</a:t>
            </a:r>
          </a:p>
          <a:p>
            <a:pPr algn="ctr"/>
            <a:endParaRPr lang="pt-BR" sz="2400" i="1" dirty="0">
              <a:solidFill>
                <a:schemeClr val="tx1"/>
              </a:solidFill>
            </a:endParaRPr>
          </a:p>
        </p:txBody>
      </p:sp>
      <p:pic>
        <p:nvPicPr>
          <p:cNvPr id="14360" name="Picture 24" descr="Resultado de imagem para visa card">
            <a:extLst>
              <a:ext uri="{FF2B5EF4-FFF2-40B4-BE49-F238E27FC236}">
                <a16:creationId xmlns:a16="http://schemas.microsoft.com/office/drawing/2014/main" id="{A90E2D3E-DDCB-49A8-A8B9-62903A13A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295" y="4105158"/>
            <a:ext cx="472274" cy="30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m para hsbc logo">
            <a:extLst>
              <a:ext uri="{FF2B5EF4-FFF2-40B4-BE49-F238E27FC236}">
                <a16:creationId xmlns:a16="http://schemas.microsoft.com/office/drawing/2014/main" id="{76F846AC-5A3B-49EA-ADEF-8454FD0E5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949" y="3525727"/>
            <a:ext cx="735757" cy="19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26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Resultado de imagem para logo santander 2019">
            <a:extLst>
              <a:ext uri="{FF2B5EF4-FFF2-40B4-BE49-F238E27FC236}">
                <a16:creationId xmlns:a16="http://schemas.microsoft.com/office/drawing/2014/main" id="{051AA750-AFB7-44BE-9B08-D2A1F7864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133" y="4578069"/>
            <a:ext cx="1696279" cy="88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Resultado de imagem para logo bradesco 2019">
            <a:extLst>
              <a:ext uri="{FF2B5EF4-FFF2-40B4-BE49-F238E27FC236}">
                <a16:creationId xmlns:a16="http://schemas.microsoft.com/office/drawing/2014/main" id="{357179F1-0891-4F0F-B8F7-59CBF2D3E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744" y="3928103"/>
            <a:ext cx="1696279" cy="88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Resultado de imagem para logo itau 2019">
            <a:extLst>
              <a:ext uri="{FF2B5EF4-FFF2-40B4-BE49-F238E27FC236}">
                <a16:creationId xmlns:a16="http://schemas.microsoft.com/office/drawing/2014/main" id="{7F06A1CF-9332-4141-ABD5-226799E00C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5" t="18593" r="13082" b="35340"/>
          <a:stretch/>
        </p:blipFill>
        <p:spPr bwMode="auto">
          <a:xfrm>
            <a:off x="5247860" y="2708031"/>
            <a:ext cx="1696279" cy="87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Resultado de imagem para logo caixa 2019">
            <a:extLst>
              <a:ext uri="{FF2B5EF4-FFF2-40B4-BE49-F238E27FC236}">
                <a16:creationId xmlns:a16="http://schemas.microsoft.com/office/drawing/2014/main" id="{45663877-EF84-4C89-A7BA-93988155FA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8" b="4038"/>
          <a:stretch/>
        </p:blipFill>
        <p:spPr bwMode="auto">
          <a:xfrm>
            <a:off x="8000389" y="4886000"/>
            <a:ext cx="1696279" cy="87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 descr="Resultado de imagem para logo banco do brasil 2019">
            <a:extLst>
              <a:ext uri="{FF2B5EF4-FFF2-40B4-BE49-F238E27FC236}">
                <a16:creationId xmlns:a16="http://schemas.microsoft.com/office/drawing/2014/main" id="{71013728-550B-437A-A40B-891C35714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743" y="3759876"/>
            <a:ext cx="1696279" cy="94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4" descr="Resultado de imagem para logo btg pactual 2019">
            <a:extLst>
              <a:ext uri="{FF2B5EF4-FFF2-40B4-BE49-F238E27FC236}">
                <a16:creationId xmlns:a16="http://schemas.microsoft.com/office/drawing/2014/main" id="{D8CB7C05-AEF1-4F1A-B64C-93F5A3EF21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2" b="11672"/>
          <a:stretch/>
        </p:blipFill>
        <p:spPr bwMode="auto">
          <a:xfrm>
            <a:off x="3944257" y="5360869"/>
            <a:ext cx="1696279" cy="87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6" descr="Resultado de imagem para logo banco votorantim 2019">
            <a:extLst>
              <a:ext uri="{FF2B5EF4-FFF2-40B4-BE49-F238E27FC236}">
                <a16:creationId xmlns:a16="http://schemas.microsoft.com/office/drawing/2014/main" id="{0365DC86-C348-4CD4-AF1C-64235717D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199" y="5470013"/>
            <a:ext cx="1725367" cy="96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8" descr="Resultado de imagem para logo jp morgan 2019">
            <a:extLst>
              <a:ext uri="{FF2B5EF4-FFF2-40B4-BE49-F238E27FC236}">
                <a16:creationId xmlns:a16="http://schemas.microsoft.com/office/drawing/2014/main" id="{1D05C092-D446-4A39-9DB7-66083BAAC9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97" b="24107"/>
          <a:stretch/>
        </p:blipFill>
        <p:spPr bwMode="auto">
          <a:xfrm>
            <a:off x="2442610" y="3128076"/>
            <a:ext cx="1686159" cy="85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C92324D6-EC04-414F-8312-3FB0D196813B}"/>
              </a:ext>
            </a:extLst>
          </p:cNvPr>
          <p:cNvGrpSpPr/>
          <p:nvPr/>
        </p:nvGrpSpPr>
        <p:grpSpPr>
          <a:xfrm>
            <a:off x="411827" y="464024"/>
            <a:ext cx="1516224" cy="1318044"/>
            <a:chOff x="124588" y="649275"/>
            <a:chExt cx="1516224" cy="1318044"/>
          </a:xfrm>
        </p:grpSpPr>
        <p:pic>
          <p:nvPicPr>
            <p:cNvPr id="11" name="Picture 30" descr="https://abrilexame.files.wordpress.com/2016/09/size_960_16_9_icbc.jpg?quality=70&amp;strip=info&amp;w=920">
              <a:extLst>
                <a:ext uri="{FF2B5EF4-FFF2-40B4-BE49-F238E27FC236}">
                  <a16:creationId xmlns:a16="http://schemas.microsoft.com/office/drawing/2014/main" id="{A7B6A39E-D103-44BD-BCA0-9C3876EC1A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588" y="957052"/>
              <a:ext cx="1516224" cy="1010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92ECB908-B7AC-4777-85AD-3B24F811917C}"/>
                </a:ext>
              </a:extLst>
            </p:cNvPr>
            <p:cNvSpPr txBox="1"/>
            <p:nvPr/>
          </p:nvSpPr>
          <p:spPr>
            <a:xfrm>
              <a:off x="622853" y="649275"/>
              <a:ext cx="519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ICBC</a:t>
              </a:r>
            </a:p>
          </p:txBody>
        </p:sp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E3BD53E3-5D17-49B0-B334-B14030BF3DE2}"/>
              </a:ext>
            </a:extLst>
          </p:cNvPr>
          <p:cNvGrpSpPr/>
          <p:nvPr/>
        </p:nvGrpSpPr>
        <p:grpSpPr>
          <a:xfrm>
            <a:off x="119723" y="2183847"/>
            <a:ext cx="1978042" cy="1318792"/>
            <a:chOff x="3762926" y="20283"/>
            <a:chExt cx="1978042" cy="1318792"/>
          </a:xfrm>
        </p:grpSpPr>
        <p:pic>
          <p:nvPicPr>
            <p:cNvPr id="14" name="Picture 32" descr="https://abrilexame.files.wordpress.com/2016/09/size_960_16_9_china_construction_bank1.jpg?quality=70&amp;strip=info&amp;w=920">
              <a:extLst>
                <a:ext uri="{FF2B5EF4-FFF2-40B4-BE49-F238E27FC236}">
                  <a16:creationId xmlns:a16="http://schemas.microsoft.com/office/drawing/2014/main" id="{AA38ABA2-3C6D-4A83-A7E5-12C16B13D1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3835" y="328808"/>
              <a:ext cx="1516224" cy="1010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8C4F68FC-93D0-479B-82BB-E0D7C01B6B5A}"/>
                </a:ext>
              </a:extLst>
            </p:cNvPr>
            <p:cNvSpPr txBox="1"/>
            <p:nvPr/>
          </p:nvSpPr>
          <p:spPr>
            <a:xfrm>
              <a:off x="3762926" y="20283"/>
              <a:ext cx="19780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China </a:t>
              </a:r>
              <a:r>
                <a:rPr lang="pt-BR" sz="1400" dirty="0" err="1"/>
                <a:t>Construction</a:t>
              </a:r>
              <a:r>
                <a:rPr lang="pt-BR" sz="1400" dirty="0"/>
                <a:t> Bank</a:t>
              </a:r>
            </a:p>
          </p:txBody>
        </p:sp>
      </p:grpSp>
      <p:pic>
        <p:nvPicPr>
          <p:cNvPr id="16" name="Picture 36" descr="Resultado de imagem para logo safra 2019">
            <a:extLst>
              <a:ext uri="{FF2B5EF4-FFF2-40B4-BE49-F238E27FC236}">
                <a16:creationId xmlns:a16="http://schemas.microsoft.com/office/drawing/2014/main" id="{DFFA5F8A-610A-41A3-92FE-E1076D1CBD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5" b="6155"/>
          <a:stretch/>
        </p:blipFill>
        <p:spPr bwMode="auto">
          <a:xfrm>
            <a:off x="7708447" y="2391395"/>
            <a:ext cx="1696279" cy="87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Agrupar 16">
            <a:extLst>
              <a:ext uri="{FF2B5EF4-FFF2-40B4-BE49-F238E27FC236}">
                <a16:creationId xmlns:a16="http://schemas.microsoft.com/office/drawing/2014/main" id="{43CBB041-A785-40D6-A537-8D2B0AF6F432}"/>
              </a:ext>
            </a:extLst>
          </p:cNvPr>
          <p:cNvGrpSpPr/>
          <p:nvPr/>
        </p:nvGrpSpPr>
        <p:grpSpPr>
          <a:xfrm>
            <a:off x="2116077" y="839731"/>
            <a:ext cx="2075761" cy="1322337"/>
            <a:chOff x="773799" y="2339822"/>
            <a:chExt cx="2075761" cy="1322337"/>
          </a:xfrm>
        </p:grpSpPr>
        <p:pic>
          <p:nvPicPr>
            <p:cNvPr id="18" name="Picture 34" descr="https://abrilexame.files.wordpress.com/2016/09/size_960_16_9_agricultural_bank_of_china.jpg?quality=70&amp;strip=info&amp;w=920">
              <a:extLst>
                <a:ext uri="{FF2B5EF4-FFF2-40B4-BE49-F238E27FC236}">
                  <a16:creationId xmlns:a16="http://schemas.microsoft.com/office/drawing/2014/main" id="{35AC12B5-E8ED-4A8C-95BA-7AE7C467DC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567" y="2651892"/>
              <a:ext cx="1516224" cy="1010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183FC4EA-7073-4448-A89D-E88CE90D00BB}"/>
                </a:ext>
              </a:extLst>
            </p:cNvPr>
            <p:cNvSpPr txBox="1"/>
            <p:nvPr/>
          </p:nvSpPr>
          <p:spPr>
            <a:xfrm>
              <a:off x="773799" y="2339822"/>
              <a:ext cx="20757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err="1"/>
                <a:t>Agricultural</a:t>
              </a:r>
              <a:r>
                <a:rPr lang="pt-BR" sz="1400" dirty="0"/>
                <a:t> Bank </a:t>
              </a:r>
              <a:r>
                <a:rPr lang="pt-BR" sz="1400" dirty="0" err="1"/>
                <a:t>of</a:t>
              </a:r>
              <a:r>
                <a:rPr lang="pt-BR" sz="1400" dirty="0"/>
                <a:t> China</a:t>
              </a:r>
            </a:p>
          </p:txBody>
        </p:sp>
      </p:grp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D60762B5-9D6C-4DCA-8D6D-7FEBA6A44F7D}"/>
              </a:ext>
            </a:extLst>
          </p:cNvPr>
          <p:cNvSpPr txBox="1"/>
          <p:nvPr/>
        </p:nvSpPr>
        <p:spPr>
          <a:xfrm>
            <a:off x="1611853" y="255864"/>
            <a:ext cx="1843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/>
              <a:t>Globais / Maiores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FE2B4976-15D8-4E7B-B3A6-4B45527B50CA}"/>
              </a:ext>
            </a:extLst>
          </p:cNvPr>
          <p:cNvSpPr txBox="1"/>
          <p:nvPr/>
        </p:nvSpPr>
        <p:spPr>
          <a:xfrm>
            <a:off x="5715143" y="1892707"/>
            <a:ext cx="1302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/>
              <a:t>Tradicionais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60E5E8B5-D9A5-42B0-ADD9-90D216B34573}"/>
              </a:ext>
            </a:extLst>
          </p:cNvPr>
          <p:cNvSpPr/>
          <p:nvPr/>
        </p:nvSpPr>
        <p:spPr>
          <a:xfrm>
            <a:off x="1714495" y="0"/>
            <a:ext cx="8780370" cy="891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4400" dirty="0">
                <a:solidFill>
                  <a:schemeClr val="tx1"/>
                </a:solidFill>
              </a:rPr>
              <a:t>Ecossistema Bancário</a:t>
            </a:r>
          </a:p>
          <a:p>
            <a:pPr algn="ctr"/>
            <a:endParaRPr lang="pt-BR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1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Resultado de imagem para EVOLUÃÃO LOGO BRADESCO">
            <a:extLst>
              <a:ext uri="{FF2B5EF4-FFF2-40B4-BE49-F238E27FC236}">
                <a16:creationId xmlns:a16="http://schemas.microsoft.com/office/drawing/2014/main" id="{A50BD749-6500-4DC6-B4DD-05B789CC8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261" y="1117774"/>
            <a:ext cx="7487478" cy="562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8888FE3-470D-4D95-9422-53ECB73565BF}"/>
              </a:ext>
            </a:extLst>
          </p:cNvPr>
          <p:cNvSpPr/>
          <p:nvPr/>
        </p:nvSpPr>
        <p:spPr>
          <a:xfrm>
            <a:off x="1714495" y="0"/>
            <a:ext cx="8780370" cy="891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4400" dirty="0">
                <a:solidFill>
                  <a:schemeClr val="tx1"/>
                </a:solidFill>
              </a:rPr>
              <a:t>Evolução das Marcas e Logotipos</a:t>
            </a:r>
          </a:p>
          <a:p>
            <a:pPr algn="ctr"/>
            <a:endParaRPr lang="pt-BR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472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ultado de imagem para EVOLUÃÃO LOGO ITAU">
            <a:extLst>
              <a:ext uri="{FF2B5EF4-FFF2-40B4-BE49-F238E27FC236}">
                <a16:creationId xmlns:a16="http://schemas.microsoft.com/office/drawing/2014/main" id="{105A36BB-ED0A-4085-9B30-DDE24A679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1265582"/>
            <a:ext cx="6886226" cy="106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Resultado de imagem para EVOLUÃÃO LOGO SANTANDER">
            <a:extLst>
              <a:ext uri="{FF2B5EF4-FFF2-40B4-BE49-F238E27FC236}">
                <a16:creationId xmlns:a16="http://schemas.microsoft.com/office/drawing/2014/main" id="{2971638C-AF0B-4621-BC2D-110F27BB4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11" y="818145"/>
            <a:ext cx="3906188" cy="536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Resultado de imagem para EVOLUÃÃO LOGO BRADESCO">
            <a:extLst>
              <a:ext uri="{FF2B5EF4-FFF2-40B4-BE49-F238E27FC236}">
                <a16:creationId xmlns:a16="http://schemas.microsoft.com/office/drawing/2014/main" id="{E3183D06-AC05-431F-8C63-2DCBE560E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838" y="2704960"/>
            <a:ext cx="6389477" cy="3968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xtLst/>
        </p:spPr>
      </p:pic>
      <p:pic>
        <p:nvPicPr>
          <p:cNvPr id="19458" name="Picture 2" descr="Resultado de imagem para logo santander">
            <a:extLst>
              <a:ext uri="{FF2B5EF4-FFF2-40B4-BE49-F238E27FC236}">
                <a16:creationId xmlns:a16="http://schemas.microsoft.com/office/drawing/2014/main" id="{D1659DB7-CC75-4FA3-A378-036C79645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686" y="6227016"/>
            <a:ext cx="986045" cy="51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1AFA4801-DACF-4718-8605-990B1FA2A815}"/>
              </a:ext>
            </a:extLst>
          </p:cNvPr>
          <p:cNvSpPr/>
          <p:nvPr/>
        </p:nvSpPr>
        <p:spPr>
          <a:xfrm>
            <a:off x="1711167" y="0"/>
            <a:ext cx="8780370" cy="891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4400" dirty="0">
                <a:solidFill>
                  <a:schemeClr val="tx1"/>
                </a:solidFill>
              </a:rPr>
              <a:t>Evolução dos Logotipos</a:t>
            </a:r>
          </a:p>
          <a:p>
            <a:pPr algn="ctr"/>
            <a:endParaRPr lang="pt-BR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96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1881</TotalTime>
  <Words>517</Words>
  <Application>Microsoft Office PowerPoint</Application>
  <PresentationFormat>Widescreen</PresentationFormat>
  <Paragraphs>199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Comic Sans MS</vt:lpstr>
      <vt:lpstr>Linux Libertine</vt:lpstr>
      <vt:lpstr>Times New Roman</vt:lpstr>
      <vt:lpstr>Wingdings</vt:lpstr>
      <vt:lpstr>Tema do Office</vt:lpstr>
      <vt:lpstr>Palestra Possibilidades de atuação do Estatístico em um Banco de Varejo por Eliana Hiromi Nakane Larrubia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H1</dc:creator>
  <cp:lastModifiedBy>H1</cp:lastModifiedBy>
  <cp:revision>71</cp:revision>
  <dcterms:created xsi:type="dcterms:W3CDTF">2019-04-26T15:38:16Z</dcterms:created>
  <dcterms:modified xsi:type="dcterms:W3CDTF">2019-05-03T21:38:41Z</dcterms:modified>
</cp:coreProperties>
</file>