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8" r:id="rId1"/>
  </p:sldMasterIdLst>
  <p:notesMasterIdLst>
    <p:notesMasterId r:id="rId49"/>
  </p:notesMasterIdLst>
  <p:sldIdLst>
    <p:sldId id="256" r:id="rId2"/>
    <p:sldId id="897" r:id="rId3"/>
    <p:sldId id="898" r:id="rId4"/>
    <p:sldId id="899" r:id="rId5"/>
    <p:sldId id="900" r:id="rId6"/>
    <p:sldId id="901" r:id="rId7"/>
    <p:sldId id="902" r:id="rId8"/>
    <p:sldId id="903" r:id="rId9"/>
    <p:sldId id="904" r:id="rId10"/>
    <p:sldId id="905" r:id="rId11"/>
    <p:sldId id="906" r:id="rId12"/>
    <p:sldId id="907" r:id="rId13"/>
    <p:sldId id="908" r:id="rId14"/>
    <p:sldId id="909" r:id="rId15"/>
    <p:sldId id="910" r:id="rId16"/>
    <p:sldId id="911" r:id="rId17"/>
    <p:sldId id="912" r:id="rId18"/>
    <p:sldId id="853" r:id="rId19"/>
    <p:sldId id="866" r:id="rId20"/>
    <p:sldId id="874" r:id="rId21"/>
    <p:sldId id="860" r:id="rId22"/>
    <p:sldId id="857" r:id="rId23"/>
    <p:sldId id="850" r:id="rId24"/>
    <p:sldId id="875" r:id="rId25"/>
    <p:sldId id="914" r:id="rId26"/>
    <p:sldId id="913" r:id="rId27"/>
    <p:sldId id="894" r:id="rId28"/>
    <p:sldId id="876" r:id="rId29"/>
    <p:sldId id="877" r:id="rId30"/>
    <p:sldId id="878" r:id="rId31"/>
    <p:sldId id="879" r:id="rId32"/>
    <p:sldId id="880" r:id="rId33"/>
    <p:sldId id="881" r:id="rId34"/>
    <p:sldId id="882" r:id="rId35"/>
    <p:sldId id="883" r:id="rId36"/>
    <p:sldId id="884" r:id="rId37"/>
    <p:sldId id="895" r:id="rId38"/>
    <p:sldId id="896" r:id="rId39"/>
    <p:sldId id="885" r:id="rId40"/>
    <p:sldId id="886" r:id="rId41"/>
    <p:sldId id="887" r:id="rId42"/>
    <p:sldId id="888" r:id="rId43"/>
    <p:sldId id="890" r:id="rId44"/>
    <p:sldId id="889" r:id="rId45"/>
    <p:sldId id="891" r:id="rId46"/>
    <p:sldId id="892" r:id="rId47"/>
    <p:sldId id="893" r:id="rId48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33"/>
    <a:srgbClr val="990000"/>
    <a:srgbClr val="800000"/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43" autoAdjust="0"/>
    <p:restoredTop sz="94533" autoAdjust="0"/>
  </p:normalViewPr>
  <p:slideViewPr>
    <p:cSldViewPr>
      <p:cViewPr varScale="1">
        <p:scale>
          <a:sx n="69" d="100"/>
          <a:sy n="69" d="100"/>
        </p:scale>
        <p:origin x="-154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25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25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noProof="0" smtClean="0"/>
              <a:t>Clique para editar os estilos do texto mestre</a:t>
            </a:r>
          </a:p>
          <a:p>
            <a:pPr lvl="1"/>
            <a:r>
              <a:rPr lang="pt-BR" altLang="pt-BR" noProof="0" smtClean="0"/>
              <a:t>Segundo nível</a:t>
            </a:r>
          </a:p>
          <a:p>
            <a:pPr lvl="2"/>
            <a:r>
              <a:rPr lang="pt-BR" altLang="pt-BR" noProof="0" smtClean="0"/>
              <a:t>Terceiro nível</a:t>
            </a:r>
          </a:p>
          <a:p>
            <a:pPr lvl="3"/>
            <a:r>
              <a:rPr lang="pt-BR" altLang="pt-BR" noProof="0" smtClean="0"/>
              <a:t>Quarto nível</a:t>
            </a:r>
          </a:p>
          <a:p>
            <a:pPr lvl="4"/>
            <a:r>
              <a:rPr lang="pt-BR" altLang="pt-BR" noProof="0" smtClean="0"/>
              <a:t>Quinto nível</a:t>
            </a:r>
          </a:p>
        </p:txBody>
      </p:sp>
      <p:sp>
        <p:nvSpPr>
          <p:cNvPr id="525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25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8BC2DA4-4551-4F1C-B5FC-47213EA1BAF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060525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31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40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41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42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43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44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45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46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47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32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33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34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35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36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37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38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39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3F4AC-F74C-4A31-B1D4-143C6506BFF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081271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32652-1EB6-4E5A-A006-55D8DC594AE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8190635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391DA-9750-467D-955C-0D4A8936D82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66748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A639B-F5E4-43B1-8A16-996D3F05B62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828368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0E5C1-B3F6-496D-97A9-44DF1D7DAD9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14400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9C635-D7DD-4988-81E3-23B316F8798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7271341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16A51-C1F3-4EA1-81D1-84DC10ECAE7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015083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44A54-151F-4818-9690-15A5EBF31CD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446515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955A9-5B09-4803-A642-853B64A0FB4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3265697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8F31F-7747-4517-9C40-CB52878A187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6852173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AE073-1D8A-40DA-80F1-E569E257159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4074734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214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214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214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B2567B18-440E-4616-B84B-4227AD39C5C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brolezzi@usp.br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gif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760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3600" b="1" dirty="0"/>
          </a:p>
          <a:p>
            <a:pPr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4400" b="1" dirty="0" smtClean="0">
                <a:latin typeface="Arial" charset="0"/>
              </a:rPr>
              <a:t>TAXAS DE VARIAÇÃO</a:t>
            </a:r>
            <a:endParaRPr lang="pt-BR" altLang="pt-BR" sz="4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4000" b="1" dirty="0" smtClean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4000" b="1" dirty="0" smtClean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40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 dirty="0">
                <a:latin typeface="Arial" charset="0"/>
              </a:rPr>
              <a:t/>
            </a:r>
            <a:br>
              <a:rPr lang="pt-BR" altLang="pt-BR" sz="2400" b="1" dirty="0">
                <a:latin typeface="Arial" charset="0"/>
              </a:rPr>
            </a:b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 dirty="0">
                <a:latin typeface="Arial" charset="0"/>
              </a:rPr>
              <a:t>Antonio Carlos Brolezzi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  <a:hlinkClick r:id="rId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3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5045"/>
            <a:ext cx="9144000" cy="462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7579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taxa de aumento da área é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pt-BR" altLang="pt-BR" sz="36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(∆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757917"/>
              </a:xfrm>
              <a:prstGeom prst="rect">
                <a:avLst/>
              </a:prstGeom>
              <a:blipFill rotWithShape="1">
                <a:blip r:embed="rId3"/>
                <a:stretch>
                  <a:fillRect t="-52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128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5045"/>
            <a:ext cx="9144000" cy="462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7579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taxa de aumento da área é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pt-BR" altLang="pt-BR" sz="36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(∆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+∆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757917"/>
              </a:xfrm>
              <a:prstGeom prst="rect">
                <a:avLst/>
              </a:prstGeom>
              <a:blipFill rotWithShape="1">
                <a:blip r:embed="rId3"/>
                <a:stretch>
                  <a:fillRect t="-52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Fazendo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𝑥</m:t>
                    </m:r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0, 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  <a:blipFill rotWithShape="1">
                <a:blip r:embed="rId4"/>
                <a:stretch>
                  <a:fillRect l="-3931" t="-17204" r="-16953" b="-2688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6156176" y="3898241"/>
                <a:ext cx="2158027" cy="646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temos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𝐴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2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𝑥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3898241"/>
                <a:ext cx="2158027" cy="646652"/>
              </a:xfrm>
              <a:prstGeom prst="rect">
                <a:avLst/>
              </a:prstGeom>
              <a:blipFill rotWithShape="1">
                <a:blip r:embed="rId5"/>
                <a:stretch>
                  <a:fillRect l="-4520" b="-373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5070173" y="5013175"/>
                <a:ext cx="2111732" cy="15322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altLang="pt-BR" dirty="0" smtClean="0">
                    <a:ea typeface="Cambria Math"/>
                  </a:rPr>
                  <a:t>Portanto,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pt-BR" altLang="pt-BR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den>
                      </m:f>
                      <m:r>
                        <a:rPr lang="pt-BR" i="1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pt-BR" i="1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pt-BR" dirty="0" smtClean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173" y="5013175"/>
                <a:ext cx="2111732" cy="1532279"/>
              </a:xfrm>
              <a:prstGeom prst="rect">
                <a:avLst/>
              </a:prstGeom>
              <a:blipFill rotWithShape="1">
                <a:blip r:embed="rId6"/>
                <a:stretch>
                  <a:fillRect l="-4624" t="-2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99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754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No caso do volume do cubo de aresta x, cujo volume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pt-BR" altLang="pt-BR" sz="3600" b="0" i="1" smtClean="0">
                        <a:latin typeface="Cambria Math"/>
                      </a:rPr>
                      <m:t>, 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a taxa de variação instantânea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3</m:t>
                    </m:r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pt-BR" altLang="pt-BR" sz="3600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 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754326"/>
              </a:xfrm>
              <a:prstGeom prst="rect">
                <a:avLst/>
              </a:prstGeom>
              <a:blipFill rotWithShape="1">
                <a:blip r:embed="rId2"/>
                <a:stretch>
                  <a:fillRect t="-5208" r="-966" b="-1215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890" name="Picture 2" descr="http://3.bp.blogspot.com/_GgWEdSJ_MV4/TQJ9TI62prI/AAAAAAAAAes/SCwxjYEqbYo/s320/ident3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92896"/>
            <a:ext cx="3899468" cy="341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70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Fazendo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𝑥</m:t>
                    </m:r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0, 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  <a:blipFill rotWithShape="1">
                <a:blip r:embed="rId2"/>
                <a:stretch>
                  <a:fillRect l="-3931" t="-17204" r="-16953" b="-2688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6156176" y="3898241"/>
                <a:ext cx="2309543" cy="646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temos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3</m:t>
                    </m:r>
                    <m:sSup>
                      <m:sSupPr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p>
                        <m:r>
                          <a:rPr lang="pt-BR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pt-BR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3898241"/>
                <a:ext cx="2309543" cy="646652"/>
              </a:xfrm>
              <a:prstGeom prst="rect">
                <a:avLst/>
              </a:prstGeom>
              <a:blipFill rotWithShape="1">
                <a:blip r:embed="rId3"/>
                <a:stretch>
                  <a:fillRect l="-4222" b="-373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tângulo 6"/>
              <p:cNvSpPr/>
              <p:nvPr/>
            </p:nvSpPr>
            <p:spPr>
              <a:xfrm>
                <a:off x="5070173" y="5013175"/>
                <a:ext cx="1778949" cy="15322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altLang="pt-BR" dirty="0" smtClean="0">
                    <a:ea typeface="Cambria Math"/>
                  </a:rPr>
                  <a:t>Portanto,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den>
                      </m:f>
                      <m:r>
                        <a:rPr lang="pt-BR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3</m:t>
                      </m:r>
                      <m:sSup>
                        <m:sSupPr>
                          <m:ctrlPr>
                            <a:rPr lang="pt-BR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pt-BR" i="1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pt-BR" dirty="0" smtClean="0"/>
              </a:p>
              <a:p>
                <a:endParaRPr lang="pt-BR" dirty="0"/>
              </a:p>
            </p:txBody>
          </p:sp>
        </mc:Choice>
        <mc:Fallback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173" y="5013175"/>
                <a:ext cx="1778949" cy="1532279"/>
              </a:xfrm>
              <a:prstGeom prst="rect">
                <a:avLst/>
              </a:prstGeom>
              <a:blipFill rotWithShape="1">
                <a:blip r:embed="rId4"/>
                <a:stretch>
                  <a:fillRect l="-5479" t="-2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Box 2"/>
              <p:cNvSpPr txBox="1">
                <a:spLocks noChangeArrowheads="1"/>
              </p:cNvSpPr>
              <p:nvPr/>
            </p:nvSpPr>
            <p:spPr bwMode="auto">
              <a:xfrm>
                <a:off x="0" y="121360"/>
                <a:ext cx="8839200" cy="1510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taxa de variação do volume do cubo é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sz="36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num>
                      <m:den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  <m:r>
                      <a:rPr lang="pt-BR" altLang="pt-BR" sz="36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altLang="pt-BR" sz="360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+∆</m:t>
                            </m:r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pt-BR" altLang="pt-BR" sz="360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 3</m:t>
                        </m:r>
                        <m:sSup>
                          <m:sSupPr>
                            <m:ctrlP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  <m:sSup>
                          <m:sSupPr>
                            <m:ctrlP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t-BR" altLang="pt-BR" sz="3600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pt-BR" altLang="pt-BR" sz="3600" i="1"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  <m:r>
                                  <a:rPr lang="pt-BR" altLang="pt-BR" sz="3600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(∆</m:t>
                            </m:r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</m:oMath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>
          <p:sp>
            <p:nvSpPr>
              <p:cNvPr id="8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21360"/>
                <a:ext cx="8839200" cy="1510350"/>
              </a:xfrm>
              <a:prstGeom prst="rect">
                <a:avLst/>
              </a:prstGeom>
              <a:blipFill rotWithShape="1">
                <a:blip r:embed="rId5"/>
                <a:stretch>
                  <a:fillRect t="-6048" r="-2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 descr="http://3.bp.blogspot.com/_GgWEdSJ_MV4/TQJ9TI62prI/AAAAAAAAAes/SCwxjYEqbYo/s320/ident3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3899468" cy="341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82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aumenta a área de um círculo quando seu raio </a:t>
            </a:r>
            <a:r>
              <a:rPr lang="pt-BR" altLang="pt-BR" sz="3600" i="1" dirty="0" smtClean="0">
                <a:latin typeface="Arial" charset="0"/>
              </a:rPr>
              <a:t>r </a:t>
            </a:r>
            <a:r>
              <a:rPr lang="pt-BR" altLang="pt-BR" sz="3600" dirty="0" smtClean="0">
                <a:latin typeface="Arial" charset="0"/>
              </a:rPr>
              <a:t>aumenta?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Fazendo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𝑟</m:t>
                    </m:r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0, 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  <a:blipFill rotWithShape="1">
                <a:blip r:embed="rId3"/>
                <a:stretch>
                  <a:fillRect l="-3931" t="-17204" r="-15971" b="-2688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754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taxa de aumento da área do círculo é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  <m:r>
                        <a:rPr lang="pt-BR" altLang="pt-BR" sz="36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pt-BR" altLang="pt-BR" sz="360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+∆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pt-BR" altLang="pt-BR" sz="3600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(∆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754326"/>
              </a:xfrm>
              <a:prstGeom prst="rect">
                <a:avLst/>
              </a:prstGeom>
              <a:blipFill rotWithShape="1">
                <a:blip r:embed="rId4"/>
                <a:stretch>
                  <a:fillRect t="-52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6156176" y="3898241"/>
                <a:ext cx="2320572" cy="646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temos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𝐴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den>
                    </m:f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2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𝜋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𝑟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3898241"/>
                <a:ext cx="2320572" cy="646652"/>
              </a:xfrm>
              <a:prstGeom prst="rect">
                <a:avLst/>
              </a:prstGeom>
              <a:blipFill rotWithShape="1">
                <a:blip r:embed="rId5"/>
                <a:stretch>
                  <a:fillRect l="-4199" b="-373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5070173" y="5013175"/>
                <a:ext cx="3588418" cy="1532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altLang="pt-BR" dirty="0" smtClean="0">
                    <a:ea typeface="Cambria Math"/>
                  </a:rPr>
                  <a:t>Portanto,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pt-BR" altLang="pt-BR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𝑑𝑟</m:t>
                          </m:r>
                        </m:den>
                      </m:f>
                      <m:r>
                        <a:rPr lang="pt-BR" i="1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pt-BR" i="1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pt-BR" i="1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pt-BR" i="1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pt-BR" dirty="0" smtClean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173" y="5013175"/>
                <a:ext cx="3588418" cy="1532214"/>
              </a:xfrm>
              <a:prstGeom prst="rect">
                <a:avLst/>
              </a:prstGeom>
              <a:blipFill rotWithShape="1">
                <a:blip r:embed="rId6"/>
                <a:stretch>
                  <a:fillRect l="-2721" t="-2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83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939"/>
            <a:ext cx="9180615" cy="464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Fazendo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𝑟</m:t>
                    </m:r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0, 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  <a:blipFill rotWithShape="1">
                <a:blip r:embed="rId3"/>
                <a:stretch>
                  <a:fillRect l="-3931" t="-17204" r="-15971" b="-2688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754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taxa de aumento da área do círculo é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  <m:r>
                        <a:rPr lang="pt-BR" altLang="pt-BR" sz="36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pt-BR" altLang="pt-BR" sz="360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+∆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pt-BR" altLang="pt-BR" sz="3600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(∆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754326"/>
              </a:xfrm>
              <a:prstGeom prst="rect">
                <a:avLst/>
              </a:prstGeom>
              <a:blipFill rotWithShape="1">
                <a:blip r:embed="rId4"/>
                <a:stretch>
                  <a:fillRect t="-52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6156176" y="3898241"/>
                <a:ext cx="2320572" cy="646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temos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𝐴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den>
                    </m:f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2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𝜋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𝑟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3898241"/>
                <a:ext cx="2320572" cy="646652"/>
              </a:xfrm>
              <a:prstGeom prst="rect">
                <a:avLst/>
              </a:prstGeom>
              <a:blipFill rotWithShape="1">
                <a:blip r:embed="rId5"/>
                <a:stretch>
                  <a:fillRect l="-4199" b="-373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5070173" y="5013175"/>
                <a:ext cx="3588418" cy="1532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altLang="pt-BR" dirty="0" smtClean="0">
                    <a:ea typeface="Cambria Math"/>
                  </a:rPr>
                  <a:t>Portanto,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pt-BR" altLang="pt-BR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𝑑𝑟</m:t>
                          </m:r>
                        </m:den>
                      </m:f>
                      <m:r>
                        <a:rPr lang="pt-BR" i="1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pt-BR" i="1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pt-BR" i="1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pt-BR" i="1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pt-BR" dirty="0" smtClean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173" y="5013175"/>
                <a:ext cx="3588418" cy="1532214"/>
              </a:xfrm>
              <a:prstGeom prst="rect">
                <a:avLst/>
              </a:prstGeom>
              <a:blipFill rotWithShape="1">
                <a:blip r:embed="rId6"/>
                <a:stretch>
                  <a:fillRect l="-2721" t="-2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336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4961675" y="4004587"/>
                <a:ext cx="2484463" cy="562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Fazendo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𝑟</m:t>
                    </m:r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0, 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675" y="4004587"/>
                <a:ext cx="2484463" cy="562142"/>
              </a:xfrm>
              <a:prstGeom prst="rect">
                <a:avLst/>
              </a:prstGeom>
              <a:blipFill rotWithShape="1">
                <a:blip r:embed="rId2"/>
                <a:stretch>
                  <a:fillRect l="-3931" t="-17391" r="-15971" b="-282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4624"/>
                <a:ext cx="8839200" cy="29963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Para uma esfera de raio r, cujo volume é dado por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𝑟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𝜋</m:t>
                    </m:r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, 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a taxa de variação é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sz="36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num>
                      <m:den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den>
                    </m:f>
                    <m:r>
                      <a:rPr lang="pt-BR" altLang="pt-BR" sz="36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pt-BR" altLang="pt-BR" sz="360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4</m:t>
                            </m:r>
                          </m:num>
                          <m:den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den>
                        </m:f>
                        <m:r>
                          <a:rPr lang="pt-BR" altLang="pt-BR" sz="3600" i="1" smtClean="0">
                            <a:latin typeface="Cambria Math"/>
                            <a:ea typeface="Cambria Math"/>
                          </a:rPr>
                          <m:t>𝜋</m:t>
                        </m:r>
                        <m:sSup>
                          <m:sSupPr>
                            <m:ctrlPr>
                              <a:rPr lang="pt-BR" altLang="pt-BR" sz="360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+∆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4</m:t>
                            </m:r>
                          </m:num>
                          <m:den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den>
                        </m:f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  <m:sSup>
                          <m:sSupPr>
                            <m:ctrlP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pt-BR" altLang="pt-BR" sz="360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den>
                    </m:f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4</m:t>
                        </m:r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𝑟</m:t>
                        </m:r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  <m:sSup>
                          <m:sSupPr>
                            <m:ctrlP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t-BR" altLang="pt-BR" sz="3600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pt-BR" altLang="pt-BR" sz="3600" i="1"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  <m:r>
                                  <a:rPr lang="pt-BR" altLang="pt-BR" sz="3600" i="1">
                                    <a:latin typeface="Cambria Math"/>
                                    <a:ea typeface="Cambria Math"/>
                                  </a:rPr>
                                  <m:t>𝑟</m:t>
                                </m:r>
                              </m:e>
                            </m:d>
                          </m:e>
                          <m:sup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f>
                          <m:fPr>
                            <m:ctrlP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(∆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𝑟</m:t>
                        </m:r>
                      </m:den>
                    </m:f>
                  </m:oMath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4624"/>
                <a:ext cx="8839200" cy="2996333"/>
              </a:xfrm>
              <a:prstGeom prst="rect">
                <a:avLst/>
              </a:prstGeom>
              <a:blipFill rotWithShape="1">
                <a:blip r:embed="rId3"/>
                <a:stretch>
                  <a:fillRect l="-483" t="-3049" r="-186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5624651" y="4544893"/>
                <a:ext cx="2479461" cy="646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temos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den>
                    </m:f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4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𝜋</m:t>
                    </m:r>
                    <m:sSup>
                      <m:sSupPr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  <m:sup>
                        <m:r>
                          <a:rPr lang="pt-BR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pt-BR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651" y="4544893"/>
                <a:ext cx="2479461" cy="646652"/>
              </a:xfrm>
              <a:prstGeom prst="rect">
                <a:avLst/>
              </a:prstGeom>
              <a:blipFill rotWithShape="1">
                <a:blip r:embed="rId4"/>
                <a:stretch>
                  <a:fillRect l="-3941" b="-471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4979868" y="5535516"/>
                <a:ext cx="3769027" cy="9936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altLang="pt-BR" dirty="0" smtClean="0">
                    <a:ea typeface="Cambria Math"/>
                  </a:rPr>
                  <a:t>Portanto,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𝑑𝑉</m:t>
                        </m:r>
                      </m:num>
                      <m:den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𝑑𝑟</m:t>
                        </m:r>
                      </m:den>
                    </m:f>
                    <m:r>
                      <a:rPr lang="pt-BR" i="1">
                        <a:latin typeface="Cambria Math"/>
                        <a:ea typeface="Cambria Math"/>
                      </a:rPr>
                      <m:t>=4</m:t>
                    </m:r>
                    <m:r>
                      <a:rPr lang="pt-BR" i="1">
                        <a:latin typeface="Cambria Math"/>
                        <a:ea typeface="Cambria Math"/>
                      </a:rPr>
                      <m:t>𝜋</m:t>
                    </m:r>
                    <m:sSup>
                      <m:sSupPr>
                        <m:ctrlPr>
                          <a:rPr lang="pt-BR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  <m:sup>
                        <m:r>
                          <a:rPr lang="pt-BR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pt-BR" i="1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pt-BR" dirty="0" smtClean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868" y="5535516"/>
                <a:ext cx="3769027" cy="993605"/>
              </a:xfrm>
              <a:prstGeom prst="rect">
                <a:avLst/>
              </a:prstGeom>
              <a:blipFill rotWithShape="1">
                <a:blip r:embed="rId5"/>
                <a:stretch>
                  <a:fillRect l="-25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938" name="Picture 2" descr="http://imagesmtv-a.akamaihd.net/uri/mgid:file:http:shared:mtv.com/news/wp-content/uploads/2015/07/Charlie-and-the-Chocolate-Factory-Violet-Gum-143689483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6811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92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/>
              <a:t>A Geometria surgiu por necessidades </a:t>
            </a:r>
            <a:r>
              <a:rPr lang="pt-BR" sz="2400" dirty="0" smtClean="0"/>
              <a:t>praticas e estéticas</a:t>
            </a:r>
            <a:r>
              <a:rPr lang="pt-BR" sz="2400" dirty="0"/>
              <a:t>, </a:t>
            </a:r>
            <a:r>
              <a:rPr lang="pt-BR" sz="2400" dirty="0" smtClean="0"/>
              <a:t>ajudando a descrever formas da natureza </a:t>
            </a:r>
            <a:r>
              <a:rPr lang="pt-BR" sz="2400" dirty="0"/>
              <a:t>e </a:t>
            </a:r>
            <a:r>
              <a:rPr lang="pt-BR" sz="2400" dirty="0" smtClean="0"/>
              <a:t>criadas pelo homem. </a:t>
            </a:r>
          </a:p>
          <a:p>
            <a:pPr>
              <a:buNone/>
            </a:pPr>
            <a:endParaRPr lang="pt-BR" sz="2400" dirty="0"/>
          </a:p>
        </p:txBody>
      </p:sp>
      <p:pic>
        <p:nvPicPr>
          <p:cNvPr id="9218" name="Picture 2" descr="https://imagesapt.apontador-assets.com/fit-in/640x480/3bdd20e73ac14386b44a2d8b22185048/c40888340e201s2013-24804923155947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4" y="803920"/>
            <a:ext cx="8906172" cy="593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62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6035675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dirty="0"/>
              <a:t>Galileu </a:t>
            </a:r>
            <a:r>
              <a:rPr lang="pt-BR" altLang="pt-BR" sz="2400" dirty="0" err="1"/>
              <a:t>Galileu</a:t>
            </a:r>
            <a:r>
              <a:rPr lang="pt-BR" altLang="pt-BR" sz="2400" dirty="0"/>
              <a:t>  (1564-1642) </a:t>
            </a:r>
            <a:r>
              <a:rPr lang="pt-BR" altLang="pt-BR" sz="2400" dirty="0" smtClean="0"/>
              <a:t>incentivou </a:t>
            </a:r>
            <a:r>
              <a:rPr lang="pt-BR" altLang="pt-BR" sz="2400" dirty="0"/>
              <a:t>seus discípulos a pesquisarem sobre o movimento e seus princípios científicos.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dirty="0"/>
          </a:p>
        </p:txBody>
      </p:sp>
      <p:pic>
        <p:nvPicPr>
          <p:cNvPr id="15363" name="Picture 3" descr="Galileo  2 by Justus Sustermans in 16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0" y="1358900"/>
            <a:ext cx="33274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95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O cálculo diferencial e integral surgiu do estudo da variação.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6035675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dirty="0"/>
              <a:t>Galileu </a:t>
            </a:r>
            <a:r>
              <a:rPr lang="pt-BR" altLang="pt-BR" sz="2400" dirty="0" err="1"/>
              <a:t>Galileu</a:t>
            </a:r>
            <a:r>
              <a:rPr lang="pt-BR" altLang="pt-BR" sz="2400" dirty="0"/>
              <a:t>  (1564-1642) </a:t>
            </a:r>
            <a:r>
              <a:rPr lang="pt-BR" altLang="pt-BR" sz="2400" dirty="0" smtClean="0"/>
              <a:t>incentivou </a:t>
            </a:r>
            <a:r>
              <a:rPr lang="pt-BR" altLang="pt-BR" sz="2400" dirty="0"/>
              <a:t>seus discípulos a pesquisarem sobre o movimento e seus princípios científicos.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170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2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97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Tradução da Álgebra árabe no </a:t>
            </a:r>
            <a:r>
              <a:rPr lang="pt-BR" sz="2400" dirty="0"/>
              <a:t>continente </a:t>
            </a:r>
            <a:r>
              <a:rPr lang="pt-BR" sz="2400" dirty="0" smtClean="0"/>
              <a:t>europeu: novos estudiosos de Matemática. </a:t>
            </a:r>
          </a:p>
          <a:p>
            <a:pPr>
              <a:buNone/>
            </a:pPr>
            <a:r>
              <a:rPr lang="pt-BR" sz="2400" dirty="0" smtClean="0"/>
              <a:t>François </a:t>
            </a:r>
            <a:r>
              <a:rPr lang="pt-BR" sz="2400" dirty="0" err="1" smtClean="0"/>
              <a:t>Viète</a:t>
            </a:r>
            <a:r>
              <a:rPr lang="pt-BR" sz="2400" dirty="0" smtClean="0"/>
              <a:t> </a:t>
            </a:r>
            <a:r>
              <a:rPr lang="pt-BR" sz="2400" dirty="0"/>
              <a:t>(1540-1603</a:t>
            </a:r>
            <a:r>
              <a:rPr lang="pt-BR" sz="2400" dirty="0" smtClean="0"/>
              <a:t>):  denominou sua Álgebra de “</a:t>
            </a:r>
            <a:r>
              <a:rPr lang="pt-BR" sz="2400" dirty="0"/>
              <a:t>arte </a:t>
            </a:r>
            <a:r>
              <a:rPr lang="pt-BR" sz="2400" dirty="0" smtClean="0"/>
              <a:t>analítica”</a:t>
            </a:r>
          </a:p>
          <a:p>
            <a:pPr>
              <a:buNone/>
            </a:pPr>
            <a:endParaRPr lang="pt-BR" sz="2400" dirty="0"/>
          </a:p>
          <a:p>
            <a:pPr>
              <a:buNone/>
            </a:pPr>
            <a:r>
              <a:rPr lang="pt-BR" sz="2400" dirty="0" smtClean="0"/>
              <a:t>Analise: decomposição ou separação. </a:t>
            </a:r>
          </a:p>
          <a:p>
            <a:pPr>
              <a:buNone/>
            </a:pPr>
            <a:r>
              <a:rPr lang="pt-BR" sz="2400" dirty="0" smtClean="0"/>
              <a:t>Ao </a:t>
            </a:r>
            <a:r>
              <a:rPr lang="pt-BR" sz="2400" dirty="0"/>
              <a:t>resolver </a:t>
            </a:r>
            <a:r>
              <a:rPr lang="pt-BR" sz="2400" dirty="0" smtClean="0"/>
              <a:t>equações há o processo de subdivisão </a:t>
            </a:r>
            <a:r>
              <a:rPr lang="pt-BR" sz="2400" dirty="0"/>
              <a:t>de </a:t>
            </a:r>
            <a:r>
              <a:rPr lang="pt-BR" sz="2400" dirty="0" smtClean="0"/>
              <a:t>uma expressão </a:t>
            </a:r>
            <a:r>
              <a:rPr lang="pt-BR" sz="2400" dirty="0"/>
              <a:t>maior em outras menores</a:t>
            </a:r>
            <a:r>
              <a:rPr lang="pt-BR" sz="2400" dirty="0" smtClean="0"/>
              <a:t>. </a:t>
            </a:r>
            <a:endParaRPr lang="pt-BR" sz="2400" dirty="0"/>
          </a:p>
        </p:txBody>
      </p:sp>
      <p:pic>
        <p:nvPicPr>
          <p:cNvPr id="3074" name="Picture 2" descr="http://ecalculo.if.usp.br/historia/imagens/vie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2924944"/>
            <a:ext cx="25527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6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71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Pierre </a:t>
            </a:r>
            <a:r>
              <a:rPr lang="pt-BR" sz="2400" dirty="0"/>
              <a:t>de </a:t>
            </a:r>
            <a:r>
              <a:rPr lang="pt-BR" sz="2400" dirty="0" err="1"/>
              <a:t>Fermat</a:t>
            </a:r>
            <a:r>
              <a:rPr lang="pt-BR" sz="2400" dirty="0"/>
              <a:t> </a:t>
            </a:r>
            <a:r>
              <a:rPr lang="pt-BR" sz="2400" dirty="0" smtClean="0"/>
              <a:t>(1601-1665) e René </a:t>
            </a:r>
            <a:r>
              <a:rPr lang="pt-BR" sz="2400" dirty="0"/>
              <a:t>Descartes (1596-1650</a:t>
            </a:r>
            <a:r>
              <a:rPr lang="pt-BR" sz="2400" dirty="0" smtClean="0"/>
              <a:t>) passaram </a:t>
            </a:r>
            <a:r>
              <a:rPr lang="pt-BR" sz="2400" dirty="0"/>
              <a:t>a </a:t>
            </a:r>
            <a:r>
              <a:rPr lang="pt-BR" sz="2400" dirty="0" smtClean="0"/>
              <a:t>trabalhar na relação </a:t>
            </a:r>
            <a:r>
              <a:rPr lang="pt-BR" sz="2400" dirty="0"/>
              <a:t>entre Geometria e </a:t>
            </a:r>
            <a:r>
              <a:rPr lang="pt-BR" sz="2400" dirty="0" smtClean="0"/>
              <a:t>Álgebra.</a:t>
            </a:r>
          </a:p>
          <a:p>
            <a:pPr>
              <a:buNone/>
            </a:pPr>
            <a:r>
              <a:rPr lang="pt-BR" sz="2400" dirty="0" smtClean="0"/>
              <a:t>Isto é, entre </a:t>
            </a:r>
          </a:p>
          <a:p>
            <a:pPr>
              <a:buNone/>
            </a:pPr>
            <a:r>
              <a:rPr lang="pt-BR" sz="2400" dirty="0" smtClean="0"/>
              <a:t>Geometria </a:t>
            </a:r>
            <a:r>
              <a:rPr lang="pt-BR" sz="2400" dirty="0"/>
              <a:t>e a </a:t>
            </a:r>
            <a:r>
              <a:rPr lang="pt-BR" sz="2400" dirty="0" smtClean="0"/>
              <a:t>Arte Analítica</a:t>
            </a:r>
            <a:r>
              <a:rPr lang="pt-BR" sz="2400" dirty="0"/>
              <a:t>, originando assim a Geometria </a:t>
            </a:r>
            <a:r>
              <a:rPr lang="pt-BR" sz="2400" dirty="0" smtClean="0"/>
              <a:t>analítica</a:t>
            </a:r>
            <a:r>
              <a:rPr lang="pt-BR" sz="2400" dirty="0"/>
              <a:t>. </a:t>
            </a:r>
            <a:endParaRPr lang="pt-BR" altLang="pt-BR" sz="2400" dirty="0"/>
          </a:p>
        </p:txBody>
      </p:sp>
      <p:pic>
        <p:nvPicPr>
          <p:cNvPr id="3" name="Picture 3" descr="Descartes_2 1596 16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25761"/>
            <a:ext cx="4608512" cy="482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www.discursus.xpg.com.br/iconoteca/ferm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74419"/>
            <a:ext cx="3528392" cy="486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0038" y="0"/>
            <a:ext cx="9144000" cy="260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Século XVII na Europa: a </a:t>
            </a:r>
            <a:r>
              <a:rPr lang="pt-BR" sz="2400" dirty="0"/>
              <a:t>Idade da </a:t>
            </a:r>
            <a:r>
              <a:rPr lang="pt-BR" sz="2400" dirty="0" smtClean="0"/>
              <a:t>Razão</a:t>
            </a:r>
            <a:r>
              <a:rPr lang="pt-BR" sz="2400" dirty="0"/>
              <a:t>. </a:t>
            </a:r>
            <a:endParaRPr lang="pt-BR" sz="2400" dirty="0" smtClean="0"/>
          </a:p>
          <a:p>
            <a:pPr>
              <a:buNone/>
            </a:pPr>
            <a:r>
              <a:rPr lang="pt-BR" sz="2400" dirty="0" smtClean="0"/>
              <a:t>Geometria grega: lugar geométrico, construções com régua </a:t>
            </a:r>
            <a:r>
              <a:rPr lang="pt-BR" sz="2400" dirty="0"/>
              <a:t>e compasso </a:t>
            </a:r>
            <a:r>
              <a:rPr lang="pt-BR" sz="2400" dirty="0" smtClean="0"/>
              <a:t>de curvas </a:t>
            </a:r>
            <a:r>
              <a:rPr lang="pt-BR" sz="2400" dirty="0"/>
              <a:t>e </a:t>
            </a:r>
            <a:r>
              <a:rPr lang="pt-BR" sz="2400" dirty="0" smtClean="0"/>
              <a:t>formas.</a:t>
            </a:r>
            <a:endParaRPr lang="pt-BR" sz="2400" dirty="0"/>
          </a:p>
          <a:p>
            <a:pPr>
              <a:buNone/>
            </a:pPr>
            <a:r>
              <a:rPr lang="pt-BR" sz="2400" dirty="0" smtClean="0"/>
              <a:t>Álgebra árabe: relação entre equações e geometria.</a:t>
            </a:r>
          </a:p>
          <a:p>
            <a:pPr>
              <a:buNone/>
            </a:pPr>
            <a:r>
              <a:rPr lang="pt-BR" sz="2400" dirty="0" err="1" smtClean="0"/>
              <a:t>Fermat</a:t>
            </a:r>
            <a:r>
              <a:rPr lang="pt-BR" sz="2400" dirty="0" smtClean="0"/>
              <a:t> e Descartes: Geometria analítica: </a:t>
            </a:r>
          </a:p>
          <a:p>
            <a:pPr>
              <a:buNone/>
            </a:pPr>
            <a:r>
              <a:rPr lang="pt-BR" sz="2400" dirty="0" smtClean="0"/>
              <a:t>Ponte entre os dois </a:t>
            </a:r>
            <a:r>
              <a:rPr lang="pt-BR" sz="2400" dirty="0"/>
              <a:t>“mundos</a:t>
            </a:r>
            <a:r>
              <a:rPr lang="pt-BR" sz="2400" dirty="0" smtClean="0"/>
              <a:t>”: </a:t>
            </a:r>
            <a:r>
              <a:rPr lang="pt-BR" sz="2400" dirty="0"/>
              <a:t>a </a:t>
            </a:r>
            <a:r>
              <a:rPr lang="pt-BR" sz="2400" dirty="0" smtClean="0"/>
              <a:t>geometria grega </a:t>
            </a:r>
            <a:r>
              <a:rPr lang="pt-BR" sz="2400" dirty="0"/>
              <a:t>e a </a:t>
            </a:r>
            <a:r>
              <a:rPr lang="pt-BR" sz="2400" dirty="0" smtClean="0"/>
              <a:t>álgebra árabe</a:t>
            </a:r>
            <a:r>
              <a:rPr lang="pt-BR" sz="2400" dirty="0"/>
              <a:t>.</a:t>
            </a:r>
            <a:endParaRPr lang="pt-BR" altLang="pt-BR" sz="2400" dirty="0"/>
          </a:p>
        </p:txBody>
      </p:sp>
      <p:pic>
        <p:nvPicPr>
          <p:cNvPr id="5122" name="Picture 2" descr="https://upload.wikimedia.org/wikipedia/commons/thumb/9/9e/Parabola.svg/2000px-Parabola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5" y="3933056"/>
            <a:ext cx="1968827" cy="238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893606"/>
            <a:ext cx="1961905" cy="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5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038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Uma curva pode ser definida a partir de suas tangentes. </a:t>
            </a:r>
            <a:endParaRPr lang="pt-BR" alt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5254"/>
            <a:ext cx="9144000" cy="450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4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038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Uma curva pode ser definida a partir de suas tangentes. </a:t>
            </a:r>
            <a:endParaRPr lang="pt-BR" alt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9226"/>
            <a:ext cx="9144000" cy="409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0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170"/>
            <a:ext cx="9144000" cy="4627659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038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Uma curva pode ser definida a partir de suas tangentes. </a:t>
            </a:r>
            <a:endParaRPr lang="pt-BR" altLang="pt-BR" sz="2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4928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err="1" smtClean="0"/>
              <a:t>Fermat</a:t>
            </a:r>
            <a:r>
              <a:rPr lang="pt-BR" sz="2400" dirty="0" smtClean="0"/>
              <a:t> percebeu que quando a curva tem um máximo ou um mínimo, sua tangente é horizontal (Teorema de </a:t>
            </a:r>
            <a:r>
              <a:rPr lang="pt-BR" sz="2400" dirty="0" err="1" smtClean="0"/>
              <a:t>Fermat</a:t>
            </a:r>
            <a:r>
              <a:rPr lang="pt-BR" sz="2400" dirty="0" smtClean="0"/>
              <a:t>).</a:t>
            </a:r>
            <a:endParaRPr lang="pt-BR" altLang="pt-BR" sz="2400" dirty="0"/>
          </a:p>
        </p:txBody>
      </p:sp>
    </p:spTree>
    <p:extLst>
      <p:ext uri="{BB962C8B-B14F-4D97-AF65-F5344CB8AC3E}">
        <p14:creationId xmlns:p14="http://schemas.microsoft.com/office/powerpoint/2010/main" val="160384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038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Uma curva pode ser definida a partir de suas tangentes. </a:t>
            </a:r>
            <a:endParaRPr lang="pt-BR" altLang="pt-BR" sz="2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4928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err="1" smtClean="0"/>
              <a:t>Fermat</a:t>
            </a:r>
            <a:r>
              <a:rPr lang="pt-BR" sz="2400" dirty="0" smtClean="0"/>
              <a:t> percebeu que quando a curva tem um máximo ou um mínimo, sua tangente é horizontal (Teorema de </a:t>
            </a:r>
            <a:r>
              <a:rPr lang="pt-BR" sz="2400" dirty="0" err="1" smtClean="0"/>
              <a:t>Fermat</a:t>
            </a:r>
            <a:r>
              <a:rPr lang="pt-BR" sz="2400" dirty="0" smtClean="0"/>
              <a:t>).</a:t>
            </a:r>
            <a:endParaRPr lang="pt-BR" alt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170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038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Uma curva pode ser definida a partir de suas tangentes. </a:t>
            </a:r>
            <a:endParaRPr lang="pt-BR" altLang="pt-BR" sz="2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4928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err="1" smtClean="0"/>
              <a:t>Fermat</a:t>
            </a:r>
            <a:r>
              <a:rPr lang="pt-BR" sz="2400" dirty="0" smtClean="0"/>
              <a:t> percebeu que quando a curva tem um máximo ou um mínimo, sua tangente é horizontal (Teorema de </a:t>
            </a:r>
            <a:r>
              <a:rPr lang="pt-BR" sz="2400" dirty="0" err="1" smtClean="0"/>
              <a:t>Fermat</a:t>
            </a:r>
            <a:r>
              <a:rPr lang="pt-BR" sz="2400" smtClean="0"/>
              <a:t>).</a:t>
            </a:r>
            <a:endParaRPr lang="pt-BR" alt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38" y="620688"/>
            <a:ext cx="8037524" cy="484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1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038" y="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Como encontrar a equação da reta tangente à uma curva em um ponto dado? </a:t>
            </a:r>
            <a:endParaRPr lang="pt-BR" altLang="pt-BR" sz="2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4928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Aproximando o ponto vermelho do ponto preto, a reta secante tende à reta tangente.</a:t>
            </a:r>
            <a:endParaRPr lang="pt-BR" altLang="pt-BR" sz="2400" dirty="0"/>
          </a:p>
        </p:txBody>
      </p:sp>
      <p:pic>
        <p:nvPicPr>
          <p:cNvPr id="7170" name="Picture 2" descr="http://i.stack.imgur.com/3snPJ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6912768" cy="485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13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aumenta a área de um quadrado quando seu lado aumenta?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7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038" y="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Como encontrar a equação da reta tangente à uma curva em um ponto dado? </a:t>
            </a:r>
            <a:endParaRPr lang="pt-BR" altLang="pt-BR" sz="2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4928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Aproximando o ponto vermelho do ponto preto, a reta secante tende à reta tangente.</a:t>
            </a:r>
            <a:endParaRPr lang="pt-BR" altLang="pt-BR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424936" cy="420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43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038" y="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Como encontrar a equação da reta tangente à uma curva em um ponto dado? </a:t>
            </a:r>
            <a:endParaRPr lang="pt-BR" altLang="pt-BR" sz="2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4928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Aproximando o ponto vermelho do ponto preto, a reta secante tende à reta tangente.</a:t>
            </a:r>
            <a:endParaRPr lang="pt-BR" altLang="pt-BR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4" y="1375048"/>
            <a:ext cx="8356271" cy="417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39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038" y="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Como encontrar a equação da reta tangente à uma curva em um ponto dado? </a:t>
            </a:r>
            <a:endParaRPr lang="pt-BR" altLang="pt-BR" sz="2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4928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Aproximando o ponto vermelho do ponto preto, a reta secante tende à reta tangente.</a:t>
            </a:r>
            <a:endParaRPr lang="pt-BR" altLang="pt-BR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37" y="1412776"/>
            <a:ext cx="8258326" cy="41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58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038" y="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Como encontrar a equação da reta tangente à uma curva em um ponto dado? </a:t>
            </a:r>
            <a:endParaRPr lang="pt-BR" altLang="pt-BR" sz="2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4928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Aproximando o ponto vermelho do ponto preto, a reta secante tende à reta tangente.</a:t>
            </a:r>
            <a:endParaRPr lang="pt-BR" altLang="pt-BR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15955"/>
            <a:ext cx="8136904" cy="406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16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038" y="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Como encontrar a equação da reta tangente à uma curva em um ponto dado? </a:t>
            </a:r>
            <a:endParaRPr lang="pt-BR" altLang="pt-BR" sz="2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4928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Aproximando o ponto vermelho do ponto preto, a reta secante tende à reta tangente.</a:t>
            </a:r>
            <a:endParaRPr lang="pt-BR" altLang="pt-BR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87" y="1340768"/>
            <a:ext cx="822123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74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-108520" y="0"/>
                <a:ext cx="9144000" cy="6773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r>
                  <a:rPr lang="pt-BR" sz="2400" dirty="0" smtClean="0"/>
                  <a:t>“Tender a” é um conceito da matemática do movimento.</a:t>
                </a:r>
              </a:p>
              <a:p>
                <a:pPr>
                  <a:buNone/>
                </a:pPr>
                <a:endParaRPr lang="pt-BR" sz="2400" dirty="0"/>
              </a:p>
              <a:p>
                <a:pPr>
                  <a:buNone/>
                </a:pPr>
                <a:r>
                  <a:rPr lang="pt-BR" sz="2400" dirty="0"/>
                  <a:t>Taxa de variação média: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/>
                            </a:rPr>
                            <m:t>∆</m:t>
                          </m:r>
                          <m:r>
                            <a:rPr lang="pt-BR" sz="2400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pt-BR" sz="2400" i="1">
                              <a:latin typeface="Cambria Math"/>
                            </a:rPr>
                            <m:t>∆</m:t>
                          </m:r>
                          <m:r>
                            <a:rPr lang="pt-BR" sz="2400" i="1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  <a:p>
                <a:pPr>
                  <a:buNone/>
                </a:pPr>
                <a:r>
                  <a:rPr lang="pt-BR" sz="2400" dirty="0"/>
                  <a:t> </a:t>
                </a:r>
              </a:p>
              <a:p>
                <a:pPr>
                  <a:buNone/>
                </a:pPr>
                <a:r>
                  <a:rPr lang="pt-BR" sz="2400" dirty="0" smtClean="0"/>
                  <a:t> Exemplo: velocidade média: 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pt-BR" sz="2400" i="1"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pt-BR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/>
                            </a:rPr>
                            <m:t>∆</m:t>
                          </m:r>
                          <m:r>
                            <a:rPr lang="pt-BR" sz="2400" i="1">
                              <a:latin typeface="Cambria Math"/>
                            </a:rPr>
                            <m:t>𝑠</m:t>
                          </m:r>
                        </m:num>
                        <m:den>
                          <m:r>
                            <a:rPr lang="pt-BR" sz="2400" i="1">
                              <a:latin typeface="Cambria Math"/>
                            </a:rPr>
                            <m:t>∆</m:t>
                          </m:r>
                          <m:r>
                            <a:rPr lang="pt-BR" sz="2400" i="1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  <a:p>
                <a:pPr>
                  <a:buNone/>
                </a:pPr>
                <a:endParaRPr lang="pt-BR" altLang="pt-BR" sz="2400" dirty="0" smtClean="0"/>
              </a:p>
              <a:p>
                <a:pPr>
                  <a:buNone/>
                </a:pPr>
                <a:r>
                  <a:rPr lang="pt-BR" altLang="pt-BR" sz="2400" dirty="0" smtClean="0"/>
                  <a:t>Fazendo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∆</m:t>
                    </m:r>
                    <m:r>
                      <a:rPr lang="pt-BR" sz="2400" i="1">
                        <a:latin typeface="Cambria Math"/>
                      </a:rPr>
                      <m:t>𝑡</m:t>
                    </m:r>
                  </m:oMath>
                </a14:m>
                <a:r>
                  <a:rPr lang="pt-BR" altLang="pt-BR" sz="2400" dirty="0" smtClean="0"/>
                  <a:t> tender a zero, temos a velocidade instantânea:</a:t>
                </a:r>
              </a:p>
              <a:p>
                <a:pPr>
                  <a:buNone/>
                </a:pPr>
                <a:endParaRPr lang="pt-BR" altLang="pt-BR" sz="2400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pt-BR" sz="24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pt-BR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/>
                            </a:rPr>
                            <m:t>𝑑𝑠</m:t>
                          </m:r>
                        </m:num>
                        <m:den>
                          <m:r>
                            <a:rPr lang="pt-BR" sz="2400" i="1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pt-BR" altLang="pt-BR" sz="2400" dirty="0" smtClean="0"/>
              </a:p>
              <a:p>
                <a:pPr>
                  <a:buNone/>
                </a:pPr>
                <a:endParaRPr lang="pt-BR" altLang="pt-BR" sz="2400" dirty="0" smtClean="0"/>
              </a:p>
              <a:p>
                <a:pPr>
                  <a:buNone/>
                </a:pPr>
                <a:endParaRPr lang="pt-BR" altLang="pt-BR" sz="2400" dirty="0"/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08520" y="0"/>
                <a:ext cx="9144000" cy="6773201"/>
              </a:xfrm>
              <a:prstGeom prst="rect">
                <a:avLst/>
              </a:prstGeom>
              <a:blipFill rotWithShape="1">
                <a:blip r:embed="rId3"/>
                <a:stretch>
                  <a:fillRect l="-1000" t="-7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455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108520" y="0"/>
            <a:ext cx="9144000" cy="134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Derivada é uma taxa de variação instantânea. </a:t>
            </a:r>
          </a:p>
          <a:p>
            <a:pPr>
              <a:buNone/>
            </a:pPr>
            <a:endParaRPr lang="pt-BR" sz="2400" dirty="0"/>
          </a:p>
          <a:p>
            <a:pPr>
              <a:buNone/>
            </a:pPr>
            <a:endParaRPr lang="pt-BR" altLang="pt-BR" sz="2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4928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pt-BR" alt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92696"/>
            <a:ext cx="4333333" cy="3476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107504" y="4356813"/>
                <a:ext cx="9144000" cy="28637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r>
                  <a:rPr lang="pt-BR" sz="2400" dirty="0" smtClean="0"/>
                  <a:t>A taxa </a:t>
                </a:r>
                <a:r>
                  <a:rPr lang="pt-BR" sz="2400" dirty="0"/>
                  <a:t>de </a:t>
                </a:r>
                <a:r>
                  <a:rPr lang="pt-BR" sz="2400" dirty="0" smtClean="0"/>
                  <a:t>variação média é a tangente do ângulo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  <a:ea typeface="Cambria Math"/>
                      </a:rPr>
                      <m:t>𝜃</m:t>
                    </m:r>
                    <m:r>
                      <a:rPr lang="pt-BR" sz="2400" b="0" i="1" smtClean="0">
                        <a:latin typeface="Cambria Math"/>
                        <a:ea typeface="Cambria Math"/>
                      </a:rPr>
                      <m:t>:</m:t>
                    </m:r>
                  </m:oMath>
                </a14:m>
                <a:endParaRPr lang="pt-BR" altLang="pt-BR" sz="2400" dirty="0" smtClean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>
                          <a:latin typeface="Cambria Math"/>
                        </a:rPr>
                        <m:t>𝑡𝑔</m:t>
                      </m:r>
                      <m:r>
                        <a:rPr lang="pt-BR" sz="2400" i="1">
                          <a:latin typeface="Cambria Math"/>
                        </a:rPr>
                        <m:t>𝜃</m:t>
                      </m:r>
                      <m:r>
                        <a:rPr lang="pt-BR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/>
                            </a:rPr>
                            <m:t>∆</m:t>
                          </m:r>
                          <m:r>
                            <a:rPr lang="pt-BR" sz="2400" i="1">
                              <a:latin typeface="Cambria Math"/>
                            </a:rPr>
                            <m:t>𝑠</m:t>
                          </m:r>
                        </m:num>
                        <m:den>
                          <m:r>
                            <a:rPr lang="pt-BR" sz="2400" i="1">
                              <a:latin typeface="Cambria Math"/>
                            </a:rPr>
                            <m:t>∆</m:t>
                          </m:r>
                          <m:r>
                            <a:rPr lang="pt-BR" sz="2400" i="1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pt-BR" altLang="pt-BR" sz="2400" dirty="0" smtClean="0"/>
              </a:p>
              <a:p>
                <a:pPr>
                  <a:buNone/>
                </a:pPr>
                <a:r>
                  <a:rPr lang="pt-BR" altLang="pt-BR" sz="2400" dirty="0" smtClean="0"/>
                  <a:t>Fazendo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∆</m:t>
                    </m:r>
                    <m:r>
                      <a:rPr lang="pt-BR" sz="2400" i="1">
                        <a:latin typeface="Cambria Math"/>
                      </a:rPr>
                      <m:t>𝑥</m:t>
                    </m:r>
                    <m:box>
                      <m:boxPr>
                        <m:ctrlPr>
                          <a:rPr lang="pt-BR" sz="2400" i="1">
                            <a:latin typeface="Cambria Math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pos m:val="top"/>
                            <m:ctrlPr>
                              <a:rPr lang="pt-BR" sz="2400" i="1">
                                <a:latin typeface="Cambria Math"/>
                              </a:rPr>
                            </m:ctrlPr>
                          </m:groupChrPr>
                          <m:e/>
                        </m:groupChr>
                      </m:e>
                    </m:box>
                    <m:r>
                      <a:rPr lang="pt-BR" sz="2400" i="1">
                        <a:latin typeface="Cambria Math"/>
                      </a:rPr>
                      <m:t>0</m:t>
                    </m:r>
                  </m:oMath>
                </a14:m>
                <a:r>
                  <a:rPr lang="pt-BR" sz="2400" dirty="0" smtClean="0"/>
                  <a:t>, temos o </a:t>
                </a:r>
                <a:r>
                  <a:rPr lang="pt-BR" altLang="pt-BR" sz="2400" dirty="0" smtClean="0"/>
                  <a:t>coeficiente angular da reta tangente: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>
                          <a:latin typeface="Cambria Math"/>
                        </a:rPr>
                        <m:t>𝑚</m:t>
                      </m:r>
                      <m:r>
                        <a:rPr lang="pt-BR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/>
                            </a:rPr>
                            <m:t>𝑑𝑦</m:t>
                          </m:r>
                        </m:num>
                        <m:den>
                          <m:r>
                            <a:rPr lang="pt-BR" sz="2400" i="1">
                              <a:latin typeface="Cambria Math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pt-BR" sz="2400" dirty="0" smtClean="0"/>
              </a:p>
              <a:p>
                <a:pPr>
                  <a:buNone/>
                </a:pPr>
                <a:r>
                  <a:rPr lang="pt-BR" sz="2400" dirty="0"/>
                  <a:t> </a:t>
                </a:r>
                <a:endParaRPr lang="pt-BR" altLang="pt-BR" sz="2400" dirty="0"/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504" y="4356813"/>
                <a:ext cx="9144000" cy="2863733"/>
              </a:xfrm>
              <a:prstGeom prst="rect">
                <a:avLst/>
              </a:prstGeom>
              <a:blipFill rotWithShape="1">
                <a:blip r:embed="rId4"/>
                <a:stretch>
                  <a:fillRect l="-1067" t="-17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324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856"/>
            <a:ext cx="9144000" cy="558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6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160009" y="30746"/>
                <a:ext cx="8784976" cy="6260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pt-BR" dirty="0"/>
                  <a:t>A taxa de variação média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/>
                      </a:rPr>
                      <m:t>𝑡𝑔</m:t>
                    </m:r>
                    <m:r>
                      <a:rPr lang="pt-BR" i="1">
                        <a:latin typeface="Cambria Math"/>
                      </a:rPr>
                      <m:t>𝜃</m:t>
                    </m:r>
                    <m:r>
                      <a:rPr lang="pt-BR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i="1">
                            <a:latin typeface="Cambria Math"/>
                          </a:rPr>
                          <m:t>∆</m:t>
                        </m:r>
                        <m:r>
                          <a:rPr lang="pt-BR" i="1">
                            <a:latin typeface="Cambria Math"/>
                          </a:rPr>
                          <m:t>𝑠</m:t>
                        </m:r>
                      </m:num>
                      <m:den>
                        <m:r>
                          <a:rPr lang="pt-BR" i="1">
                            <a:latin typeface="Cambria Math"/>
                          </a:rPr>
                          <m:t>∆</m:t>
                        </m:r>
                        <m:r>
                          <a:rPr lang="pt-BR" i="1">
                            <a:latin typeface="Cambria Math"/>
                          </a:rPr>
                          <m:t>𝑡</m:t>
                        </m:r>
                      </m:den>
                    </m:f>
                  </m:oMath>
                </a14:m>
                <a:endParaRPr lang="pt-BR" altLang="pt-BR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09" y="30746"/>
                <a:ext cx="8784976" cy="626005"/>
              </a:xfrm>
              <a:prstGeom prst="rect">
                <a:avLst/>
              </a:prstGeom>
              <a:blipFill rotWithShape="1">
                <a:blip r:embed="rId3"/>
                <a:stretch>
                  <a:fillRect l="-1041" b="-77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0" y="5517232"/>
                <a:ext cx="8784976" cy="1632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pt-BR" altLang="pt-BR" dirty="0" smtClean="0"/>
                  <a:t>Fazendo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/>
                      </a:rPr>
                      <m:t>∆</m:t>
                    </m:r>
                    <m:r>
                      <a:rPr lang="pt-BR" i="1">
                        <a:latin typeface="Cambria Math"/>
                      </a:rPr>
                      <m:t>𝑥</m:t>
                    </m:r>
                    <m:box>
                      <m:boxPr>
                        <m:ctrlPr>
                          <a:rPr lang="pt-BR" i="1">
                            <a:latin typeface="Cambria Math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pos m:val="top"/>
                            <m:ctrlPr>
                              <a:rPr lang="pt-BR" i="1">
                                <a:latin typeface="Cambria Math"/>
                              </a:rPr>
                            </m:ctrlPr>
                          </m:groupChrPr>
                          <m:e/>
                        </m:groupChr>
                      </m:e>
                    </m:box>
                    <m:r>
                      <a:rPr lang="pt-BR" i="1">
                        <a:latin typeface="Cambria Math"/>
                      </a:rPr>
                      <m:t>0</m:t>
                    </m:r>
                  </m:oMath>
                </a14:m>
                <a:r>
                  <a:rPr lang="pt-BR" dirty="0"/>
                  <a:t>, temos o </a:t>
                </a:r>
                <a:r>
                  <a:rPr lang="pt-BR" altLang="pt-BR" dirty="0"/>
                  <a:t>coeficiente angular da reta tangente: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/>
                        </a:rPr>
                        <m:t>𝑚</m:t>
                      </m:r>
                      <m:r>
                        <a:rPr lang="pt-BR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/>
                            </a:rPr>
                            <m:t>𝑑𝑦</m:t>
                          </m:r>
                        </m:num>
                        <m:den>
                          <m:r>
                            <a:rPr lang="pt-BR" i="1">
                              <a:latin typeface="Cambria Math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pt-BR" dirty="0"/>
              </a:p>
              <a:p>
                <a:pPr>
                  <a:buNone/>
                </a:pPr>
                <a:r>
                  <a:rPr lang="pt-BR" dirty="0"/>
                  <a:t> </a:t>
                </a:r>
                <a:endParaRPr lang="pt-BR" altLang="pt-BR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517232"/>
                <a:ext cx="8784976" cy="1632755"/>
              </a:xfrm>
              <a:prstGeom prst="rect">
                <a:avLst/>
              </a:prstGeom>
              <a:blipFill rotWithShape="1">
                <a:blip r:embed="rId4"/>
                <a:stretch>
                  <a:fillRect l="-1041" t="-597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456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4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-108520" y="0"/>
                <a:ext cx="9144000" cy="1791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r>
                  <a:rPr lang="pt-BR" sz="2400" dirty="0" smtClean="0"/>
                  <a:t>Vamos calcular a expressão de uma derivada: </a:t>
                </a:r>
              </a:p>
              <a:p>
                <a:pPr>
                  <a:buNone/>
                </a:pPr>
                <a:r>
                  <a:rPr lang="pt-BR" sz="2400" dirty="0" smtClean="0"/>
                  <a:t>Tomemos o caso de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/>
                      </a:rPr>
                      <m:t>𝑦</m:t>
                    </m:r>
                    <m:r>
                      <a:rPr lang="pt-BR" sz="24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4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sz="24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pt-BR" sz="2400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pt-BR" sz="2400" dirty="0" smtClean="0"/>
                  <a:t> </a:t>
                </a:r>
              </a:p>
              <a:p>
                <a:pPr>
                  <a:buNone/>
                </a:pPr>
                <a:endParaRPr lang="pt-BR" sz="2400" dirty="0"/>
              </a:p>
              <a:p>
                <a:pPr>
                  <a:buNone/>
                </a:pPr>
                <a:endParaRPr lang="pt-BR" altLang="pt-BR" sz="2400" dirty="0"/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08520" y="0"/>
                <a:ext cx="9144000" cy="1791260"/>
              </a:xfrm>
              <a:prstGeom prst="rect">
                <a:avLst/>
              </a:prstGeom>
              <a:blipFill rotWithShape="1">
                <a:blip r:embed="rId3"/>
                <a:stretch>
                  <a:fillRect l="-1000" t="-272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4928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pt-BR" altLang="pt-B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018467"/>
            <a:ext cx="11318755" cy="565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05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O aumento instantâneo da área do quadrado corresponde a duas vezes o lado.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3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5657764"/>
                <a:ext cx="9144000" cy="1593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r>
                  <a:rPr lang="pt-BR" sz="2400" dirty="0" err="1"/>
                  <a:t>tg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𝜃</m:t>
                    </m:r>
                    <m:r>
                      <a:rPr lang="pt-BR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/>
                          </a:rPr>
                          <m:t>∆</m:t>
                        </m:r>
                        <m:r>
                          <a:rPr lang="pt-BR" sz="2400" i="1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pt-BR" sz="2400" i="1">
                            <a:latin typeface="Cambria Math"/>
                          </a:rPr>
                          <m:t>∆</m:t>
                        </m:r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pt-BR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/>
                              </a:rPr>
                              <m:t>(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+∆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sz="2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sz="2400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pt-BR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/>
                              </a:rPr>
                              <m:t>(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sz="2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400" i="1">
                            <a:latin typeface="Cambria Math"/>
                          </a:rPr>
                          <m:t>∆</m:t>
                        </m:r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pt-BR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sz="2400" i="1">
                            <a:latin typeface="Cambria Math"/>
                          </a:rPr>
                          <m:t>+2</m:t>
                        </m:r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  <m:r>
                          <a:rPr lang="pt-BR" sz="2400" i="1">
                            <a:latin typeface="Cambria Math"/>
                          </a:rPr>
                          <m:t>∆</m:t>
                        </m:r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  <m:r>
                          <a:rPr lang="pt-BR" sz="24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pt-BR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/>
                              </a:rPr>
                              <m:t>(∆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sz="2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sz="2400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pt-BR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/>
                              </a:rPr>
                              <m:t>(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sz="2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400" i="1">
                            <a:latin typeface="Cambria Math"/>
                          </a:rPr>
                          <m:t>∆</m:t>
                        </m:r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pt-BR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/>
                          </a:rPr>
                          <m:t>2</m:t>
                        </m:r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  <m:r>
                          <a:rPr lang="pt-BR" sz="2400" i="1">
                            <a:latin typeface="Cambria Math"/>
                          </a:rPr>
                          <m:t>∆</m:t>
                        </m:r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  <m:r>
                          <a:rPr lang="pt-BR" sz="24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pt-BR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/>
                              </a:rPr>
                              <m:t>(∆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sz="2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400" i="1">
                            <a:latin typeface="Cambria Math"/>
                          </a:rPr>
                          <m:t>∆</m:t>
                        </m:r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pt-BR" sz="2400" i="1">
                        <a:latin typeface="Cambria Math"/>
                      </a:rPr>
                      <m:t>=2</m:t>
                    </m:r>
                    <m:r>
                      <a:rPr lang="pt-BR" sz="2400" i="1">
                        <a:latin typeface="Cambria Math"/>
                      </a:rPr>
                      <m:t>𝑥</m:t>
                    </m:r>
                    <m:r>
                      <a:rPr lang="pt-BR" sz="2400" i="1">
                        <a:latin typeface="Cambria Math"/>
                      </a:rPr>
                      <m:t>+∆</m:t>
                    </m:r>
                    <m:r>
                      <a:rPr lang="pt-BR" sz="2400" i="1">
                        <a:latin typeface="Cambria Math"/>
                      </a:rPr>
                      <m:t>𝑥</m:t>
                    </m:r>
                  </m:oMath>
                </a14:m>
                <a:r>
                  <a:rPr lang="pt-BR" sz="2400" dirty="0"/>
                  <a:t>.</a:t>
                </a:r>
                <a:endParaRPr lang="pt-BR" sz="2400" dirty="0" smtClean="0"/>
              </a:p>
              <a:p>
                <a:pPr>
                  <a:buNone/>
                </a:pPr>
                <a:endParaRPr lang="pt-BR" sz="2400" dirty="0"/>
              </a:p>
              <a:p>
                <a:pPr>
                  <a:buNone/>
                </a:pPr>
                <a:endParaRPr lang="pt-BR" altLang="pt-BR" sz="2400" dirty="0"/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657764"/>
                <a:ext cx="9144000" cy="1593321"/>
              </a:xfrm>
              <a:prstGeom prst="rect">
                <a:avLst/>
              </a:prstGeom>
              <a:blipFill rotWithShape="1">
                <a:blip r:embed="rId3"/>
                <a:stretch>
                  <a:fillRect l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6871"/>
            <a:ext cx="11318755" cy="565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72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5657764"/>
                <a:ext cx="9144000" cy="10743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r>
                  <a:rPr lang="pt-BR" sz="2400" dirty="0" smtClean="0"/>
                  <a:t>Quando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∆</m:t>
                    </m:r>
                    <m:r>
                      <a:rPr lang="pt-BR" sz="2400" i="1">
                        <a:latin typeface="Cambria Math"/>
                      </a:rPr>
                      <m:t>𝑥</m:t>
                    </m:r>
                    <m:box>
                      <m:boxPr>
                        <m:ctrlPr>
                          <a:rPr lang="pt-BR" sz="2400" i="1">
                            <a:latin typeface="Cambria Math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pos m:val="top"/>
                            <m:ctrlPr>
                              <a:rPr lang="pt-BR" sz="2400" i="1">
                                <a:latin typeface="Cambria Math"/>
                              </a:rPr>
                            </m:ctrlPr>
                          </m:groupChrPr>
                          <m:e/>
                        </m:groupChr>
                      </m:e>
                    </m:box>
                    <m:r>
                      <a:rPr lang="pt-BR" sz="2400" i="1">
                        <a:latin typeface="Cambria Math"/>
                      </a:rPr>
                      <m:t>0 </m:t>
                    </m:r>
                  </m:oMath>
                </a14:m>
                <a:r>
                  <a:rPr lang="pt-BR" sz="2400" dirty="0" smtClean="0"/>
                  <a:t>temos a derivada </a:t>
                </a:r>
                <a:r>
                  <a:rPr lang="pt-BR" sz="2400" dirty="0"/>
                  <a:t>de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𝑦</m:t>
                    </m:r>
                    <m:r>
                      <a:rPr lang="pt-BR" sz="24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sz="24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sz="2400" dirty="0" smtClean="0"/>
                  <a:t> que é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/>
                          </a:rPr>
                          <m:t>𝑑𝑦</m:t>
                        </m:r>
                      </m:num>
                      <m:den>
                        <m:r>
                          <a:rPr lang="pt-BR" sz="2400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pt-BR" sz="2400" i="1">
                        <a:latin typeface="Cambria Math"/>
                      </a:rPr>
                      <m:t>=2</m:t>
                    </m:r>
                    <m:r>
                      <a:rPr lang="pt-BR" sz="2400" i="1">
                        <a:latin typeface="Cambria Math"/>
                      </a:rPr>
                      <m:t>𝑥</m:t>
                    </m:r>
                    <m:r>
                      <a:rPr lang="pt-BR" sz="2400" b="0" i="1" smtClean="0">
                        <a:latin typeface="Cambria Math"/>
                      </a:rPr>
                      <m:t>.</m:t>
                    </m:r>
                  </m:oMath>
                </a14:m>
                <a:endParaRPr lang="pt-BR" sz="2400" dirty="0"/>
              </a:p>
              <a:p>
                <a:pPr>
                  <a:buNone/>
                </a:pPr>
                <a:endParaRPr lang="pt-BR" altLang="pt-BR" sz="2400" dirty="0"/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657764"/>
                <a:ext cx="9144000" cy="1074397"/>
              </a:xfrm>
              <a:prstGeom prst="rect">
                <a:avLst/>
              </a:prstGeom>
              <a:blipFill rotWithShape="1">
                <a:blip r:embed="rId3"/>
                <a:stretch>
                  <a:fillRect l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446" y="-28780"/>
            <a:ext cx="11390166" cy="568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5657764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O Teorema de </a:t>
            </a:r>
            <a:r>
              <a:rPr lang="pt-BR" sz="2400" dirty="0" err="1" smtClean="0"/>
              <a:t>Fermat</a:t>
            </a:r>
            <a:r>
              <a:rPr lang="pt-BR" sz="2400" dirty="0" smtClean="0"/>
              <a:t> afirma que se </a:t>
            </a:r>
            <a:r>
              <a:rPr lang="pt-BR" sz="2400" dirty="0"/>
              <a:t>uma função </a:t>
            </a:r>
            <a:r>
              <a:rPr lang="pt-BR" sz="2400" i="1" dirty="0" smtClean="0"/>
              <a:t>y</a:t>
            </a:r>
            <a:r>
              <a:rPr lang="pt-BR" sz="2400" dirty="0" smtClean="0"/>
              <a:t>=</a:t>
            </a:r>
            <a:r>
              <a:rPr lang="pt-BR" sz="2400" i="1" dirty="0" smtClean="0"/>
              <a:t>f</a:t>
            </a:r>
            <a:r>
              <a:rPr lang="pt-BR" sz="2400" dirty="0" smtClean="0"/>
              <a:t>(</a:t>
            </a:r>
            <a:r>
              <a:rPr lang="pt-BR" sz="2400" i="1" dirty="0" smtClean="0"/>
              <a:t>x</a:t>
            </a:r>
            <a:r>
              <a:rPr lang="pt-BR" sz="2400" dirty="0" smtClean="0"/>
              <a:t>) </a:t>
            </a:r>
            <a:r>
              <a:rPr lang="pt-BR" sz="2400" dirty="0"/>
              <a:t>possui um ponto de </a:t>
            </a:r>
            <a:r>
              <a:rPr lang="pt-BR" sz="2400" dirty="0" smtClean="0"/>
              <a:t>máximo </a:t>
            </a:r>
            <a:r>
              <a:rPr lang="pt-BR" sz="2400" dirty="0"/>
              <a:t>ou </a:t>
            </a:r>
            <a:r>
              <a:rPr lang="pt-BR" sz="2400" dirty="0" smtClean="0"/>
              <a:t>mínimo </a:t>
            </a:r>
            <a:r>
              <a:rPr lang="pt-BR" sz="2400" dirty="0"/>
              <a:t>local em </a:t>
            </a:r>
            <a:r>
              <a:rPr lang="pt-BR" sz="2400" dirty="0" smtClean="0"/>
              <a:t>algum x=c, então a derivada da função nesse ponto </a:t>
            </a:r>
            <a:r>
              <a:rPr lang="pt-BR" sz="2400" dirty="0"/>
              <a:t>e </a:t>
            </a:r>
            <a:r>
              <a:rPr lang="pt-BR" sz="2400" dirty="0" smtClean="0"/>
              <a:t>zero. </a:t>
            </a:r>
            <a:endParaRPr lang="pt-BR" alt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38" y="620688"/>
            <a:ext cx="8037524" cy="484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0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5657764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De fato é o que podemos ilustrar por exemplo com nossa dobradura.</a:t>
            </a:r>
            <a:endParaRPr lang="pt-BR" alt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112" y="404664"/>
            <a:ext cx="5743776" cy="502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0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5657764"/>
                <a:ext cx="9144000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r>
                  <a:rPr lang="pt-BR" sz="2400" dirty="0" smtClean="0"/>
                  <a:t>A função afim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𝑦</m:t>
                    </m:r>
                    <m:r>
                      <a:rPr lang="pt-BR" sz="2400" b="0" i="1" smtClean="0">
                        <a:latin typeface="Cambria Math"/>
                      </a:rPr>
                      <m:t>′</m:t>
                    </m:r>
                    <m:r>
                      <a:rPr lang="pt-BR" sz="2400" i="1">
                        <a:latin typeface="Cambria Math"/>
                      </a:rPr>
                      <m:t>=</m:t>
                    </m:r>
                    <m:r>
                      <a:rPr lang="pt-BR" sz="2400" i="1" smtClean="0">
                        <a:latin typeface="Cambria Math"/>
                      </a:rPr>
                      <m:t>2</m:t>
                    </m:r>
                    <m:r>
                      <a:rPr lang="pt-BR" sz="2400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pt-BR" sz="2400" dirty="0" smtClean="0"/>
                  <a:t>, derivada da função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𝑦</m:t>
                    </m:r>
                    <m:r>
                      <a:rPr lang="pt-BR" sz="24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sz="24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sz="2400" dirty="0" smtClean="0"/>
                  <a:t>, tem zero na origem do plano cartesiano.</a:t>
                </a:r>
                <a:endParaRPr lang="pt-BR" altLang="pt-BR" sz="2400" dirty="0"/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657764"/>
                <a:ext cx="9144000" cy="830997"/>
              </a:xfrm>
              <a:prstGeom prst="rect">
                <a:avLst/>
              </a:prstGeom>
              <a:blipFill rotWithShape="1">
                <a:blip r:embed="rId3"/>
                <a:stretch>
                  <a:fillRect l="-1000" t="-5882" b="-1617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4030688" cy="414908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44" y="620688"/>
            <a:ext cx="4181452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5657764"/>
                <a:ext cx="914400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r>
                  <a:rPr lang="pt-BR" sz="2400" dirty="0" smtClean="0"/>
                  <a:t>Em uma função quadrática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𝑦</m:t>
                    </m:r>
                    <m:r>
                      <a:rPr lang="pt-BR" sz="24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400" b="0" i="1" smtClean="0">
                            <a:latin typeface="Cambria Math"/>
                          </a:rPr>
                          <m:t>𝑎</m:t>
                        </m:r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sz="24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pt-BR" sz="2400" b="0" i="1" smtClean="0">
                        <a:latin typeface="Cambria Math"/>
                      </a:rPr>
                      <m:t>+</m:t>
                    </m:r>
                    <m:r>
                      <a:rPr lang="pt-BR" sz="2400" b="0" i="1" smtClean="0">
                        <a:latin typeface="Cambria Math"/>
                      </a:rPr>
                      <m:t>𝑏𝑥</m:t>
                    </m:r>
                    <m:r>
                      <a:rPr lang="pt-BR" sz="2400" b="0" i="1" smtClean="0">
                        <a:latin typeface="Cambria Math"/>
                      </a:rPr>
                      <m:t>+</m:t>
                    </m:r>
                    <m:r>
                      <a:rPr lang="pt-BR" sz="2400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pt-BR" sz="2400" dirty="0" smtClean="0"/>
                  <a:t>, com </a:t>
                </a:r>
                <a:r>
                  <a:rPr lang="pt-BR" sz="2400" i="1" dirty="0" smtClean="0"/>
                  <a:t>a </a:t>
                </a:r>
                <a:r>
                  <a:rPr lang="pt-BR" sz="2400" dirty="0" smtClean="0"/>
                  <a:t>≠ 0, </a:t>
                </a:r>
                <a:endParaRPr lang="pt-BR" altLang="pt-BR" sz="2400" dirty="0"/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657764"/>
                <a:ext cx="9144000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1000" t="-10526" b="-289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32656"/>
            <a:ext cx="5049733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0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5657764"/>
                <a:ext cx="9144000" cy="12741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r>
                  <a:rPr lang="pt-BR" sz="2400" dirty="0" smtClean="0"/>
                  <a:t>Em uma função quadrática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𝑦</m:t>
                    </m:r>
                    <m:r>
                      <a:rPr lang="pt-BR" sz="24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400" b="0" i="1" smtClean="0">
                            <a:latin typeface="Cambria Math"/>
                          </a:rPr>
                          <m:t>𝑎</m:t>
                        </m:r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sz="24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pt-BR" sz="2400" b="0" i="1" smtClean="0">
                        <a:latin typeface="Cambria Math"/>
                      </a:rPr>
                      <m:t>+</m:t>
                    </m:r>
                    <m:r>
                      <a:rPr lang="pt-BR" sz="2400" b="0" i="1" smtClean="0">
                        <a:latin typeface="Cambria Math"/>
                      </a:rPr>
                      <m:t>𝑏𝑥</m:t>
                    </m:r>
                    <m:r>
                      <a:rPr lang="pt-BR" sz="2400" b="0" i="1" smtClean="0">
                        <a:latin typeface="Cambria Math"/>
                      </a:rPr>
                      <m:t>+</m:t>
                    </m:r>
                    <m:r>
                      <a:rPr lang="pt-BR" sz="2400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pt-BR" sz="2400" dirty="0" smtClean="0"/>
                  <a:t>, com </a:t>
                </a:r>
                <a:r>
                  <a:rPr lang="pt-BR" sz="2400" i="1" dirty="0" smtClean="0"/>
                  <a:t>a </a:t>
                </a:r>
                <a:r>
                  <a:rPr lang="pt-BR" sz="2400" dirty="0" smtClean="0"/>
                  <a:t>≠ 0, a derivada é a função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400" i="1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pt-BR" sz="24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pt-BR" sz="2400" i="1">
                        <a:latin typeface="Cambria Math"/>
                      </a:rPr>
                      <m:t>=2</m:t>
                    </m:r>
                    <m:r>
                      <a:rPr lang="pt-BR" sz="2400" b="0" i="1" smtClean="0">
                        <a:latin typeface="Cambria Math"/>
                      </a:rPr>
                      <m:t>𝑎</m:t>
                    </m:r>
                    <m:r>
                      <a:rPr lang="pt-BR" sz="2400" i="1">
                        <a:latin typeface="Cambria Math"/>
                      </a:rPr>
                      <m:t>𝑥</m:t>
                    </m:r>
                    <m:r>
                      <a:rPr lang="pt-BR" sz="2400" b="0" i="1" smtClean="0">
                        <a:latin typeface="Cambria Math"/>
                      </a:rPr>
                      <m:t>+</m:t>
                    </m:r>
                    <m:r>
                      <a:rPr lang="pt-BR" sz="2400" b="0" i="1" smtClean="0">
                        <a:latin typeface="Cambria Math"/>
                      </a:rPr>
                      <m:t>𝑏</m:t>
                    </m:r>
                  </m:oMath>
                </a14:m>
                <a:r>
                  <a:rPr lang="pt-BR" sz="2400" dirty="0" smtClean="0"/>
                  <a:t>.  </a:t>
                </a:r>
              </a:p>
              <a:p>
                <a:pPr>
                  <a:buNone/>
                </a:pPr>
                <a:r>
                  <a:rPr lang="pt-BR" sz="2400" dirty="0" smtClean="0"/>
                  <a:t> </a:t>
                </a:r>
                <a:endParaRPr lang="pt-BR" altLang="pt-BR" sz="2400" dirty="0"/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657764"/>
                <a:ext cx="9144000" cy="1274195"/>
              </a:xfrm>
              <a:prstGeom prst="rect">
                <a:avLst/>
              </a:prstGeom>
              <a:blipFill rotWithShape="1">
                <a:blip r:embed="rId3"/>
                <a:stretch>
                  <a:fillRect l="-1000" t="-3828" r="-4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648"/>
            <a:ext cx="596809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6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5657764"/>
                <a:ext cx="9144000" cy="1472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r>
                  <a:rPr lang="pt-BR" sz="2400" dirty="0" smtClean="0"/>
                  <a:t>F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azendo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pt-B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400" i="1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pt-BR" sz="24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pt-BR" sz="2400" i="1">
                        <a:latin typeface="Cambria Math"/>
                      </a:rPr>
                      <m:t>=</m:t>
                    </m:r>
                    <m:r>
                      <a:rPr lang="pt-BR" sz="2400" b="0" i="1" smtClean="0">
                        <a:latin typeface="Cambria Math"/>
                      </a:rPr>
                      <m:t>0, </m:t>
                    </m:r>
                  </m:oMath>
                </a14:m>
                <a:r>
                  <a:rPr lang="pt-BR" sz="2400" dirty="0" smtClean="0"/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emos</m:t>
                    </m:r>
                    <m:r>
                      <a:rPr lang="pt-BR" sz="2400" b="0" i="1" smtClean="0">
                        <a:latin typeface="Cambria Math"/>
                      </a:rPr>
                      <m:t> </m:t>
                    </m:r>
                    <m:r>
                      <a:rPr lang="pt-BR" sz="2400" i="1">
                        <a:latin typeface="Cambria Math"/>
                      </a:rPr>
                      <m:t>2</m:t>
                    </m:r>
                    <m:r>
                      <a:rPr lang="pt-BR" sz="2400" i="1">
                        <a:latin typeface="Cambria Math"/>
                      </a:rPr>
                      <m:t>𝑎𝑥</m:t>
                    </m:r>
                    <m:r>
                      <a:rPr lang="pt-BR" sz="2400" i="1">
                        <a:latin typeface="Cambria Math"/>
                      </a:rPr>
                      <m:t>+</m:t>
                    </m:r>
                    <m:r>
                      <a:rPr lang="pt-BR" sz="2400" i="1">
                        <a:latin typeface="Cambria Math"/>
                      </a:rPr>
                      <m:t>𝑏</m:t>
                    </m:r>
                    <m:r>
                      <a:rPr lang="pt-BR" sz="2400" i="1">
                        <a:latin typeface="Cambria Math"/>
                      </a:rPr>
                      <m:t>=0</m:t>
                    </m:r>
                    <m:box>
                      <m:boxPr>
                        <m:ctrlPr>
                          <a:rPr lang="pt-BR" sz="2400" i="1">
                            <a:latin typeface="Cambria Math"/>
                          </a:rPr>
                        </m:ctrlPr>
                      </m:boxPr>
                      <m:e>
                        <m:groupChr>
                          <m:groupChrPr>
                            <m:chr m:val="⇒"/>
                            <m:pos m:val="top"/>
                            <m:ctrlPr>
                              <a:rPr lang="pt-BR" sz="2400" i="1">
                                <a:latin typeface="Cambria Math"/>
                              </a:rPr>
                            </m:ctrlPr>
                          </m:groupChrPr>
                          <m:e/>
                        </m:groupChr>
                      </m:e>
                    </m:box>
                    <m:r>
                      <a:rPr lang="pt-BR" sz="2400" i="1">
                        <a:latin typeface="Cambria Math"/>
                      </a:rPr>
                      <m:t>𝑥</m:t>
                    </m:r>
                    <m:r>
                      <a:rPr lang="pt-BR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/>
                          </a:rPr>
                          <m:t>−</m:t>
                        </m:r>
                        <m:r>
                          <a:rPr lang="pt-BR" sz="2400" i="1">
                            <a:latin typeface="Cambria Math"/>
                          </a:rPr>
                          <m:t>𝑏</m:t>
                        </m:r>
                      </m:num>
                      <m:den>
                        <m:r>
                          <a:rPr lang="pt-BR" sz="2400" i="1">
                            <a:latin typeface="Cambria Math"/>
                          </a:rPr>
                          <m:t>2</m:t>
                        </m:r>
                        <m:r>
                          <a:rPr lang="pt-BR" sz="2400" i="1">
                            <a:latin typeface="Cambria Math"/>
                          </a:rPr>
                          <m:t>𝑎</m:t>
                        </m:r>
                      </m:den>
                    </m:f>
                  </m:oMath>
                </a14:m>
                <a:r>
                  <a:rPr lang="pt-BR" sz="2400" dirty="0" smtClean="0"/>
                  <a:t>, que é a expressão do </a:t>
                </a:r>
                <a:r>
                  <a:rPr lang="pt-BR" sz="2400" i="1" dirty="0" smtClean="0"/>
                  <a:t>x</a:t>
                </a:r>
                <a:r>
                  <a:rPr lang="pt-BR" sz="2400" dirty="0" smtClean="0"/>
                  <a:t> do vértice.  </a:t>
                </a:r>
                <a:endParaRPr lang="pt-BR" sz="2400" dirty="0"/>
              </a:p>
              <a:p>
                <a:pPr>
                  <a:buNone/>
                </a:pPr>
                <a:r>
                  <a:rPr lang="pt-BR" sz="2400" dirty="0" smtClean="0"/>
                  <a:t> </a:t>
                </a:r>
                <a:endParaRPr lang="pt-BR" altLang="pt-BR" sz="2400" dirty="0"/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657764"/>
                <a:ext cx="9144000" cy="1472519"/>
              </a:xfrm>
              <a:prstGeom prst="rect">
                <a:avLst/>
              </a:prstGeom>
              <a:blipFill rotWithShape="1">
                <a:blip r:embed="rId3"/>
                <a:stretch>
                  <a:fillRect l="-1000" r="-18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648"/>
            <a:ext cx="596809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7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taxa de variação instantânea da área é 2</a:t>
            </a:r>
            <a:r>
              <a:rPr lang="pt-BR" altLang="pt-BR" sz="3600" i="1" dirty="0" smtClean="0">
                <a:latin typeface="Arial" charset="0"/>
              </a:rPr>
              <a:t>x. </a:t>
            </a:r>
            <a:endParaRPr lang="pt-BR" altLang="pt-BR" sz="3600" dirty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6156176" y="2959000"/>
                <a:ext cx="1585627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pt-BR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pt-BR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pt-BR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pt-BR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959000"/>
                <a:ext cx="1585627" cy="4700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5802945" y="3933056"/>
                <a:ext cx="2461891" cy="793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pt-BR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pt-BR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pt-BR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/>
                            </a:rPr>
                            <m:t>𝑑𝐴</m:t>
                          </m:r>
                        </m:num>
                        <m:den>
                          <m:r>
                            <a:rPr lang="pt-BR" i="1">
                              <a:latin typeface="Cambria Math"/>
                            </a:rPr>
                            <m:t>𝑑𝑥</m:t>
                          </m:r>
                        </m:den>
                      </m:f>
                      <m:r>
                        <a:rPr lang="pt-BR" i="1">
                          <a:latin typeface="Cambria Math"/>
                        </a:rPr>
                        <m:t>=2</m:t>
                      </m:r>
                      <m:r>
                        <a:rPr lang="pt-BR" i="1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945" y="3933056"/>
                <a:ext cx="2461891" cy="79361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747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8" y="2249210"/>
            <a:ext cx="9103048" cy="460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O aumento da área é a área da figura em forma de “L”.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1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8" y="2249210"/>
            <a:ext cx="9103048" cy="460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O aumento da área é a área da figura em forma de “L”.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57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" y="2265418"/>
            <a:ext cx="9125124" cy="461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Essa área, </a:t>
                </a:r>
                <a14:m>
                  <m:oMath xmlns:m="http://schemas.openxmlformats.org/officeDocument/2006/math">
                    <m:r>
                      <a:rPr lang="pt-BR" altLang="pt-BR" sz="36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𝐴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, é dada por </a:t>
                </a:r>
              </a:p>
            </p:txBody>
          </p:sp>
        </mc:Choice>
        <mc:Fallback xmlns="">
          <p:sp>
            <p:nvSpPr>
              <p:cNvPr id="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646331"/>
              </a:xfrm>
              <a:prstGeom prst="rect">
                <a:avLst/>
              </a:prstGeom>
              <a:blipFill rotWithShape="1">
                <a:blip r:embed="rId3"/>
                <a:stretch>
                  <a:fillRect t="-14151" b="-349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590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6156176" y="2959000"/>
                <a:ext cx="1585627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pt-BR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pt-BR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pt-BR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pt-BR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959000"/>
                <a:ext cx="1585627" cy="4700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5045"/>
            <a:ext cx="9144000" cy="462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24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Essa área, </a:t>
                </a:r>
                <a14:m>
                  <m:oMath xmlns:m="http://schemas.openxmlformats.org/officeDocument/2006/math">
                    <m:r>
                      <a:rPr lang="pt-BR" altLang="pt-BR" sz="36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𝐴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, é dada por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pt-BR" sz="36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𝐴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(∆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247777"/>
              </a:xfrm>
              <a:prstGeom prst="rect">
                <a:avLst/>
              </a:prstGeom>
              <a:blipFill rotWithShape="1">
                <a:blip r:embed="rId5"/>
                <a:stretch>
                  <a:fillRect t="-735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31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33CC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ADE2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0000"/>
        </a:dk1>
        <a:lt1>
          <a:srgbClr val="E4D882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EFE9C1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4663</TotalTime>
  <Words>1536</Words>
  <Application>Microsoft Office PowerPoint</Application>
  <PresentationFormat>Apresentação na tela (4:3)</PresentationFormat>
  <Paragraphs>143</Paragraphs>
  <Slides>47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48" baseType="lpstr"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xx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Palestra Tone genérica</dc:title>
  <dc:creator>x</dc:creator>
  <cp:lastModifiedBy>Brolezzi</cp:lastModifiedBy>
  <cp:revision>195</cp:revision>
  <dcterms:created xsi:type="dcterms:W3CDTF">2000-10-30T21:16:10Z</dcterms:created>
  <dcterms:modified xsi:type="dcterms:W3CDTF">2020-04-03T02:11:07Z</dcterms:modified>
</cp:coreProperties>
</file>