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130"/>
  </p:notesMasterIdLst>
  <p:sldIdLst>
    <p:sldId id="256" r:id="rId2"/>
    <p:sldId id="334" r:id="rId3"/>
    <p:sldId id="395" r:id="rId4"/>
    <p:sldId id="396" r:id="rId5"/>
    <p:sldId id="335" r:id="rId6"/>
    <p:sldId id="397" r:id="rId7"/>
    <p:sldId id="398" r:id="rId8"/>
    <p:sldId id="279" r:id="rId9"/>
    <p:sldId id="399" r:id="rId10"/>
    <p:sldId id="336" r:id="rId11"/>
    <p:sldId id="400" r:id="rId12"/>
    <p:sldId id="401" r:id="rId13"/>
    <p:sldId id="402" r:id="rId14"/>
    <p:sldId id="403" r:id="rId15"/>
    <p:sldId id="404" r:id="rId16"/>
    <p:sldId id="405" r:id="rId17"/>
    <p:sldId id="333" r:id="rId18"/>
    <p:sldId id="337" r:id="rId19"/>
    <p:sldId id="338" r:id="rId20"/>
    <p:sldId id="340" r:id="rId21"/>
    <p:sldId id="407" r:id="rId22"/>
    <p:sldId id="408" r:id="rId23"/>
    <p:sldId id="409" r:id="rId24"/>
    <p:sldId id="410" r:id="rId25"/>
    <p:sldId id="411" r:id="rId26"/>
    <p:sldId id="412" r:id="rId27"/>
    <p:sldId id="413" r:id="rId28"/>
    <p:sldId id="406" r:id="rId29"/>
    <p:sldId id="341" r:id="rId30"/>
    <p:sldId id="329" r:id="rId31"/>
    <p:sldId id="330" r:id="rId32"/>
    <p:sldId id="415" r:id="rId33"/>
    <p:sldId id="414" r:id="rId34"/>
    <p:sldId id="416" r:id="rId35"/>
    <p:sldId id="342" r:id="rId36"/>
    <p:sldId id="343" r:id="rId37"/>
    <p:sldId id="345" r:id="rId38"/>
    <p:sldId id="346" r:id="rId39"/>
    <p:sldId id="417" r:id="rId40"/>
    <p:sldId id="418" r:id="rId41"/>
    <p:sldId id="347" r:id="rId42"/>
    <p:sldId id="349" r:id="rId43"/>
    <p:sldId id="419" r:id="rId44"/>
    <p:sldId id="350" r:id="rId45"/>
    <p:sldId id="348" r:id="rId46"/>
    <p:sldId id="351" r:id="rId47"/>
    <p:sldId id="352" r:id="rId48"/>
    <p:sldId id="360" r:id="rId49"/>
    <p:sldId id="353" r:id="rId50"/>
    <p:sldId id="356" r:id="rId51"/>
    <p:sldId id="357" r:id="rId52"/>
    <p:sldId id="361" r:id="rId53"/>
    <p:sldId id="355" r:id="rId54"/>
    <p:sldId id="562" r:id="rId55"/>
    <p:sldId id="359" r:id="rId56"/>
    <p:sldId id="367" r:id="rId57"/>
    <p:sldId id="368" r:id="rId58"/>
    <p:sldId id="420" r:id="rId59"/>
    <p:sldId id="369" r:id="rId60"/>
    <p:sldId id="421" r:id="rId61"/>
    <p:sldId id="422" r:id="rId62"/>
    <p:sldId id="423" r:id="rId63"/>
    <p:sldId id="431" r:id="rId64"/>
    <p:sldId id="432" r:id="rId65"/>
    <p:sldId id="433" r:id="rId66"/>
    <p:sldId id="434" r:id="rId67"/>
    <p:sldId id="435" r:id="rId68"/>
    <p:sldId id="436" r:id="rId69"/>
    <p:sldId id="437" r:id="rId70"/>
    <p:sldId id="438" r:id="rId71"/>
    <p:sldId id="439" r:id="rId72"/>
    <p:sldId id="440" r:id="rId73"/>
    <p:sldId id="441" r:id="rId74"/>
    <p:sldId id="442" r:id="rId75"/>
    <p:sldId id="443" r:id="rId76"/>
    <p:sldId id="444" r:id="rId77"/>
    <p:sldId id="445" r:id="rId78"/>
    <p:sldId id="446" r:id="rId79"/>
    <p:sldId id="447" r:id="rId80"/>
    <p:sldId id="448" r:id="rId81"/>
    <p:sldId id="449" r:id="rId82"/>
    <p:sldId id="450" r:id="rId83"/>
    <p:sldId id="451" r:id="rId84"/>
    <p:sldId id="452" r:id="rId85"/>
    <p:sldId id="453" r:id="rId86"/>
    <p:sldId id="454" r:id="rId87"/>
    <p:sldId id="455" r:id="rId88"/>
    <p:sldId id="456" r:id="rId89"/>
    <p:sldId id="501" r:id="rId90"/>
    <p:sldId id="554" r:id="rId91"/>
    <p:sldId id="555" r:id="rId92"/>
    <p:sldId id="556" r:id="rId93"/>
    <p:sldId id="499" r:id="rId94"/>
    <p:sldId id="557" r:id="rId95"/>
    <p:sldId id="558" r:id="rId96"/>
    <p:sldId id="563" r:id="rId97"/>
    <p:sldId id="559" r:id="rId98"/>
    <p:sldId id="560" r:id="rId99"/>
    <p:sldId id="561" r:id="rId100"/>
    <p:sldId id="564" r:id="rId101"/>
    <p:sldId id="565" r:id="rId102"/>
    <p:sldId id="566" r:id="rId103"/>
    <p:sldId id="567" r:id="rId104"/>
    <p:sldId id="568" r:id="rId105"/>
    <p:sldId id="569" r:id="rId106"/>
    <p:sldId id="570" r:id="rId107"/>
    <p:sldId id="571" r:id="rId108"/>
    <p:sldId id="572" r:id="rId109"/>
    <p:sldId id="573" r:id="rId110"/>
    <p:sldId id="370" r:id="rId111"/>
    <p:sldId id="371" r:id="rId112"/>
    <p:sldId id="373" r:id="rId113"/>
    <p:sldId id="372" r:id="rId114"/>
    <p:sldId id="374" r:id="rId115"/>
    <p:sldId id="376" r:id="rId116"/>
    <p:sldId id="377" r:id="rId117"/>
    <p:sldId id="378" r:id="rId118"/>
    <p:sldId id="375" r:id="rId119"/>
    <p:sldId id="379" r:id="rId120"/>
    <p:sldId id="380" r:id="rId121"/>
    <p:sldId id="386" r:id="rId122"/>
    <p:sldId id="383" r:id="rId123"/>
    <p:sldId id="384" r:id="rId124"/>
    <p:sldId id="387" r:id="rId125"/>
    <p:sldId id="391" r:id="rId126"/>
    <p:sldId id="390" r:id="rId127"/>
    <p:sldId id="392" r:id="rId128"/>
    <p:sldId id="393" r:id="rId129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89" autoAdjust="0"/>
    <p:restoredTop sz="94660"/>
  </p:normalViewPr>
  <p:slideViewPr>
    <p:cSldViewPr>
      <p:cViewPr varScale="1">
        <p:scale>
          <a:sx n="69" d="100"/>
          <a:sy n="69" d="100"/>
        </p:scale>
        <p:origin x="-133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26CD0D7-E6E0-48DC-8904-4BCFCC770B4F}" type="datetimeFigureOut">
              <a:rPr lang="pt-BR"/>
              <a:pPr>
                <a:defRPr/>
              </a:pPr>
              <a:t>07/04/2017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F32370E-87CE-449C-8C2F-B7D0320C2A5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29017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C9F6C-5FAB-440C-A9A1-9AF8E044567E}" type="datetimeFigureOut">
              <a:rPr lang="pt-BR"/>
              <a:pPr>
                <a:defRPr/>
              </a:pPr>
              <a:t>07/04/2017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20D34-9DC3-4A98-8DE9-6E058B104EB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7168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5D04E-53F1-413E-B559-88E2DEE3F081}" type="datetimeFigureOut">
              <a:rPr lang="pt-BR"/>
              <a:pPr>
                <a:defRPr/>
              </a:pPr>
              <a:t>07/04/2017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5CE40-B5AD-4FE9-91F6-071E12227AE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2689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20435-9EC1-434B-94D5-0589B70303EA}" type="datetimeFigureOut">
              <a:rPr lang="pt-BR"/>
              <a:pPr>
                <a:defRPr/>
              </a:pPr>
              <a:t>07/04/2017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D999F-56BB-425E-85E3-F07B7FDF7B4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7262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B3C4F-758C-47C4-B933-D4FAB245CEEE}" type="datetimeFigureOut">
              <a:rPr lang="pt-BR"/>
              <a:pPr>
                <a:defRPr/>
              </a:pPr>
              <a:t>07/04/2017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868FF-9CE1-4BEF-A9F0-33ABE66B6B0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9534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25DEB-688E-4C50-97BC-BB579E0FFFB5}" type="datetimeFigureOut">
              <a:rPr lang="pt-BR"/>
              <a:pPr>
                <a:defRPr/>
              </a:pPr>
              <a:t>07/04/2017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CED7F-B0DD-444F-A91B-50118F18685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1223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99AA5-28BF-4D95-9781-9E4E5A082E37}" type="datetimeFigureOut">
              <a:rPr lang="pt-BR"/>
              <a:pPr>
                <a:defRPr/>
              </a:pPr>
              <a:t>07/04/2017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6A12A-EF48-4A0D-801A-9F542DA6BD7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2470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FEF3B-90B1-411D-80F4-4FF18D32B69E}" type="datetimeFigureOut">
              <a:rPr lang="pt-BR"/>
              <a:pPr>
                <a:defRPr/>
              </a:pPr>
              <a:t>07/04/2017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58D35-4343-4D7B-AFE2-464DE6983FD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6028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6AE88-7358-4876-8F08-EFE9835213C7}" type="datetimeFigureOut">
              <a:rPr lang="pt-BR"/>
              <a:pPr>
                <a:defRPr/>
              </a:pPr>
              <a:t>07/04/2017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9AEAB-B39F-49F0-82D1-E05D4193193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450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C6DCB-4926-4D78-82FF-70A245AAF208}" type="datetimeFigureOut">
              <a:rPr lang="pt-BR"/>
              <a:pPr>
                <a:defRPr/>
              </a:pPr>
              <a:t>07/04/2017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16270-95FC-4149-94D3-045F45C3B27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0996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D7C88-1851-45C1-BE7C-D82A8BF6FA8E}" type="datetimeFigureOut">
              <a:rPr lang="pt-BR"/>
              <a:pPr>
                <a:defRPr/>
              </a:pPr>
              <a:t>07/04/2017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B1BF8-B1C6-449A-ADD3-BEFC5BE8DD2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5404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D2400-CDEA-4A6D-82D8-DC6A11B9FD81}" type="datetimeFigureOut">
              <a:rPr lang="pt-BR"/>
              <a:pPr>
                <a:defRPr/>
              </a:pPr>
              <a:t>07/04/2017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0E209-D46A-478A-9B70-6ABEC2FFF6C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1886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28B661E-D3A0-40F0-920B-9AA84DD21759}" type="datetimeFigureOut">
              <a:rPr lang="pt-BR"/>
              <a:pPr>
                <a:defRPr/>
              </a:pPr>
              <a:t>07/04/2017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0803713-73D5-4354-A430-81DB91A6AC8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brolezzi@usp.br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4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gif"/><Relationship Id="rId5" Type="http://schemas.openxmlformats.org/officeDocument/2006/relationships/image" Target="../media/image25.png"/><Relationship Id="rId4" Type="http://schemas.openxmlformats.org/officeDocument/2006/relationships/image" Target="../media/image240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0.png"/><Relationship Id="rId4" Type="http://schemas.openxmlformats.org/officeDocument/2006/relationships/image" Target="../media/image350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b="1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b="1" dirty="0"/>
          </a:p>
          <a:p>
            <a:pPr>
              <a:defRPr/>
            </a:pPr>
            <a:r>
              <a:rPr lang="pt-BR" b="1" dirty="0" smtClean="0">
                <a:solidFill>
                  <a:schemeClr val="tx1"/>
                </a:solidFill>
              </a:rPr>
              <a:t>Logaritmos</a:t>
            </a:r>
            <a:endParaRPr lang="pt-BR" b="1" dirty="0">
              <a:solidFill>
                <a:schemeClr val="tx1"/>
              </a:solidFill>
            </a:endParaRPr>
          </a:p>
          <a:p>
            <a:pPr>
              <a:defRPr/>
            </a:pPr>
            <a:endParaRPr lang="pt-BR" b="1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dirty="0">
                <a:solidFill>
                  <a:schemeClr val="tx1"/>
                </a:solidFill>
              </a:rPr>
              <a:t>Antonio Carlos Brolezzi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dirty="0">
              <a:solidFill>
                <a:schemeClr val="tx1"/>
              </a:solidFill>
              <a:hlinkClick r:id="rId2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dirty="0" smtClean="0">
                <a:solidFill>
                  <a:schemeClr val="tx1"/>
                </a:solidFill>
                <a:hlinkClick r:id="rId2"/>
              </a:rPr>
              <a:t>brolezzi@ime.usp.br</a:t>
            </a:r>
            <a:endParaRPr lang="pt-BR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96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𝑐</m:t>
                          </m:r>
                        </m:sup>
                      </m:sSup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𝑏</m:t>
                      </m:r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pt-BR" sz="9600" i="1">
                        <a:solidFill>
                          <a:schemeClr val="tx1"/>
                        </a:solidFill>
                        <a:latin typeface="Cambria Math"/>
                      </a:rPr>
                      <m:t>𝑎</m:t>
                    </m:r>
                    <m:r>
                      <a:rPr lang="pt-BR" sz="96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ad>
                      <m:radPr>
                        <m:ctrlPr>
                          <a:rPr lang="pt-BR" sz="96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radPr>
                      <m:deg>
                        <m:r>
                          <a:rPr lang="pt-BR" sz="96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𝑐</m:t>
                        </m:r>
                      </m:deg>
                      <m:e>
                        <m:r>
                          <a:rPr lang="pt-BR" sz="96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𝑏</m:t>
                        </m:r>
                      </m:e>
                    </m:rad>
                  </m:oMath>
                </a14:m>
                <a:r>
                  <a:rPr lang="pt-BR" sz="9600" dirty="0">
                    <a:solidFill>
                      <a:schemeClr val="tx1"/>
                    </a:solidFill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9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96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c</m:t>
                              </m:r>
                              <m:r>
                                <a:rPr lang="pt-BR" sz="96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pt-BR" sz="96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9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fName>
                        <m:e>
                          <m: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𝑏</m:t>
                          </m:r>
                        </m:e>
                      </m:func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  <a:p>
                <a:endParaRPr lang="pt-BR" sz="9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235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7508"/>
            <a:ext cx="9144000" cy="4442984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27384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Que função expressa a área sob f(x)=1/x, de 1 a x?</a:t>
            </a: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26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7508"/>
            <a:ext cx="9144000" cy="4442984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27384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A função área é A(x)=</a:t>
            </a:r>
            <a:r>
              <a:rPr lang="pt-BR" altLang="pt-BR" sz="3600" dirty="0" err="1" smtClean="0">
                <a:latin typeface="Arial" charset="0"/>
              </a:rPr>
              <a:t>lnx</a:t>
            </a:r>
            <a:r>
              <a:rPr lang="pt-BR" altLang="pt-BR" sz="3600" dirty="0" smtClean="0">
                <a:latin typeface="Arial" charset="0"/>
              </a:rPr>
              <a:t> (logaritmo natural, base e)</a:t>
            </a: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93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2"/>
              <p:cNvSpPr txBox="1">
                <a:spLocks noChangeArrowheads="1"/>
              </p:cNvSpPr>
              <p:nvPr/>
            </p:nvSpPr>
            <p:spPr bwMode="auto">
              <a:xfrm>
                <a:off x="0" y="-27384"/>
                <a:ext cx="8839200" cy="14788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Que função expressa a área sob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altLang="pt-BR" sz="36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altLang="pt-BR" sz="3600" b="0" i="1" smtClean="0">
                            <a:latin typeface="Cambria Math"/>
                          </a:rPr>
                          <m:t>𝑥𝑙𝑛</m:t>
                        </m:r>
                        <m:r>
                          <a:rPr lang="pt-BR" altLang="pt-BR" sz="36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altLang="pt-BR" sz="3600" dirty="0" smtClean="0">
                    <a:latin typeface="Arial" charset="0"/>
                  </a:rPr>
                  <a:t>, de 1 a x?</a:t>
                </a:r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3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27384"/>
                <a:ext cx="8839200" cy="1478803"/>
              </a:xfrm>
              <a:prstGeom prst="rect">
                <a:avLst/>
              </a:prstGeom>
              <a:blipFill rotWithShape="1">
                <a:blip r:embed="rId2"/>
                <a:stretch>
                  <a:fillRect t="-6198" b="-289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0352"/>
            <a:ext cx="9144000" cy="444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6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0" y="-27384"/>
                <a:ext cx="8839200" cy="1200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A função área é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𝐴</m:t>
                    </m:r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pt-BR" altLang="pt-BR" sz="3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pt-BR" altLang="pt-BR" sz="3600" b="0" i="0" smtClean="0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pt-BR" altLang="pt-BR" sz="3600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func>
                  </m:oMath>
                </a14:m>
                <a:r>
                  <a:rPr lang="pt-BR" altLang="pt-BR" sz="3600" dirty="0" smtClean="0">
                    <a:latin typeface="Arial" charset="0"/>
                  </a:rPr>
                  <a:t>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(função logarítmica na base 2)</a:t>
                </a:r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4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27384"/>
                <a:ext cx="8839200" cy="1200329"/>
              </a:xfrm>
              <a:prstGeom prst="rect">
                <a:avLst/>
              </a:prstGeom>
              <a:blipFill rotWithShape="1">
                <a:blip r:embed="rId2"/>
                <a:stretch>
                  <a:fillRect t="-7653" b="-188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0352"/>
            <a:ext cx="9144000" cy="444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8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2"/>
              <p:cNvSpPr txBox="1">
                <a:spLocks noChangeArrowheads="1"/>
              </p:cNvSpPr>
              <p:nvPr/>
            </p:nvSpPr>
            <p:spPr bwMode="auto">
              <a:xfrm>
                <a:off x="0" y="-27384"/>
                <a:ext cx="8839200" cy="14788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Que função expressa a área sob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altLang="pt-BR" sz="36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altLang="pt-BR" sz="3600" b="0" i="1" smtClean="0">
                            <a:latin typeface="Cambria Math"/>
                          </a:rPr>
                          <m:t>𝑥𝑙𝑛</m:t>
                        </m:r>
                        <m:r>
                          <a:rPr lang="pt-BR" altLang="pt-BR" sz="3600" b="0" i="1" smtClean="0">
                            <a:latin typeface="Cambria Math"/>
                          </a:rPr>
                          <m:t>10</m:t>
                        </m:r>
                      </m:den>
                    </m:f>
                  </m:oMath>
                </a14:m>
                <a:r>
                  <a:rPr lang="pt-BR" altLang="pt-BR" sz="3600" dirty="0" smtClean="0">
                    <a:latin typeface="Arial" charset="0"/>
                  </a:rPr>
                  <a:t>, de 1 a x?</a:t>
                </a:r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3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27384"/>
                <a:ext cx="8839200" cy="1478803"/>
              </a:xfrm>
              <a:prstGeom prst="rect">
                <a:avLst/>
              </a:prstGeom>
              <a:blipFill rotWithShape="1">
                <a:blip r:embed="rId2"/>
                <a:stretch>
                  <a:fillRect t="-6198" b="-289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1"/>
            <a:ext cx="9144000" cy="4441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02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0" y="-27384"/>
                <a:ext cx="8839200" cy="1200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A função área é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𝐴</m:t>
                    </m:r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pt-BR" altLang="pt-BR" sz="3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pt-BR" altLang="pt-BR" sz="3600" b="0" i="0" smtClean="0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pt-BR" altLang="pt-BR" sz="3600" b="0" i="1" smtClean="0">
                                <a:latin typeface="Cambria Math"/>
                              </a:rPr>
                              <m:t>10</m:t>
                            </m:r>
                          </m:sub>
                        </m:sSub>
                      </m:fName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func>
                  </m:oMath>
                </a14:m>
                <a:r>
                  <a:rPr lang="pt-BR" altLang="pt-BR" sz="3600" dirty="0" smtClean="0">
                    <a:latin typeface="Arial" charset="0"/>
                  </a:rPr>
                  <a:t>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(função logarítmica na base 10)</a:t>
                </a:r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4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27384"/>
                <a:ext cx="8839200" cy="1200329"/>
              </a:xfrm>
              <a:prstGeom prst="rect">
                <a:avLst/>
              </a:prstGeom>
              <a:blipFill rotWithShape="1">
                <a:blip r:embed="rId2"/>
                <a:stretch>
                  <a:fillRect t="-7653" b="-188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1"/>
            <a:ext cx="9144000" cy="4441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94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0" y="-27384"/>
                <a:ext cx="8839200" cy="2267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dirty="0" smtClean="0">
                    <a:latin typeface="Arial" charset="0"/>
                  </a:rPr>
                  <a:t>A integral indefinida da função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pt-BR" altLang="pt-BR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pt-BR" altLang="pt-BR" i="1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altLang="pt-BR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altLang="pt-BR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altLang="pt-BR" i="1">
                            <a:latin typeface="Cambria Math"/>
                          </a:rPr>
                          <m:t>𝑥𝑙𝑛</m:t>
                        </m:r>
                        <m:r>
                          <a:rPr lang="pt-BR" altLang="pt-BR" b="0" i="1" smtClean="0">
                            <a:latin typeface="Cambria Math"/>
                          </a:rPr>
                          <m:t>𝑎</m:t>
                        </m:r>
                      </m:den>
                    </m:f>
                  </m:oMath>
                </a14:m>
                <a:r>
                  <a:rPr lang="pt-BR" altLang="pt-BR" dirty="0" smtClean="0">
                    <a:latin typeface="Arial" charset="0"/>
                  </a:rPr>
                  <a:t>, com a&gt;0, a≠1, é a função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pt-BR" altLang="pt-BR" b="0" i="1" smtClean="0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pt-BR" altLang="pt-BR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b="0" i="1" smtClean="0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pt-BR" altLang="pt-BR" b="0" i="1" smtClean="0"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pt-BR" altLang="pt-BR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pt-BR" altLang="pt-BR" b="0" i="0" smtClean="0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pt-BR" altLang="pt-BR" b="0" i="1" smtClean="0"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d>
                          <m:dPr>
                            <m:begChr m:val="|"/>
                            <m:endChr m:val="|"/>
                            <m:ctrlPr>
                              <a:rPr lang="pt-BR" altLang="pt-BR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t-BR" altLang="pt-BR" b="0" i="1" smtClean="0">
                                <a:latin typeface="Cambria Math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r>
                  <a:rPr lang="pt-BR" altLang="pt-BR" dirty="0" smtClean="0">
                    <a:latin typeface="Arial" charset="0"/>
                  </a:rPr>
                  <a:t>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dirty="0" smtClean="0">
                    <a:latin typeface="Arial" charset="0"/>
                  </a:rPr>
                  <a:t>(função logarítmica na base </a:t>
                </a:r>
                <a:r>
                  <a:rPr lang="pt-BR" altLang="pt-BR" i="1" dirty="0" smtClean="0">
                    <a:latin typeface="Arial" charset="0"/>
                  </a:rPr>
                  <a:t>a </a:t>
                </a:r>
                <a:r>
                  <a:rPr lang="pt-BR" altLang="pt-BR" dirty="0" smtClean="0">
                    <a:latin typeface="Arial" charset="0"/>
                  </a:rPr>
                  <a:t>do módulo de</a:t>
                </a:r>
                <a:r>
                  <a:rPr lang="pt-BR" altLang="pt-BR" i="1" dirty="0" smtClean="0">
                    <a:latin typeface="Arial" charset="0"/>
                  </a:rPr>
                  <a:t> x</a:t>
                </a:r>
                <a:r>
                  <a:rPr lang="pt-BR" altLang="pt-BR" dirty="0" smtClean="0">
                    <a:latin typeface="Arial" charset="0"/>
                  </a:rPr>
                  <a:t>)</a:t>
                </a:r>
                <a:endParaRPr lang="pt-BR" altLang="pt-BR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4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27384"/>
                <a:ext cx="8839200" cy="2267672"/>
              </a:xfrm>
              <a:prstGeom prst="rect">
                <a:avLst/>
              </a:prstGeom>
              <a:blipFill rotWithShape="1">
                <a:blip r:embed="rId2"/>
                <a:stretch>
                  <a:fillRect l="-138" t="-3495" r="-138" b="-77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61" y="2423609"/>
            <a:ext cx="9186273" cy="446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21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0" y="-27384"/>
                <a:ext cx="8839200" cy="2267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dirty="0" smtClean="0">
                    <a:latin typeface="Arial" charset="0"/>
                  </a:rPr>
                  <a:t>A integral indefinida da função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pt-BR" altLang="pt-BR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pt-BR" altLang="pt-BR" i="1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altLang="pt-BR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altLang="pt-BR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altLang="pt-BR" i="1">
                            <a:latin typeface="Cambria Math"/>
                          </a:rPr>
                          <m:t>𝑥𝑙𝑛</m:t>
                        </m:r>
                        <m:r>
                          <a:rPr lang="pt-BR" altLang="pt-BR" b="0" i="1" smtClean="0">
                            <a:latin typeface="Cambria Math"/>
                          </a:rPr>
                          <m:t>𝑎</m:t>
                        </m:r>
                      </m:den>
                    </m:f>
                  </m:oMath>
                </a14:m>
                <a:r>
                  <a:rPr lang="pt-BR" altLang="pt-BR" dirty="0" smtClean="0">
                    <a:latin typeface="Arial" charset="0"/>
                  </a:rPr>
                  <a:t>, com a&gt;0, </a:t>
                </a:r>
                <a:r>
                  <a:rPr lang="pt-BR" altLang="pt-BR" smtClean="0">
                    <a:latin typeface="Arial" charset="0"/>
                  </a:rPr>
                  <a:t>a≠1, é </a:t>
                </a:r>
                <a:r>
                  <a:rPr lang="pt-BR" altLang="pt-BR" dirty="0" smtClean="0">
                    <a:latin typeface="Arial" charset="0"/>
                  </a:rPr>
                  <a:t>a função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pt-BR" altLang="pt-BR" b="0" i="1" smtClean="0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pt-BR" altLang="pt-BR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b="0" i="1" smtClean="0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pt-BR" altLang="pt-BR" b="0" i="1" smtClean="0"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pt-BR" altLang="pt-BR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pt-BR" altLang="pt-BR" b="0" i="0" smtClean="0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pt-BR" altLang="pt-BR" b="0" i="1" smtClean="0"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d>
                          <m:dPr>
                            <m:begChr m:val="|"/>
                            <m:endChr m:val="|"/>
                            <m:ctrlPr>
                              <a:rPr lang="pt-BR" altLang="pt-BR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t-BR" altLang="pt-BR" b="0" i="1" smtClean="0">
                                <a:latin typeface="Cambria Math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r>
                  <a:rPr lang="pt-BR" altLang="pt-BR" dirty="0" smtClean="0">
                    <a:latin typeface="Arial" charset="0"/>
                  </a:rPr>
                  <a:t>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dirty="0" smtClean="0">
                    <a:latin typeface="Arial" charset="0"/>
                  </a:rPr>
                  <a:t>(função logarítmica na base </a:t>
                </a:r>
                <a:r>
                  <a:rPr lang="pt-BR" altLang="pt-BR" i="1" dirty="0" smtClean="0">
                    <a:latin typeface="Arial" charset="0"/>
                  </a:rPr>
                  <a:t>a </a:t>
                </a:r>
                <a:r>
                  <a:rPr lang="pt-BR" altLang="pt-BR" dirty="0" smtClean="0">
                    <a:latin typeface="Arial" charset="0"/>
                  </a:rPr>
                  <a:t>do módulo de</a:t>
                </a:r>
                <a:r>
                  <a:rPr lang="pt-BR" altLang="pt-BR" i="1" dirty="0" smtClean="0">
                    <a:latin typeface="Arial" charset="0"/>
                  </a:rPr>
                  <a:t> x</a:t>
                </a:r>
                <a:r>
                  <a:rPr lang="pt-BR" altLang="pt-BR" dirty="0" smtClean="0">
                    <a:latin typeface="Arial" charset="0"/>
                  </a:rPr>
                  <a:t>)</a:t>
                </a:r>
                <a:endParaRPr lang="pt-BR" altLang="pt-BR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4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27384"/>
                <a:ext cx="8839200" cy="2267672"/>
              </a:xfrm>
              <a:prstGeom prst="rect">
                <a:avLst/>
              </a:prstGeom>
              <a:blipFill rotWithShape="1">
                <a:blip r:embed="rId2"/>
                <a:stretch>
                  <a:fillRect l="-138" t="-3495" r="-138" b="-77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9043619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21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0" y="-27384"/>
                <a:ext cx="8839200" cy="2267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dirty="0" smtClean="0">
                    <a:latin typeface="Arial" charset="0"/>
                  </a:rPr>
                  <a:t>A integral indefinida da função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pt-BR" altLang="pt-BR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pt-BR" altLang="pt-BR" i="1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altLang="pt-BR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altLang="pt-BR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altLang="pt-BR" i="1">
                            <a:latin typeface="Cambria Math"/>
                          </a:rPr>
                          <m:t>𝑥</m:t>
                        </m:r>
                      </m:den>
                    </m:f>
                  </m:oMath>
                </a14:m>
                <a:r>
                  <a:rPr lang="pt-BR" altLang="pt-BR" dirty="0" smtClean="0">
                    <a:latin typeface="Arial" charset="0"/>
                  </a:rPr>
                  <a:t> é a função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pt-BR" altLang="pt-BR" b="0" i="1" smtClean="0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pt-BR" altLang="pt-BR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b="0" i="1" smtClean="0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pt-BR" altLang="pt-BR" b="0" i="1" smtClean="0">
                            <a:latin typeface="Cambria Math"/>
                          </a:rPr>
                        </m:ctrlPr>
                      </m:funcPr>
                      <m:fName>
                        <m:r>
                          <a:rPr lang="pt-BR" altLang="pt-BR" b="0" i="1" smtClean="0">
                            <a:latin typeface="Cambria Math"/>
                          </a:rPr>
                          <m:t>𝑙𝑛</m:t>
                        </m:r>
                      </m:fName>
                      <m:e>
                        <m:d>
                          <m:dPr>
                            <m:begChr m:val="|"/>
                            <m:endChr m:val="|"/>
                            <m:ctrlPr>
                              <a:rPr lang="pt-BR" altLang="pt-BR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t-BR" altLang="pt-BR" b="0" i="1" smtClean="0">
                                <a:latin typeface="Cambria Math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r>
                  <a:rPr lang="pt-BR" altLang="pt-BR" dirty="0" smtClean="0">
                    <a:latin typeface="Arial" charset="0"/>
                  </a:rPr>
                  <a:t>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dirty="0" smtClean="0">
                    <a:latin typeface="Arial" charset="0"/>
                  </a:rPr>
                  <a:t>(função logarítmica natural, base </a:t>
                </a:r>
                <a:r>
                  <a:rPr lang="pt-BR" altLang="pt-BR" i="1" dirty="0" smtClean="0">
                    <a:latin typeface="Arial" charset="0"/>
                  </a:rPr>
                  <a:t>e</a:t>
                </a:r>
                <a:r>
                  <a:rPr lang="pt-BR" altLang="pt-BR" dirty="0" smtClean="0">
                    <a:latin typeface="Arial" charset="0"/>
                  </a:rPr>
                  <a:t>)</a:t>
                </a:r>
                <a:endParaRPr lang="pt-BR" altLang="pt-BR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4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27384"/>
                <a:ext cx="8839200" cy="2267672"/>
              </a:xfrm>
              <a:prstGeom prst="rect">
                <a:avLst/>
              </a:prstGeom>
              <a:blipFill rotWithShape="1">
                <a:blip r:embed="rId2"/>
                <a:stretch>
                  <a:fillRect t="-3495" b="-77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426407"/>
            <a:ext cx="9180512" cy="4458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54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0" y="-27384"/>
                <a:ext cx="8839200" cy="2267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dirty="0" smtClean="0">
                    <a:latin typeface="Arial" charset="0"/>
                  </a:rPr>
                  <a:t>A integral indefinida da função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pt-BR" altLang="pt-BR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pt-BR" altLang="pt-BR" i="1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altLang="pt-BR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altLang="pt-BR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altLang="pt-BR" i="1">
                            <a:latin typeface="Cambria Math"/>
                          </a:rPr>
                          <m:t>𝑥𝑙𝑛</m:t>
                        </m:r>
                        <m:r>
                          <a:rPr lang="pt-BR" altLang="pt-BR" b="0" i="1" smtClean="0">
                            <a:latin typeface="Cambria Math"/>
                          </a:rPr>
                          <m:t>𝑎</m:t>
                        </m:r>
                      </m:den>
                    </m:f>
                  </m:oMath>
                </a14:m>
                <a:r>
                  <a:rPr lang="pt-BR" altLang="pt-BR" dirty="0" smtClean="0">
                    <a:latin typeface="Arial" charset="0"/>
                  </a:rPr>
                  <a:t>, com a&gt;0, </a:t>
                </a:r>
                <a:r>
                  <a:rPr lang="pt-BR" altLang="pt-BR" smtClean="0">
                    <a:latin typeface="Arial" charset="0"/>
                  </a:rPr>
                  <a:t>a≠1, é </a:t>
                </a:r>
                <a:r>
                  <a:rPr lang="pt-BR" altLang="pt-BR" dirty="0" smtClean="0">
                    <a:latin typeface="Arial" charset="0"/>
                  </a:rPr>
                  <a:t>a função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pt-BR" altLang="pt-BR" b="0" i="1" smtClean="0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pt-BR" altLang="pt-BR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b="0" i="1" smtClean="0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pt-BR" altLang="pt-BR" b="0" i="1" smtClean="0"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pt-BR" altLang="pt-BR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pt-BR" altLang="pt-BR" b="0" i="0" smtClean="0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pt-BR" altLang="pt-BR" b="0" i="1" smtClean="0"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d>
                          <m:dPr>
                            <m:begChr m:val="|"/>
                            <m:endChr m:val="|"/>
                            <m:ctrlPr>
                              <a:rPr lang="pt-BR" altLang="pt-BR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t-BR" altLang="pt-BR" b="0" i="1" smtClean="0">
                                <a:latin typeface="Cambria Math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r>
                  <a:rPr lang="pt-BR" altLang="pt-BR" dirty="0" smtClean="0">
                    <a:latin typeface="Arial" charset="0"/>
                  </a:rPr>
                  <a:t>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dirty="0" smtClean="0">
                    <a:latin typeface="Arial" charset="0"/>
                  </a:rPr>
                  <a:t>(função logarítmica na base </a:t>
                </a:r>
                <a:r>
                  <a:rPr lang="pt-BR" altLang="pt-BR" i="1" dirty="0" smtClean="0">
                    <a:latin typeface="Arial" charset="0"/>
                  </a:rPr>
                  <a:t>a </a:t>
                </a:r>
                <a:r>
                  <a:rPr lang="pt-BR" altLang="pt-BR" dirty="0" smtClean="0">
                    <a:latin typeface="Arial" charset="0"/>
                  </a:rPr>
                  <a:t>do módulo de</a:t>
                </a:r>
                <a:r>
                  <a:rPr lang="pt-BR" altLang="pt-BR" i="1" dirty="0" smtClean="0">
                    <a:latin typeface="Arial" charset="0"/>
                  </a:rPr>
                  <a:t> x</a:t>
                </a:r>
                <a:r>
                  <a:rPr lang="pt-BR" altLang="pt-BR" dirty="0" smtClean="0">
                    <a:latin typeface="Arial" charset="0"/>
                  </a:rPr>
                  <a:t>)</a:t>
                </a:r>
                <a:endParaRPr lang="pt-BR" altLang="pt-BR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4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27384"/>
                <a:ext cx="8839200" cy="2267672"/>
              </a:xfrm>
              <a:prstGeom prst="rect">
                <a:avLst/>
              </a:prstGeom>
              <a:blipFill rotWithShape="1">
                <a:blip r:embed="rId2"/>
                <a:stretch>
                  <a:fillRect l="-138" t="-3495" r="-138" b="-77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92" y="2442400"/>
            <a:ext cx="9144000" cy="444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1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96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e>
                        <m:sup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pt-BR" sz="9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9</m:t>
                      </m:r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pt-BR" sz="9600" b="0" i="1" smtClean="0">
                        <a:solidFill>
                          <a:schemeClr val="tx1"/>
                        </a:solidFill>
                        <a:latin typeface="Cambria Math"/>
                      </a:rPr>
                      <m:t>3</m:t>
                    </m:r>
                    <m:r>
                      <a:rPr lang="pt-BR" sz="96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pt-BR" sz="96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pt-BR" sz="9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9</m:t>
                        </m:r>
                      </m:e>
                    </m:rad>
                  </m:oMath>
                </a14:m>
                <a:r>
                  <a:rPr lang="pt-BR" sz="9600" dirty="0">
                    <a:solidFill>
                      <a:schemeClr val="tx1"/>
                    </a:solidFill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9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BR" sz="96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  <m:r>
                                <a:rPr lang="pt-BR" sz="96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pt-BR" sz="96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9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fName>
                        <m:e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9</m:t>
                          </m:r>
                        </m:e>
                      </m:func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  <a:p>
                <a:endParaRPr lang="pt-BR" sz="9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6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extLst/>
        </p:spPr>
        <p:txBody>
          <a:bodyPr/>
          <a:lstStyle/>
          <a:p>
            <a:pPr>
              <a:defRPr/>
            </a:pPr>
            <a:r>
              <a:rPr lang="pt-PT" dirty="0"/>
              <a:t>Nossa sensibilidade é afetada de modo logaritmico. Ou seja, percebemos variações de grandezas que nos afetam não de modo linear, mas de modo </a:t>
            </a:r>
            <a:r>
              <a:rPr lang="pt-PT" dirty="0" smtClean="0"/>
              <a:t>exponencial.</a:t>
            </a:r>
            <a:endParaRPr lang="pt-PT" dirty="0"/>
          </a:p>
          <a:p>
            <a:pPr>
              <a:defRPr/>
            </a:pPr>
            <a:endParaRPr lang="pt-PT" dirty="0"/>
          </a:p>
          <a:p>
            <a:pPr>
              <a:defRPr/>
            </a:pPr>
            <a:r>
              <a:rPr lang="pt-PT" dirty="0"/>
              <a:t>Por exemplo, nosso ouvido percebe uma mudança de pressão que indica um aumento considerável de sons, quando este passa a uma próxima potência de 10.</a:t>
            </a:r>
          </a:p>
          <a:p>
            <a:pPr>
              <a:defRPr/>
            </a:pPr>
            <a:endParaRPr lang="pt-PT" dirty="0"/>
          </a:p>
          <a:p>
            <a:pPr>
              <a:defRPr/>
            </a:pPr>
            <a:endParaRPr lang="pt-PT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</p:txBody>
      </p:sp>
    </p:spTree>
    <p:extLst>
      <p:ext uri="{BB962C8B-B14F-4D97-AF65-F5344CB8AC3E}">
        <p14:creationId xmlns:p14="http://schemas.microsoft.com/office/powerpoint/2010/main" val="313645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3995936" cy="6858000"/>
          </a:xfrm>
          <a:extLst/>
        </p:spPr>
        <p:txBody>
          <a:bodyPr/>
          <a:lstStyle/>
          <a:p>
            <a:pPr>
              <a:defRPr/>
            </a:pPr>
            <a:r>
              <a:rPr lang="pt-PT" dirty="0"/>
              <a:t>Quando a pressão sonora passa de uma potência de 10 a outra, a escala de decibeis assinala uma mudança linear, mais fácil de acompanhar.</a:t>
            </a:r>
          </a:p>
          <a:p>
            <a:pPr>
              <a:defRPr/>
            </a:pPr>
            <a:endParaRPr lang="pt-PT" dirty="0"/>
          </a:p>
          <a:p>
            <a:pPr>
              <a:defRPr/>
            </a:pPr>
            <a:endParaRPr lang="pt-PT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</p:txBody>
      </p:sp>
      <p:pic>
        <p:nvPicPr>
          <p:cNvPr id="1026" name="Picture 2" descr="http://www.fonologia.org/imagens/img_som_decibe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004" y="-2134791"/>
            <a:ext cx="4762500" cy="902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03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3995936" cy="6858000"/>
          </a:xfrm>
          <a:extLst/>
        </p:spPr>
        <p:txBody>
          <a:bodyPr/>
          <a:lstStyle/>
          <a:p>
            <a:pPr>
              <a:defRPr/>
            </a:pPr>
            <a:r>
              <a:rPr lang="pt-PT"/>
              <a:t>Quando a pressão sonora passa de uma potência de 10 a outra, a escala de decibeis assinala uma mudança linear, mais fácil de acompanhar.</a:t>
            </a:r>
            <a:endParaRPr lang="pt-PT" dirty="0"/>
          </a:p>
          <a:p>
            <a:pPr>
              <a:defRPr/>
            </a:pPr>
            <a:endParaRPr lang="pt-PT" dirty="0"/>
          </a:p>
          <a:p>
            <a:pPr>
              <a:defRPr/>
            </a:pPr>
            <a:endParaRPr lang="pt-PT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</p:txBody>
      </p:sp>
      <p:pic>
        <p:nvPicPr>
          <p:cNvPr id="1026" name="Picture 2" descr="http://www.fonologia.org/imagens/img_som_decibe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11329"/>
            <a:ext cx="4762500" cy="902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97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5076056" cy="6858000"/>
          </a:xfrm>
          <a:extLst/>
        </p:spPr>
        <p:txBody>
          <a:bodyPr/>
          <a:lstStyle/>
          <a:p>
            <a:r>
              <a:rPr lang="pt-BR" b="1" dirty="0"/>
              <a:t>Decibel e Escala Logarítmica</a:t>
            </a:r>
          </a:p>
          <a:p>
            <a:endParaRPr lang="pt-BR" dirty="0"/>
          </a:p>
          <a:p>
            <a:r>
              <a:rPr lang="pt-BR" dirty="0"/>
              <a:t>Decibel é a razão logarítmica entre duas potências ou intensidades e é dado pela expressão:</a:t>
            </a:r>
          </a:p>
          <a:p>
            <a:r>
              <a:rPr lang="pt-BR" dirty="0"/>
              <a:t>   </a:t>
            </a:r>
            <a:r>
              <a:rPr lang="pt-BR" dirty="0" err="1"/>
              <a:t>P</a:t>
            </a:r>
            <a:r>
              <a:rPr lang="pt-BR" baseline="-25000" dirty="0" err="1"/>
              <a:t>dB</a:t>
            </a:r>
            <a:r>
              <a:rPr lang="pt-BR" dirty="0"/>
              <a:t> = 10 x log</a:t>
            </a:r>
            <a:r>
              <a:rPr lang="pt-BR" baseline="-25000" dirty="0"/>
              <a:t>10</a:t>
            </a:r>
            <a:r>
              <a:rPr lang="pt-BR" dirty="0"/>
              <a:t> (</a:t>
            </a:r>
            <a:r>
              <a:rPr lang="pt-BR" dirty="0" err="1"/>
              <a:t>P</a:t>
            </a:r>
            <a:r>
              <a:rPr lang="pt-BR" baseline="-25000" dirty="0" err="1"/>
              <a:t>x</a:t>
            </a:r>
            <a:r>
              <a:rPr lang="pt-BR" dirty="0"/>
              <a:t>/</a:t>
            </a:r>
            <a:r>
              <a:rPr lang="pt-BR" dirty="0" err="1"/>
              <a:t>P</a:t>
            </a:r>
            <a:r>
              <a:rPr lang="pt-BR" baseline="-25000" dirty="0" err="1"/>
              <a:t>y</a:t>
            </a:r>
            <a:r>
              <a:rPr lang="pt-BR" dirty="0"/>
              <a:t>) ou  </a:t>
            </a:r>
            <a:r>
              <a:rPr lang="pt-BR" dirty="0" err="1"/>
              <a:t>I</a:t>
            </a:r>
            <a:r>
              <a:rPr lang="pt-BR" baseline="-25000" dirty="0" err="1"/>
              <a:t>dB</a:t>
            </a:r>
            <a:r>
              <a:rPr lang="pt-BR" dirty="0"/>
              <a:t> = 10 x log</a:t>
            </a:r>
            <a:r>
              <a:rPr lang="pt-BR" baseline="-25000" dirty="0"/>
              <a:t>10</a:t>
            </a:r>
            <a:r>
              <a:rPr lang="pt-BR" dirty="0"/>
              <a:t> (</a:t>
            </a:r>
            <a:r>
              <a:rPr lang="pt-BR" dirty="0" err="1"/>
              <a:t>I</a:t>
            </a:r>
            <a:r>
              <a:rPr lang="pt-BR" baseline="-25000" dirty="0" err="1"/>
              <a:t>x</a:t>
            </a:r>
            <a:r>
              <a:rPr lang="pt-BR" dirty="0"/>
              <a:t>/</a:t>
            </a:r>
            <a:r>
              <a:rPr lang="pt-BR" dirty="0" err="1"/>
              <a:t>I</a:t>
            </a:r>
            <a:r>
              <a:rPr lang="pt-BR" baseline="-25000" dirty="0" err="1"/>
              <a:t>y</a:t>
            </a:r>
            <a:r>
              <a:rPr lang="pt-BR" dirty="0"/>
              <a:t>)</a:t>
            </a:r>
          </a:p>
          <a:p>
            <a:pPr>
              <a:defRPr/>
            </a:pPr>
            <a:endParaRPr lang="pt-PT" dirty="0"/>
          </a:p>
          <a:p>
            <a:pPr>
              <a:defRPr/>
            </a:pPr>
            <a:endParaRPr lang="pt-PT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</p:txBody>
      </p:sp>
      <p:pic>
        <p:nvPicPr>
          <p:cNvPr id="2050" name="Picture 2" descr="http://upload.wikimedia.org/wikipedia/commons/thumb/1/10/Alexander_Graham_Bell.jpg/200px-Alexander_Graham_Be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712" y="188640"/>
            <a:ext cx="3434226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932040" y="4972526"/>
            <a:ext cx="3995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Alexander Graham Bell</a:t>
            </a:r>
            <a:r>
              <a:rPr lang="pt-BR" dirty="0"/>
              <a:t> (1847 — 1922).</a:t>
            </a:r>
          </a:p>
        </p:txBody>
      </p:sp>
    </p:spTree>
    <p:extLst>
      <p:ext uri="{BB962C8B-B14F-4D97-AF65-F5344CB8AC3E}">
        <p14:creationId xmlns:p14="http://schemas.microsoft.com/office/powerpoint/2010/main" val="272123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5076056" cy="6858000"/>
          </a:xfrm>
          <a:extLst/>
        </p:spPr>
        <p:txBody>
          <a:bodyPr/>
          <a:lstStyle/>
          <a:p>
            <a:r>
              <a:rPr lang="pt-BR" b="1" dirty="0"/>
              <a:t>Magnitude aparente das estrelas</a:t>
            </a:r>
          </a:p>
          <a:p>
            <a:endParaRPr lang="pt-BR" dirty="0"/>
          </a:p>
          <a:p>
            <a:r>
              <a:rPr lang="pt-BR" dirty="0"/>
              <a:t>Magnitude aparente é uma escala para comparação do brilho das estrelas desenvolvida pelo astrônomo grego </a:t>
            </a:r>
            <a:r>
              <a:rPr lang="pt-BR" dirty="0" err="1"/>
              <a:t>Hiparco</a:t>
            </a:r>
            <a:r>
              <a:rPr lang="pt-BR" dirty="0"/>
              <a:t> há mais de 2000 anos. </a:t>
            </a: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</p:txBody>
      </p:sp>
      <p:sp>
        <p:nvSpPr>
          <p:cNvPr id="3" name="Retângulo 2"/>
          <p:cNvSpPr/>
          <p:nvPr/>
        </p:nvSpPr>
        <p:spPr>
          <a:xfrm>
            <a:off x="4932040" y="4972526"/>
            <a:ext cx="3995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err="1"/>
              <a:t>Hiparco</a:t>
            </a:r>
            <a:r>
              <a:rPr lang="pt-BR" b="1" dirty="0"/>
              <a:t> (190-120 </a:t>
            </a:r>
            <a:r>
              <a:rPr lang="pt-BR" b="1" dirty="0" err="1"/>
              <a:t>aC</a:t>
            </a:r>
            <a:r>
              <a:rPr lang="pt-BR" b="1" dirty="0"/>
              <a:t>)</a:t>
            </a:r>
            <a:endParaRPr lang="pt-BR" dirty="0"/>
          </a:p>
        </p:txBody>
      </p:sp>
      <p:pic>
        <p:nvPicPr>
          <p:cNvPr id="4098" name="Picture 2" descr="Hipparchos 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48680"/>
            <a:ext cx="255270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54893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5076056" cy="6858000"/>
          </a:xfrm>
          <a:extLst/>
        </p:spPr>
        <p:txBody>
          <a:bodyPr/>
          <a:lstStyle/>
          <a:p>
            <a:r>
              <a:rPr lang="pt-BR" dirty="0"/>
              <a:t>Ele alocou às estrelas mais brilhantes do céu uma magnitude m=1, às um pouco menos brilhantes do que as primeiras uma magnitude m=2, e assim por diante, até que todas as estrelas visíveis por ele tivessem valores de magnitude de 1 a 6, sendo este último valor atribuído às estrelas menos brilhantes do céu.</a:t>
            </a:r>
            <a:endParaRPr lang="pt-PT" i="1" dirty="0"/>
          </a:p>
        </p:txBody>
      </p:sp>
      <p:pic>
        <p:nvPicPr>
          <p:cNvPr id="7170" name="Picture 2" descr="http://www.geocities.ws/lumini_astronomia/LUMINI_ASTRONOMIA_ARTIGOS/Estrelas1/Magnitud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92696"/>
            <a:ext cx="367240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18420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5076056" cy="6858000"/>
          </a:xfrm>
          <a:extLst/>
        </p:spPr>
        <p:txBody>
          <a:bodyPr/>
          <a:lstStyle/>
          <a:p>
            <a:r>
              <a:rPr lang="pt-BR" b="1" dirty="0"/>
              <a:t>Magnitude aparente das estrelas</a:t>
            </a:r>
          </a:p>
          <a:p>
            <a:endParaRPr lang="pt-BR" dirty="0"/>
          </a:p>
          <a:p>
            <a:r>
              <a:rPr lang="pt-BR" dirty="0"/>
              <a:t>Portanto, o sistema de magnitude é baseado no quão brilhantes são as estrelas a olho nu. Posteriormente a escala de </a:t>
            </a:r>
            <a:r>
              <a:rPr lang="pt-BR" dirty="0" err="1"/>
              <a:t>Hiparco</a:t>
            </a:r>
            <a:r>
              <a:rPr lang="pt-BR" dirty="0"/>
              <a:t> foi estendida para magnitudes além de 6 e abaixo de 1, inclusive negativas.</a:t>
            </a:r>
            <a:endParaRPr lang="pt-PT" i="1" dirty="0"/>
          </a:p>
          <a:p>
            <a:pPr>
              <a:defRPr/>
            </a:pPr>
            <a:endParaRPr lang="pt-PT" i="1" dirty="0"/>
          </a:p>
        </p:txBody>
      </p:sp>
      <p:pic>
        <p:nvPicPr>
          <p:cNvPr id="2" name="Picture 2" descr="http://www.ibahia.com/a/blogs/estrelas/files/2014/01/A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764704"/>
            <a:ext cx="4581525" cy="539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31056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images.slideplayer.com.br/1/90044/slides/slide_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7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27197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5076056" cy="6858000"/>
          </a:xfrm>
          <a:extLst/>
        </p:spPr>
        <p:txBody>
          <a:bodyPr/>
          <a:lstStyle/>
          <a:p>
            <a:r>
              <a:rPr lang="pt-BR" b="1" dirty="0"/>
              <a:t>Magnitude aparente das estrelas</a:t>
            </a:r>
          </a:p>
          <a:p>
            <a:endParaRPr lang="pt-BR" dirty="0"/>
          </a:p>
          <a:p>
            <a:r>
              <a:rPr lang="pt-BR" dirty="0"/>
              <a:t>Hoje em dia a diferença entre as magnitudes das estrelas se expressa com logaritmos:</a:t>
            </a:r>
          </a:p>
          <a:p>
            <a:endParaRPr lang="pt-PT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</p:txBody>
      </p:sp>
      <p:sp>
        <p:nvSpPr>
          <p:cNvPr id="3" name="Retângulo 2"/>
          <p:cNvSpPr/>
          <p:nvPr/>
        </p:nvSpPr>
        <p:spPr>
          <a:xfrm>
            <a:off x="4932040" y="4972526"/>
            <a:ext cx="3995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err="1"/>
              <a:t>Hiparco</a:t>
            </a:r>
            <a:r>
              <a:rPr lang="pt-BR" b="1" dirty="0"/>
              <a:t> (190-120 </a:t>
            </a:r>
            <a:r>
              <a:rPr lang="pt-BR" b="1" dirty="0" err="1"/>
              <a:t>aC</a:t>
            </a:r>
            <a:r>
              <a:rPr lang="pt-BR" b="1" dirty="0"/>
              <a:t>)</a:t>
            </a:r>
            <a:endParaRPr lang="pt-BR" dirty="0"/>
          </a:p>
        </p:txBody>
      </p:sp>
      <p:pic>
        <p:nvPicPr>
          <p:cNvPr id="4098" name="Picture 2" descr="Hipparchos 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48680"/>
            <a:ext cx="255270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  (m_i-m_j) = - \frac{5}{2} \log_{10} \left( \frac{F_i}{F_j} \right)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59" y="3789040"/>
            <a:ext cx="4104456" cy="89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75795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scielo.br/img/revistas/rbef/v35n4/a12fig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3609"/>
            <a:ext cx="5976664" cy="640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19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96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𝑐</m:t>
                          </m:r>
                        </m:sup>
                      </m:sSup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𝑏</m:t>
                      </m:r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pt-BR" sz="9600" i="1">
                        <a:solidFill>
                          <a:schemeClr val="tx1"/>
                        </a:solidFill>
                        <a:latin typeface="Cambria Math"/>
                      </a:rPr>
                      <m:t>𝑎</m:t>
                    </m:r>
                    <m:r>
                      <a:rPr lang="pt-BR" sz="96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ad>
                      <m:radPr>
                        <m:ctrlPr>
                          <a:rPr lang="pt-BR" sz="96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radPr>
                      <m:deg>
                        <m:r>
                          <a:rPr lang="pt-BR" sz="96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𝑐</m:t>
                        </m:r>
                      </m:deg>
                      <m:e>
                        <m:r>
                          <a:rPr lang="pt-BR" sz="96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𝑏</m:t>
                        </m:r>
                      </m:e>
                    </m:rad>
                  </m:oMath>
                </a14:m>
                <a:r>
                  <a:rPr lang="pt-BR" sz="9600" dirty="0">
                    <a:solidFill>
                      <a:schemeClr val="tx1"/>
                    </a:solidFill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9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96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c</m:t>
                              </m:r>
                              <m:r>
                                <a:rPr lang="pt-BR" sz="96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pt-BR" sz="96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9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fName>
                        <m:e>
                          <m: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𝑏</m:t>
                          </m:r>
                        </m:e>
                      </m:func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  <a:p>
                <a:endParaRPr lang="pt-BR" sz="9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904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5076056" cy="6858000"/>
          </a:xfrm>
          <a:extLst/>
        </p:spPr>
        <p:txBody>
          <a:bodyPr/>
          <a:lstStyle/>
          <a:p>
            <a:endParaRPr lang="pt-PT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</p:txBody>
      </p:sp>
      <p:pic>
        <p:nvPicPr>
          <p:cNvPr id="10251" name="Picture 11" descr="http://upload.wikimedia.org/wikipedia/commons/thumb/6/62/CharlesRichter.jpg/200px-CharlesRich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420888"/>
            <a:ext cx="1905000" cy="30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ítulo 2"/>
          <p:cNvSpPr txBox="1">
            <a:spLocks/>
          </p:cNvSpPr>
          <p:nvPr/>
        </p:nvSpPr>
        <p:spPr bwMode="auto">
          <a:xfrm>
            <a:off x="152400" y="152400"/>
            <a:ext cx="88840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/>
              <a:t>Escala Richter</a:t>
            </a:r>
          </a:p>
          <a:p>
            <a:r>
              <a:rPr lang="pt-BR" dirty="0"/>
              <a:t>A </a:t>
            </a:r>
            <a:r>
              <a:rPr lang="pt-BR" b="1" dirty="0"/>
              <a:t>escala Richter</a:t>
            </a:r>
            <a:r>
              <a:rPr lang="pt-BR" dirty="0"/>
              <a:t>, atribui um número único para quantificar o nível de energia liberada por um terremoto. 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b="1" dirty="0"/>
          </a:p>
          <a:p>
            <a:endParaRPr lang="pt-BR" b="1" dirty="0"/>
          </a:p>
          <a:p>
            <a:r>
              <a:rPr lang="pt-BR" b="1" dirty="0"/>
              <a:t>Charles Francis Richter </a:t>
            </a:r>
            <a:r>
              <a:rPr lang="pt-BR" dirty="0"/>
              <a:t>(1900 — 1985), </a:t>
            </a:r>
            <a:r>
              <a:rPr lang="pt-BR" dirty="0" err="1"/>
              <a:t>sismólogo</a:t>
            </a:r>
            <a:r>
              <a:rPr lang="pt-BR" dirty="0"/>
              <a:t> americano.</a:t>
            </a:r>
          </a:p>
        </p:txBody>
      </p:sp>
    </p:spTree>
    <p:extLst>
      <p:ext uri="{BB962C8B-B14F-4D97-AF65-F5344CB8AC3E}">
        <p14:creationId xmlns:p14="http://schemas.microsoft.com/office/powerpoint/2010/main" val="5773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5076056" cy="6858000"/>
          </a:xfrm>
          <a:extLst/>
        </p:spPr>
        <p:txBody>
          <a:bodyPr/>
          <a:lstStyle/>
          <a:p>
            <a:endParaRPr lang="pt-PT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</p:txBody>
      </p:sp>
      <p:sp>
        <p:nvSpPr>
          <p:cNvPr id="10" name="Subtítulo 2"/>
          <p:cNvSpPr txBox="1">
            <a:spLocks/>
          </p:cNvSpPr>
          <p:nvPr/>
        </p:nvSpPr>
        <p:spPr bwMode="auto">
          <a:xfrm>
            <a:off x="107504" y="1538"/>
            <a:ext cx="88840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/>
              <a:t>Escala Richter</a:t>
            </a:r>
          </a:p>
          <a:p>
            <a:r>
              <a:rPr lang="pt-BR" dirty="0"/>
              <a:t>A </a:t>
            </a:r>
            <a:r>
              <a:rPr lang="pt-BR" b="1" dirty="0"/>
              <a:t>escala Richter</a:t>
            </a:r>
            <a:r>
              <a:rPr lang="pt-BR" dirty="0"/>
              <a:t>, atribui um número único para quantificar o nível de energia liberada por um terremoto. 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É uma escala logarítmica, de base 10.</a:t>
            </a:r>
          </a:p>
        </p:txBody>
      </p:sp>
    </p:spTree>
    <p:extLst>
      <p:ext uri="{BB962C8B-B14F-4D97-AF65-F5344CB8AC3E}">
        <p14:creationId xmlns:p14="http://schemas.microsoft.com/office/powerpoint/2010/main" val="174913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5076056" cy="6858000"/>
          </a:xfrm>
          <a:extLst/>
        </p:spPr>
        <p:txBody>
          <a:bodyPr/>
          <a:lstStyle/>
          <a:p>
            <a:endParaRPr lang="pt-PT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</p:txBody>
      </p:sp>
      <p:sp>
        <p:nvSpPr>
          <p:cNvPr id="6" name="Subtítulo 2"/>
          <p:cNvSpPr txBox="1">
            <a:spLocks/>
          </p:cNvSpPr>
          <p:nvPr/>
        </p:nvSpPr>
        <p:spPr bwMode="auto">
          <a:xfrm>
            <a:off x="107504" y="0"/>
            <a:ext cx="88840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/>
              <a:t>Escala Richter</a:t>
            </a:r>
          </a:p>
          <a:p>
            <a:r>
              <a:rPr lang="pt-BR" dirty="0"/>
              <a:t>O número do terremoto é obtido calculando o </a:t>
            </a:r>
            <a:r>
              <a:rPr lang="pt-BR" dirty="0" smtClean="0"/>
              <a:t>logaritmo </a:t>
            </a:r>
            <a:r>
              <a:rPr lang="pt-BR" dirty="0"/>
              <a:t>da amplitude horizontal combinada (amplitude sísmica) do maior deslocamento a partir do zero em um tipo particular de sismógrafo.</a:t>
            </a:r>
          </a:p>
          <a:p>
            <a:endParaRPr lang="pt-BR" b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</p:txBody>
      </p:sp>
    </p:spTree>
    <p:extLst>
      <p:ext uri="{BB962C8B-B14F-4D97-AF65-F5344CB8AC3E}">
        <p14:creationId xmlns:p14="http://schemas.microsoft.com/office/powerpoint/2010/main" val="254326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5076056" cy="6858000"/>
          </a:xfrm>
          <a:extLst/>
        </p:spPr>
        <p:txBody>
          <a:bodyPr/>
          <a:lstStyle/>
          <a:p>
            <a:endParaRPr lang="pt-PT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</p:txBody>
      </p:sp>
      <p:sp>
        <p:nvSpPr>
          <p:cNvPr id="6" name="Subtítulo 2"/>
          <p:cNvSpPr txBox="1">
            <a:spLocks/>
          </p:cNvSpPr>
          <p:nvPr/>
        </p:nvSpPr>
        <p:spPr bwMode="auto">
          <a:xfrm>
            <a:off x="224408" y="0"/>
            <a:ext cx="88840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/>
              <a:t>Escala Richter</a:t>
            </a:r>
          </a:p>
          <a:p>
            <a:r>
              <a:rPr lang="pt-BR" dirty="0"/>
              <a:t>Pelo fato de ser um escala logarítmica, um terremoto que mede 5 na escala Richter tem uma amplitude sísmica 10 vezes maior do que uma que mede 4. Em termos de energia, um terremoto de grau 7 libera cerca de 30 vezes a energia de um sismo de grau 6. </a:t>
            </a:r>
            <a:endParaRPr lang="pt-BR" b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</p:txBody>
      </p:sp>
    </p:spTree>
    <p:extLst>
      <p:ext uri="{BB962C8B-B14F-4D97-AF65-F5344CB8AC3E}">
        <p14:creationId xmlns:p14="http://schemas.microsoft.com/office/powerpoint/2010/main" val="127529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323528" y="404664"/>
            <a:ext cx="8496944" cy="6453336"/>
          </a:xfrm>
          <a:extLst/>
        </p:spPr>
        <p:txBody>
          <a:bodyPr/>
          <a:lstStyle/>
          <a:p>
            <a:r>
              <a:rPr lang="pt-BR" b="1" dirty="0"/>
              <a:t>Escala de pH</a:t>
            </a:r>
          </a:p>
          <a:p>
            <a:r>
              <a:rPr lang="pt-BR" dirty="0"/>
              <a:t>pH é uma medida do </a:t>
            </a:r>
            <a:r>
              <a:rPr lang="pt-BR" b="1" dirty="0"/>
              <a:t>potencial </a:t>
            </a:r>
            <a:r>
              <a:rPr lang="pt-BR" b="1" dirty="0" err="1"/>
              <a:t>hidrogeniônico</a:t>
            </a:r>
            <a:r>
              <a:rPr lang="pt-BR" dirty="0"/>
              <a:t> a acidez, neutralidade ou alcalinidade de uma solução aquosa.</a:t>
            </a:r>
          </a:p>
          <a:p>
            <a:endParaRPr lang="pt-BR" dirty="0"/>
          </a:p>
          <a:p>
            <a:pPr>
              <a:defRPr/>
            </a:pPr>
            <a:endParaRPr lang="pt-PT" i="1" dirty="0"/>
          </a:p>
        </p:txBody>
      </p:sp>
    </p:spTree>
    <p:extLst>
      <p:ext uri="{BB962C8B-B14F-4D97-AF65-F5344CB8AC3E}">
        <p14:creationId xmlns:p14="http://schemas.microsoft.com/office/powerpoint/2010/main" val="242018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323528" y="404664"/>
            <a:ext cx="8496944" cy="6453336"/>
          </a:xfrm>
          <a:extLst/>
        </p:spPr>
        <p:txBody>
          <a:bodyPr/>
          <a:lstStyle/>
          <a:p>
            <a:r>
              <a:rPr lang="pt-BR" b="1" dirty="0"/>
              <a:t>Escala de pH</a:t>
            </a:r>
          </a:p>
          <a:p>
            <a:r>
              <a:rPr lang="pt-BR" dirty="0"/>
              <a:t>O termo </a:t>
            </a:r>
            <a:r>
              <a:rPr lang="pt-BR" b="1" dirty="0"/>
              <a:t>pH</a:t>
            </a:r>
            <a:r>
              <a:rPr lang="pt-BR" dirty="0"/>
              <a:t> foi introduzido, em 1909, pelo bioquímico dinamarquês </a:t>
            </a:r>
            <a:r>
              <a:rPr lang="pt-BR" dirty="0" err="1"/>
              <a:t>Søren</a:t>
            </a:r>
            <a:r>
              <a:rPr lang="pt-BR" dirty="0"/>
              <a:t> Peter </a:t>
            </a:r>
            <a:r>
              <a:rPr lang="pt-BR" dirty="0" err="1"/>
              <a:t>Lauritz</a:t>
            </a:r>
            <a:r>
              <a:rPr lang="pt-BR" dirty="0"/>
              <a:t> </a:t>
            </a:r>
            <a:r>
              <a:rPr lang="pt-BR" dirty="0" err="1"/>
              <a:t>Sørensen</a:t>
            </a:r>
            <a:r>
              <a:rPr lang="pt-BR" dirty="0"/>
              <a:t> (1868-1939) com o objetivo de facilitar seus trabalhos no controle de qualidade de cervejas.</a:t>
            </a:r>
          </a:p>
          <a:p>
            <a:pPr>
              <a:defRPr/>
            </a:pPr>
            <a:endParaRPr lang="pt-PT" i="1" dirty="0"/>
          </a:p>
        </p:txBody>
      </p:sp>
      <p:pic>
        <p:nvPicPr>
          <p:cNvPr id="21508" name="Picture 4" descr="http://www.denstoredanske.dk/@api/deki/files/67293/=Soeren_Peter_Lauritz_Soerensen_1868-19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149080"/>
            <a:ext cx="161925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88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323528" y="404664"/>
            <a:ext cx="8496944" cy="6453336"/>
          </a:xfrm>
          <a:extLst/>
        </p:spPr>
        <p:txBody>
          <a:bodyPr/>
          <a:lstStyle/>
          <a:p>
            <a:r>
              <a:rPr lang="pt-BR" b="1" dirty="0"/>
              <a:t>Escala de pH</a:t>
            </a:r>
          </a:p>
          <a:p>
            <a:r>
              <a:rPr lang="pt-BR" dirty="0"/>
              <a:t>O "p" vem do alemão </a:t>
            </a:r>
            <a:r>
              <a:rPr lang="pt-BR" i="1" dirty="0" err="1"/>
              <a:t>potenz</a:t>
            </a:r>
            <a:r>
              <a:rPr lang="pt-BR" dirty="0"/>
              <a:t>, que significa poder de concentração, e o "H" é para o íon de hidrogênio (H</a:t>
            </a:r>
            <a:r>
              <a:rPr lang="pt-BR" baseline="30000" dirty="0"/>
              <a:t>+</a:t>
            </a:r>
            <a:r>
              <a:rPr lang="pt-BR" dirty="0"/>
              <a:t>).</a:t>
            </a:r>
          </a:p>
          <a:p>
            <a:endParaRPr lang="pt-PT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</p:txBody>
      </p:sp>
      <p:pic>
        <p:nvPicPr>
          <p:cNvPr id="17410" name="Picture 2" descr="\mbox{pH} = -\log_{10} \left[ \mbox{a}_{H^+} \right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695894"/>
            <a:ext cx="4522102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76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323528" y="404664"/>
            <a:ext cx="8496944" cy="6453336"/>
          </a:xfrm>
          <a:extLst/>
        </p:spPr>
        <p:txBody>
          <a:bodyPr/>
          <a:lstStyle/>
          <a:p>
            <a:r>
              <a:rPr lang="pt-BR" b="1" dirty="0"/>
              <a:t>Escala de pH</a:t>
            </a:r>
          </a:p>
          <a:p>
            <a:r>
              <a:rPr lang="pt-BR" dirty="0"/>
              <a:t>O "p" vem do alemão </a:t>
            </a:r>
            <a:r>
              <a:rPr lang="pt-BR" i="1" dirty="0" err="1"/>
              <a:t>potenz</a:t>
            </a:r>
            <a:r>
              <a:rPr lang="pt-BR" dirty="0"/>
              <a:t>, que significa poder de concentração, e o "H" é para o íon de hidrogênio (H</a:t>
            </a:r>
            <a:r>
              <a:rPr lang="pt-BR" baseline="30000" dirty="0"/>
              <a:t>+</a:t>
            </a:r>
            <a:r>
              <a:rPr lang="pt-BR" dirty="0"/>
              <a:t>).</a:t>
            </a:r>
          </a:p>
          <a:p>
            <a:endParaRPr lang="pt-PT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</p:txBody>
      </p:sp>
      <p:pic>
        <p:nvPicPr>
          <p:cNvPr id="4" name="Picture 2" descr="http://static.wixstatic.com/media/bfee39_32b0452d549f417b873e74b7914db9e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2648"/>
            <a:ext cx="9055226" cy="371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88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323528" y="404664"/>
            <a:ext cx="8496944" cy="6453336"/>
          </a:xfrm>
          <a:extLst/>
        </p:spPr>
        <p:txBody>
          <a:bodyPr/>
          <a:lstStyle/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</p:txBody>
      </p:sp>
      <p:pic>
        <p:nvPicPr>
          <p:cNvPr id="23554" name="Picture 2" descr="http://www.infoescola.com/wp-content/uploads/2012/02/ph-substanci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0646"/>
            <a:ext cx="3075806" cy="626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52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96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e>
                        <m:sup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pt-BR" sz="9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8</m:t>
                      </m:r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pt-BR" sz="9600" b="0" i="1" smtClean="0">
                        <a:solidFill>
                          <a:schemeClr val="tx1"/>
                        </a:solidFill>
                        <a:latin typeface="Cambria Math"/>
                      </a:rPr>
                      <m:t>2</m:t>
                    </m:r>
                    <m:r>
                      <a:rPr lang="pt-BR" sz="96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ad>
                      <m:radPr>
                        <m:ctrlPr>
                          <a:rPr lang="pt-BR" sz="96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radPr>
                      <m:deg>
                        <m:r>
                          <a:rPr lang="pt-BR" sz="9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deg>
                      <m:e>
                        <m:r>
                          <a:rPr lang="pt-BR" sz="9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8</m:t>
                        </m:r>
                      </m:e>
                    </m:rad>
                  </m:oMath>
                </a14:m>
                <a:r>
                  <a:rPr lang="pt-BR" sz="9600" dirty="0">
                    <a:solidFill>
                      <a:schemeClr val="tx1"/>
                    </a:solidFill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9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BR" sz="96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3</m:t>
                              </m:r>
                              <m:r>
                                <a:rPr lang="pt-BR" sz="96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pt-BR" sz="96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9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8</m:t>
                          </m:r>
                        </m:e>
                      </m:func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  <a:p>
                <a:endParaRPr lang="pt-BR" sz="9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676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96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𝑐</m:t>
                          </m:r>
                        </m:sup>
                      </m:sSup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𝑏</m:t>
                      </m:r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pt-BR" sz="9600" i="1">
                        <a:solidFill>
                          <a:schemeClr val="tx1"/>
                        </a:solidFill>
                        <a:latin typeface="Cambria Math"/>
                      </a:rPr>
                      <m:t>𝑎</m:t>
                    </m:r>
                    <m:r>
                      <a:rPr lang="pt-BR" sz="96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ad>
                      <m:radPr>
                        <m:ctrlPr>
                          <a:rPr lang="pt-BR" sz="96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radPr>
                      <m:deg>
                        <m:r>
                          <a:rPr lang="pt-BR" sz="96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𝑐</m:t>
                        </m:r>
                      </m:deg>
                      <m:e>
                        <m:r>
                          <a:rPr lang="pt-BR" sz="96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𝑏</m:t>
                        </m:r>
                      </m:e>
                    </m:rad>
                  </m:oMath>
                </a14:m>
                <a:r>
                  <a:rPr lang="pt-BR" sz="9600" dirty="0">
                    <a:solidFill>
                      <a:schemeClr val="tx1"/>
                    </a:solidFill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9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96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c</m:t>
                              </m:r>
                              <m:r>
                                <a:rPr lang="pt-BR" sz="96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pt-BR" sz="96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9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fName>
                        <m:e>
                          <m: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𝑏</m:t>
                          </m:r>
                        </m:e>
                      </m:func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  <a:p>
                <a:endParaRPr lang="pt-BR" sz="9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771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96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pt-BR" sz="9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1000</m:t>
                      </m:r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pt-BR" sz="9600" b="0" i="1" smtClean="0">
                        <a:solidFill>
                          <a:schemeClr val="tx1"/>
                        </a:solidFill>
                        <a:latin typeface="Cambria Math"/>
                      </a:rPr>
                      <m:t>10</m:t>
                    </m:r>
                    <m:r>
                      <a:rPr lang="pt-BR" sz="96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ad>
                      <m:radPr>
                        <m:ctrlPr>
                          <a:rPr lang="pt-BR" sz="96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radPr>
                      <m:deg>
                        <m:r>
                          <a:rPr lang="pt-BR" sz="9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deg>
                      <m:e>
                        <m:r>
                          <a:rPr lang="pt-BR" sz="9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1000</m:t>
                        </m:r>
                      </m:e>
                    </m:rad>
                  </m:oMath>
                </a14:m>
                <a:r>
                  <a:rPr lang="pt-BR" sz="9600" dirty="0">
                    <a:solidFill>
                      <a:schemeClr val="tx1"/>
                    </a:solidFill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96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BR" sz="96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3</m:t>
                              </m:r>
                              <m:r>
                                <a:rPr lang="pt-BR" sz="96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pt-BR" sz="96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9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10</m:t>
                              </m:r>
                            </m:sub>
                          </m:sSub>
                        </m:fName>
                        <m:e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1000</m:t>
                          </m:r>
                        </m:e>
                      </m:func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  <a:p>
                <a:endParaRPr lang="pt-BR" sz="9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771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96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pt-BR" sz="9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1000</m:t>
                      </m:r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pt-BR" sz="9600" b="0" i="1" smtClean="0">
                        <a:solidFill>
                          <a:schemeClr val="tx1"/>
                        </a:solidFill>
                        <a:latin typeface="Cambria Math"/>
                      </a:rPr>
                      <m:t>10</m:t>
                    </m:r>
                    <m:r>
                      <a:rPr lang="pt-BR" sz="96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ad>
                      <m:radPr>
                        <m:ctrlPr>
                          <a:rPr lang="pt-BR" sz="96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radPr>
                      <m:deg>
                        <m:r>
                          <a:rPr lang="pt-BR" sz="9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deg>
                      <m:e>
                        <m:r>
                          <a:rPr lang="pt-BR" sz="9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1000</m:t>
                        </m:r>
                      </m:e>
                    </m:rad>
                  </m:oMath>
                </a14:m>
                <a:r>
                  <a:rPr lang="pt-BR" sz="9600" dirty="0">
                    <a:solidFill>
                      <a:schemeClr val="tx1"/>
                    </a:solidFill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3=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pt-BR" sz="96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log</m:t>
                          </m:r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1000</m:t>
                          </m:r>
                        </m:e>
                      </m:func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  <a:p>
                <a:r>
                  <a:rPr lang="pt-BR" dirty="0" smtClean="0">
                    <a:solidFill>
                      <a:schemeClr val="tx1"/>
                    </a:solidFill>
                  </a:rPr>
                  <a:t>(logaritmo decimal ou comum)</a:t>
                </a:r>
                <a:endParaRPr lang="pt-B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407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r>
                  <a:rPr lang="pt-BR" dirty="0">
                    <a:solidFill>
                      <a:schemeClr val="tx1"/>
                    </a:solidFill>
                  </a:rPr>
                  <a:t>O logaritmo é uma operação inversa da potenciação (ou </a:t>
                </a:r>
                <a:r>
                  <a:rPr lang="pt-BR" dirty="0" err="1">
                    <a:solidFill>
                      <a:schemeClr val="tx1"/>
                    </a:solidFill>
                  </a:rPr>
                  <a:t>exponenciação</a:t>
                </a:r>
                <a:r>
                  <a:rPr lang="pt-BR" dirty="0">
                    <a:solidFill>
                      <a:schemeClr val="tx1"/>
                    </a:solidFill>
                  </a:rPr>
                  <a:t>), mas não como a radiciação, que permite expressar a base da potência. </a:t>
                </a:r>
              </a:p>
              <a:p>
                <a:r>
                  <a:rPr lang="pt-BR" dirty="0">
                    <a:solidFill>
                      <a:schemeClr val="tx1"/>
                    </a:solidFill>
                  </a:rPr>
                  <a:t>Logaritmos invertem a potenciação, expressando o expoente da potência.  </a:t>
                </a:r>
              </a:p>
              <a:p>
                <a:r>
                  <a:rPr lang="pt-BR" dirty="0">
                    <a:solidFill>
                      <a:schemeClr val="tx1"/>
                    </a:solidFill>
                  </a:rPr>
                  <a:t>Veja como o logaritmo se relaciona com a potenciação e a radiciação (atendidas as restrições para a, b e c em cada caso):</a:t>
                </a:r>
              </a:p>
              <a:p>
                <a:r>
                  <a:rPr lang="pt-BR" dirty="0">
                    <a:solidFill>
                      <a:schemeClr val="tx1"/>
                    </a:solidFill>
                  </a:rPr>
                  <a:t> </a:t>
                </a: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pt-B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pt-BR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pt-BR" sz="480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pt-BR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pt-B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𝑏</m:t>
                        </m:r>
                        <m:r>
                          <a:rPr lang="pt-B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</m:e>
                    </m:func>
                    <m:sSup>
                      <m:sSupPr>
                        <m:ctrlPr>
                          <a:rPr lang="pt-B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pt-B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𝑐</m:t>
                        </m:r>
                        <m:groupChr>
                          <m:groupChrPr>
                            <m:chr m:val="⇔"/>
                            <m:pos m:val="top"/>
                            <m:ctrlPr>
                              <a:rPr lang="pt-BR" sz="48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groupChrPr>
                          <m:e/>
                        </m:groupChr>
                        <m:r>
                          <a:rPr lang="pt-B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pt-B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𝑐</m:t>
                        </m:r>
                      </m:sup>
                    </m:sSup>
                    <m:r>
                      <a:rPr lang="pt-BR" sz="48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pt-BR" sz="4800" i="1">
                        <a:solidFill>
                          <a:schemeClr val="tx1"/>
                        </a:solidFill>
                        <a:latin typeface="Cambria Math"/>
                      </a:rPr>
                      <m:t>𝑏</m:t>
                    </m:r>
                    <m:r>
                      <a:rPr lang="pt-BR" sz="4800" i="1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groupChr>
                      <m:groupChrPr>
                        <m:chr m:val="⇔"/>
                        <m:pos m:val="top"/>
                        <m:ctrlPr>
                          <a:rPr lang="pt-BR" sz="48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groupChrPr>
                      <m:e/>
                    </m:groupChr>
                  </m:oMath>
                </a14:m>
                <a:r>
                  <a:rPr lang="pt-BR" sz="4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BR" sz="4800" i="1">
                        <a:solidFill>
                          <a:schemeClr val="tx1"/>
                        </a:solidFill>
                        <a:latin typeface="Cambria Math"/>
                      </a:rPr>
                      <m:t>𝑎</m:t>
                    </m:r>
                    <m:r>
                      <a:rPr lang="pt-BR" sz="48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ad>
                      <m:radPr>
                        <m:ctrlPr>
                          <a:rPr lang="pt-B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radPr>
                      <m:deg>
                        <m:r>
                          <a:rPr lang="pt-B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𝑐</m:t>
                        </m:r>
                      </m:deg>
                      <m:e>
                        <m:r>
                          <a:rPr lang="pt-B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𝑏</m:t>
                        </m:r>
                      </m:e>
                    </m:rad>
                  </m:oMath>
                </a14:m>
                <a:r>
                  <a:rPr lang="pt-BR" sz="4800" dirty="0">
                    <a:solidFill>
                      <a:schemeClr val="tx1"/>
                    </a:solidFill>
                  </a:rPr>
                  <a:t>.</a:t>
                </a:r>
              </a:p>
              <a:p>
                <a:r>
                  <a:rPr lang="pt-BR" dirty="0">
                    <a:solidFill>
                      <a:schemeClr val="tx1"/>
                    </a:solidFill>
                  </a:rPr>
                  <a:t> </a:t>
                </a:r>
              </a:p>
              <a:p>
                <a:endParaRPr lang="pt-B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>
                <a:blip r:embed="rId2"/>
                <a:stretch>
                  <a:fillRect l="-1363" t="-1295" r="-3156" b="-697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403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𝑏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</m:e>
                      </m:func>
                      <m:sSup>
                        <m:sSup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𝑐</m:t>
                          </m:r>
                          <m:groupChr>
                            <m:groupChrPr>
                              <m:chr m:val="⇔"/>
                              <m:pos m:val="top"/>
                              <m:ctrlPr>
                                <a:rPr lang="pt-BR" sz="48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groupChrPr>
                            <m:e/>
                          </m:groupCh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𝑐</m:t>
                          </m:r>
                        </m:sup>
                      </m:sSup>
                      <m:r>
                        <a:rPr lang="pt-BR" sz="48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pt-BR" sz="4800" i="1">
                          <a:solidFill>
                            <a:schemeClr val="tx1"/>
                          </a:solidFill>
                          <a:latin typeface="Cambria Math"/>
                        </a:rPr>
                        <m:t>𝑏</m:t>
                      </m:r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r>
                  <a:rPr lang="pt-BR" dirty="0">
                    <a:solidFill>
                      <a:schemeClr val="tx1"/>
                    </a:solidFill>
                  </a:rPr>
                  <a:t> </a:t>
                </a:r>
              </a:p>
              <a:p>
                <a:r>
                  <a:rPr lang="pt-BR" dirty="0">
                    <a:solidFill>
                      <a:schemeClr val="tx1"/>
                    </a:solidFill>
                  </a:rPr>
                  <a:t>Com números, temos </a:t>
                </a:r>
              </a:p>
              <a:p>
                <a:endParaRPr lang="pt-BR" i="1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fName>
                        <m:e>
                          <m:r>
                            <a:rPr lang="pt-BR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9=2</m:t>
                          </m:r>
                        </m:e>
                      </m:func>
                      <m:groupChr>
                        <m:groupChrPr>
                          <m:chr m:val="⇔"/>
                          <m:pos m:val="top"/>
                          <m:ctrlPr>
                            <a:rPr lang="pt-BR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groupChrPr>
                        <m:e/>
                      </m:groupChr>
                      <m:sSup>
                        <m:sSupPr>
                          <m:ctrlPr>
                            <a:rPr lang="pt-BR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e>
                        <m:sup>
                          <m:r>
                            <a:rPr lang="pt-BR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pt-BR" i="1">
                          <a:solidFill>
                            <a:schemeClr val="tx1"/>
                          </a:solidFill>
                          <a:latin typeface="Cambria Math"/>
                        </a:rPr>
                        <m:t>=9</m:t>
                      </m:r>
                    </m:oMath>
                  </m:oMathPara>
                </a14:m>
                <a:endParaRPr lang="pt-BR" i="1" dirty="0">
                  <a:solidFill>
                    <a:schemeClr val="tx1"/>
                  </a:solidFill>
                </a:endParaRPr>
              </a:p>
              <a:p>
                <a:r>
                  <a:rPr lang="pt-BR" dirty="0">
                    <a:solidFill>
                      <a:schemeClr val="tx1"/>
                    </a:solidFill>
                  </a:rPr>
                  <a:t> </a:t>
                </a:r>
              </a:p>
              <a:p>
                <a:endParaRPr lang="pt-B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866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r>
                  <a:rPr lang="pt-BR" sz="4800" b="1" dirty="0">
                    <a:solidFill>
                      <a:schemeClr val="tx1"/>
                    </a:solidFill>
                  </a:rPr>
                  <a:t>Logaritmo</a:t>
                </a:r>
                <a:r>
                  <a:rPr lang="pt-BR" sz="4800" dirty="0">
                    <a:solidFill>
                      <a:schemeClr val="tx1"/>
                    </a:solidFill>
                  </a:rPr>
                  <a:t> de um número </a:t>
                </a:r>
                <a:r>
                  <a:rPr lang="pt-BR" sz="4800" i="1" dirty="0">
                    <a:solidFill>
                      <a:schemeClr val="tx1"/>
                    </a:solidFill>
                  </a:rPr>
                  <a:t>b</a:t>
                </a:r>
                <a:r>
                  <a:rPr lang="pt-BR" sz="4800" dirty="0">
                    <a:solidFill>
                      <a:schemeClr val="tx1"/>
                    </a:solidFill>
                  </a:rPr>
                  <a:t> o expoente a que outro número </a:t>
                </a:r>
                <a:r>
                  <a:rPr lang="pt-BR" sz="4800" i="1" dirty="0">
                    <a:solidFill>
                      <a:schemeClr val="tx1"/>
                    </a:solidFill>
                  </a:rPr>
                  <a:t>a</a:t>
                </a:r>
                <a:r>
                  <a:rPr lang="pt-BR" sz="4800" dirty="0">
                    <a:solidFill>
                      <a:schemeClr val="tx1"/>
                    </a:solidFill>
                  </a:rPr>
                  <a:t> deve ser elevado para obter </a:t>
                </a:r>
                <a:r>
                  <a:rPr lang="pt-BR" sz="4800" i="1" dirty="0">
                    <a:solidFill>
                      <a:schemeClr val="tx1"/>
                    </a:solidFill>
                  </a:rPr>
                  <a:t>b</a:t>
                </a:r>
                <a:r>
                  <a:rPr lang="pt-BR" sz="4800" dirty="0">
                    <a:solidFill>
                      <a:schemeClr val="tx1"/>
                    </a:solidFill>
                  </a:rPr>
                  <a:t>, sendo </a:t>
                </a:r>
                <a:r>
                  <a:rPr lang="pt-BR" sz="4800" i="1" dirty="0">
                    <a:solidFill>
                      <a:schemeClr val="tx1"/>
                    </a:solidFill>
                  </a:rPr>
                  <a:t>a</a:t>
                </a:r>
                <a:r>
                  <a:rPr lang="pt-BR" sz="4800" dirty="0">
                    <a:solidFill>
                      <a:schemeClr val="tx1"/>
                    </a:solidFill>
                  </a:rPr>
                  <a:t> e </a:t>
                </a:r>
                <a:r>
                  <a:rPr lang="pt-BR" sz="4800" i="1" dirty="0">
                    <a:solidFill>
                      <a:schemeClr val="tx1"/>
                    </a:solidFill>
                  </a:rPr>
                  <a:t>b</a:t>
                </a:r>
                <a:r>
                  <a:rPr lang="pt-BR" sz="4800" dirty="0">
                    <a:solidFill>
                      <a:schemeClr val="tx1"/>
                    </a:solidFill>
                  </a:rPr>
                  <a:t> reais positivos, e </a:t>
                </a:r>
                <a:r>
                  <a:rPr lang="pt-BR" sz="4800" i="1" dirty="0">
                    <a:solidFill>
                      <a:schemeClr val="tx1"/>
                    </a:solidFill>
                  </a:rPr>
                  <a:t>a</a:t>
                </a:r>
                <a:r>
                  <a:rPr lang="pt-BR" sz="4800" dirty="0">
                    <a:solidFill>
                      <a:schemeClr val="tx1"/>
                    </a:solidFill>
                  </a:rPr>
                  <a:t> diferente de 1. </a:t>
                </a:r>
                <a:endParaRPr lang="pt-BR" sz="4800" dirty="0" smtClean="0">
                  <a:solidFill>
                    <a:schemeClr val="tx1"/>
                  </a:solidFill>
                </a:endParaRPr>
              </a:p>
              <a:p>
                <a:r>
                  <a:rPr lang="pt-BR" sz="4800" dirty="0" smtClean="0">
                    <a:solidFill>
                      <a:schemeClr val="tx1"/>
                    </a:solidFill>
                  </a:rPr>
                  <a:t>Ou </a:t>
                </a:r>
                <a:r>
                  <a:rPr lang="pt-BR" sz="4800" dirty="0">
                    <a:solidFill>
                      <a:schemeClr val="tx1"/>
                    </a:solidFill>
                  </a:rPr>
                  <a:t>seja, se </a:t>
                </a:r>
                <a:r>
                  <a:rPr lang="pt-BR" sz="4800" b="1" i="1" dirty="0">
                    <a:solidFill>
                      <a:schemeClr val="tx1"/>
                    </a:solidFill>
                  </a:rPr>
                  <a:t>a</a:t>
                </a:r>
                <a:r>
                  <a:rPr lang="pt-BR" sz="4800" b="1" i="1" baseline="30000" dirty="0">
                    <a:solidFill>
                      <a:schemeClr val="tx1"/>
                    </a:solidFill>
                  </a:rPr>
                  <a:t>c</a:t>
                </a:r>
                <a:r>
                  <a:rPr lang="pt-BR" sz="4800" b="1" dirty="0">
                    <a:solidFill>
                      <a:schemeClr val="tx1"/>
                    </a:solidFill>
                  </a:rPr>
                  <a:t>=</a:t>
                </a:r>
                <a:r>
                  <a:rPr lang="pt-BR" sz="4800" b="1" i="1" dirty="0">
                    <a:solidFill>
                      <a:schemeClr val="tx1"/>
                    </a:solidFill>
                  </a:rPr>
                  <a:t>b</a:t>
                </a:r>
                <a:r>
                  <a:rPr lang="pt-BR" sz="4800" dirty="0">
                    <a:solidFill>
                      <a:schemeClr val="tx1"/>
                    </a:solidFill>
                  </a:rPr>
                  <a:t>, então </a:t>
                </a:r>
                <a:r>
                  <a:rPr lang="pt-BR" sz="4800" i="1" dirty="0">
                    <a:solidFill>
                      <a:schemeClr val="tx1"/>
                    </a:solidFill>
                  </a:rPr>
                  <a:t>c</a:t>
                </a:r>
                <a:r>
                  <a:rPr lang="pt-BR" sz="4800" dirty="0">
                    <a:solidFill>
                      <a:schemeClr val="tx1"/>
                    </a:solidFill>
                  </a:rPr>
                  <a:t> é o logaritmo de </a:t>
                </a:r>
                <a:r>
                  <a:rPr lang="pt-BR" sz="4800" i="1" dirty="0">
                    <a:solidFill>
                      <a:schemeClr val="tx1"/>
                    </a:solidFill>
                  </a:rPr>
                  <a:t>b</a:t>
                </a:r>
                <a:r>
                  <a:rPr lang="pt-BR" sz="4800" dirty="0">
                    <a:solidFill>
                      <a:schemeClr val="tx1"/>
                    </a:solidFill>
                  </a:rPr>
                  <a:t> na base </a:t>
                </a:r>
                <a:r>
                  <a:rPr lang="pt-BR" sz="4800" i="1" dirty="0">
                    <a:solidFill>
                      <a:schemeClr val="tx1"/>
                    </a:solidFill>
                  </a:rPr>
                  <a:t>a </a:t>
                </a:r>
                <a:r>
                  <a:rPr lang="pt-BR" sz="4800" dirty="0">
                    <a:solidFill>
                      <a:schemeClr val="tx1"/>
                    </a:solidFill>
                  </a:rPr>
                  <a:t>e se escreve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pt-BR" sz="48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pt-BR" sz="48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pt-BR" sz="48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𝒍𝒐𝒈</m:t>
                            </m:r>
                          </m:e>
                          <m:sub>
                            <m:r>
                              <a:rPr lang="pt-BR" sz="48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𝒂</m:t>
                            </m:r>
                          </m:sub>
                        </m:sSub>
                      </m:fName>
                      <m:e>
                        <m:r>
                          <a:rPr lang="pt-BR" sz="48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𝒃</m:t>
                        </m:r>
                      </m:e>
                    </m:func>
                    <m:r>
                      <a:rPr lang="pt-BR" sz="4800" b="1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pt-BR" sz="4800" b="1" i="1">
                        <a:solidFill>
                          <a:schemeClr val="tx1"/>
                        </a:solidFill>
                        <a:latin typeface="Cambria Math"/>
                      </a:rPr>
                      <m:t>𝒄</m:t>
                    </m:r>
                  </m:oMath>
                </a14:m>
                <a:r>
                  <a:rPr lang="pt-BR" sz="4800" dirty="0">
                    <a:solidFill>
                      <a:schemeClr val="tx1"/>
                    </a:solidFill>
                  </a:rPr>
                  <a:t>. </a:t>
                </a:r>
              </a:p>
              <a:p>
                <a:r>
                  <a:rPr lang="pt-BR" dirty="0">
                    <a:solidFill>
                      <a:schemeClr val="tx1"/>
                    </a:solidFill>
                  </a:rPr>
                  <a:t> </a:t>
                </a:r>
              </a:p>
              <a:p>
                <a:endParaRPr lang="pt-B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 l="-717" t="-2191" r="-789" b="-488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423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r>
                  <a:rPr lang="pt-BR" dirty="0">
                    <a:solidFill>
                      <a:schemeClr val="tx1"/>
                    </a:solidFill>
                  </a:rPr>
                  <a:t>Existe uma operação matemática chamada potenciação ou </a:t>
                </a:r>
                <a:r>
                  <a:rPr lang="pt-BR" dirty="0" err="1">
                    <a:solidFill>
                      <a:schemeClr val="tx1"/>
                    </a:solidFill>
                  </a:rPr>
                  <a:t>exponenciação</a:t>
                </a:r>
                <a:r>
                  <a:rPr lang="pt-BR" dirty="0">
                    <a:solidFill>
                      <a:schemeClr val="tx1"/>
                    </a:solidFill>
                  </a:rPr>
                  <a:t>:</a:t>
                </a:r>
              </a:p>
              <a:p>
                <a:endParaRPr lang="pt-BR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𝑐</m:t>
                          </m:r>
                        </m:sup>
                      </m:sSup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𝑏</m:t>
                      </m:r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 t="-129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606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r>
                  <a:rPr lang="pt-BR" sz="4800" dirty="0">
                    <a:solidFill>
                      <a:schemeClr val="tx1"/>
                    </a:solidFill>
                  </a:rPr>
                  <a:t>Logaritmo é </a:t>
                </a:r>
                <a:r>
                  <a:rPr lang="pt-BR" sz="4800" dirty="0" smtClean="0">
                    <a:solidFill>
                      <a:schemeClr val="tx1"/>
                    </a:solidFill>
                  </a:rPr>
                  <a:t>isso: </a:t>
                </a:r>
              </a:p>
              <a:p>
                <a:r>
                  <a:rPr lang="pt-BR" sz="4800" dirty="0" smtClean="0">
                    <a:solidFill>
                      <a:schemeClr val="tx1"/>
                    </a:solidFill>
                  </a:rPr>
                  <a:t>O expoente </a:t>
                </a:r>
                <a:r>
                  <a:rPr lang="pt-BR" sz="4800" dirty="0">
                    <a:solidFill>
                      <a:schemeClr val="tx1"/>
                    </a:solidFill>
                  </a:rPr>
                  <a:t>de uma base positiva diferente de 1. </a:t>
                </a:r>
                <a:endParaRPr lang="pt-BR" sz="4800" dirty="0" smtClean="0">
                  <a:solidFill>
                    <a:schemeClr val="tx1"/>
                  </a:solidFill>
                </a:endParaRPr>
              </a:p>
              <a:p>
                <a:endParaRPr lang="pt-BR" sz="4800" dirty="0" smtClean="0">
                  <a:solidFill>
                    <a:schemeClr val="tx1"/>
                  </a:solidFill>
                </a:endParaRPr>
              </a:p>
              <a:p>
                <a:r>
                  <a:rPr lang="pt-BR" sz="4800" dirty="0" smtClean="0">
                    <a:solidFill>
                      <a:schemeClr val="tx1"/>
                    </a:solidFill>
                  </a:rPr>
                  <a:t>Por </a:t>
                </a:r>
                <a:r>
                  <a:rPr lang="pt-BR" sz="4800" dirty="0">
                    <a:solidFill>
                      <a:schemeClr val="tx1"/>
                    </a:solidFill>
                  </a:rPr>
                  <a:t>exemplo, para resolver a equação 2</a:t>
                </a:r>
                <a:r>
                  <a:rPr lang="pt-BR" sz="4800" baseline="30000" dirty="0">
                    <a:solidFill>
                      <a:schemeClr val="tx1"/>
                    </a:solidFill>
                  </a:rPr>
                  <a:t>x</a:t>
                </a:r>
                <a:r>
                  <a:rPr lang="pt-BR" sz="4800" dirty="0">
                    <a:solidFill>
                      <a:schemeClr val="tx1"/>
                    </a:solidFill>
                  </a:rPr>
                  <a:t>=8, usamos logaritmos e encontramos </a:t>
                </a:r>
                <a14:m>
                  <m:oMath xmlns:m="http://schemas.openxmlformats.org/officeDocument/2006/math">
                    <m:r>
                      <a:rPr lang="pt-BR" sz="4800" i="1">
                        <a:solidFill>
                          <a:schemeClr val="tx1"/>
                        </a:solidFill>
                        <a:latin typeface="Cambria Math"/>
                      </a:rPr>
                      <m:t>𝑥</m:t>
                    </m:r>
                    <m:r>
                      <a:rPr lang="pt-BR" sz="48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pt-B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pt-BR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pt-BR" sz="480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pt-BR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pt-B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8=3.  </m:t>
                        </m:r>
                      </m:e>
                    </m:func>
                  </m:oMath>
                </a14:m>
                <a:endParaRPr lang="pt-BR" sz="4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 l="-3228" t="-2191" r="-480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580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r>
                  <a:rPr lang="pt-BR" sz="4800" dirty="0" smtClean="0">
                    <a:solidFill>
                      <a:schemeClr val="tx1"/>
                    </a:solidFill>
                  </a:rPr>
                  <a:t>Podemos encontrar logaritmos facilmente com cálculo mental: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8=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 t="-2191" r="-86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543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r>
                  <a:rPr lang="pt-BR" sz="4800" dirty="0" smtClean="0">
                    <a:solidFill>
                      <a:schemeClr val="tx1"/>
                    </a:solidFill>
                  </a:rPr>
                  <a:t>Podemos encontrar logaritmos facilmente com cálculo mental: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8=3  </m:t>
                          </m:r>
                        </m:e>
                      </m:func>
                    </m:oMath>
                  </m:oMathPara>
                </a14:m>
                <a:endParaRPr lang="pt-BR" sz="4800" dirty="0" smtClean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fName>
                        <m:e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9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endParaRPr lang="pt-BR" sz="4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 t="-2191" r="-86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101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r>
                  <a:rPr lang="pt-BR" sz="4800" dirty="0" smtClean="0">
                    <a:solidFill>
                      <a:schemeClr val="tx1"/>
                    </a:solidFill>
                  </a:rPr>
                  <a:t>Podemos encontrar logaritmos facilmente com cálculo mental: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8=3  </m:t>
                          </m:r>
                        </m:e>
                      </m:func>
                    </m:oMath>
                  </m:oMathPara>
                </a14:m>
                <a:endParaRPr lang="pt-BR" sz="4800" dirty="0" smtClean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fName>
                        <m:e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9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5</m:t>
                              </m:r>
                            </m:sub>
                          </m:sSub>
                        </m:fName>
                        <m:e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25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endParaRPr lang="pt-BR" sz="4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 t="-2191" r="-86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865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r>
                  <a:rPr lang="pt-BR" sz="4800" dirty="0" smtClean="0">
                    <a:solidFill>
                      <a:schemeClr val="tx1"/>
                    </a:solidFill>
                  </a:rPr>
                  <a:t>Podemos encontrar logaritmos facilmente com cálculo mental: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8=3  </m:t>
                          </m:r>
                        </m:e>
                      </m:func>
                    </m:oMath>
                  </m:oMathPara>
                </a14:m>
                <a:endParaRPr lang="pt-BR" sz="4800" dirty="0" smtClean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fName>
                        <m:e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9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5</m:t>
                              </m:r>
                            </m:sub>
                          </m:sSub>
                        </m:fName>
                        <m:e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25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=2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5</m:t>
                              </m:r>
                            </m:sub>
                          </m:sSub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25=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endParaRPr lang="pt-BR" sz="4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 t="-2191" r="-86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987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r>
                  <a:rPr lang="pt-BR" sz="4800" dirty="0" smtClean="0">
                    <a:solidFill>
                      <a:schemeClr val="tx1"/>
                    </a:solidFill>
                  </a:rPr>
                  <a:t>Podemos encontrar logaritmos facilmente com cálculo mental: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8=3  </m:t>
                          </m:r>
                        </m:e>
                      </m:func>
                    </m:oMath>
                  </m:oMathPara>
                </a14:m>
                <a:endParaRPr lang="pt-BR" sz="4800" dirty="0" smtClean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fName>
                        <m:e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9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5</m:t>
                              </m:r>
                            </m:sub>
                          </m:sSub>
                        </m:fName>
                        <m:e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25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=2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5</m:t>
                              </m:r>
                            </m:sub>
                          </m:sSub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25=</m:t>
                          </m:r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/>
                          </m:sSub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00</m:t>
                          </m:r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endParaRPr lang="pt-BR" sz="4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 t="-2191" r="-86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758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r>
                  <a:rPr lang="pt-BR" sz="4800" dirty="0" smtClean="0">
                    <a:solidFill>
                      <a:schemeClr val="tx1"/>
                    </a:solidFill>
                  </a:rPr>
                  <a:t>Podemos encontrar logaritmos facilmente com cálculo mental: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8=3  </m:t>
                          </m:r>
                        </m:e>
                      </m:func>
                    </m:oMath>
                  </m:oMathPara>
                </a14:m>
                <a:endParaRPr lang="pt-BR" sz="4800" dirty="0" smtClean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fName>
                        <m:e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9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5</m:t>
                              </m:r>
                            </m:sub>
                          </m:sSub>
                        </m:fName>
                        <m:e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25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=2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5</m:t>
                              </m:r>
                            </m:sub>
                          </m:sSub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25=</m:t>
                          </m:r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/>
                          </m:sSub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00</m:t>
                          </m:r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/>
                          </m:sSub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0,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endParaRPr lang="pt-BR" sz="4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 t="-2191" r="-86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170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r>
                  <a:rPr lang="pt-BR" sz="4800" dirty="0" smtClean="0">
                    <a:solidFill>
                      <a:schemeClr val="tx1"/>
                    </a:solidFill>
                  </a:rPr>
                  <a:t>Podemos encontrar logaritmos facilmente com cálculo mental: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8=3  </m:t>
                          </m:r>
                        </m:e>
                      </m:func>
                    </m:oMath>
                  </m:oMathPara>
                </a14:m>
                <a:endParaRPr lang="pt-BR" sz="4800" dirty="0" smtClean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fName>
                        <m:e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9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5</m:t>
                              </m:r>
                            </m:sub>
                          </m:sSub>
                        </m:fName>
                        <m:e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25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=2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5</m:t>
                              </m:r>
                            </m:sub>
                          </m:sSub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25=</m:t>
                          </m:r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/>
                          </m:sSub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00</m:t>
                          </m:r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48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48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/>
                          </m:sSub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0,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fName>
                        <m:e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pt-BR" sz="4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−1</m:t>
                          </m:r>
                          <m:r>
                            <a:rPr lang="pt-BR" sz="4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</m:t>
                          </m:r>
                        </m:e>
                      </m:func>
                    </m:oMath>
                  </m:oMathPara>
                </a14:m>
                <a:endParaRPr lang="pt-BR" sz="4800" dirty="0">
                  <a:solidFill>
                    <a:schemeClr val="tx1"/>
                  </a:solidFill>
                </a:endParaRPr>
              </a:p>
              <a:p>
                <a:endParaRPr lang="pt-BR" sz="4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 t="-2191" r="-86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024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3528" y="404664"/>
            <a:ext cx="8496944" cy="6120680"/>
          </a:xfrm>
        </p:spPr>
        <p:txBody>
          <a:bodyPr/>
          <a:lstStyle/>
          <a:p>
            <a:endParaRPr lang="pt-BR" sz="4800" dirty="0" smtClean="0">
              <a:solidFill>
                <a:schemeClr val="tx1"/>
              </a:solidFill>
            </a:endParaRPr>
          </a:p>
          <a:p>
            <a:endParaRPr lang="pt-BR" sz="4800" dirty="0">
              <a:solidFill>
                <a:schemeClr val="tx1"/>
              </a:solidFill>
            </a:endParaRPr>
          </a:p>
          <a:p>
            <a:r>
              <a:rPr lang="pt-BR" sz="4800" dirty="0" smtClean="0">
                <a:solidFill>
                  <a:schemeClr val="tx1"/>
                </a:solidFill>
              </a:rPr>
              <a:t>Logaritmo </a:t>
            </a:r>
            <a:r>
              <a:rPr lang="pt-BR" sz="4800" dirty="0">
                <a:solidFill>
                  <a:schemeClr val="tx1"/>
                </a:solidFill>
              </a:rPr>
              <a:t>é isso. </a:t>
            </a:r>
            <a:endParaRPr lang="pt-BR" sz="4800" dirty="0" smtClean="0">
              <a:solidFill>
                <a:schemeClr val="tx1"/>
              </a:solidFill>
            </a:endParaRPr>
          </a:p>
          <a:p>
            <a:endParaRPr lang="pt-BR" sz="4800" dirty="0" smtClean="0">
              <a:solidFill>
                <a:schemeClr val="tx1"/>
              </a:solidFill>
            </a:endParaRPr>
          </a:p>
          <a:p>
            <a:r>
              <a:rPr lang="pt-BR" sz="4800" dirty="0" smtClean="0">
                <a:solidFill>
                  <a:schemeClr val="tx1"/>
                </a:solidFill>
              </a:rPr>
              <a:t>Mas ele não nasceu assim, com essa finalidade</a:t>
            </a:r>
            <a:r>
              <a:rPr lang="pt-BR" sz="4800" dirty="0">
                <a:solidFill>
                  <a:schemeClr val="tx1"/>
                </a:solidFill>
              </a:rPr>
              <a:t>. </a:t>
            </a: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95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3528" y="404664"/>
            <a:ext cx="8496944" cy="6120680"/>
          </a:xfrm>
        </p:spPr>
        <p:txBody>
          <a:bodyPr/>
          <a:lstStyle/>
          <a:p>
            <a:r>
              <a:rPr lang="pt-BR" sz="4800" dirty="0">
                <a:solidFill>
                  <a:schemeClr val="tx1"/>
                </a:solidFill>
              </a:rPr>
              <a:t>Em matemática, é comum que conceitos e ideias criadas para determinados fins acabem servindo a outras aplicações muito diferentes das originais, às vezes séculos ou milênios depois da invenção de uma noção. </a:t>
            </a:r>
          </a:p>
          <a:p>
            <a:r>
              <a:rPr lang="pt-BR" dirty="0">
                <a:solidFill>
                  <a:schemeClr val="tx1"/>
                </a:solidFill>
              </a:rPr>
              <a:t> </a:t>
            </a:r>
          </a:p>
          <a:p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18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r>
                  <a:rPr lang="pt-BR" dirty="0" smtClean="0">
                    <a:solidFill>
                      <a:schemeClr val="tx1"/>
                    </a:solidFill>
                  </a:rPr>
                  <a:t>Existe uma operação matemática chamada potenciação ou </a:t>
                </a:r>
                <a:r>
                  <a:rPr lang="pt-BR" dirty="0" err="1">
                    <a:solidFill>
                      <a:schemeClr val="tx1"/>
                    </a:solidFill>
                  </a:rPr>
                  <a:t>exponenciação</a:t>
                </a:r>
                <a:r>
                  <a:rPr lang="pt-BR" dirty="0">
                    <a:solidFill>
                      <a:schemeClr val="tx1"/>
                    </a:solidFill>
                  </a:rPr>
                  <a:t>:</a:t>
                </a:r>
              </a:p>
              <a:p>
                <a:endParaRPr lang="pt-BR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e>
                        <m:sup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pt-BR" sz="9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9</m:t>
                      </m:r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 t="-129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321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964488" cy="6858000"/>
          </a:xfrm>
        </p:spPr>
        <p:txBody>
          <a:bodyPr/>
          <a:lstStyle/>
          <a:p>
            <a:pPr>
              <a:defRPr/>
            </a:pPr>
            <a:endParaRPr lang="pt-BR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pt-BR" sz="4800" dirty="0" smtClean="0">
                <a:solidFill>
                  <a:schemeClr val="tx1"/>
                </a:solidFill>
              </a:rPr>
              <a:t>A história </a:t>
            </a:r>
            <a:r>
              <a:rPr lang="pt-BR" sz="4800" dirty="0">
                <a:solidFill>
                  <a:schemeClr val="tx1"/>
                </a:solidFill>
              </a:rPr>
              <a:t>dos logaritmos </a:t>
            </a:r>
            <a:r>
              <a:rPr lang="pt-BR" sz="4800" dirty="0" smtClean="0">
                <a:solidFill>
                  <a:schemeClr val="tx1"/>
                </a:solidFill>
              </a:rPr>
              <a:t>é bastante significativa para mostrar essa característica da matemática, de que ideias criadas para resolver problemas em um contexto podem ser utilizadas para resolver problemas em outros contextos.</a:t>
            </a:r>
            <a:endParaRPr lang="pt-BR" sz="48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pt-BR" dirty="0">
                <a:solidFill>
                  <a:schemeClr val="tx1"/>
                </a:solidFill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pt-BR" dirty="0" smtClean="0">
                <a:solidFill>
                  <a:schemeClr val="tx1"/>
                </a:solidFill>
              </a:rPr>
              <a:t>Os </a:t>
            </a:r>
            <a:r>
              <a:rPr lang="pt-BR" dirty="0">
                <a:solidFill>
                  <a:schemeClr val="tx1"/>
                </a:solidFill>
              </a:rPr>
              <a:t>logaritmos surgiram há 500 anos em um contexto bem diferente de hoje em dia. </a:t>
            </a:r>
            <a:endParaRPr lang="pt-BR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pt-BR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pt-BR" dirty="0" smtClean="0">
                <a:solidFill>
                  <a:schemeClr val="tx1"/>
                </a:solidFill>
              </a:rPr>
              <a:t>A </a:t>
            </a:r>
            <a:r>
              <a:rPr lang="pt-BR" dirty="0">
                <a:solidFill>
                  <a:schemeClr val="tx1"/>
                </a:solidFill>
              </a:rPr>
              <a:t>ideia </a:t>
            </a:r>
            <a:r>
              <a:rPr lang="pt-BR" dirty="0" smtClean="0">
                <a:solidFill>
                  <a:schemeClr val="tx1"/>
                </a:solidFill>
              </a:rPr>
              <a:t>surgiu a </a:t>
            </a:r>
            <a:r>
              <a:rPr lang="pt-BR" dirty="0">
                <a:solidFill>
                  <a:schemeClr val="tx1"/>
                </a:solidFill>
              </a:rPr>
              <a:t>partir da observação de </a:t>
            </a:r>
            <a:r>
              <a:rPr lang="pt-BR" dirty="0" smtClean="0">
                <a:solidFill>
                  <a:schemeClr val="tx1"/>
                </a:solidFill>
              </a:rPr>
              <a:t>padrões.</a:t>
            </a:r>
          </a:p>
          <a:p>
            <a:pPr>
              <a:defRPr/>
            </a:pPr>
            <a:endParaRPr lang="pt-BR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pt-BR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pt-BR" dirty="0" smtClean="0">
                <a:solidFill>
                  <a:schemeClr val="tx1"/>
                </a:solidFill>
              </a:rPr>
              <a:t>0    1    2    3    4    5    6    ... </a:t>
            </a:r>
          </a:p>
          <a:p>
            <a:pPr>
              <a:defRPr/>
            </a:pPr>
            <a:endParaRPr lang="pt-BR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pt-BR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pt-BR" dirty="0" smtClean="0">
                <a:solidFill>
                  <a:schemeClr val="tx1"/>
                </a:solidFill>
              </a:rPr>
              <a:t>Que </a:t>
            </a:r>
            <a:r>
              <a:rPr lang="pt-BR" dirty="0">
                <a:solidFill>
                  <a:schemeClr val="tx1"/>
                </a:solidFill>
              </a:rPr>
              <a:t>padrão você percebe?</a:t>
            </a:r>
          </a:p>
          <a:p>
            <a:pPr>
              <a:defRPr/>
            </a:pPr>
            <a:r>
              <a:rPr lang="pt-BR" dirty="0" smtClean="0">
                <a:solidFill>
                  <a:schemeClr val="tx1"/>
                </a:solidFill>
              </a:rPr>
              <a:t> </a:t>
            </a:r>
            <a:endParaRPr lang="pt-B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pt-BR" dirty="0" smtClean="0">
                <a:solidFill>
                  <a:schemeClr val="tx1"/>
                </a:solidFill>
              </a:rPr>
              <a:t>As </a:t>
            </a:r>
            <a:r>
              <a:rPr lang="pt-BR" dirty="0">
                <a:solidFill>
                  <a:schemeClr val="tx1"/>
                </a:solidFill>
              </a:rPr>
              <a:t>progressões aritméticas são aquelas em que cada termo é obtido do anterior por meio da operação de adição. </a:t>
            </a:r>
            <a:endParaRPr lang="pt-BR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pt-BR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pt-BR" dirty="0" smtClean="0">
                <a:solidFill>
                  <a:schemeClr val="tx1"/>
                </a:solidFill>
              </a:rPr>
              <a:t>0    1    2    3    4    5    6    ... </a:t>
            </a:r>
          </a:p>
          <a:p>
            <a:pPr>
              <a:defRPr/>
            </a:pPr>
            <a:endParaRPr lang="pt-BR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pt-BR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pt-BR" dirty="0" smtClean="0">
                <a:solidFill>
                  <a:schemeClr val="tx1"/>
                </a:solidFill>
              </a:rPr>
              <a:t>-5    -3    -1    1    3    </a:t>
            </a:r>
            <a:r>
              <a:rPr lang="pt-BR" dirty="0">
                <a:solidFill>
                  <a:schemeClr val="tx1"/>
                </a:solidFill>
              </a:rPr>
              <a:t>5    </a:t>
            </a:r>
            <a:r>
              <a:rPr lang="pt-BR" dirty="0" smtClean="0">
                <a:solidFill>
                  <a:schemeClr val="tx1"/>
                </a:solidFill>
              </a:rPr>
              <a:t>7    </a:t>
            </a:r>
            <a:r>
              <a:rPr lang="pt-BR" dirty="0">
                <a:solidFill>
                  <a:schemeClr val="tx1"/>
                </a:solidFill>
              </a:rPr>
              <a:t>... </a:t>
            </a:r>
          </a:p>
          <a:p>
            <a:pPr>
              <a:defRPr/>
            </a:pPr>
            <a:r>
              <a:rPr lang="pt-BR" dirty="0" smtClean="0">
                <a:solidFill>
                  <a:schemeClr val="tx1"/>
                </a:solidFill>
              </a:rPr>
              <a:t> </a:t>
            </a: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84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46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0" y="0"/>
                <a:ext cx="9144000" cy="6858000"/>
              </a:xfrm>
              <a:extLst/>
            </p:spPr>
            <p:txBody>
              <a:bodyPr/>
              <a:lstStyle/>
              <a:p>
                <a:pPr>
                  <a:defRPr/>
                </a:pPr>
                <a:endParaRPr lang="pt-BR" dirty="0" smtClean="0">
                  <a:solidFill>
                    <a:schemeClr val="tx1"/>
                  </a:solidFill>
                </a:endParaRPr>
              </a:p>
              <a:p>
                <a:pPr>
                  <a:defRPr/>
                </a:pPr>
                <a:r>
                  <a:rPr lang="pt-BR" dirty="0" smtClean="0">
                    <a:solidFill>
                      <a:schemeClr val="tx1"/>
                    </a:solidFill>
                  </a:rPr>
                  <a:t>1    </a:t>
                </a:r>
                <a:r>
                  <a:rPr lang="pt-BR" dirty="0">
                    <a:solidFill>
                      <a:schemeClr val="tx1"/>
                    </a:solidFill>
                  </a:rPr>
                  <a:t>2    </a:t>
                </a:r>
                <a:r>
                  <a:rPr lang="pt-BR" dirty="0" smtClean="0">
                    <a:solidFill>
                      <a:schemeClr val="tx1"/>
                    </a:solidFill>
                  </a:rPr>
                  <a:t>4    8    16    </a:t>
                </a:r>
                <a:r>
                  <a:rPr lang="pt-BR" dirty="0">
                    <a:solidFill>
                      <a:schemeClr val="tx1"/>
                    </a:solidFill>
                  </a:rPr>
                  <a:t>... </a:t>
                </a:r>
              </a:p>
              <a:p>
                <a:pPr>
                  <a:defRPr/>
                </a:pPr>
                <a:endParaRPr lang="pt-BR" dirty="0">
                  <a:solidFill>
                    <a:schemeClr val="tx1"/>
                  </a:solidFill>
                </a:endParaRPr>
              </a:p>
              <a:p>
                <a:pPr>
                  <a:defRPr/>
                </a:pPr>
                <a:endParaRPr lang="pt-BR" dirty="0">
                  <a:solidFill>
                    <a:schemeClr val="tx1"/>
                  </a:solidFill>
                </a:endParaRPr>
              </a:p>
              <a:p>
                <a:pPr>
                  <a:defRPr/>
                </a:pPr>
                <a:r>
                  <a:rPr lang="pt-BR" dirty="0">
                    <a:solidFill>
                      <a:schemeClr val="tx1"/>
                    </a:solidFill>
                  </a:rPr>
                  <a:t>Que padrão você percebe?</a:t>
                </a:r>
              </a:p>
              <a:p>
                <a:pPr>
                  <a:defRPr/>
                </a:pPr>
                <a:endParaRPr lang="pt-BR" dirty="0" smtClean="0">
                  <a:solidFill>
                    <a:schemeClr val="tx1"/>
                  </a:solidFill>
                </a:endParaRPr>
              </a:p>
              <a:p>
                <a:pPr>
                  <a:defRPr/>
                </a:pPr>
                <a:r>
                  <a:rPr lang="pt-BR" dirty="0" smtClean="0">
                    <a:solidFill>
                      <a:schemeClr val="tx1"/>
                    </a:solidFill>
                  </a:rPr>
                  <a:t>As </a:t>
                </a:r>
                <a:r>
                  <a:rPr lang="pt-BR" dirty="0">
                    <a:solidFill>
                      <a:schemeClr val="tx1"/>
                    </a:solidFill>
                  </a:rPr>
                  <a:t>progressões geométricas são aquelas em que cada termo é obtido do anterior por meio da operação de multiplicação.</a:t>
                </a:r>
              </a:p>
              <a:p>
                <a:pPr>
                  <a:defRPr/>
                </a:pPr>
                <a:endParaRPr lang="pt-BR" dirty="0" smtClean="0">
                  <a:solidFill>
                    <a:schemeClr val="tx1"/>
                  </a:solidFill>
                </a:endParaRPr>
              </a:p>
              <a:p>
                <a:pPr>
                  <a:defRPr/>
                </a:pPr>
                <a:r>
                  <a:rPr lang="pt-BR" dirty="0" smtClean="0">
                    <a:solidFill>
                      <a:schemeClr val="tx1"/>
                    </a:solidFill>
                  </a:rPr>
                  <a:t>1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pt-BR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pt-BR" b="0" i="1" smtClean="0">
                        <a:solidFill>
                          <a:schemeClr val="tx1"/>
                        </a:solidFill>
                        <a:latin typeface="Cambria Math"/>
                      </a:rPr>
                      <m:t>      </m:t>
                    </m:r>
                    <m:f>
                      <m:fPr>
                        <m:ctrlPr>
                          <a:rPr lang="pt-BR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pt-BR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pt-BR" b="0" i="1" smtClean="0">
                        <a:solidFill>
                          <a:schemeClr val="tx1"/>
                        </a:solidFill>
                        <a:latin typeface="Cambria Math"/>
                      </a:rPr>
                      <m:t>      </m:t>
                    </m:r>
                    <m:f>
                      <m:fPr>
                        <m:ctrlPr>
                          <a:rPr lang="pt-BR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pt-BR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8</m:t>
                        </m:r>
                      </m:den>
                    </m:f>
                    <m:r>
                      <a:rPr lang="pt-BR" b="0" i="1" smtClean="0">
                        <a:solidFill>
                          <a:schemeClr val="tx1"/>
                        </a:solidFill>
                        <a:latin typeface="Cambria Math"/>
                      </a:rPr>
                      <m:t>       </m:t>
                    </m:r>
                    <m:f>
                      <m:fPr>
                        <m:ctrlPr>
                          <a:rPr lang="pt-BR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pt-BR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16</m:t>
                        </m:r>
                      </m:den>
                    </m:f>
                    <m:r>
                      <a:rPr lang="pt-BR" b="0" i="1" smtClean="0">
                        <a:solidFill>
                          <a:schemeClr val="tx1"/>
                        </a:solidFill>
                        <a:latin typeface="Cambria Math"/>
                      </a:rPr>
                      <m:t>    …</m:t>
                    </m:r>
                  </m:oMath>
                </a14:m>
                <a:r>
                  <a:rPr lang="pt-BR" dirty="0" smtClean="0">
                    <a:solidFill>
                      <a:schemeClr val="tx1"/>
                    </a:solidFill>
                  </a:rPr>
                  <a:t> </a:t>
                </a:r>
                <a:endParaRPr lang="pt-B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46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0" y="0"/>
                <a:ext cx="9144000" cy="6858000"/>
              </a:xfrm>
              <a:blipFill rotWithShape="1">
                <a:blip r:embed="rId2"/>
                <a:stretch>
                  <a:fillRect l="-867" r="-2000"/>
                </a:stretch>
              </a:blipFill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87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extLst/>
        </p:spPr>
        <p:txBody>
          <a:bodyPr/>
          <a:lstStyle/>
          <a:p>
            <a:pPr>
              <a:defRPr/>
            </a:pPr>
            <a:endParaRPr lang="pt-BR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pt-BR" sz="4000" dirty="0" smtClean="0"/>
              <a:t>O </a:t>
            </a:r>
            <a:r>
              <a:rPr lang="pt-BR" sz="4000" dirty="0"/>
              <a:t>que as </a:t>
            </a:r>
            <a:r>
              <a:rPr lang="pt-BR" sz="4000" dirty="0" err="1"/>
              <a:t>PAs</a:t>
            </a:r>
            <a:r>
              <a:rPr lang="pt-BR" sz="4000" dirty="0"/>
              <a:t> tem a ver com as </a:t>
            </a:r>
            <a:r>
              <a:rPr lang="pt-BR" sz="4000" dirty="0" err="1"/>
              <a:t>PGs</a:t>
            </a:r>
            <a:r>
              <a:rPr lang="pt-BR" sz="4000" dirty="0"/>
              <a:t>? </a:t>
            </a:r>
            <a:endParaRPr lang="pt-BR" sz="4000" dirty="0" smtClean="0"/>
          </a:p>
          <a:p>
            <a:pPr>
              <a:defRPr/>
            </a:pPr>
            <a:endParaRPr lang="pt-BR" sz="4000" dirty="0"/>
          </a:p>
          <a:p>
            <a:pPr>
              <a:defRPr/>
            </a:pPr>
            <a:endParaRPr lang="pt-BR" sz="4000" dirty="0" smtClean="0"/>
          </a:p>
          <a:p>
            <a:pPr>
              <a:defRPr/>
            </a:pPr>
            <a:r>
              <a:rPr lang="pt-BR" sz="4000" dirty="0" smtClean="0"/>
              <a:t>E </a:t>
            </a:r>
            <a:r>
              <a:rPr lang="pt-BR" sz="4000" dirty="0"/>
              <a:t>onde os logaritmos entram nessa história</a:t>
            </a:r>
            <a:r>
              <a:rPr lang="pt-BR" sz="4000" dirty="0" smtClean="0"/>
              <a:t>?</a:t>
            </a:r>
          </a:p>
          <a:p>
            <a:pPr>
              <a:defRPr/>
            </a:pPr>
            <a:endParaRPr lang="pt-BR" sz="4000" dirty="0"/>
          </a:p>
          <a:p>
            <a:pPr>
              <a:defRPr/>
            </a:pPr>
            <a:r>
              <a:rPr lang="pt-BR" sz="4000" dirty="0" smtClean="0"/>
              <a:t>Vamos lembrar a relação entre multiplicações e adições.</a:t>
            </a:r>
            <a:endParaRPr lang="pt-BR" sz="4000" dirty="0"/>
          </a:p>
          <a:p>
            <a:pPr>
              <a:defRPr/>
            </a:pPr>
            <a:r>
              <a:rPr lang="pt-BR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541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46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0" y="0"/>
                <a:ext cx="9144000" cy="6858000"/>
              </a:xfrm>
              <a:extLst/>
            </p:spPr>
            <p:txBody>
              <a:bodyPr/>
              <a:lstStyle/>
              <a:p>
                <a:pPr>
                  <a:defRPr/>
                </a:pPr>
                <a:r>
                  <a:rPr lang="pt-BR" dirty="0" smtClean="0"/>
                  <a:t>Na potenciação, existe uma propriedade fundamental:</a:t>
                </a:r>
              </a:p>
              <a:p>
                <a:pPr>
                  <a:defRPr/>
                </a:pPr>
                <a:r>
                  <a:rPr lang="pt-BR" dirty="0" smtClean="0"/>
                  <a:t>Na </a:t>
                </a:r>
                <a:r>
                  <a:rPr lang="pt-BR" dirty="0"/>
                  <a:t>multiplicação de potências de mesma base, conservam-se as bases e somam-se os expoentes. </a:t>
                </a:r>
                <a:endParaRPr lang="pt-BR" dirty="0" smtClean="0"/>
              </a:p>
              <a:p>
                <a:pPr>
                  <a:defRPr/>
                </a:pPr>
                <a:endParaRPr lang="pt-BR" dirty="0"/>
              </a:p>
              <a:p>
                <a:pPr>
                  <a:defRPr/>
                </a:pPr>
                <a:r>
                  <a:rPr lang="pt-BR" dirty="0" smtClean="0"/>
                  <a:t>Ou </a:t>
                </a:r>
                <a:r>
                  <a:rPr lang="pt-BR" dirty="0"/>
                  <a:t>seja, para qualquer </a:t>
                </a:r>
                <a:r>
                  <a:rPr lang="pt-BR" i="1" dirty="0"/>
                  <a:t>a, m </a:t>
                </a:r>
                <a:r>
                  <a:rPr lang="pt-BR" dirty="0"/>
                  <a:t>e </a:t>
                </a:r>
                <a:r>
                  <a:rPr lang="pt-BR" i="1" dirty="0"/>
                  <a:t>n</a:t>
                </a:r>
                <a:r>
                  <a:rPr lang="pt-BR" dirty="0"/>
                  <a:t> reais, temos:</a:t>
                </a:r>
                <a:endParaRPr lang="pt-BR" sz="4000" dirty="0"/>
              </a:p>
              <a:p>
                <a:pPr>
                  <a:defRPr/>
                </a:pPr>
                <a:r>
                  <a:rPr lang="pt-BR" dirty="0"/>
                  <a:t> </a:t>
                </a:r>
                <a:endParaRPr lang="pt-BR" sz="4000" dirty="0"/>
              </a:p>
              <a:p>
                <a:pPr>
                  <a:defRPr/>
                </a:pPr>
                <a:r>
                  <a:rPr lang="pt-BR" i="1" dirty="0">
                    <a:solidFill>
                      <a:schemeClr val="tx1"/>
                    </a:solidFill>
                  </a:rPr>
                  <a:t>a</a:t>
                </a:r>
                <a:r>
                  <a:rPr lang="pt-BR" i="1" baseline="30000" dirty="0" err="1">
                    <a:solidFill>
                      <a:schemeClr val="tx1"/>
                    </a:solidFill>
                  </a:rPr>
                  <a:t>m</a:t>
                </a:r>
                <a14:m>
                  <m:oMath xmlns:m="http://schemas.openxmlformats.org/officeDocument/2006/math">
                    <m:r>
                      <a:rPr lang="pt-BR" i="1">
                        <a:solidFill>
                          <a:schemeClr val="tx1"/>
                        </a:solidFill>
                        <a:latin typeface="Cambria Math"/>
                      </a:rPr>
                      <m:t>∙</m:t>
                    </m:r>
                  </m:oMath>
                </a14:m>
                <a:r>
                  <a:rPr lang="pt-BR" i="1" dirty="0" err="1">
                    <a:solidFill>
                      <a:schemeClr val="tx1"/>
                    </a:solidFill>
                  </a:rPr>
                  <a:t>a</a:t>
                </a:r>
                <a:r>
                  <a:rPr lang="pt-BR" i="1" baseline="30000" dirty="0" err="1">
                    <a:solidFill>
                      <a:schemeClr val="tx1"/>
                    </a:solidFill>
                  </a:rPr>
                  <a:t>n</a:t>
                </a:r>
                <a:r>
                  <a:rPr lang="pt-BR" i="1" dirty="0">
                    <a:solidFill>
                      <a:schemeClr val="tx1"/>
                    </a:solidFill>
                  </a:rPr>
                  <a:t>=</a:t>
                </a:r>
                <a:r>
                  <a:rPr lang="pt-BR" i="1" dirty="0" err="1">
                    <a:solidFill>
                      <a:schemeClr val="tx1"/>
                    </a:solidFill>
                  </a:rPr>
                  <a:t>a</a:t>
                </a:r>
                <a:r>
                  <a:rPr lang="pt-BR" i="1" baseline="30000" dirty="0" err="1">
                    <a:solidFill>
                      <a:schemeClr val="tx1"/>
                    </a:solidFill>
                  </a:rPr>
                  <a:t>m+n</a:t>
                </a:r>
                <a:r>
                  <a:rPr lang="pt-BR" dirty="0"/>
                  <a:t>.</a:t>
                </a:r>
                <a:endParaRPr lang="pt-BR" sz="4000" dirty="0"/>
              </a:p>
              <a:p>
                <a:pPr>
                  <a:defRPr/>
                </a:pPr>
                <a:r>
                  <a:rPr lang="pt-BR" dirty="0"/>
                  <a:t> </a:t>
                </a:r>
                <a:endParaRPr lang="pt-BR" sz="4000" dirty="0"/>
              </a:p>
              <a:p>
                <a:pPr>
                  <a:defRPr/>
                </a:pPr>
                <a:r>
                  <a:rPr lang="pt-BR" dirty="0"/>
                  <a:t>As operações de adição e multiplicação estão interligadas nessa propriedade da operação de potenciação.</a:t>
                </a:r>
              </a:p>
            </p:txBody>
          </p:sp>
        </mc:Choice>
        <mc:Fallback xmlns="">
          <p:sp>
            <p:nvSpPr>
              <p:cNvPr id="6146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0" y="0"/>
                <a:ext cx="9144000" cy="6858000"/>
              </a:xfrm>
              <a:blipFill rotWithShape="1">
                <a:blip r:embed="rId2"/>
                <a:stretch>
                  <a:fillRect t="-1156"/>
                </a:stretch>
              </a:blipFill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283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extLst/>
        </p:spPr>
        <p:txBody>
          <a:bodyPr/>
          <a:lstStyle/>
          <a:p>
            <a:pPr>
              <a:defRPr/>
            </a:pPr>
            <a:r>
              <a:rPr lang="pt-BR" dirty="0"/>
              <a:t>Foi observando uma PA e uma PG, escritas termo a termo uma acima da outra, que Michael </a:t>
            </a:r>
            <a:r>
              <a:rPr lang="pt-BR" dirty="0" err="1"/>
              <a:t>Stifel</a:t>
            </a:r>
            <a:r>
              <a:rPr lang="pt-BR" dirty="0"/>
              <a:t> (1487—1567) percebeu </a:t>
            </a:r>
            <a:r>
              <a:rPr lang="pt-BR" dirty="0" smtClean="0"/>
              <a:t>um padrão. </a:t>
            </a:r>
            <a:endParaRPr lang="pt-BR" dirty="0"/>
          </a:p>
        </p:txBody>
      </p:sp>
      <p:pic>
        <p:nvPicPr>
          <p:cNvPr id="23554" name="Picture 2" descr="Michael Stifel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568959"/>
            <a:ext cx="2808312" cy="340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0" y="515719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pt-BR" sz="3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Monge agostiniano, ordenado </a:t>
            </a:r>
            <a:r>
              <a:rPr lang="pt-BR" sz="320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sacerdote </a:t>
            </a:r>
            <a:r>
              <a:rPr lang="pt-BR" sz="3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aos 24 anos de </a:t>
            </a:r>
            <a:r>
              <a:rPr lang="pt-BR" sz="320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idade, </a:t>
            </a:r>
            <a:r>
              <a:rPr lang="pt-BR" sz="3200" dirty="0" err="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Stifel</a:t>
            </a:r>
            <a:r>
              <a:rPr lang="pt-BR" sz="3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pt-BR" sz="320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foi </a:t>
            </a:r>
            <a:r>
              <a:rPr lang="pt-BR" sz="3200" dirty="0" err="1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espulso</a:t>
            </a:r>
            <a:r>
              <a:rPr lang="pt-BR" sz="320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 aos 35 anos e tornou-se </a:t>
            </a:r>
            <a:r>
              <a:rPr lang="pt-BR" sz="3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pastor luterano e estudioso da matemática.</a:t>
            </a:r>
          </a:p>
        </p:txBody>
      </p:sp>
    </p:spTree>
    <p:extLst>
      <p:ext uri="{BB962C8B-B14F-4D97-AF65-F5344CB8AC3E}">
        <p14:creationId xmlns:p14="http://schemas.microsoft.com/office/powerpoint/2010/main" val="32190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extLst/>
        </p:spPr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4716016" y="4653136"/>
            <a:ext cx="42484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pt-BR" sz="3200" dirty="0"/>
              <a:t>Comparação entre PA e da PG no livro </a:t>
            </a:r>
            <a:r>
              <a:rPr lang="pt-BR" sz="3200" i="1" dirty="0"/>
              <a:t>Aritmética Integra</a:t>
            </a:r>
            <a:r>
              <a:rPr lang="pt-BR" sz="3200" dirty="0"/>
              <a:t>, de </a:t>
            </a:r>
            <a:r>
              <a:rPr lang="pt-BR" sz="3200" dirty="0" err="1" smtClean="0"/>
              <a:t>Stifel</a:t>
            </a:r>
            <a:r>
              <a:rPr lang="pt-BR" sz="3200" dirty="0" smtClean="0"/>
              <a:t> </a:t>
            </a:r>
            <a:r>
              <a:rPr lang="pt-BR" sz="3200" dirty="0"/>
              <a:t>(1544).</a:t>
            </a:r>
            <a:endParaRPr lang="pt-BR" sz="3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65" y="131148"/>
            <a:ext cx="4032448" cy="672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2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extLst/>
        </p:spPr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4716016" y="4653136"/>
            <a:ext cx="42484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pt-BR" sz="3200" dirty="0"/>
              <a:t>Comparação entre PA e da PG no livro </a:t>
            </a:r>
            <a:r>
              <a:rPr lang="pt-BR" sz="3200" i="1" dirty="0"/>
              <a:t>Aritmética Integra</a:t>
            </a:r>
            <a:r>
              <a:rPr lang="pt-BR" sz="3200" dirty="0"/>
              <a:t>, de </a:t>
            </a:r>
            <a:r>
              <a:rPr lang="pt-BR" sz="3200" dirty="0" err="1" smtClean="0"/>
              <a:t>Stifel</a:t>
            </a:r>
            <a:r>
              <a:rPr lang="pt-BR" sz="3200" dirty="0" smtClean="0"/>
              <a:t> </a:t>
            </a:r>
            <a:r>
              <a:rPr lang="pt-BR" sz="3200" dirty="0"/>
              <a:t>(1544).</a:t>
            </a:r>
            <a:endParaRPr lang="pt-BR" sz="3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6" name="Imagem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980728"/>
            <a:ext cx="8856985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6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extLst/>
        </p:spPr>
        <p:txBody>
          <a:bodyPr/>
          <a:lstStyle/>
          <a:p>
            <a:pPr>
              <a:defRPr/>
            </a:pPr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4716016" y="4653136"/>
            <a:ext cx="42484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pt-BR" sz="3200" dirty="0" err="1" smtClean="0"/>
              <a:t>Stifel</a:t>
            </a:r>
            <a:r>
              <a:rPr lang="pt-BR" sz="3200" dirty="0" smtClean="0"/>
              <a:t> observou que somas na PA correspondem a produtos na PG.</a:t>
            </a:r>
            <a:endParaRPr lang="pt-BR" sz="3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6" name="Imagem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980728"/>
            <a:ext cx="8856985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7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r>
                  <a:rPr lang="pt-BR" dirty="0">
                    <a:solidFill>
                      <a:schemeClr val="tx1"/>
                    </a:solidFill>
                  </a:rPr>
                  <a:t>Existe uma operação matemática chamada potenciação ou </a:t>
                </a:r>
                <a:r>
                  <a:rPr lang="pt-BR" dirty="0" err="1">
                    <a:solidFill>
                      <a:schemeClr val="tx1"/>
                    </a:solidFill>
                  </a:rPr>
                  <a:t>exponenciação</a:t>
                </a:r>
                <a:r>
                  <a:rPr lang="pt-BR" dirty="0">
                    <a:solidFill>
                      <a:schemeClr val="tx1"/>
                    </a:solidFill>
                  </a:rPr>
                  <a:t>:</a:t>
                </a:r>
              </a:p>
              <a:p>
                <a:endParaRPr lang="pt-BR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𝑐</m:t>
                          </m:r>
                        </m:sup>
                      </m:sSup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𝑏</m:t>
                      </m:r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 t="-129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871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46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0" y="0"/>
                <a:ext cx="9144000" cy="6858000"/>
              </a:xfrm>
              <a:extLst/>
            </p:spPr>
            <p:txBody>
              <a:bodyPr/>
              <a:lstStyle/>
              <a:p>
                <a:pPr>
                  <a:defRPr/>
                </a:pPr>
                <a:r>
                  <a:rPr lang="pt-BR" dirty="0"/>
                  <a:t>Vamos vivenciar o que </a:t>
                </a:r>
                <a:r>
                  <a:rPr lang="pt-BR" dirty="0" err="1"/>
                  <a:t>Stifel</a:t>
                </a:r>
                <a:r>
                  <a:rPr lang="pt-BR" dirty="0"/>
                  <a:t> observou, encontrando na </a:t>
                </a:r>
                <a:r>
                  <a:rPr lang="pt-BR" dirty="0" smtClean="0"/>
                  <a:t>tabela as posições na PG correspondente a operação de multiplicação abaixo:</a:t>
                </a:r>
                <a:endParaRPr lang="pt-BR" dirty="0"/>
              </a:p>
              <a:p>
                <a:pPr>
                  <a:defRPr/>
                </a:pPr>
                <a:endParaRPr lang="pt-BR" dirty="0"/>
              </a:p>
              <a:p>
                <a:pPr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pt-BR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i="1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r>
                  <a:rPr lang="pt-BR" dirty="0"/>
                  <a:t> vezes 64 </a:t>
                </a:r>
              </a:p>
            </p:txBody>
          </p:sp>
        </mc:Choice>
        <mc:Fallback xmlns="">
          <p:sp>
            <p:nvSpPr>
              <p:cNvPr id="6146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0" y="0"/>
                <a:ext cx="9144000" cy="6858000"/>
              </a:xfrm>
              <a:blipFill rotWithShape="1">
                <a:blip r:embed="rId2"/>
                <a:stretch>
                  <a:fillRect t="-1156" r="-600"/>
                </a:stretch>
              </a:blipFill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923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46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0" y="0"/>
                <a:ext cx="9144000" cy="6858000"/>
              </a:xfrm>
              <a:extLst/>
            </p:spPr>
            <p:txBody>
              <a:bodyPr/>
              <a:lstStyle/>
              <a:p>
                <a:pPr>
                  <a:defRPr/>
                </a:pPr>
                <a:r>
                  <a:rPr lang="pt-BR" sz="4000" dirty="0" smtClean="0"/>
                  <a:t>Os números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0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40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sz="4000" i="1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r>
                  <a:rPr lang="pt-BR" sz="4000" dirty="0"/>
                  <a:t> </a:t>
                </a:r>
                <a:r>
                  <a:rPr lang="pt-BR" sz="4000" dirty="0" smtClean="0"/>
                  <a:t> e 64 na PG correspondem aos números </a:t>
                </a:r>
                <a:r>
                  <a:rPr lang="pt-BR" sz="4000" dirty="0"/>
                  <a:t>-3 com 6 na </a:t>
                </a:r>
                <a:r>
                  <a:rPr lang="pt-BR" sz="4000" dirty="0" smtClean="0"/>
                  <a:t>PA.</a:t>
                </a:r>
              </a:p>
              <a:p>
                <a:pPr>
                  <a:defRPr/>
                </a:pPr>
                <a:r>
                  <a:rPr lang="pt-BR" sz="4000" dirty="0" smtClean="0"/>
                  <a:t>É fácil fazer a soma -3 + 6 = 3.</a:t>
                </a:r>
              </a:p>
              <a:p>
                <a:pPr>
                  <a:defRPr/>
                </a:pPr>
                <a:r>
                  <a:rPr lang="pt-BR" sz="4000" dirty="0" smtClean="0"/>
                  <a:t>Esse resultado na PA corresponde ao resultado da multiplicação de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0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40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sz="4000" i="1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r>
                  <a:rPr lang="pt-BR" sz="4000" dirty="0"/>
                  <a:t> por 64 </a:t>
                </a:r>
                <a:r>
                  <a:rPr lang="pt-BR" sz="4000" dirty="0" err="1" smtClean="0"/>
                  <a:t>ma</a:t>
                </a:r>
                <a:r>
                  <a:rPr lang="pt-BR" sz="4000" dirty="0" smtClean="0"/>
                  <a:t> PG. </a:t>
                </a:r>
                <a:endParaRPr lang="pt-BR" sz="4000" dirty="0"/>
              </a:p>
              <a:p>
                <a:pPr>
                  <a:defRPr/>
                </a:pPr>
                <a:r>
                  <a:rPr lang="pt-BR" sz="4000" dirty="0" smtClean="0"/>
                  <a:t>Logo</a:t>
                </a:r>
                <a:r>
                  <a:rPr lang="pt-BR" sz="4000" dirty="0"/>
                  <a:t>, localizando 3 na PA, encontramos o resultado da multiplicação na posição da PG correspondente, isto é, 8. </a:t>
                </a:r>
                <a:endParaRPr lang="pt-BR" sz="4800" dirty="0"/>
              </a:p>
            </p:txBody>
          </p:sp>
        </mc:Choice>
        <mc:Fallback xmlns="">
          <p:sp>
            <p:nvSpPr>
              <p:cNvPr id="6146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0" y="0"/>
                <a:ext cx="9144000" cy="6858000"/>
              </a:xfrm>
              <a:blipFill rotWithShape="1">
                <a:blip r:embed="rId2"/>
                <a:stretch>
                  <a:fillRect l="-400" r="-1067"/>
                </a:stretch>
              </a:blipFill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240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46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0" y="0"/>
                <a:ext cx="9144000" cy="6858000"/>
              </a:xfrm>
              <a:extLst/>
            </p:spPr>
            <p:txBody>
              <a:bodyPr/>
              <a:lstStyle/>
              <a:p>
                <a:pPr>
                  <a:defRPr/>
                </a:pPr>
                <a:r>
                  <a:rPr lang="pt-BR" sz="4000" dirty="0"/>
                  <a:t>A explicação disso vem do fato de que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sz="4000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pt-BR" sz="40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pt-BR" sz="40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pt-BR" sz="4000" i="1">
                                <a:latin typeface="Cambria Math"/>
                              </a:rPr>
                              <m:t>8</m:t>
                            </m:r>
                          </m:den>
                        </m:f>
                      </m:e>
                    </m:d>
                    <m:r>
                      <a:rPr lang="pt-BR" sz="40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pt-BR" sz="40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sz="4000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pt-BR" sz="4000" i="1">
                            <a:latin typeface="Cambria Math"/>
                          </a:rPr>
                          <m:t>−3</m:t>
                        </m:r>
                      </m:sup>
                    </m:sSup>
                    <m:r>
                      <a:rPr lang="pt-BR" sz="4000" i="1">
                        <a:latin typeface="Cambria Math"/>
                      </a:rPr>
                      <m:t> </m:t>
                    </m:r>
                  </m:oMath>
                </a14:m>
                <a:r>
                  <a:rPr lang="pt-BR" sz="4000" dirty="0"/>
                  <a:t> e 64=2</a:t>
                </a:r>
                <a:r>
                  <a:rPr lang="pt-BR" sz="4000" baseline="30000" dirty="0"/>
                  <a:t>6</a:t>
                </a:r>
                <a:r>
                  <a:rPr lang="pt-BR" sz="4000" dirty="0"/>
                  <a:t>. </a:t>
                </a:r>
                <a:endParaRPr lang="pt-BR" sz="4800" dirty="0"/>
              </a:p>
              <a:p>
                <a:pPr>
                  <a:defRPr/>
                </a:pPr>
                <a:endParaRPr lang="pt-BR" sz="4000" dirty="0"/>
              </a:p>
              <a:p>
                <a:pPr>
                  <a:defRPr/>
                </a:pPr>
                <a:r>
                  <a:rPr lang="pt-BR" sz="4000" dirty="0"/>
                  <a:t>Logo, temos</a:t>
                </a:r>
              </a:p>
              <a:p>
                <a:pPr>
                  <a:defRPr/>
                </a:pPr>
                <a:endParaRPr lang="pt-BR" sz="4800" dirty="0"/>
              </a:p>
              <a:p>
                <a:pPr>
                  <a:defRPr/>
                </a:pPr>
                <a:r>
                  <a:rPr lang="pt-BR" sz="4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0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40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sz="4000" i="1">
                            <a:latin typeface="Cambria Math"/>
                          </a:rPr>
                          <m:t>8</m:t>
                        </m:r>
                      </m:den>
                    </m:f>
                    <m:r>
                      <a:rPr lang="pt-BR" sz="4000" i="1">
                        <a:latin typeface="Cambria Math"/>
                      </a:rPr>
                      <m:t>∙64=</m:t>
                    </m:r>
                    <m:sSup>
                      <m:sSupPr>
                        <m:ctrlPr>
                          <a:rPr lang="pt-BR" sz="40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sz="4000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pt-BR" sz="4000" i="1">
                            <a:latin typeface="Cambria Math"/>
                          </a:rPr>
                          <m:t>−3</m:t>
                        </m:r>
                      </m:sup>
                    </m:sSup>
                    <m:r>
                      <a:rPr lang="pt-BR" sz="4000" i="1">
                        <a:latin typeface="Cambria Math"/>
                      </a:rPr>
                      <m:t>∙</m:t>
                    </m:r>
                    <m:sSup>
                      <m:sSupPr>
                        <m:ctrlPr>
                          <a:rPr lang="pt-BR" sz="40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sz="4000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pt-BR" sz="4000" i="1">
                            <a:latin typeface="Cambria Math"/>
                          </a:rPr>
                          <m:t>6</m:t>
                        </m:r>
                      </m:sup>
                    </m:sSup>
                    <m:r>
                      <a:rPr lang="pt-BR" sz="40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pt-BR" sz="40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sz="4000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pt-BR" sz="4000" i="1">
                            <a:latin typeface="Cambria Math"/>
                          </a:rPr>
                          <m:t>−3+6</m:t>
                        </m:r>
                      </m:sup>
                    </m:sSup>
                    <m:r>
                      <a:rPr lang="pt-BR" sz="40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pt-BR" sz="40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sz="4000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pt-BR" sz="4000" i="1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pt-BR" sz="4000" i="1">
                        <a:latin typeface="Cambria Math"/>
                      </a:rPr>
                      <m:t>=8</m:t>
                    </m:r>
                  </m:oMath>
                </a14:m>
                <a:endParaRPr lang="pt-BR" dirty="0"/>
              </a:p>
              <a:p>
                <a:pPr>
                  <a:defRPr/>
                </a:pPr>
                <a:r>
                  <a:rPr lang="pt-BR" dirty="0" smtClean="0"/>
                  <a:t>É, em geral, mais fácil fazer a </a:t>
                </a:r>
                <a:r>
                  <a:rPr lang="pt-BR" dirty="0"/>
                  <a:t>adição dos expoentes, </a:t>
                </a:r>
                <a:r>
                  <a:rPr lang="pt-BR" dirty="0" smtClean="0"/>
                  <a:t>do que fazer a multiplicação </a:t>
                </a:r>
                <a:r>
                  <a:rPr lang="pt-BR" dirty="0"/>
                  <a:t>das potências de mesma base.</a:t>
                </a:r>
              </a:p>
            </p:txBody>
          </p:sp>
        </mc:Choice>
        <mc:Fallback xmlns="">
          <p:sp>
            <p:nvSpPr>
              <p:cNvPr id="6146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0" y="0"/>
                <a:ext cx="9144000" cy="6858000"/>
              </a:xfrm>
              <a:blipFill rotWithShape="1">
                <a:blip r:embed="rId2"/>
                <a:stretch>
                  <a:fillRect l="-800" t="-1600" r="-1733"/>
                </a:stretch>
              </a:blipFill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758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46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0" y="0"/>
                <a:ext cx="9144000" cy="6858000"/>
              </a:xfrm>
              <a:extLst/>
            </p:spPr>
            <p:txBody>
              <a:bodyPr/>
              <a:lstStyle/>
              <a:p>
                <a:pPr>
                  <a:defRPr/>
                </a:pPr>
                <a:endParaRPr lang="pt-BR" dirty="0" smtClean="0"/>
              </a:p>
              <a:p>
                <a:pPr>
                  <a:defRPr/>
                </a:pPr>
                <a:r>
                  <a:rPr lang="pt-BR" dirty="0" smtClean="0"/>
                  <a:t>Vamos usar esse método genial?</a:t>
                </a:r>
                <a:endParaRPr lang="pt-BR" dirty="0"/>
              </a:p>
              <a:p>
                <a:pPr>
                  <a:defRPr/>
                </a:pPr>
                <a:endParaRPr lang="pt-BR" dirty="0"/>
              </a:p>
              <a:p>
                <a:pPr>
                  <a:defRPr/>
                </a:pPr>
                <a:r>
                  <a:rPr lang="pt-BR" dirty="0" smtClean="0"/>
                  <a:t>4 </a:t>
                </a:r>
                <a:r>
                  <a:rPr lang="pt-BR" dirty="0"/>
                  <a:t>vezes 8</a:t>
                </a:r>
              </a:p>
              <a:p>
                <a:pPr>
                  <a:defRPr/>
                </a:pPr>
                <a:r>
                  <a:rPr lang="pt-BR" dirty="0" smtClean="0"/>
                  <a:t>64 </a:t>
                </a:r>
                <a:r>
                  <a:rPr lang="pt-BR" dirty="0"/>
                  <a:t>dividido por 4</a:t>
                </a:r>
              </a:p>
              <a:p>
                <a:pPr>
                  <a:defRPr/>
                </a:pPr>
                <a:r>
                  <a:rPr lang="pt-BR" dirty="0" smtClean="0"/>
                  <a:t>16 </a:t>
                </a:r>
                <a:r>
                  <a:rPr lang="pt-BR" dirty="0"/>
                  <a:t>dividido por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6146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0" y="0"/>
                <a:ext cx="9144000" cy="6858000"/>
              </a:xfrm>
              <a:blipFill rotWithShape="1">
                <a:blip r:embed="rId2"/>
                <a:stretch>
                  <a:fillRect/>
                </a:stretch>
              </a:blipFill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906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46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107504" y="116632"/>
                <a:ext cx="9144000" cy="4797152"/>
              </a:xfrm>
              <a:extLst/>
            </p:spPr>
            <p:txBody>
              <a:bodyPr/>
              <a:lstStyle/>
              <a:p>
                <a:pPr>
                  <a:defRPr/>
                </a:pPr>
                <a:r>
                  <a:rPr lang="pt-BR" b="1" dirty="0"/>
                  <a:t>PA e PG de </a:t>
                </a:r>
                <a:r>
                  <a:rPr lang="pt-BR" b="1" dirty="0" err="1"/>
                  <a:t>Stifel</a:t>
                </a:r>
                <a:endParaRPr lang="pt-BR" b="1" dirty="0"/>
              </a:p>
              <a:p>
                <a:pPr>
                  <a:defRPr/>
                </a:pPr>
                <a:endParaRPr lang="pt-BR" b="1" dirty="0"/>
              </a:p>
              <a:p>
                <a:pPr>
                  <a:defRPr/>
                </a:pPr>
                <a:endParaRPr lang="pt-BR" b="1" dirty="0"/>
              </a:p>
              <a:p>
                <a:pPr>
                  <a:defRPr/>
                </a:pPr>
                <a:endParaRPr lang="pt-BR" b="1" dirty="0"/>
              </a:p>
              <a:p>
                <a:pPr>
                  <a:defRPr/>
                </a:pPr>
                <a:r>
                  <a:rPr lang="pt-BR" b="1" dirty="0"/>
                  <a:t>Responda </a:t>
                </a:r>
                <a:r>
                  <a:rPr lang="pt-BR" b="1" dirty="0" smtClean="0"/>
                  <a:t>usando a tabela e fazendo apenas subtrações ou adições:</a:t>
                </a:r>
                <a:endParaRPr lang="pt-BR" sz="4000" dirty="0"/>
              </a:p>
              <a:p>
                <a:pPr lvl="1">
                  <a:defRPr/>
                </a:pPr>
                <a:endParaRPr lang="pt-BR" b="1" dirty="0" smtClean="0"/>
              </a:p>
              <a:p>
                <a:pPr lvl="1">
                  <a:defRPr/>
                </a:pPr>
                <a:r>
                  <a:rPr lang="pt-BR" b="1" dirty="0" smtClean="0"/>
                  <a:t>32768 </a:t>
                </a:r>
                <a14:m>
                  <m:oMath xmlns:m="http://schemas.openxmlformats.org/officeDocument/2006/math">
                    <m:r>
                      <a:rPr lang="pt-BR" b="1" i="1">
                        <a:latin typeface="Cambria Math"/>
                      </a:rPr>
                      <m:t>÷</m:t>
                    </m:r>
                  </m:oMath>
                </a14:m>
                <a:r>
                  <a:rPr lang="pt-BR" b="1" dirty="0"/>
                  <a:t> 1024</a:t>
                </a:r>
                <a:endParaRPr lang="pt-BR" sz="3600" dirty="0"/>
              </a:p>
              <a:p>
                <a:pPr lvl="1">
                  <a:defRPr/>
                </a:pPr>
                <a:r>
                  <a:rPr lang="pt-BR" b="1" dirty="0"/>
                  <a:t>0,125 </a:t>
                </a:r>
                <a14:m>
                  <m:oMath xmlns:m="http://schemas.openxmlformats.org/officeDocument/2006/math">
                    <m:r>
                      <a:rPr lang="pt-BR" b="1" i="1">
                        <a:latin typeface="Cambria Math"/>
                      </a:rPr>
                      <m:t>×</m:t>
                    </m:r>
                  </m:oMath>
                </a14:m>
                <a:r>
                  <a:rPr lang="pt-BR" b="1" dirty="0"/>
                  <a:t> 512</a:t>
                </a:r>
                <a:endParaRPr lang="pt-BR" sz="3600" dirty="0"/>
              </a:p>
              <a:p>
                <a:pPr lvl="1">
                  <a:defRPr/>
                </a:pPr>
                <a:r>
                  <a:rPr lang="pt-BR" b="1" dirty="0"/>
                  <a:t>32 </a:t>
                </a:r>
                <a14:m>
                  <m:oMath xmlns:m="http://schemas.openxmlformats.org/officeDocument/2006/math">
                    <m:r>
                      <a:rPr lang="pt-BR" b="1" i="1">
                        <a:latin typeface="Cambria Math"/>
                      </a:rPr>
                      <m:t>×</m:t>
                    </m:r>
                    <m:r>
                      <a:rPr lang="pt-BR" b="1" i="1">
                        <a:latin typeface="Cambria Math"/>
                      </a:rPr>
                      <m:t>𝟐𝟓𝟔</m:t>
                    </m:r>
                  </m:oMath>
                </a14:m>
                <a:endParaRPr lang="pt-BR" sz="3600" dirty="0"/>
              </a:p>
              <a:p>
                <a:pPr lvl="1">
                  <a:defRPr/>
                </a:pPr>
                <a:r>
                  <a:rPr lang="pt-BR" b="1" dirty="0"/>
                  <a:t>8192 </a:t>
                </a:r>
                <a14:m>
                  <m:oMath xmlns:m="http://schemas.openxmlformats.org/officeDocument/2006/math">
                    <m:r>
                      <a:rPr lang="pt-BR" b="1" i="1">
                        <a:latin typeface="Cambria Math"/>
                      </a:rPr>
                      <m:t>÷</m:t>
                    </m:r>
                  </m:oMath>
                </a14:m>
                <a:r>
                  <a:rPr lang="pt-BR" b="1" dirty="0"/>
                  <a:t> 0,250</a:t>
                </a:r>
                <a:endParaRPr lang="pt-BR" sz="3600" dirty="0"/>
              </a:p>
            </p:txBody>
          </p:sp>
        </mc:Choice>
        <mc:Fallback xmlns="">
          <p:sp>
            <p:nvSpPr>
              <p:cNvPr id="6146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07504" y="116632"/>
                <a:ext cx="9144000" cy="4797152"/>
              </a:xfrm>
              <a:blipFill rotWithShape="1">
                <a:blip r:embed="rId2"/>
                <a:stretch>
                  <a:fillRect t="-1652" b="-28081"/>
                </a:stretch>
              </a:blipFill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8058"/>
            <a:ext cx="9144000" cy="75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29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46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0" y="0"/>
                <a:ext cx="9144000" cy="6858000"/>
              </a:xfrm>
              <a:extLst/>
            </p:spPr>
            <p:txBody>
              <a:bodyPr/>
              <a:lstStyle/>
              <a:p>
                <a:pPr>
                  <a:defRPr/>
                </a:pPr>
                <a:r>
                  <a:rPr lang="pt-BR" dirty="0"/>
                  <a:t>Stifel percebeu que uma adição na PA corresponde a um produto na PG, e que uma subtração na PA corresponde a uma divisão na PG. </a:t>
                </a:r>
              </a:p>
              <a:p>
                <a:pPr>
                  <a:defRPr/>
                </a:pPr>
                <a:r>
                  <a:rPr lang="pt-BR" dirty="0" err="1"/>
                  <a:t>Stifel</a:t>
                </a:r>
                <a:r>
                  <a:rPr lang="pt-BR" dirty="0"/>
                  <a:t> não tinha um símbolo ou um nome para logaritmos, mas a ideia estava ali presente. </a:t>
                </a:r>
              </a:p>
              <a:p>
                <a:pPr>
                  <a:defRPr/>
                </a:pPr>
                <a:r>
                  <a:rPr lang="pt-BR" dirty="0"/>
                  <a:t>Pois com logaritmos, </a:t>
                </a:r>
                <a:r>
                  <a:rPr lang="pt-BR" dirty="0" smtClean="0"/>
                  <a:t>transformam </a:t>
                </a:r>
                <a:r>
                  <a:rPr lang="pt-BR" i="1" dirty="0" smtClean="0"/>
                  <a:t>maravilhosamente </a:t>
                </a:r>
                <a:r>
                  <a:rPr lang="pt-BR" dirty="0"/>
                  <a:t>produtos em somas, divisões em subtrações. </a:t>
                </a:r>
                <a:endParaRPr lang="pt-BR" sz="4000" dirty="0"/>
              </a:p>
              <a:p>
                <a:pPr>
                  <a:defRPr/>
                </a:pPr>
                <a:r>
                  <a:rPr lang="pt-BR" dirty="0"/>
                  <a:t>Usando a notação moderna de logaritmos, temos:</a:t>
                </a:r>
                <a:endParaRPr lang="pt-BR" sz="4000" dirty="0"/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i="1"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i="1">
                                  <a:latin typeface="Cambria Math"/>
                                </a:rPr>
                                <m:t>𝑏</m:t>
                              </m:r>
                            </m:sub>
                          </m:sSub>
                        </m:fName>
                        <m:e>
                          <m:r>
                            <a:rPr lang="pt-BR" i="1">
                              <a:latin typeface="Cambria Math"/>
                            </a:rPr>
                            <m:t>𝑎𝑐</m:t>
                          </m:r>
                        </m:e>
                      </m:func>
                      <m:r>
                        <a:rPr lang="pt-BR" i="1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pt-BR" i="1"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i="1">
                                  <a:latin typeface="Cambria Math"/>
                                </a:rPr>
                                <m:t>𝑏</m:t>
                              </m:r>
                            </m:sub>
                          </m:sSub>
                        </m:fName>
                        <m:e>
                          <m:r>
                            <a:rPr lang="pt-BR" i="1">
                              <a:latin typeface="Cambria Math"/>
                            </a:rPr>
                            <m:t>𝑎</m:t>
                          </m:r>
                        </m:e>
                      </m:func>
                      <m:r>
                        <a:rPr lang="pt-BR" i="1">
                          <a:latin typeface="Cambria Math"/>
                        </a:rPr>
                        <m:t>+</m:t>
                      </m:r>
                      <m:func>
                        <m:funcPr>
                          <m:ctrlPr>
                            <a:rPr lang="pt-BR" i="1"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i="1">
                                  <a:latin typeface="Cambria Math"/>
                                </a:rPr>
                                <m:t>𝑏</m:t>
                              </m:r>
                            </m:sub>
                          </m:sSub>
                        </m:fName>
                        <m:e>
                          <m:r>
                            <a:rPr lang="pt-BR" i="1">
                              <a:latin typeface="Cambria Math"/>
                            </a:rPr>
                            <m:t>𝑐</m:t>
                          </m:r>
                        </m:e>
                      </m:func>
                    </m:oMath>
                  </m:oMathPara>
                </a14:m>
                <a:endParaRPr lang="pt-BR" sz="4000" dirty="0"/>
              </a:p>
              <a:p>
                <a:pPr>
                  <a:defRPr/>
                </a:pPr>
                <a:r>
                  <a:rPr lang="pt-BR" dirty="0"/>
                  <a:t> e</a:t>
                </a:r>
                <a:endParaRPr lang="pt-BR" sz="4000" dirty="0"/>
              </a:p>
              <a:p>
                <a:pPr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pt-BR" i="1"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pt-BR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pt-BR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pt-BR" i="1">
                                <a:latin typeface="Cambria Math"/>
                              </a:rPr>
                              <m:t>𝑏</m:t>
                            </m:r>
                          </m:sub>
                        </m:sSub>
                      </m:fName>
                      <m:e>
                        <m:f>
                          <m:fPr>
                            <m:ctrlPr>
                              <a:rPr lang="pt-BR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pt-BR" i="1">
                                <a:latin typeface="Cambria Math"/>
                              </a:rPr>
                              <m:t>𝑎</m:t>
                            </m:r>
                          </m:num>
                          <m:den>
                            <m:r>
                              <a:rPr lang="pt-BR" i="1">
                                <a:latin typeface="Cambria Math"/>
                              </a:rPr>
                              <m:t>𝑐</m:t>
                            </m:r>
                          </m:den>
                        </m:f>
                      </m:e>
                    </m:func>
                    <m:r>
                      <a:rPr lang="pt-BR" i="1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pt-BR" i="1"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pt-BR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pt-BR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pt-BR" i="1">
                                <a:latin typeface="Cambria Math"/>
                              </a:rPr>
                              <m:t>𝑏</m:t>
                            </m:r>
                          </m:sub>
                        </m:sSub>
                      </m:fName>
                      <m:e>
                        <m:r>
                          <a:rPr lang="pt-BR" i="1">
                            <a:latin typeface="Cambria Math"/>
                          </a:rPr>
                          <m:t>𝑎</m:t>
                        </m:r>
                      </m:e>
                    </m:func>
                    <m:r>
                      <a:rPr lang="pt-BR" i="1">
                        <a:latin typeface="Cambria Math"/>
                      </a:rPr>
                      <m:t>−</m:t>
                    </m:r>
                    <m:func>
                      <m:funcPr>
                        <m:ctrlPr>
                          <a:rPr lang="pt-BR" i="1"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pt-BR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pt-BR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pt-BR" i="1">
                                <a:latin typeface="Cambria Math"/>
                              </a:rPr>
                              <m:t>𝑏</m:t>
                            </m:r>
                          </m:sub>
                        </m:sSub>
                      </m:fName>
                      <m:e>
                        <m:r>
                          <a:rPr lang="pt-BR" i="1">
                            <a:latin typeface="Cambria Math"/>
                          </a:rPr>
                          <m:t>𝑐</m:t>
                        </m:r>
                      </m:e>
                    </m:func>
                  </m:oMath>
                </a14:m>
                <a:r>
                  <a:rPr lang="pt-BR" dirty="0"/>
                  <a:t>.</a:t>
                </a:r>
                <a:endParaRPr lang="pt-BR" sz="4000" dirty="0"/>
              </a:p>
            </p:txBody>
          </p:sp>
        </mc:Choice>
        <mc:Fallback xmlns="">
          <p:sp>
            <p:nvSpPr>
              <p:cNvPr id="6146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0" y="0"/>
                <a:ext cx="9144000" cy="6858000"/>
              </a:xfrm>
              <a:blipFill rotWithShape="1">
                <a:blip r:embed="rId2"/>
                <a:stretch>
                  <a:fillRect l="-933" t="-1156" r="-2067"/>
                </a:stretch>
              </a:blipFill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162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46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0" y="0"/>
                <a:ext cx="9144000" cy="6858000"/>
              </a:xfrm>
              <a:extLst/>
            </p:spPr>
            <p:txBody>
              <a:bodyPr/>
              <a:lstStyle/>
              <a:p>
                <a:pPr>
                  <a:defRPr/>
                </a:pPr>
                <a:r>
                  <a:rPr lang="pt-BR" dirty="0"/>
                  <a:t>Assim, ao fazermos 0,125 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/>
                      </a:rPr>
                      <m:t>×</m:t>
                    </m:r>
                  </m:oMath>
                </a14:m>
                <a:r>
                  <a:rPr lang="pt-BR" dirty="0"/>
                  <a:t> 512 com a tabela, podemos encontrar a solução </a:t>
                </a:r>
                <a:r>
                  <a:rPr lang="pt-BR"/>
                  <a:t>sem </a:t>
                </a:r>
                <a:r>
                  <a:rPr lang="pt-BR" smtClean="0"/>
                  <a:t>multiplicar usando a </a:t>
                </a:r>
                <a:r>
                  <a:rPr lang="pt-BR" dirty="0"/>
                  <a:t>propriedade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pt-BR" i="1"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pt-BR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pt-BR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pt-BR" i="1">
                                <a:latin typeface="Cambria Math"/>
                              </a:rPr>
                              <m:t>𝑏</m:t>
                            </m:r>
                          </m:sub>
                        </m:sSub>
                      </m:fName>
                      <m:e>
                        <m:r>
                          <a:rPr lang="pt-BR" i="1">
                            <a:latin typeface="Cambria Math"/>
                          </a:rPr>
                          <m:t>𝑎𝑐</m:t>
                        </m:r>
                      </m:e>
                    </m:func>
                    <m:r>
                      <a:rPr lang="pt-BR" i="1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pt-BR" i="1"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pt-BR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pt-BR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pt-BR" i="1">
                                <a:latin typeface="Cambria Math"/>
                              </a:rPr>
                              <m:t>𝑏</m:t>
                            </m:r>
                          </m:sub>
                        </m:sSub>
                      </m:fName>
                      <m:e>
                        <m:r>
                          <a:rPr lang="pt-BR" i="1">
                            <a:latin typeface="Cambria Math"/>
                          </a:rPr>
                          <m:t>𝑎</m:t>
                        </m:r>
                      </m:e>
                    </m:func>
                    <m:r>
                      <a:rPr lang="pt-BR" i="1">
                        <a:latin typeface="Cambria Math"/>
                      </a:rPr>
                      <m:t>+</m:t>
                    </m:r>
                    <m:func>
                      <m:funcPr>
                        <m:ctrlPr>
                          <a:rPr lang="pt-BR" i="1"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pt-BR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pt-BR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pt-BR" i="1">
                                <a:latin typeface="Cambria Math"/>
                              </a:rPr>
                              <m:t>𝑏</m:t>
                            </m:r>
                          </m:sub>
                        </m:sSub>
                      </m:fName>
                      <m:e>
                        <m:r>
                          <a:rPr lang="pt-BR" i="1">
                            <a:latin typeface="Cambria Math"/>
                          </a:rPr>
                          <m:t>𝑐</m:t>
                        </m:r>
                      </m:e>
                    </m:func>
                  </m:oMath>
                </a14:m>
                <a:r>
                  <a:rPr lang="pt-BR" dirty="0"/>
                  <a:t>:</a:t>
                </a:r>
                <a:endParaRPr lang="pt-BR" sz="4000" dirty="0"/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i="1"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pt-BR" i="1">
                              <a:latin typeface="Cambria Math"/>
                            </a:rPr>
                            <m:t>0,125∙512</m:t>
                          </m:r>
                        </m:e>
                      </m:func>
                      <m:r>
                        <a:rPr lang="pt-BR" i="1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pt-BR" i="1"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pt-BR" i="1">
                              <a:latin typeface="Cambria Math"/>
                            </a:rPr>
                            <m:t>0,125</m:t>
                          </m:r>
                        </m:e>
                      </m:func>
                      <m:r>
                        <a:rPr lang="pt-BR" i="1">
                          <a:latin typeface="Cambria Math"/>
                        </a:rPr>
                        <m:t>+</m:t>
                      </m:r>
                      <m:func>
                        <m:funcPr>
                          <m:ctrlPr>
                            <a:rPr lang="pt-BR" i="1"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pt-BR" i="1">
                              <a:latin typeface="Cambria Math"/>
                            </a:rPr>
                            <m:t>512</m:t>
                          </m:r>
                        </m:e>
                      </m:func>
                      <m:r>
                        <a:rPr lang="pt-BR" i="1">
                          <a:latin typeface="Cambria Math"/>
                        </a:rPr>
                        <m:t>= −3+9=6</m:t>
                      </m:r>
                    </m:oMath>
                  </m:oMathPara>
                </a14:m>
                <a:endParaRPr lang="pt-BR" sz="4000" dirty="0"/>
              </a:p>
              <a:p>
                <a:pPr>
                  <a:defRPr/>
                </a:pPr>
                <a:r>
                  <a:rPr lang="pt-BR" dirty="0"/>
                  <a:t>Assim, descobrimos que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pt-BR" i="1">
                            <a:latin typeface="Cambria Math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pt-BR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pt-BR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pt-BR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pt-BR" i="1">
                            <a:latin typeface="Cambria Math"/>
                          </a:rPr>
                          <m:t>0,125∙512</m:t>
                        </m:r>
                      </m:e>
                    </m:func>
                    <m:r>
                      <a:rPr lang="pt-BR" i="1">
                        <a:latin typeface="Cambria Math"/>
                      </a:rPr>
                      <m:t>=6</m:t>
                    </m:r>
                  </m:oMath>
                </a14:m>
                <a:r>
                  <a:rPr lang="pt-BR" dirty="0"/>
                  <a:t>.</a:t>
                </a:r>
                <a:endParaRPr lang="pt-BR" sz="4000" dirty="0"/>
              </a:p>
              <a:p>
                <a:pPr>
                  <a:defRPr/>
                </a:pPr>
                <a:r>
                  <a:rPr lang="pt-BR" dirty="0"/>
                  <a:t>Portanto, 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/>
                      </a:rPr>
                      <m:t>0,125∙512=</m:t>
                    </m:r>
                    <m:sSup>
                      <m:sSupPr>
                        <m:ctrlPr>
                          <a:rPr lang="pt-BR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pt-BR" i="1">
                            <a:latin typeface="Cambria Math"/>
                          </a:rPr>
                          <m:t>6</m:t>
                        </m:r>
                      </m:sup>
                    </m:sSup>
                    <m:r>
                      <a:rPr lang="pt-BR" i="1">
                        <a:latin typeface="Cambria Math"/>
                      </a:rPr>
                      <m:t>=64</m:t>
                    </m:r>
                  </m:oMath>
                </a14:m>
                <a:r>
                  <a:rPr lang="pt-BR" dirty="0"/>
                  <a:t>. </a:t>
                </a:r>
              </a:p>
              <a:p>
                <a:pPr>
                  <a:defRPr/>
                </a:pPr>
                <a:r>
                  <a:rPr lang="pt-BR" dirty="0"/>
                  <a:t> </a:t>
                </a:r>
                <a:endParaRPr lang="pt-BR" sz="4000" dirty="0"/>
              </a:p>
            </p:txBody>
          </p:sp>
        </mc:Choice>
        <mc:Fallback xmlns="">
          <p:sp>
            <p:nvSpPr>
              <p:cNvPr id="6146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0" y="0"/>
                <a:ext cx="9144000" cy="6858000"/>
              </a:xfrm>
              <a:blipFill rotWithShape="1">
                <a:blip r:embed="rId2"/>
                <a:stretch>
                  <a:fillRect l="-933" t="-1067" r="-2000"/>
                </a:stretch>
              </a:blipFill>
              <a:extLst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342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3789040"/>
          </a:xfrm>
          <a:extLst/>
        </p:spPr>
        <p:txBody>
          <a:bodyPr/>
          <a:lstStyle/>
          <a:p>
            <a:pPr>
              <a:defRPr/>
            </a:pPr>
            <a:r>
              <a:rPr lang="pt-BR" dirty="0"/>
              <a:t>Para números grandes, transformar uma multiplicação em uma adição é algo muito valioso, na época em que não havia máquinas de calcular. </a:t>
            </a:r>
          </a:p>
          <a:p>
            <a:pPr>
              <a:defRPr/>
            </a:pPr>
            <a:endParaRPr lang="pt-BR" dirty="0"/>
          </a:p>
        </p:txBody>
      </p:sp>
      <p:sp>
        <p:nvSpPr>
          <p:cNvPr id="3" name="AutoShape 2" descr="Resultado de imagem para john napier logarithms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Resultado de imagem para john napier logarithms"/>
          <p:cNvSpPr>
            <a:spLocks noChangeAspect="1" noChangeArrowheads="1"/>
          </p:cNvSpPr>
          <p:nvPr/>
        </p:nvSpPr>
        <p:spPr bwMode="auto">
          <a:xfrm>
            <a:off x="296863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2230" name="Picture 6" descr="http://history.computer.org/pioneers/images/nap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996952"/>
            <a:ext cx="1905000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ítulo 2"/>
          <p:cNvSpPr txBox="1">
            <a:spLocks/>
          </p:cNvSpPr>
          <p:nvPr/>
        </p:nvSpPr>
        <p:spPr bwMode="auto">
          <a:xfrm>
            <a:off x="-15877" y="2276872"/>
            <a:ext cx="70202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dirty="0" smtClean="0"/>
              <a:t>70 </a:t>
            </a:r>
            <a:r>
              <a:rPr lang="pt-BR" dirty="0"/>
              <a:t>anos depois, </a:t>
            </a:r>
            <a:r>
              <a:rPr lang="pt-BR" dirty="0" smtClean="0"/>
              <a:t>a </a:t>
            </a:r>
            <a:r>
              <a:rPr lang="pt-BR" dirty="0"/>
              <a:t>ideia original de </a:t>
            </a:r>
            <a:r>
              <a:rPr lang="pt-BR" dirty="0" err="1"/>
              <a:t>Stifel</a:t>
            </a:r>
            <a:r>
              <a:rPr lang="pt-BR" dirty="0"/>
              <a:t> foi colocada em termos práticos auxiliando em cálculo de números muito grandes pelo barão escocês John Napier (1550-1617), teólogo e astrônomo, que publicou em 1614, o livro </a:t>
            </a:r>
            <a:r>
              <a:rPr lang="pt-BR" i="1" dirty="0" err="1"/>
              <a:t>Mirifici</a:t>
            </a:r>
            <a:r>
              <a:rPr lang="pt-BR" i="1" dirty="0"/>
              <a:t> </a:t>
            </a:r>
            <a:r>
              <a:rPr lang="pt-BR" i="1" dirty="0" err="1"/>
              <a:t>Logarithmorum</a:t>
            </a:r>
            <a:r>
              <a:rPr lang="pt-BR" i="1" dirty="0"/>
              <a:t> </a:t>
            </a:r>
            <a:r>
              <a:rPr lang="pt-BR" i="1" dirty="0" err="1"/>
              <a:t>Canonis</a:t>
            </a:r>
            <a:r>
              <a:rPr lang="pt-BR" i="1" dirty="0"/>
              <a:t> </a:t>
            </a:r>
            <a:r>
              <a:rPr lang="pt-BR" i="1" dirty="0" err="1"/>
              <a:t>Descriptio</a:t>
            </a:r>
            <a:r>
              <a:rPr lang="pt-BR" dirty="0"/>
              <a:t> (Descrição Maravilhosa da Regra dos Logaritmos).</a:t>
            </a:r>
          </a:p>
          <a:p>
            <a:pPr>
              <a:defRPr/>
            </a:pPr>
            <a:endParaRPr lang="pt-BR" dirty="0"/>
          </a:p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8656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Resultado de imagem para john napier logarithms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Resultado de imagem para john napier logarithms"/>
          <p:cNvSpPr>
            <a:spLocks noChangeAspect="1" noChangeArrowheads="1"/>
          </p:cNvSpPr>
          <p:nvPr/>
        </p:nvSpPr>
        <p:spPr bwMode="auto">
          <a:xfrm>
            <a:off x="296863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2230" name="Picture 6" descr="http://history.computer.org/pioneers/images/nap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996952"/>
            <a:ext cx="1905000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ítulo 2"/>
          <p:cNvSpPr txBox="1">
            <a:spLocks/>
          </p:cNvSpPr>
          <p:nvPr/>
        </p:nvSpPr>
        <p:spPr bwMode="auto">
          <a:xfrm>
            <a:off x="-15877" y="-27384"/>
            <a:ext cx="70202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dirty="0"/>
              <a:t>Napier é o criador da palavra logaritmos que significa “números da razão”. Isso porque, em uma PG, a razão entre um termo e o sucessor é sempre a mesma (a razão da PG).</a:t>
            </a:r>
          </a:p>
          <a:p>
            <a:pPr>
              <a:defRPr/>
            </a:pPr>
            <a:endParaRPr lang="pt-BR" dirty="0"/>
          </a:p>
          <a:p>
            <a:pPr>
              <a:defRPr/>
            </a:pPr>
            <a:r>
              <a:rPr lang="pt-BR" dirty="0"/>
              <a:t>Napier usou </a:t>
            </a:r>
            <a:r>
              <a:rPr lang="pt-BR" dirty="0" err="1"/>
              <a:t>PAs</a:t>
            </a:r>
            <a:r>
              <a:rPr lang="pt-BR" dirty="0"/>
              <a:t> e </a:t>
            </a:r>
            <a:r>
              <a:rPr lang="pt-BR" dirty="0" err="1"/>
              <a:t>PGs</a:t>
            </a:r>
            <a:r>
              <a:rPr lang="pt-BR" dirty="0"/>
              <a:t> de razão muito pequena, da ordem de 1-10</a:t>
            </a:r>
            <a:r>
              <a:rPr lang="pt-BR" baseline="30000" dirty="0"/>
              <a:t>-7</a:t>
            </a:r>
            <a:r>
              <a:rPr lang="pt-BR" dirty="0"/>
              <a:t>, ou seja, 0,9999999. E elaborou páginas e páginas com os termos de suas progressões. Foram 20 anos de trabalho e ele escreveu cerca de 10 milhões de números.</a:t>
            </a:r>
          </a:p>
          <a:p>
            <a:pPr>
              <a:defRPr/>
            </a:pPr>
            <a:endParaRPr lang="pt-BR" dirty="0"/>
          </a:p>
          <a:p>
            <a:pPr>
              <a:defRPr/>
            </a:pPr>
            <a:endParaRPr lang="pt-BR" dirty="0"/>
          </a:p>
          <a:p>
            <a:pPr>
              <a:defRPr/>
            </a:pPr>
            <a:endParaRPr lang="pt-BR" dirty="0"/>
          </a:p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8781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extLst/>
        </p:spPr>
        <p:txBody>
          <a:bodyPr/>
          <a:lstStyle/>
          <a:p>
            <a:pPr>
              <a:defRPr/>
            </a:pPr>
            <a:r>
              <a:rPr lang="pt-BR" dirty="0"/>
              <a:t> </a:t>
            </a:r>
            <a:endParaRPr lang="pt-BR" sz="4000" dirty="0"/>
          </a:p>
        </p:txBody>
      </p:sp>
      <p:sp>
        <p:nvSpPr>
          <p:cNvPr id="3" name="Subtítulo 2"/>
          <p:cNvSpPr txBox="1">
            <a:spLocks/>
          </p:cNvSpPr>
          <p:nvPr/>
        </p:nvSpPr>
        <p:spPr bwMode="auto">
          <a:xfrm>
            <a:off x="36031" y="620688"/>
            <a:ext cx="584394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dirty="0"/>
              <a:t>Um suíço, construtor de relógios, </a:t>
            </a:r>
            <a:r>
              <a:rPr lang="pt-BR" sz="3600" dirty="0" err="1"/>
              <a:t>Jost</a:t>
            </a:r>
            <a:r>
              <a:rPr lang="pt-BR" sz="3600" dirty="0"/>
              <a:t> </a:t>
            </a:r>
            <a:r>
              <a:rPr lang="pt-BR" sz="3600" dirty="0" err="1"/>
              <a:t>Bürgi</a:t>
            </a:r>
            <a:r>
              <a:rPr lang="pt-BR" sz="3600" dirty="0"/>
              <a:t> </a:t>
            </a:r>
            <a:r>
              <a:rPr lang="pt-BR" sz="3600" b="1" dirty="0"/>
              <a:t>(</a:t>
            </a:r>
            <a:r>
              <a:rPr lang="pt-BR" sz="3600" dirty="0"/>
              <a:t>1552-1632) </a:t>
            </a:r>
            <a:r>
              <a:rPr lang="pt-BR" dirty="0"/>
              <a:t>publicou também em 1620 suas tábuas de logaritmos, sem chama-los assim. Ele usou progressões </a:t>
            </a:r>
            <a:r>
              <a:rPr lang="pt-BR" dirty="0" smtClean="0"/>
              <a:t>com razão </a:t>
            </a:r>
            <a:r>
              <a:rPr lang="pt-BR" dirty="0"/>
              <a:t>1+10</a:t>
            </a:r>
            <a:r>
              <a:rPr lang="pt-BR" baseline="30000" dirty="0"/>
              <a:t>-4</a:t>
            </a:r>
            <a:r>
              <a:rPr lang="pt-BR" dirty="0"/>
              <a:t>, isto é, 1,0001. </a:t>
            </a:r>
          </a:p>
          <a:p>
            <a:pPr>
              <a:defRPr/>
            </a:pPr>
            <a:r>
              <a:rPr lang="pt-BR" dirty="0"/>
              <a:t>Aparentemente, nem ele nem Napier sabiam da existência um do outro.</a:t>
            </a:r>
          </a:p>
        </p:txBody>
      </p:sp>
      <p:sp>
        <p:nvSpPr>
          <p:cNvPr id="2" name="AutoShape 2" descr="Resultado de imagem para Jost Bürgi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Resultado de imagem para Jost Bürgi"/>
          <p:cNvSpPr>
            <a:spLocks noChangeAspect="1" noChangeArrowheads="1"/>
          </p:cNvSpPr>
          <p:nvPr/>
        </p:nvSpPr>
        <p:spPr bwMode="auto">
          <a:xfrm>
            <a:off x="296863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4278" name="Picture 6" descr="http://upload.wikimedia.org/wikipedia/commons/c/ca/Joost_buerg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479" y="1772816"/>
            <a:ext cx="2699792" cy="289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59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r>
                  <a:rPr lang="pt-BR" dirty="0">
                    <a:solidFill>
                      <a:schemeClr val="tx1"/>
                    </a:solidFill>
                  </a:rPr>
                  <a:t>Existe uma operação matemática chamada potenciação ou </a:t>
                </a:r>
                <a:r>
                  <a:rPr lang="pt-BR" dirty="0" err="1">
                    <a:solidFill>
                      <a:schemeClr val="tx1"/>
                    </a:solidFill>
                  </a:rPr>
                  <a:t>exponenciação</a:t>
                </a:r>
                <a:r>
                  <a:rPr lang="pt-BR" dirty="0">
                    <a:solidFill>
                      <a:schemeClr val="tx1"/>
                    </a:solidFill>
                  </a:rPr>
                  <a:t>:</a:t>
                </a:r>
              </a:p>
              <a:p>
                <a:endParaRPr lang="pt-BR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𝑐</m:t>
                          </m:r>
                        </m:sup>
                      </m:sSup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𝑏</m:t>
                      </m:r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  <a:p>
                <a:r>
                  <a:rPr lang="pt-BR" dirty="0">
                    <a:solidFill>
                      <a:schemeClr val="tx1"/>
                    </a:solidFill>
                  </a:rPr>
                  <a:t>Uma operação inversa da potenciação é a operação chamada radiciação, válida para c natural maior ou igual a 2: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𝑎</m:t>
                      </m:r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ad>
                        <m:radPr>
                          <m:ctrlP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radPr>
                        <m:deg>
                          <m: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𝑐</m:t>
                          </m:r>
                        </m:deg>
                        <m:e>
                          <m: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𝑏</m:t>
                          </m:r>
                        </m:e>
                      </m:rad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  <a:p>
                <a:endParaRPr lang="pt-BR" sz="9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>
                <a:blip r:embed="rId2"/>
                <a:stretch>
                  <a:fillRect t="-129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992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Jobst Bürgi: Rock crystal clock, 1622/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4664"/>
            <a:ext cx="3990975" cy="557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227807" y="6240079"/>
            <a:ext cx="4790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Jobst </a:t>
            </a:r>
            <a:r>
              <a:rPr lang="en-US" dirty="0" err="1"/>
              <a:t>Bürgi</a:t>
            </a:r>
            <a:r>
              <a:rPr lang="en-US" dirty="0"/>
              <a:t>: </a:t>
            </a:r>
            <a:r>
              <a:rPr lang="en-US" dirty="0" err="1"/>
              <a:t>Relógio</a:t>
            </a:r>
            <a:r>
              <a:rPr lang="en-US" dirty="0"/>
              <a:t> de </a:t>
            </a:r>
            <a:r>
              <a:rPr lang="en-US" dirty="0" err="1"/>
              <a:t>cristal</a:t>
            </a:r>
            <a:r>
              <a:rPr lang="en-US" dirty="0"/>
              <a:t> de </a:t>
            </a:r>
            <a:r>
              <a:rPr lang="en-US" dirty="0" err="1"/>
              <a:t>rocha</a:t>
            </a:r>
            <a:r>
              <a:rPr lang="en-US" dirty="0"/>
              <a:t>, 1622/23</a:t>
            </a:r>
          </a:p>
        </p:txBody>
      </p:sp>
    </p:spTree>
    <p:extLst>
      <p:ext uri="{BB962C8B-B14F-4D97-AF65-F5344CB8AC3E}">
        <p14:creationId xmlns:p14="http://schemas.microsoft.com/office/powerpoint/2010/main" val="344168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6372200" cy="6858000"/>
          </a:xfrm>
          <a:extLst/>
        </p:spPr>
        <p:txBody>
          <a:bodyPr/>
          <a:lstStyle/>
          <a:p>
            <a:pPr>
              <a:defRPr/>
            </a:pPr>
            <a:r>
              <a:rPr lang="pt-BR" dirty="0"/>
              <a:t>O astrônomo e matemático inglês </a:t>
            </a:r>
            <a:r>
              <a:rPr lang="pt-BR" sz="3600" dirty="0"/>
              <a:t>Henry </a:t>
            </a:r>
            <a:r>
              <a:rPr lang="pt-BR" sz="3600" dirty="0" err="1"/>
              <a:t>Briggs</a:t>
            </a:r>
            <a:r>
              <a:rPr lang="pt-BR" sz="3600" dirty="0"/>
              <a:t> (1561–1630), em sua obra </a:t>
            </a:r>
            <a:r>
              <a:rPr lang="pt-BR" i="1" dirty="0" err="1"/>
              <a:t>Arithmetica</a:t>
            </a:r>
            <a:r>
              <a:rPr lang="pt-BR" i="1" dirty="0"/>
              <a:t> </a:t>
            </a:r>
            <a:r>
              <a:rPr lang="pt-BR" i="1" dirty="0" err="1"/>
              <a:t>Logarithmica</a:t>
            </a:r>
            <a:r>
              <a:rPr lang="pt-BR" dirty="0"/>
              <a:t>, de </a:t>
            </a:r>
            <a:r>
              <a:rPr lang="pt-BR" dirty="0" smtClean="0"/>
              <a:t>1624, teve uma ideia prática interessante. </a:t>
            </a:r>
            <a:endParaRPr lang="pt-BR" dirty="0"/>
          </a:p>
        </p:txBody>
      </p:sp>
      <p:pic>
        <p:nvPicPr>
          <p:cNvPr id="57346" name="Picture 2" descr="TFREEE6.t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-2945"/>
            <a:ext cx="2409825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ubtítulo 2"/>
              <p:cNvSpPr txBox="1">
                <a:spLocks/>
              </p:cNvSpPr>
              <p:nvPr/>
            </p:nvSpPr>
            <p:spPr bwMode="auto">
              <a:xfrm>
                <a:off x="-36512" y="2780928"/>
                <a:ext cx="9144000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pt-BR" dirty="0" err="1"/>
                  <a:t>Briggs</a:t>
                </a:r>
                <a:r>
                  <a:rPr lang="pt-BR" dirty="0"/>
                  <a:t> sugeriu uma simplificação importante no trabalho de Napier, que foi aceita por ele. Assim, foi introduzido o logaritmo muito usado hoje em dia, que é aquele que tem base 10. Logaritmos com base 10 são chamados logaritmos comuns </a:t>
                </a:r>
                <a:r>
                  <a:rPr lang="pt-BR" dirty="0" smtClean="0"/>
                  <a:t>ou decimais e </a:t>
                </a:r>
                <a:r>
                  <a:rPr lang="pt-BR" dirty="0"/>
                  <a:t>não precisam ter a base explicita. Quando você encontrar um logaritmo escrito simplesmente assim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pt-BR" i="1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>
                            <a:latin typeface="Cambria Math"/>
                          </a:rPr>
                          <m:t>log</m:t>
                        </m:r>
                      </m:fName>
                      <m:e>
                        <m:r>
                          <a:rPr lang="pt-BR" i="1">
                            <a:latin typeface="Cambria Math"/>
                          </a:rPr>
                          <m:t>2</m:t>
                        </m:r>
                      </m:e>
                    </m:func>
                  </m:oMath>
                </a14:m>
                <a:r>
                  <a:rPr lang="pt-BR" dirty="0"/>
                  <a:t>, já sabe que ele é um logaritmo na base 10.</a:t>
                </a:r>
                <a:r>
                  <a:rPr lang="pt-BR" b="1" dirty="0"/>
                  <a:t> </a:t>
                </a:r>
                <a:endParaRPr lang="pt-BR" sz="4000" dirty="0"/>
              </a:p>
            </p:txBody>
          </p:sp>
        </mc:Choice>
        <mc:Fallback xmlns="">
          <p:sp>
            <p:nvSpPr>
              <p:cNvPr id="4" name="Subtítul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36512" y="2780928"/>
                <a:ext cx="9144000" cy="6858000"/>
              </a:xfrm>
              <a:prstGeom prst="rect">
                <a:avLst/>
              </a:prstGeom>
              <a:blipFill rotWithShape="1">
                <a:blip r:embed="rId3"/>
                <a:stretch>
                  <a:fillRect l="-1400" t="-1156" r="-25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476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 bwMode="auto">
          <a:xfrm>
            <a:off x="-36512" y="278092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dirty="0"/>
              <a:t>A partir daí, não era mais necessário produzir tábuas de PA e PG, mas sim tábuas de logaritmos para bases específicas. 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320663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extLst/>
        </p:spPr>
        <p:txBody>
          <a:bodyPr/>
          <a:lstStyle/>
          <a:p>
            <a:pPr>
              <a:defRPr/>
            </a:pPr>
            <a:r>
              <a:rPr lang="pt-BR" dirty="0"/>
              <a:t>Tabua de logaritmos de 1 a 60 na base 10 de </a:t>
            </a:r>
            <a:r>
              <a:rPr lang="pt-BR" dirty="0" err="1"/>
              <a:t>Briggs</a:t>
            </a:r>
            <a:r>
              <a:rPr lang="pt-BR" dirty="0"/>
              <a:t>, 1626</a:t>
            </a:r>
            <a:endParaRPr lang="pt-BR" sz="4000" dirty="0"/>
          </a:p>
        </p:txBody>
      </p:sp>
      <p:pic>
        <p:nvPicPr>
          <p:cNvPr id="3" name="Imagem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24744"/>
            <a:ext cx="7200799" cy="554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3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extLst/>
        </p:spPr>
        <p:txBody>
          <a:bodyPr/>
          <a:lstStyle/>
          <a:p>
            <a:pPr>
              <a:defRPr/>
            </a:pPr>
            <a:r>
              <a:rPr lang="pt-BR" dirty="0" smtClean="0"/>
              <a:t>As propriedades dos logaritmos permitiram sua utilização ampla como forma de facilitar as operações. </a:t>
            </a:r>
            <a:endParaRPr lang="pt-BR" sz="4000" dirty="0"/>
          </a:p>
        </p:txBody>
      </p:sp>
      <p:pic>
        <p:nvPicPr>
          <p:cNvPr id="1026" name="Picture 2" descr="Resultado de imagem para propriedades dos logaritm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484784"/>
            <a:ext cx="4032448" cy="449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50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extLst/>
        </p:spPr>
        <p:txBody>
          <a:bodyPr/>
          <a:lstStyle/>
          <a:p>
            <a:pPr>
              <a:defRPr/>
            </a:pPr>
            <a:r>
              <a:rPr lang="pt-BR" dirty="0"/>
              <a:t>Por 400 anos, a tábuas de logaritmos foram aperfeiçoadas por muitos outros astrônomos e matemáticos. Réguas de cálculo também foram criadas, baseadas nas relações entre operações viabilizadas pelo uso dos logaritmos. </a:t>
            </a:r>
          </a:p>
        </p:txBody>
      </p:sp>
      <p:pic>
        <p:nvPicPr>
          <p:cNvPr id="60418" name="Picture 2" descr="http://producao.virtual.ufpb.br/books/camyle/introducao-a-computacao-livro/livro/livro.chunked/images/historia-do-computador/regua-de-calcu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2917">
            <a:off x="985816" y="3502864"/>
            <a:ext cx="4011242" cy="104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4" descr="http://3.bp.blogspot.com/-WuNtteWaHig/TgokiyNrcxI/AAAAAAAACMc/OFGmKWnrMVg/s1600/r%25C3%25A9gua%2Bde%2Bc%25C3%25A1lcul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752" y="2996952"/>
            <a:ext cx="3810000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00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extLst/>
        </p:spPr>
        <p:txBody>
          <a:bodyPr/>
          <a:lstStyle/>
          <a:p>
            <a:pPr>
              <a:defRPr/>
            </a:pPr>
            <a:r>
              <a:rPr lang="pt-BR" dirty="0"/>
              <a:t>Quando surgiram as calculadoras eletrônicas portáteis, na década de 1970, o uso de logaritmos para simplificar cálculos não </a:t>
            </a:r>
            <a:r>
              <a:rPr lang="pt-BR" dirty="0" smtClean="0"/>
              <a:t>fez </a:t>
            </a:r>
            <a:r>
              <a:rPr lang="pt-BR" dirty="0"/>
              <a:t>mais sentido. </a:t>
            </a:r>
          </a:p>
        </p:txBody>
      </p:sp>
      <p:pic>
        <p:nvPicPr>
          <p:cNvPr id="66562" name="Picture 2" descr="A ''business machines'' class at San José State University teaches students how to use calculators efficiently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44824"/>
            <a:ext cx="60198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5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extLst/>
        </p:spPr>
        <p:txBody>
          <a:bodyPr/>
          <a:lstStyle/>
          <a:p>
            <a:pPr>
              <a:defRPr/>
            </a:pPr>
            <a:r>
              <a:rPr lang="pt-BR" dirty="0"/>
              <a:t>O desenvolvimento científico e tecnológico, entretanto, deu aos logaritmos outras funções sequer imaginadas pelos seus criadores. Muitas dessas aplicações dos logaritmos supõem o conhecimento da função logarítmica.</a:t>
            </a:r>
          </a:p>
          <a:p>
            <a:pPr>
              <a:defRPr/>
            </a:pPr>
            <a:endParaRPr lang="pt-BR" dirty="0"/>
          </a:p>
        </p:txBody>
      </p:sp>
      <p:pic>
        <p:nvPicPr>
          <p:cNvPr id="5" name="Image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780928"/>
            <a:ext cx="5832648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3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extLst/>
        </p:spPr>
        <p:txBody>
          <a:bodyPr/>
          <a:lstStyle/>
          <a:p>
            <a:pPr>
              <a:defRPr/>
            </a:pPr>
            <a:r>
              <a:rPr lang="pt-BR" dirty="0"/>
              <a:t>O desenvolvimento científico e tecnológico, entretanto, deu aos logaritmos outras funções sequer imaginadas pelos seus criadores. Muitas dessas aplicações dos logaritmos supõem o conhecimento da função logarítmica.</a:t>
            </a:r>
          </a:p>
          <a:p>
            <a:pPr>
              <a:defRPr/>
            </a:pP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28" y="2543100"/>
            <a:ext cx="6948264" cy="391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8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extLst/>
        </p:spPr>
        <p:txBody>
          <a:bodyPr/>
          <a:lstStyle/>
          <a:p>
            <a:pPr>
              <a:defRPr/>
            </a:pPr>
            <a:r>
              <a:rPr lang="pt-PT" dirty="0" smtClean="0"/>
              <a:t>A função y=log(x) é definida para x real positivo.</a:t>
            </a:r>
            <a:endParaRPr lang="pt-PT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r>
              <a:rPr lang="pt-PT" dirty="0"/>
              <a:t>Gráfico de</a:t>
            </a:r>
            <a:r>
              <a:rPr lang="pt-PT" i="1" dirty="0"/>
              <a:t> y</a:t>
            </a:r>
            <a:r>
              <a:rPr lang="pt-PT" dirty="0"/>
              <a:t>=log</a:t>
            </a:r>
            <a:r>
              <a:rPr lang="pt-PT" i="1" dirty="0"/>
              <a:t>x</a:t>
            </a:r>
            <a:endParaRPr lang="pt-BR" i="1" dirty="0"/>
          </a:p>
        </p:txBody>
      </p:sp>
      <p:pic>
        <p:nvPicPr>
          <p:cNvPr id="4" name="Imagem 3"/>
          <p:cNvPicPr/>
          <p:nvPr/>
        </p:nvPicPr>
        <p:blipFill>
          <a:blip r:embed="rId2"/>
          <a:stretch>
            <a:fillRect/>
          </a:stretch>
        </p:blipFill>
        <p:spPr>
          <a:xfrm>
            <a:off x="1043608" y="1772816"/>
            <a:ext cx="6984776" cy="431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11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r>
                  <a:rPr lang="pt-BR" dirty="0" smtClean="0">
                    <a:solidFill>
                      <a:schemeClr val="tx1"/>
                    </a:solidFill>
                  </a:rPr>
                  <a:t>Existe uma operação matemática chamada potenciação ou </a:t>
                </a:r>
                <a:r>
                  <a:rPr lang="pt-BR" dirty="0" err="1">
                    <a:solidFill>
                      <a:schemeClr val="tx1"/>
                    </a:solidFill>
                  </a:rPr>
                  <a:t>exponenciação</a:t>
                </a:r>
                <a:r>
                  <a:rPr lang="pt-BR" dirty="0">
                    <a:solidFill>
                      <a:schemeClr val="tx1"/>
                    </a:solidFill>
                  </a:rPr>
                  <a:t>:</a:t>
                </a:r>
              </a:p>
              <a:p>
                <a:endParaRPr lang="pt-BR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e>
                        <m:sup>
                          <m: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=9</m:t>
                      </m:r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  <a:p>
                <a:r>
                  <a:rPr lang="pt-BR" dirty="0">
                    <a:solidFill>
                      <a:schemeClr val="tx1"/>
                    </a:solidFill>
                  </a:rPr>
                  <a:t>Uma operação inversa da potenciação é a operação chamada radiciação, válida para c natural maior ou igual a 2: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9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3</m:t>
                      </m:r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ad>
                        <m:radPr>
                          <m:ctrlP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radPr>
                        <m:deg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deg>
                        <m:e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9</m:t>
                          </m:r>
                        </m:e>
                      </m:rad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  <a:p>
                <a:endParaRPr lang="pt-BR" sz="9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 t="-129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851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extLst/>
        </p:spPr>
        <p:txBody>
          <a:bodyPr/>
          <a:lstStyle/>
          <a:p>
            <a:pPr>
              <a:defRPr/>
            </a:pPr>
            <a:r>
              <a:rPr lang="pt-PT" dirty="0" smtClean="0"/>
              <a:t>Como foi criada a função logaritmica?</a:t>
            </a:r>
            <a:endParaRPr lang="pt-PT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r>
              <a:rPr lang="pt-PT" dirty="0"/>
              <a:t>Gráfico de</a:t>
            </a:r>
            <a:r>
              <a:rPr lang="pt-PT" i="1" dirty="0"/>
              <a:t> y</a:t>
            </a:r>
            <a:r>
              <a:rPr lang="pt-PT" dirty="0"/>
              <a:t>=log</a:t>
            </a:r>
            <a:r>
              <a:rPr lang="pt-PT" i="1" dirty="0"/>
              <a:t>x</a:t>
            </a:r>
            <a:endParaRPr lang="pt-BR" i="1" dirty="0"/>
          </a:p>
        </p:txBody>
      </p:sp>
      <p:pic>
        <p:nvPicPr>
          <p:cNvPr id="4" name="Imagem 3"/>
          <p:cNvPicPr/>
          <p:nvPr/>
        </p:nvPicPr>
        <p:blipFill>
          <a:blip r:embed="rId2"/>
          <a:stretch>
            <a:fillRect/>
          </a:stretch>
        </p:blipFill>
        <p:spPr>
          <a:xfrm>
            <a:off x="1043608" y="1772816"/>
            <a:ext cx="6984776" cy="431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2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extLst/>
        </p:spPr>
        <p:txBody>
          <a:bodyPr/>
          <a:lstStyle/>
          <a:p>
            <a:pPr>
              <a:defRPr/>
            </a:pPr>
            <a:r>
              <a:rPr lang="pt-PT" dirty="0" smtClean="0"/>
              <a:t>A função logaritmica foi definida como a medida da área sob o gráfico de uma função chamada hipérbole. </a:t>
            </a:r>
            <a:endParaRPr lang="pt-PT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264756"/>
            <a:ext cx="10669511" cy="52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38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extLst/>
        </p:spPr>
        <p:txBody>
          <a:bodyPr/>
          <a:lstStyle/>
          <a:p>
            <a:pPr>
              <a:defRPr/>
            </a:pPr>
            <a:r>
              <a:rPr lang="pt-PT" dirty="0" smtClean="0"/>
              <a:t>Área sob o gráfico de uma função? </a:t>
            </a:r>
          </a:p>
          <a:p>
            <a:pPr>
              <a:defRPr/>
            </a:pPr>
            <a:endParaRPr lang="pt-PT" dirty="0"/>
          </a:p>
          <a:p>
            <a:pPr>
              <a:defRPr/>
            </a:pPr>
            <a:r>
              <a:rPr lang="pt-PT" dirty="0" smtClean="0"/>
              <a:t>Mas isso não é uma integral? </a:t>
            </a:r>
            <a:endParaRPr lang="pt-PT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  <a:p>
            <a:pPr>
              <a:defRPr/>
            </a:pPr>
            <a:endParaRPr lang="pt-PT" i="1" dirty="0"/>
          </a:p>
        </p:txBody>
      </p:sp>
    </p:spTree>
    <p:extLst>
      <p:ext uri="{BB962C8B-B14F-4D97-AF65-F5344CB8AC3E}">
        <p14:creationId xmlns:p14="http://schemas.microsoft.com/office/powerpoint/2010/main" val="146305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O cálculo diferencial e integral surgiu do estudo da variação.</a:t>
            </a:r>
            <a:endParaRPr lang="pt-BR" altLang="pt-BR" sz="3600" dirty="0">
              <a:latin typeface="Arial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725"/>
            <a:ext cx="9144000" cy="462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9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Como aumenta a área de um quadrado quando seu lado aumenta?</a:t>
            </a:r>
            <a:endParaRPr lang="pt-BR" altLang="pt-BR" sz="3600" dirty="0">
              <a:latin typeface="Arial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725"/>
            <a:ext cx="9144000" cy="462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0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O aumento instantâneo da área do quadrado corresponde a duas vezes o lado.</a:t>
            </a:r>
            <a:endParaRPr lang="pt-BR" altLang="pt-BR" sz="3600" dirty="0">
              <a:latin typeface="Arial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725"/>
            <a:ext cx="9144000" cy="462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725"/>
            <a:ext cx="9144000" cy="4627659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A taxa de variação instantânea da área é 2</a:t>
            </a:r>
            <a:r>
              <a:rPr lang="pt-BR" altLang="pt-BR" sz="3600" i="1" dirty="0" smtClean="0">
                <a:latin typeface="Arial" charset="0"/>
              </a:rPr>
              <a:t>x. </a:t>
            </a:r>
            <a:endParaRPr lang="pt-BR" altLang="pt-BR" sz="3600" dirty="0"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6156176" y="2959000"/>
                <a:ext cx="1585627" cy="470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>
                          <a:latin typeface="Cambria Math"/>
                        </a:rPr>
                        <m:t>𝐴</m:t>
                      </m:r>
                      <m:d>
                        <m:dPr>
                          <m:ctrlPr>
                            <a:rPr lang="pt-BR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BR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pt-BR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pt-BR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pt-BR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2959000"/>
                <a:ext cx="1585627" cy="47000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5802945" y="3933056"/>
                <a:ext cx="2461891" cy="7936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i="1">
                              <a:latin typeface="Cambria Math"/>
                            </a:rPr>
                            <m:t>𝐴</m:t>
                          </m:r>
                        </m:e>
                        <m:sup>
                          <m:r>
                            <a:rPr lang="pt-BR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pt-BR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BR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pt-BR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BR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i="1">
                              <a:latin typeface="Cambria Math"/>
                            </a:rPr>
                            <m:t>𝑑𝐴</m:t>
                          </m:r>
                        </m:num>
                        <m:den>
                          <m:r>
                            <a:rPr lang="pt-BR" i="1">
                              <a:latin typeface="Cambria Math"/>
                            </a:rPr>
                            <m:t>𝑑𝑥</m:t>
                          </m:r>
                        </m:den>
                      </m:f>
                      <m:r>
                        <a:rPr lang="pt-BR" i="1">
                          <a:latin typeface="Cambria Math"/>
                        </a:rPr>
                        <m:t>=2</m:t>
                      </m:r>
                      <m:r>
                        <a:rPr lang="pt-BR" i="1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2945" y="3933056"/>
                <a:ext cx="2461891" cy="79361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044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8" y="2249210"/>
            <a:ext cx="9103048" cy="460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O aumento da área é a área da figura em forma de “L”.</a:t>
            </a: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31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8" y="2249210"/>
            <a:ext cx="9103048" cy="460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O aumento da área é a área da figura em forma de “L”.</a:t>
            </a: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22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6" y="2265418"/>
            <a:ext cx="9125124" cy="4619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0" y="455613"/>
                <a:ext cx="8839200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Essa área, </a:t>
                </a:r>
                <a14:m>
                  <m:oMath xmlns:m="http://schemas.openxmlformats.org/officeDocument/2006/math">
                    <m:r>
                      <a:rPr lang="pt-BR" altLang="pt-BR" sz="3600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pt-BR" altLang="pt-BR" sz="3600" b="0" i="1" smtClean="0">
                        <a:latin typeface="Cambria Math"/>
                        <a:ea typeface="Cambria Math"/>
                      </a:rPr>
                      <m:t>𝐴</m:t>
                    </m:r>
                  </m:oMath>
                </a14:m>
                <a:r>
                  <a:rPr lang="pt-BR" altLang="pt-BR" sz="3600" dirty="0" smtClean="0">
                    <a:latin typeface="Arial" charset="0"/>
                  </a:rPr>
                  <a:t>, é dada por </a:t>
                </a:r>
              </a:p>
            </p:txBody>
          </p:sp>
        </mc:Choice>
        <mc:Fallback xmlns="">
          <p:sp>
            <p:nvSpPr>
              <p:cNvPr id="4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5613"/>
                <a:ext cx="8839200" cy="646331"/>
              </a:xfrm>
              <a:prstGeom prst="rect">
                <a:avLst/>
              </a:prstGeom>
              <a:blipFill rotWithShape="1">
                <a:blip r:embed="rId3"/>
                <a:stretch>
                  <a:fillRect t="-14151" b="-3490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058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r>
                  <a:rPr lang="pt-BR" dirty="0" smtClean="0">
                    <a:solidFill>
                      <a:schemeClr val="tx1"/>
                    </a:solidFill>
                  </a:rPr>
                  <a:t>Existe uma operação matemática chamada potenciação ou </a:t>
                </a:r>
                <a:r>
                  <a:rPr lang="pt-BR" dirty="0" err="1">
                    <a:solidFill>
                      <a:schemeClr val="tx1"/>
                    </a:solidFill>
                  </a:rPr>
                  <a:t>exponenciação</a:t>
                </a:r>
                <a:r>
                  <a:rPr lang="pt-BR" dirty="0">
                    <a:solidFill>
                      <a:schemeClr val="tx1"/>
                    </a:solidFill>
                  </a:rPr>
                  <a:t>:</a:t>
                </a:r>
              </a:p>
              <a:p>
                <a:endParaRPr lang="pt-BR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e>
                        <m:sup>
                          <m: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=9</m:t>
                      </m:r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  <a:p>
                <a:r>
                  <a:rPr lang="pt-BR" dirty="0">
                    <a:solidFill>
                      <a:schemeClr val="tx1"/>
                    </a:solidFill>
                  </a:rPr>
                  <a:t>Uma operação inversa da potenciação é a operação chamada radiciação, válida para c natural maior ou igual a 2: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9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3</m:t>
                      </m:r>
                      <m:r>
                        <a:rPr lang="pt-BR" sz="96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9</m:t>
                          </m:r>
                        </m:e>
                      </m:rad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  <a:p>
                <a:endParaRPr lang="pt-BR" sz="9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 t="-129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525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6156176" y="2959000"/>
                <a:ext cx="1585627" cy="470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>
                          <a:latin typeface="Cambria Math"/>
                        </a:rPr>
                        <m:t>𝐴</m:t>
                      </m:r>
                      <m:d>
                        <m:dPr>
                          <m:ctrlPr>
                            <a:rPr lang="pt-BR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BR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pt-BR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pt-BR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pt-BR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2959000"/>
                <a:ext cx="1585627" cy="47000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5045"/>
            <a:ext cx="9144000" cy="462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0" y="455613"/>
                <a:ext cx="8839200" cy="124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Essa área, </a:t>
                </a:r>
                <a14:m>
                  <m:oMath xmlns:m="http://schemas.openxmlformats.org/officeDocument/2006/math">
                    <m:r>
                      <a:rPr lang="pt-BR" altLang="pt-BR" sz="3600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pt-BR" altLang="pt-BR" sz="3600" b="0" i="1" smtClean="0">
                        <a:latin typeface="Cambria Math"/>
                        <a:ea typeface="Cambria Math"/>
                      </a:rPr>
                      <m:t>𝐴</m:t>
                    </m:r>
                  </m:oMath>
                </a14:m>
                <a:r>
                  <a:rPr lang="pt-BR" altLang="pt-BR" sz="3600" dirty="0" smtClean="0">
                    <a:latin typeface="Arial" charset="0"/>
                  </a:rPr>
                  <a:t>, é dada por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altLang="pt-BR" sz="360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pt-BR" altLang="pt-BR" sz="3600" b="0" i="1" smtClean="0">
                          <a:latin typeface="Cambria Math"/>
                          <a:ea typeface="Cambria Math"/>
                        </a:rPr>
                        <m:t>𝐴</m:t>
                      </m:r>
                      <m:r>
                        <a:rPr lang="pt-BR" altLang="pt-BR" sz="3600" b="0" i="1" smtClean="0">
                          <a:latin typeface="Cambria Math"/>
                          <a:ea typeface="Cambria Math"/>
                        </a:rPr>
                        <m:t>=2</m:t>
                      </m:r>
                      <m:r>
                        <a:rPr lang="pt-BR" altLang="pt-BR" sz="3600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pt-BR" altLang="pt-BR" sz="3600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pt-BR" altLang="pt-BR" sz="3600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pt-BR" altLang="pt-BR" sz="3600" b="0" i="1" smtClean="0">
                          <a:latin typeface="Cambria Math"/>
                          <a:ea typeface="Cambria Math"/>
                        </a:rPr>
                        <m:t>+</m:t>
                      </m:r>
                      <m:sSup>
                        <m:sSupPr>
                          <m:ctrlPr>
                            <a:rPr lang="pt-BR" altLang="pt-BR" sz="36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(∆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  <m:sup>
                          <m:r>
                            <a:rPr lang="pt-BR" altLang="pt-BR" sz="3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5613"/>
                <a:ext cx="8839200" cy="1247777"/>
              </a:xfrm>
              <a:prstGeom prst="rect">
                <a:avLst/>
              </a:prstGeom>
              <a:blipFill rotWithShape="1">
                <a:blip r:embed="rId5"/>
                <a:stretch>
                  <a:fillRect t="-735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480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5045"/>
            <a:ext cx="9144000" cy="462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0" y="455613"/>
                <a:ext cx="8839200" cy="17579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A taxa de aumento da área é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altLang="pt-BR" sz="36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num>
                        <m:den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den>
                      </m:f>
                      <m:r>
                        <a:rPr lang="pt-BR" altLang="pt-BR" sz="3600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pt-BR" altLang="pt-BR" sz="36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(∆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altLang="pt-BR" sz="360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5613"/>
                <a:ext cx="8839200" cy="1757917"/>
              </a:xfrm>
              <a:prstGeom prst="rect">
                <a:avLst/>
              </a:prstGeom>
              <a:blipFill rotWithShape="1">
                <a:blip r:embed="rId3"/>
                <a:stretch>
                  <a:fillRect t="-52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29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5045"/>
            <a:ext cx="9144000" cy="462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0" y="455613"/>
                <a:ext cx="8839200" cy="17579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A taxa de aumento da área é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altLang="pt-BR" sz="36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num>
                        <m:den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den>
                      </m:f>
                      <m:r>
                        <a:rPr lang="pt-BR" altLang="pt-BR" sz="3600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pt-BR" altLang="pt-BR" sz="36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(∆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altLang="pt-BR" sz="360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den>
                      </m:f>
                      <m:r>
                        <a:rPr lang="pt-BR" altLang="pt-BR" sz="3600" b="0" i="1" smtClean="0">
                          <a:latin typeface="Cambria Math"/>
                          <a:ea typeface="Cambria Math"/>
                        </a:rPr>
                        <m:t>=2</m:t>
                      </m:r>
                      <m:r>
                        <a:rPr lang="pt-BR" altLang="pt-BR" sz="3600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pt-BR" altLang="pt-BR" sz="3600" b="0" i="1" smtClean="0">
                          <a:latin typeface="Cambria Math"/>
                          <a:ea typeface="Cambria Math"/>
                        </a:rPr>
                        <m:t>+∆</m:t>
                      </m:r>
                      <m:r>
                        <a:rPr lang="pt-BR" altLang="pt-BR" sz="3600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pt-BR" altLang="pt-BR" sz="3600" b="0" i="1" smtClean="0">
                          <a:latin typeface="Cambria Math"/>
                          <a:ea typeface="Cambria Math"/>
                        </a:rPr>
                        <m:t>.</m:t>
                      </m:r>
                    </m:oMath>
                  </m:oMathPara>
                </a14:m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5613"/>
                <a:ext cx="8839200" cy="1757917"/>
              </a:xfrm>
              <a:prstGeom prst="rect">
                <a:avLst/>
              </a:prstGeom>
              <a:blipFill rotWithShape="1">
                <a:blip r:embed="rId3"/>
                <a:stretch>
                  <a:fillRect t="-52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6156176" y="2959000"/>
                <a:ext cx="2484463" cy="5621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dirty="0" smtClean="0"/>
                  <a:t>Fazendo </a:t>
                </a:r>
                <a14:m>
                  <m:oMath xmlns:m="http://schemas.openxmlformats.org/officeDocument/2006/math">
                    <m:r>
                      <a:rPr lang="pt-BR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𝑥</m:t>
                    </m:r>
                    <m:groupChr>
                      <m:groupChrPr>
                        <m:chr m:val="→"/>
                        <m:pos m:val="top"/>
                        <m:ctrlPr>
                          <a:rPr lang="pt-BR" b="0" i="1" smtClean="0">
                            <a:latin typeface="Cambria Math"/>
                            <a:ea typeface="Cambria Math"/>
                          </a:rPr>
                        </m:ctrlPr>
                      </m:groupChrPr>
                      <m:e/>
                    </m:groupChr>
                    <m:r>
                      <a:rPr lang="pt-BR" b="0" i="1" smtClean="0">
                        <a:latin typeface="Cambria Math"/>
                        <a:ea typeface="Cambria Math"/>
                      </a:rPr>
                      <m:t>0, </m:t>
                    </m:r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2959000"/>
                <a:ext cx="2484463" cy="562142"/>
              </a:xfrm>
              <a:prstGeom prst="rect">
                <a:avLst/>
              </a:prstGeom>
              <a:blipFill rotWithShape="1">
                <a:blip r:embed="rId4"/>
                <a:stretch>
                  <a:fillRect l="-3931" t="-17204" r="-16953" b="-2688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6156176" y="3898241"/>
                <a:ext cx="2158027" cy="6466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dirty="0" smtClean="0"/>
                  <a:t>temos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altLang="pt-BR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pt-BR" altLang="pt-BR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i="1">
                            <a:latin typeface="Cambria Math"/>
                            <a:ea typeface="Cambria Math"/>
                          </a:rPr>
                          <m:t>𝐴</m:t>
                        </m:r>
                      </m:num>
                      <m:den>
                        <m:r>
                          <a:rPr lang="pt-BR" altLang="pt-BR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den>
                    </m:f>
                    <m:groupChr>
                      <m:groupChrPr>
                        <m:chr m:val="→"/>
                        <m:pos m:val="top"/>
                        <m:ctrlPr>
                          <a:rPr lang="pt-BR" b="0" i="1" smtClean="0">
                            <a:latin typeface="Cambria Math"/>
                            <a:ea typeface="Cambria Math"/>
                          </a:rPr>
                        </m:ctrlPr>
                      </m:groupChrPr>
                      <m:e/>
                    </m:groupChr>
                    <m:r>
                      <a:rPr lang="pt-BR" b="0" i="1" smtClean="0">
                        <a:latin typeface="Cambria Math"/>
                        <a:ea typeface="Cambria Math"/>
                      </a:rPr>
                      <m:t>2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𝑥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3898241"/>
                <a:ext cx="2158027" cy="646652"/>
              </a:xfrm>
              <a:prstGeom prst="rect">
                <a:avLst/>
              </a:prstGeom>
              <a:blipFill rotWithShape="1">
                <a:blip r:embed="rId5"/>
                <a:stretch>
                  <a:fillRect l="-4520" b="-373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5070173" y="5013175"/>
                <a:ext cx="2111732" cy="15322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altLang="pt-BR" dirty="0" smtClean="0">
                    <a:ea typeface="Cambria Math"/>
                  </a:rPr>
                  <a:t>Portanto,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altLang="pt-BR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altLang="pt-BR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pt-BR" altLang="pt-BR" i="1">
                              <a:latin typeface="Cambria Math"/>
                              <a:ea typeface="Cambria Math"/>
                            </a:rPr>
                            <m:t>𝐴</m:t>
                          </m:r>
                        </m:num>
                        <m:den>
                          <m:r>
                            <a:rPr lang="pt-BR" altLang="pt-BR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den>
                      </m:f>
                      <m:r>
                        <a:rPr lang="pt-BR" i="1">
                          <a:latin typeface="Cambria Math"/>
                          <a:ea typeface="Cambria Math"/>
                        </a:rPr>
                        <m:t>=2</m:t>
                      </m:r>
                      <m:r>
                        <a:rPr lang="pt-BR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pt-BR" i="1">
                          <a:latin typeface="Cambria Math"/>
                          <a:ea typeface="Cambria Math"/>
                        </a:rPr>
                        <m:t>.</m:t>
                      </m:r>
                    </m:oMath>
                  </m:oMathPara>
                </a14:m>
                <a:endParaRPr lang="pt-BR" dirty="0" smtClean="0"/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173" y="5013175"/>
                <a:ext cx="2111732" cy="1532279"/>
              </a:xfrm>
              <a:prstGeom prst="rect">
                <a:avLst/>
              </a:prstGeom>
              <a:blipFill rotWithShape="1">
                <a:blip r:embed="rId6"/>
                <a:stretch>
                  <a:fillRect l="-4624" t="-277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45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0" y="455613"/>
                <a:ext cx="8839200" cy="1754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No caso do volume do cubo de aresta x, cujo volume é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𝑉</m:t>
                    </m:r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pt-BR" altLang="pt-BR" sz="3600" b="0" i="1" smtClean="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pt-BR" altLang="pt-BR" sz="3600" b="0" i="1" smtClean="0">
                        <a:latin typeface="Cambria Math"/>
                      </a:rPr>
                      <m:t>, </m:t>
                    </m:r>
                  </m:oMath>
                </a14:m>
                <a:r>
                  <a:rPr lang="pt-BR" altLang="pt-BR" sz="3600" dirty="0" smtClean="0">
                    <a:latin typeface="Arial" charset="0"/>
                  </a:rPr>
                  <a:t>a taxa de variação instantânea é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3</m:t>
                    </m:r>
                    <m:sSup>
                      <m:sSup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pt-BR" altLang="pt-BR" sz="3600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pt-BR" altLang="pt-BR" sz="3600" b="0" i="1" smtClean="0">
                        <a:latin typeface="Cambria Math"/>
                      </a:rPr>
                      <m:t>.</m:t>
                    </m:r>
                  </m:oMath>
                </a14:m>
                <a:r>
                  <a:rPr lang="pt-BR" altLang="pt-BR" sz="3600" dirty="0" smtClean="0">
                    <a:latin typeface="Arial" charset="0"/>
                  </a:rPr>
                  <a:t> </a:t>
                </a:r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5613"/>
                <a:ext cx="8839200" cy="1754326"/>
              </a:xfrm>
              <a:prstGeom prst="rect">
                <a:avLst/>
              </a:prstGeom>
              <a:blipFill rotWithShape="1">
                <a:blip r:embed="rId2"/>
                <a:stretch>
                  <a:fillRect t="-5208" r="-966" b="-1215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890" name="Picture 2" descr="http://3.bp.blogspot.com/_GgWEdSJ_MV4/TQJ9TI62prI/AAAAAAAAAes/SCwxjYEqbYo/s320/ident3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492896"/>
            <a:ext cx="3899468" cy="341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89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6156176" y="2959000"/>
                <a:ext cx="2484463" cy="5621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dirty="0" smtClean="0"/>
                  <a:t>Fazendo </a:t>
                </a:r>
                <a14:m>
                  <m:oMath xmlns:m="http://schemas.openxmlformats.org/officeDocument/2006/math">
                    <m:r>
                      <a:rPr lang="pt-BR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𝑥</m:t>
                    </m:r>
                    <m:groupChr>
                      <m:groupChrPr>
                        <m:chr m:val="→"/>
                        <m:pos m:val="top"/>
                        <m:ctrlPr>
                          <a:rPr lang="pt-BR" b="0" i="1" smtClean="0">
                            <a:latin typeface="Cambria Math"/>
                            <a:ea typeface="Cambria Math"/>
                          </a:rPr>
                        </m:ctrlPr>
                      </m:groupChrPr>
                      <m:e/>
                    </m:groupChr>
                    <m:r>
                      <a:rPr lang="pt-BR" b="0" i="1" smtClean="0">
                        <a:latin typeface="Cambria Math"/>
                        <a:ea typeface="Cambria Math"/>
                      </a:rPr>
                      <m:t>0, </m:t>
                    </m:r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2959000"/>
                <a:ext cx="2484463" cy="562142"/>
              </a:xfrm>
              <a:prstGeom prst="rect">
                <a:avLst/>
              </a:prstGeom>
              <a:blipFill rotWithShape="1">
                <a:blip r:embed="rId2"/>
                <a:stretch>
                  <a:fillRect l="-3931" t="-17204" r="-16953" b="-2688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6156176" y="3898241"/>
                <a:ext cx="2309543" cy="6466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dirty="0" smtClean="0"/>
                  <a:t>temos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altLang="pt-BR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pt-BR" altLang="pt-BR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b="0" i="1" smtClean="0">
                            <a:latin typeface="Cambria Math"/>
                            <a:ea typeface="Cambria Math"/>
                          </a:rPr>
                          <m:t>𝑉</m:t>
                        </m:r>
                      </m:num>
                      <m:den>
                        <m:r>
                          <a:rPr lang="pt-BR" altLang="pt-BR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den>
                    </m:f>
                    <m:groupChr>
                      <m:groupChrPr>
                        <m:chr m:val="→"/>
                        <m:pos m:val="top"/>
                        <m:ctrlPr>
                          <a:rPr lang="pt-BR" b="0" i="1" smtClean="0">
                            <a:latin typeface="Cambria Math"/>
                            <a:ea typeface="Cambria Math"/>
                          </a:rPr>
                        </m:ctrlPr>
                      </m:groupChrPr>
                      <m:e/>
                    </m:groupChr>
                    <m:r>
                      <a:rPr lang="pt-BR" b="0" i="1" smtClean="0">
                        <a:latin typeface="Cambria Math"/>
                        <a:ea typeface="Cambria Math"/>
                      </a:rPr>
                      <m:t>3</m:t>
                    </m:r>
                    <m:sSup>
                      <m:sSupPr>
                        <m:ctrlPr>
                          <a:rPr lang="pt-BR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pt-BR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  <m:sup>
                        <m:r>
                          <a:rPr lang="pt-BR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pt-BR" b="0" i="1" smtClean="0"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3898241"/>
                <a:ext cx="2309543" cy="646652"/>
              </a:xfrm>
              <a:prstGeom prst="rect">
                <a:avLst/>
              </a:prstGeom>
              <a:blipFill rotWithShape="1">
                <a:blip r:embed="rId3"/>
                <a:stretch>
                  <a:fillRect l="-4222" b="-373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5070173" y="5013175"/>
                <a:ext cx="1850122" cy="15322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altLang="pt-BR" dirty="0" smtClean="0">
                    <a:ea typeface="Cambria Math"/>
                  </a:rPr>
                  <a:t>Portanto,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altLang="pt-BR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altLang="pt-BR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pt-BR" altLang="pt-BR" i="1">
                              <a:latin typeface="Cambria Math"/>
                              <a:ea typeface="Cambria Math"/>
                            </a:rPr>
                            <m:t>𝐴</m:t>
                          </m:r>
                        </m:num>
                        <m:den>
                          <m:r>
                            <a:rPr lang="pt-BR" altLang="pt-BR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den>
                      </m:f>
                      <m:r>
                        <a:rPr lang="pt-BR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pt-BR" b="0" i="1" smtClean="0">
                          <a:latin typeface="Cambria Math"/>
                          <a:ea typeface="Cambria Math"/>
                        </a:rPr>
                        <m:t>3</m:t>
                      </m:r>
                      <m:sSup>
                        <m:sSupPr>
                          <m:ctrlPr>
                            <a:rPr lang="pt-BR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p>
                          <m:r>
                            <a:rPr lang="pt-BR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pt-BR" i="1">
                          <a:latin typeface="Cambria Math"/>
                          <a:ea typeface="Cambria Math"/>
                        </a:rPr>
                        <m:t>.</m:t>
                      </m:r>
                    </m:oMath>
                  </m:oMathPara>
                </a14:m>
                <a:endParaRPr lang="pt-BR" dirty="0" smtClean="0"/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173" y="5013175"/>
                <a:ext cx="1850122" cy="1532279"/>
              </a:xfrm>
              <a:prstGeom prst="rect">
                <a:avLst/>
              </a:prstGeom>
              <a:blipFill rotWithShape="1">
                <a:blip r:embed="rId4"/>
                <a:stretch>
                  <a:fillRect l="-5281" t="-277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2"/>
              <p:cNvSpPr txBox="1">
                <a:spLocks noChangeArrowheads="1"/>
              </p:cNvSpPr>
              <p:nvPr/>
            </p:nvSpPr>
            <p:spPr bwMode="auto">
              <a:xfrm>
                <a:off x="0" y="121360"/>
                <a:ext cx="8839200" cy="1510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A taxa de variação do volume do cubo é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altLang="pt-BR" sz="360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pt-BR" altLang="pt-BR" sz="3600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𝑉</m:t>
                        </m:r>
                      </m:num>
                      <m:den>
                        <m:r>
                          <a:rPr lang="pt-BR" altLang="pt-BR" sz="3600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den>
                    </m:f>
                    <m:r>
                      <a:rPr lang="pt-BR" altLang="pt-BR" sz="3600" i="1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pt-BR" altLang="pt-BR" sz="360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BR" altLang="pt-BR" sz="360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(</m:t>
                            </m:r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+∆</m:t>
                            </m:r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sup>
                        </m:sSup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(</m:t>
                            </m:r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pt-BR" altLang="pt-BR" sz="3600" i="1" smtClean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den>
                    </m:f>
                    <m:r>
                      <a:rPr lang="pt-BR" altLang="pt-BR" sz="3600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 3</m:t>
                        </m:r>
                        <m:sSup>
                          <m:sSupPr>
                            <m:ctrlP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  <m:r>
                          <a:rPr lang="pt-BR" altLang="pt-BR" sz="3600" i="1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3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  <m:sSup>
                          <m:sSupPr>
                            <m:ctrlP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pt-BR" altLang="pt-BR" sz="3600" i="1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pt-BR" altLang="pt-BR" sz="3600" i="1">
                                    <a:latin typeface="Cambria Math"/>
                                    <a:ea typeface="Cambria Math"/>
                                  </a:rPr>
                                  <m:t>∆</m:t>
                                </m:r>
                                <m:r>
                                  <a:rPr lang="pt-BR" altLang="pt-BR" sz="3600" b="0" i="1" smtClean="0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(∆</m:t>
                            </m:r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sup>
                        </m:sSup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)</m:t>
                        </m:r>
                      </m:num>
                      <m:den>
                        <m:r>
                          <a:rPr lang="pt-BR" altLang="pt-BR" sz="3600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den>
                    </m:f>
                  </m:oMath>
                </a14:m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8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21360"/>
                <a:ext cx="8839200" cy="1510350"/>
              </a:xfrm>
              <a:prstGeom prst="rect">
                <a:avLst/>
              </a:prstGeom>
              <a:blipFill rotWithShape="1">
                <a:blip r:embed="rId5"/>
                <a:stretch>
                  <a:fillRect t="-6048" r="-2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2" descr="http://3.bp.blogspot.com/_GgWEdSJ_MV4/TQJ9TI62prI/AAAAAAAAAes/SCwxjYEqbYo/s320/ident3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08920"/>
            <a:ext cx="3899468" cy="341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69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Como aumenta a área de um círculo quando seu raio </a:t>
            </a:r>
            <a:r>
              <a:rPr lang="pt-BR" altLang="pt-BR" sz="3600" i="1" dirty="0" smtClean="0">
                <a:latin typeface="Arial" charset="0"/>
              </a:rPr>
              <a:t>r </a:t>
            </a:r>
            <a:r>
              <a:rPr lang="pt-BR" altLang="pt-BR" sz="3600" dirty="0" smtClean="0">
                <a:latin typeface="Arial" charset="0"/>
              </a:rPr>
              <a:t>aumenta?</a:t>
            </a:r>
            <a:endParaRPr lang="pt-BR" altLang="pt-BR" sz="3600" dirty="0">
              <a:latin typeface="Arial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725"/>
            <a:ext cx="9144000" cy="462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43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725"/>
            <a:ext cx="9144000" cy="46276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6156176" y="2959000"/>
                <a:ext cx="2484463" cy="5621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dirty="0" smtClean="0"/>
                  <a:t>Fazendo </a:t>
                </a:r>
                <a14:m>
                  <m:oMath xmlns:m="http://schemas.openxmlformats.org/officeDocument/2006/math">
                    <m:r>
                      <a:rPr lang="pt-BR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𝑟</m:t>
                    </m:r>
                    <m:groupChr>
                      <m:groupChrPr>
                        <m:chr m:val="→"/>
                        <m:pos m:val="top"/>
                        <m:ctrlPr>
                          <a:rPr lang="pt-BR" b="0" i="1" smtClean="0">
                            <a:latin typeface="Cambria Math"/>
                            <a:ea typeface="Cambria Math"/>
                          </a:rPr>
                        </m:ctrlPr>
                      </m:groupChrPr>
                      <m:e/>
                    </m:groupChr>
                    <m:r>
                      <a:rPr lang="pt-BR" b="0" i="1" smtClean="0">
                        <a:latin typeface="Cambria Math"/>
                        <a:ea typeface="Cambria Math"/>
                      </a:rPr>
                      <m:t>0, </m:t>
                    </m:r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2959000"/>
                <a:ext cx="2484463" cy="562142"/>
              </a:xfrm>
              <a:prstGeom prst="rect">
                <a:avLst/>
              </a:prstGeom>
              <a:blipFill rotWithShape="1">
                <a:blip r:embed="rId3"/>
                <a:stretch>
                  <a:fillRect l="-3931" t="-17204" r="-15971" b="-2688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0" y="455613"/>
                <a:ext cx="8839200" cy="1754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A taxa de aumento da área do círculo é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altLang="pt-BR" sz="36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num>
                        <m:den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den>
                      </m:f>
                      <m:r>
                        <a:rPr lang="pt-BR" altLang="pt-BR" sz="3600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pt-BR" altLang="pt-BR" sz="36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altLang="pt-BR" sz="360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pt-BR" altLang="pt-BR" sz="360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+∆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pt-BR" altLang="pt-BR" sz="36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altLang="pt-BR" sz="36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pt-BR" altLang="pt-BR" sz="36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pt-BR" altLang="pt-BR" sz="3600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altLang="pt-BR" sz="360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den>
                      </m:f>
                      <m:r>
                        <a:rPr lang="pt-BR" altLang="pt-BR" sz="36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pt-BR" altLang="pt-BR" sz="36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𝑟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𝑟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(∆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5613"/>
                <a:ext cx="8839200" cy="1754326"/>
              </a:xfrm>
              <a:prstGeom prst="rect">
                <a:avLst/>
              </a:prstGeom>
              <a:blipFill rotWithShape="1">
                <a:blip r:embed="rId4"/>
                <a:stretch>
                  <a:fillRect t="-52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6156176" y="3898241"/>
                <a:ext cx="2320572" cy="6466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dirty="0" smtClean="0"/>
                  <a:t>temos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altLang="pt-BR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pt-BR" altLang="pt-BR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i="1">
                            <a:latin typeface="Cambria Math"/>
                            <a:ea typeface="Cambria Math"/>
                          </a:rPr>
                          <m:t>𝐴</m:t>
                        </m:r>
                      </m:num>
                      <m:den>
                        <m:r>
                          <a:rPr lang="pt-BR" altLang="pt-BR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b="0" i="1" smtClean="0">
                            <a:latin typeface="Cambria Math"/>
                            <a:ea typeface="Cambria Math"/>
                          </a:rPr>
                          <m:t>𝑟</m:t>
                        </m:r>
                      </m:den>
                    </m:f>
                    <m:groupChr>
                      <m:groupChrPr>
                        <m:chr m:val="→"/>
                        <m:pos m:val="top"/>
                        <m:ctrlPr>
                          <a:rPr lang="pt-BR" b="0" i="1" smtClean="0">
                            <a:latin typeface="Cambria Math"/>
                            <a:ea typeface="Cambria Math"/>
                          </a:rPr>
                        </m:ctrlPr>
                      </m:groupChrPr>
                      <m:e/>
                    </m:groupChr>
                    <m:r>
                      <a:rPr lang="pt-BR" b="0" i="1" smtClean="0">
                        <a:latin typeface="Cambria Math"/>
                        <a:ea typeface="Cambria Math"/>
                      </a:rPr>
                      <m:t>2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𝜋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𝑟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3898241"/>
                <a:ext cx="2320572" cy="646652"/>
              </a:xfrm>
              <a:prstGeom prst="rect">
                <a:avLst/>
              </a:prstGeom>
              <a:blipFill rotWithShape="1">
                <a:blip r:embed="rId5"/>
                <a:stretch>
                  <a:fillRect l="-4199" b="-373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5070173" y="5013175"/>
                <a:ext cx="3588418" cy="15322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altLang="pt-BR" dirty="0" smtClean="0">
                    <a:ea typeface="Cambria Math"/>
                  </a:rPr>
                  <a:t>Portanto,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altLang="pt-BR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altLang="pt-BR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pt-BR" altLang="pt-BR" i="1">
                              <a:latin typeface="Cambria Math"/>
                              <a:ea typeface="Cambria Math"/>
                            </a:rPr>
                            <m:t>𝐴</m:t>
                          </m:r>
                        </m:num>
                        <m:den>
                          <m:r>
                            <a:rPr lang="pt-BR" altLang="pt-BR" b="0" i="1" smtClean="0">
                              <a:latin typeface="Cambria Math"/>
                              <a:ea typeface="Cambria Math"/>
                            </a:rPr>
                            <m:t>𝑑𝑟</m:t>
                          </m:r>
                        </m:den>
                      </m:f>
                      <m:r>
                        <a:rPr lang="pt-BR" i="1">
                          <a:latin typeface="Cambria Math"/>
                          <a:ea typeface="Cambria Math"/>
                        </a:rPr>
                        <m:t>=2</m:t>
                      </m:r>
                      <m:r>
                        <a:rPr lang="pt-BR" i="1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pt-BR" i="1"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pt-BR" i="1">
                          <a:latin typeface="Cambria Math"/>
                          <a:ea typeface="Cambria Math"/>
                        </a:rPr>
                        <m:t>.</m:t>
                      </m:r>
                    </m:oMath>
                  </m:oMathPara>
                </a14:m>
                <a:endParaRPr lang="pt-BR" dirty="0" smtClean="0"/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173" y="5013175"/>
                <a:ext cx="3588418" cy="1532214"/>
              </a:xfrm>
              <a:prstGeom prst="rect">
                <a:avLst/>
              </a:prstGeom>
              <a:blipFill rotWithShape="1">
                <a:blip r:embed="rId6"/>
                <a:stretch>
                  <a:fillRect l="-2721" t="-277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497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939"/>
            <a:ext cx="9180615" cy="4648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6156176" y="2959000"/>
                <a:ext cx="2484463" cy="5621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dirty="0" smtClean="0"/>
                  <a:t>Fazendo </a:t>
                </a:r>
                <a14:m>
                  <m:oMath xmlns:m="http://schemas.openxmlformats.org/officeDocument/2006/math">
                    <m:r>
                      <a:rPr lang="pt-BR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𝑟</m:t>
                    </m:r>
                    <m:groupChr>
                      <m:groupChrPr>
                        <m:chr m:val="→"/>
                        <m:pos m:val="top"/>
                        <m:ctrlPr>
                          <a:rPr lang="pt-BR" b="0" i="1" smtClean="0">
                            <a:latin typeface="Cambria Math"/>
                            <a:ea typeface="Cambria Math"/>
                          </a:rPr>
                        </m:ctrlPr>
                      </m:groupChrPr>
                      <m:e/>
                    </m:groupChr>
                    <m:r>
                      <a:rPr lang="pt-BR" b="0" i="1" smtClean="0">
                        <a:latin typeface="Cambria Math"/>
                        <a:ea typeface="Cambria Math"/>
                      </a:rPr>
                      <m:t>0, </m:t>
                    </m:r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2959000"/>
                <a:ext cx="2484463" cy="562142"/>
              </a:xfrm>
              <a:prstGeom prst="rect">
                <a:avLst/>
              </a:prstGeom>
              <a:blipFill rotWithShape="1">
                <a:blip r:embed="rId3"/>
                <a:stretch>
                  <a:fillRect l="-3931" t="-17204" r="-15971" b="-2688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0" y="455613"/>
                <a:ext cx="8839200" cy="1754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A taxa de aumento da área do círculo é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altLang="pt-BR" sz="36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num>
                        <m:den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den>
                      </m:f>
                      <m:r>
                        <a:rPr lang="pt-BR" altLang="pt-BR" sz="3600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pt-BR" altLang="pt-BR" sz="36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altLang="pt-BR" sz="360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pt-BR" altLang="pt-BR" sz="360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+∆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pt-BR" altLang="pt-BR" sz="36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altLang="pt-BR" sz="36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pt-BR" altLang="pt-BR" sz="36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pt-BR" altLang="pt-BR" sz="3600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altLang="pt-BR" sz="360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den>
                      </m:f>
                      <m:r>
                        <a:rPr lang="pt-BR" altLang="pt-BR" sz="36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pt-BR" altLang="pt-BR" sz="36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𝑟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𝑟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pt-BR" altLang="pt-BR" sz="3600" i="1" smtClean="0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(∆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5613"/>
                <a:ext cx="8839200" cy="1754326"/>
              </a:xfrm>
              <a:prstGeom prst="rect">
                <a:avLst/>
              </a:prstGeom>
              <a:blipFill rotWithShape="1">
                <a:blip r:embed="rId4"/>
                <a:stretch>
                  <a:fillRect t="-52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6156176" y="3898241"/>
                <a:ext cx="2320572" cy="6466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dirty="0" smtClean="0"/>
                  <a:t>temos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altLang="pt-BR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pt-BR" altLang="pt-BR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i="1">
                            <a:latin typeface="Cambria Math"/>
                            <a:ea typeface="Cambria Math"/>
                          </a:rPr>
                          <m:t>𝐴</m:t>
                        </m:r>
                      </m:num>
                      <m:den>
                        <m:r>
                          <a:rPr lang="pt-BR" altLang="pt-BR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b="0" i="1" smtClean="0">
                            <a:latin typeface="Cambria Math"/>
                            <a:ea typeface="Cambria Math"/>
                          </a:rPr>
                          <m:t>𝑟</m:t>
                        </m:r>
                      </m:den>
                    </m:f>
                    <m:groupChr>
                      <m:groupChrPr>
                        <m:chr m:val="→"/>
                        <m:pos m:val="top"/>
                        <m:ctrlPr>
                          <a:rPr lang="pt-BR" b="0" i="1" smtClean="0">
                            <a:latin typeface="Cambria Math"/>
                            <a:ea typeface="Cambria Math"/>
                          </a:rPr>
                        </m:ctrlPr>
                      </m:groupChrPr>
                      <m:e/>
                    </m:groupChr>
                    <m:r>
                      <a:rPr lang="pt-BR" b="0" i="1" smtClean="0">
                        <a:latin typeface="Cambria Math"/>
                        <a:ea typeface="Cambria Math"/>
                      </a:rPr>
                      <m:t>2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𝜋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𝑟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3898241"/>
                <a:ext cx="2320572" cy="646652"/>
              </a:xfrm>
              <a:prstGeom prst="rect">
                <a:avLst/>
              </a:prstGeom>
              <a:blipFill rotWithShape="1">
                <a:blip r:embed="rId5"/>
                <a:stretch>
                  <a:fillRect l="-4199" b="-373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5070173" y="5013175"/>
                <a:ext cx="3588418" cy="15322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altLang="pt-BR" dirty="0" smtClean="0">
                    <a:ea typeface="Cambria Math"/>
                  </a:rPr>
                  <a:t>Portanto,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altLang="pt-BR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altLang="pt-BR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pt-BR" altLang="pt-BR" i="1">
                              <a:latin typeface="Cambria Math"/>
                              <a:ea typeface="Cambria Math"/>
                            </a:rPr>
                            <m:t>𝐴</m:t>
                          </m:r>
                        </m:num>
                        <m:den>
                          <m:r>
                            <a:rPr lang="pt-BR" altLang="pt-BR" b="0" i="1" smtClean="0">
                              <a:latin typeface="Cambria Math"/>
                              <a:ea typeface="Cambria Math"/>
                            </a:rPr>
                            <m:t>𝑑𝑟</m:t>
                          </m:r>
                        </m:den>
                      </m:f>
                      <m:r>
                        <a:rPr lang="pt-BR" i="1">
                          <a:latin typeface="Cambria Math"/>
                          <a:ea typeface="Cambria Math"/>
                        </a:rPr>
                        <m:t>=2</m:t>
                      </m:r>
                      <m:r>
                        <a:rPr lang="pt-BR" i="1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pt-BR" i="1"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pt-BR" i="1">
                          <a:latin typeface="Cambria Math"/>
                          <a:ea typeface="Cambria Math"/>
                        </a:rPr>
                        <m:t>.</m:t>
                      </m:r>
                    </m:oMath>
                  </m:oMathPara>
                </a14:m>
                <a:endParaRPr lang="pt-BR" dirty="0" smtClean="0"/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173" y="5013175"/>
                <a:ext cx="3588418" cy="1532214"/>
              </a:xfrm>
              <a:prstGeom prst="rect">
                <a:avLst/>
              </a:prstGeom>
              <a:blipFill rotWithShape="1">
                <a:blip r:embed="rId6"/>
                <a:stretch>
                  <a:fillRect l="-2721" t="-277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355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4961675" y="4004587"/>
                <a:ext cx="2484463" cy="5621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dirty="0" smtClean="0"/>
                  <a:t>Fazendo </a:t>
                </a:r>
                <a14:m>
                  <m:oMath xmlns:m="http://schemas.openxmlformats.org/officeDocument/2006/math">
                    <m:r>
                      <a:rPr lang="pt-BR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𝑟</m:t>
                    </m:r>
                    <m:groupChr>
                      <m:groupChrPr>
                        <m:chr m:val="→"/>
                        <m:pos m:val="top"/>
                        <m:ctrlPr>
                          <a:rPr lang="pt-BR" b="0" i="1" smtClean="0">
                            <a:latin typeface="Cambria Math"/>
                            <a:ea typeface="Cambria Math"/>
                          </a:rPr>
                        </m:ctrlPr>
                      </m:groupChrPr>
                      <m:e/>
                    </m:groupChr>
                    <m:r>
                      <a:rPr lang="pt-BR" b="0" i="1" smtClean="0">
                        <a:latin typeface="Cambria Math"/>
                        <a:ea typeface="Cambria Math"/>
                      </a:rPr>
                      <m:t>0, </m:t>
                    </m:r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675" y="4004587"/>
                <a:ext cx="2484463" cy="562142"/>
              </a:xfrm>
              <a:prstGeom prst="rect">
                <a:avLst/>
              </a:prstGeom>
              <a:blipFill rotWithShape="1">
                <a:blip r:embed="rId2"/>
                <a:stretch>
                  <a:fillRect l="-3931" t="-17391" r="-15971" b="-2826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0" y="44624"/>
                <a:ext cx="8839200" cy="29963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Para uma esfera de raio r, cujo volume é dado por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𝑉</m:t>
                    </m:r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𝑟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altLang="pt-BR" sz="3600" b="0" i="1" smtClean="0"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pt-BR" altLang="pt-BR" sz="3600" b="0" i="1" smtClean="0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pt-BR" altLang="pt-BR" sz="3600" b="0" i="1" smtClean="0">
                        <a:latin typeface="Cambria Math"/>
                        <a:ea typeface="Cambria Math"/>
                      </a:rPr>
                      <m:t>𝜋</m:t>
                    </m:r>
                    <m:sSup>
                      <m:sSupPr>
                        <m:ctrlP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𝑟</m:t>
                        </m:r>
                      </m:e>
                      <m:sup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sup>
                    </m:sSup>
                    <m:r>
                      <a:rPr lang="pt-BR" altLang="pt-BR" sz="3600" b="0" i="1" smtClean="0">
                        <a:latin typeface="Cambria Math"/>
                        <a:ea typeface="Cambria Math"/>
                      </a:rPr>
                      <m:t>, </m:t>
                    </m:r>
                  </m:oMath>
                </a14:m>
                <a:r>
                  <a:rPr lang="pt-BR" altLang="pt-BR" sz="3600" dirty="0" smtClean="0">
                    <a:latin typeface="Arial" charset="0"/>
                  </a:rPr>
                  <a:t>a taxa de variação é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altLang="pt-BR" sz="360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pt-BR" altLang="pt-BR" sz="3600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𝑉</m:t>
                        </m:r>
                      </m:num>
                      <m:den>
                        <m:r>
                          <a:rPr lang="pt-BR" altLang="pt-BR" sz="3600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𝑟</m:t>
                        </m:r>
                      </m:den>
                    </m:f>
                    <m:r>
                      <a:rPr lang="pt-BR" altLang="pt-BR" sz="3600" i="1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pt-BR" altLang="pt-BR" sz="360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pt-BR" altLang="pt-BR" sz="3600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4</m:t>
                            </m:r>
                          </m:num>
                          <m:den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den>
                        </m:f>
                        <m:r>
                          <a:rPr lang="pt-BR" altLang="pt-BR" sz="3600" i="1" smtClean="0">
                            <a:latin typeface="Cambria Math"/>
                            <a:ea typeface="Cambria Math"/>
                          </a:rPr>
                          <m:t>𝜋</m:t>
                        </m:r>
                        <m:sSup>
                          <m:sSupPr>
                            <m:ctrlPr>
                              <a:rPr lang="pt-BR" altLang="pt-BR" sz="360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(</m:t>
                            </m:r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𝑟</m:t>
                            </m:r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+∆</m:t>
                            </m:r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𝑟</m:t>
                            </m:r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sup>
                        </m:sSup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4</m:t>
                            </m:r>
                          </m:num>
                          <m:den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den>
                        </m:f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𝜋</m:t>
                        </m:r>
                        <m:sSup>
                          <m:sSupPr>
                            <m:ctrlP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(</m:t>
                            </m:r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𝑟</m:t>
                            </m:r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pt-BR" altLang="pt-BR" sz="3600" i="1" smtClean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𝑟</m:t>
                        </m:r>
                      </m:den>
                    </m:f>
                    <m:r>
                      <a:rPr lang="pt-BR" altLang="pt-BR" sz="3600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4</m:t>
                        </m:r>
                        <m:r>
                          <a:rPr lang="pt-BR" altLang="pt-BR" sz="3600" i="1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(</m:t>
                        </m:r>
                        <m:sSup>
                          <m:sSupPr>
                            <m:ctrlP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𝑟</m:t>
                            </m:r>
                          </m:e>
                          <m:sup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pt-BR" altLang="pt-BR" sz="3600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sz="3600" i="1">
                            <a:latin typeface="Cambria Math"/>
                            <a:ea typeface="Cambria Math"/>
                          </a:rPr>
                          <m:t>𝑟</m:t>
                        </m:r>
                        <m:r>
                          <a:rPr lang="pt-BR" altLang="pt-BR" sz="3600" i="1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𝑟</m:t>
                        </m:r>
                        <m:sSup>
                          <m:sSupPr>
                            <m:ctrlP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pt-BR" altLang="pt-BR" sz="3600" i="1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pt-BR" altLang="pt-BR" sz="3600" i="1">
                                    <a:latin typeface="Cambria Math"/>
                                    <a:ea typeface="Cambria Math"/>
                                  </a:rPr>
                                  <m:t>∆</m:t>
                                </m:r>
                                <m:r>
                                  <a:rPr lang="pt-BR" altLang="pt-BR" sz="3600" i="1">
                                    <a:latin typeface="Cambria Math"/>
                                    <a:ea typeface="Cambria Math"/>
                                  </a:rPr>
                                  <m:t>𝑟</m:t>
                                </m:r>
                              </m:e>
                            </m:d>
                          </m:e>
                          <m:sup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+</m:t>
                        </m:r>
                        <m:f>
                          <m:fPr>
                            <m:ctrlP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(∆</m:t>
                            </m:r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𝑟</m:t>
                            </m:r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sup>
                        </m:sSup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)</m:t>
                        </m:r>
                      </m:num>
                      <m:den>
                        <m:r>
                          <a:rPr lang="pt-BR" altLang="pt-BR" sz="3600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sz="3600" i="1">
                            <a:latin typeface="Cambria Math"/>
                            <a:ea typeface="Cambria Math"/>
                          </a:rPr>
                          <m:t>𝑟</m:t>
                        </m:r>
                      </m:den>
                    </m:f>
                  </m:oMath>
                </a14:m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4624"/>
                <a:ext cx="8839200" cy="2996333"/>
              </a:xfrm>
              <a:prstGeom prst="rect">
                <a:avLst/>
              </a:prstGeom>
              <a:blipFill rotWithShape="1">
                <a:blip r:embed="rId3"/>
                <a:stretch>
                  <a:fillRect l="-483" t="-3049" r="-186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5624651" y="4544893"/>
                <a:ext cx="2479461" cy="6466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dirty="0" smtClean="0"/>
                  <a:t>temos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altLang="pt-BR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pt-BR" altLang="pt-BR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b="0" i="1" smtClean="0">
                            <a:latin typeface="Cambria Math"/>
                            <a:ea typeface="Cambria Math"/>
                          </a:rPr>
                          <m:t>𝑉</m:t>
                        </m:r>
                      </m:num>
                      <m:den>
                        <m:r>
                          <a:rPr lang="pt-BR" altLang="pt-BR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b="0" i="1" smtClean="0">
                            <a:latin typeface="Cambria Math"/>
                            <a:ea typeface="Cambria Math"/>
                          </a:rPr>
                          <m:t>𝑟</m:t>
                        </m:r>
                      </m:den>
                    </m:f>
                    <m:groupChr>
                      <m:groupChrPr>
                        <m:chr m:val="→"/>
                        <m:pos m:val="top"/>
                        <m:ctrlPr>
                          <a:rPr lang="pt-BR" b="0" i="1" smtClean="0">
                            <a:latin typeface="Cambria Math"/>
                            <a:ea typeface="Cambria Math"/>
                          </a:rPr>
                        </m:ctrlPr>
                      </m:groupChrPr>
                      <m:e/>
                    </m:groupChr>
                    <m:r>
                      <a:rPr lang="pt-BR" b="0" i="1" smtClean="0">
                        <a:latin typeface="Cambria Math"/>
                        <a:ea typeface="Cambria Math"/>
                      </a:rPr>
                      <m:t>4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𝜋</m:t>
                    </m:r>
                    <m:sSup>
                      <m:sSupPr>
                        <m:ctrlPr>
                          <a:rPr lang="pt-BR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pt-BR" b="0" i="1" smtClean="0">
                            <a:latin typeface="Cambria Math"/>
                            <a:ea typeface="Cambria Math"/>
                          </a:rPr>
                          <m:t>𝑟</m:t>
                        </m:r>
                      </m:e>
                      <m:sup>
                        <m:r>
                          <a:rPr lang="pt-BR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pt-BR" b="0" i="1" smtClean="0"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4651" y="4544893"/>
                <a:ext cx="2479461" cy="646652"/>
              </a:xfrm>
              <a:prstGeom prst="rect">
                <a:avLst/>
              </a:prstGeom>
              <a:blipFill rotWithShape="1">
                <a:blip r:embed="rId4"/>
                <a:stretch>
                  <a:fillRect l="-3941" b="-471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4979868" y="5535516"/>
                <a:ext cx="3769027" cy="9936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altLang="pt-BR" dirty="0" smtClean="0">
                    <a:ea typeface="Cambria Math"/>
                  </a:rPr>
                  <a:t>Portanto,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altLang="pt-BR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pt-BR" altLang="pt-BR" b="0" i="1" smtClean="0">
                            <a:latin typeface="Cambria Math"/>
                            <a:ea typeface="Cambria Math"/>
                          </a:rPr>
                          <m:t>𝑑𝑉</m:t>
                        </m:r>
                      </m:num>
                      <m:den>
                        <m:r>
                          <a:rPr lang="pt-BR" altLang="pt-BR" b="0" i="1" smtClean="0">
                            <a:latin typeface="Cambria Math"/>
                            <a:ea typeface="Cambria Math"/>
                          </a:rPr>
                          <m:t>𝑑𝑟</m:t>
                        </m:r>
                      </m:den>
                    </m:f>
                    <m:r>
                      <a:rPr lang="pt-BR" i="1">
                        <a:latin typeface="Cambria Math"/>
                        <a:ea typeface="Cambria Math"/>
                      </a:rPr>
                      <m:t>=4</m:t>
                    </m:r>
                    <m:r>
                      <a:rPr lang="pt-BR" i="1">
                        <a:latin typeface="Cambria Math"/>
                        <a:ea typeface="Cambria Math"/>
                      </a:rPr>
                      <m:t>𝜋</m:t>
                    </m:r>
                    <m:sSup>
                      <m:sSupPr>
                        <m:ctrlPr>
                          <a:rPr lang="pt-BR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pt-BR" i="1">
                            <a:latin typeface="Cambria Math"/>
                            <a:ea typeface="Cambria Math"/>
                          </a:rPr>
                          <m:t>𝑟</m:t>
                        </m:r>
                      </m:e>
                      <m:sup>
                        <m:r>
                          <a:rPr lang="pt-BR" i="1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pt-BR" i="1"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endParaRPr lang="pt-BR" dirty="0" smtClean="0"/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9868" y="5535516"/>
                <a:ext cx="3769027" cy="993605"/>
              </a:xfrm>
              <a:prstGeom prst="rect">
                <a:avLst/>
              </a:prstGeom>
              <a:blipFill rotWithShape="1">
                <a:blip r:embed="rId5"/>
                <a:stretch>
                  <a:fillRect l="-258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303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Como varia a área de definida sob o gráfico de uma função?</a:t>
            </a:r>
            <a:endParaRPr lang="pt-BR" altLang="pt-BR" sz="3600" dirty="0">
              <a:latin typeface="Arial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7" y="2254566"/>
            <a:ext cx="9146557" cy="4630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449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r>
                  <a:rPr lang="pt-BR" sz="5400" dirty="0">
                    <a:solidFill>
                      <a:schemeClr val="tx1"/>
                    </a:solidFill>
                  </a:rPr>
                  <a:t>Potenciação: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5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pt-BR" sz="5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pt-BR" sz="5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𝑐</m:t>
                        </m:r>
                      </m:sup>
                    </m:sSup>
                    <m:r>
                      <a:rPr lang="pt-BR" sz="54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pt-BR" sz="5400" i="1">
                        <a:solidFill>
                          <a:schemeClr val="tx1"/>
                        </a:solidFill>
                        <a:latin typeface="Cambria Math"/>
                      </a:rPr>
                      <m:t>𝑏</m:t>
                    </m:r>
                  </m:oMath>
                </a14:m>
                <a:endParaRPr lang="pt-BR" sz="5400" dirty="0">
                  <a:solidFill>
                    <a:schemeClr val="tx1"/>
                  </a:solidFill>
                </a:endParaRPr>
              </a:p>
              <a:p>
                <a:r>
                  <a:rPr lang="pt-BR" sz="5400" dirty="0">
                    <a:solidFill>
                      <a:schemeClr val="tx1"/>
                    </a:solidFill>
                  </a:rPr>
                  <a:t>Radiciação: </a:t>
                </a:r>
                <a14:m>
                  <m:oMath xmlns:m="http://schemas.openxmlformats.org/officeDocument/2006/math">
                    <m:r>
                      <a:rPr lang="pt-BR" sz="5400" i="1">
                        <a:solidFill>
                          <a:schemeClr val="tx1"/>
                        </a:solidFill>
                        <a:latin typeface="Cambria Math"/>
                      </a:rPr>
                      <m:t>𝑎</m:t>
                    </m:r>
                    <m:r>
                      <a:rPr lang="pt-BR" sz="54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ad>
                      <m:radPr>
                        <m:ctrlPr>
                          <a:rPr lang="pt-BR" sz="5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radPr>
                      <m:deg>
                        <m:r>
                          <a:rPr lang="pt-BR" sz="5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𝑐</m:t>
                        </m:r>
                      </m:deg>
                      <m:e>
                        <m:r>
                          <a:rPr lang="pt-BR" sz="5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𝑏</m:t>
                        </m:r>
                      </m:e>
                    </m:rad>
                  </m:oMath>
                </a14:m>
                <a:r>
                  <a:rPr lang="pt-BR" sz="5400" dirty="0">
                    <a:solidFill>
                      <a:schemeClr val="tx1"/>
                    </a:solidFill>
                  </a:rPr>
                  <a:t>.</a:t>
                </a:r>
                <a:r>
                  <a:rPr lang="pt-BR" sz="9600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pt-BR" dirty="0">
                    <a:solidFill>
                      <a:schemeClr val="tx1"/>
                    </a:solidFill>
                  </a:rPr>
                  <a:t>Mas e se formos isolar o expoente c? </a:t>
                </a:r>
              </a:p>
              <a:p>
                <a:r>
                  <a:rPr lang="pt-BR" dirty="0">
                    <a:solidFill>
                      <a:schemeClr val="tx1"/>
                    </a:solidFill>
                  </a:rPr>
                  <a:t>Teremos outra operação inversa, chamada de logaritmo, válida para a e b positivos e a≠1.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9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96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c</m:t>
                              </m:r>
                              <m:r>
                                <a:rPr lang="pt-BR" sz="96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pt-BR" sz="96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9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fName>
                        <m:e>
                          <m: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𝑏</m:t>
                          </m:r>
                        </m:e>
                      </m:func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  <a:p>
                <a:r>
                  <a:rPr lang="pt-BR" dirty="0">
                    <a:solidFill>
                      <a:schemeClr val="tx1"/>
                    </a:solidFill>
                  </a:rPr>
                  <a:t>(lê-se “log de b na base a”).</a:t>
                </a: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>
                <a:blip r:embed="rId2"/>
                <a:stretch>
                  <a:fillRect t="-2689" b="-747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Como varia a área de definida sob o gráfico de uma função?</a:t>
            </a:r>
            <a:endParaRPr lang="pt-BR" altLang="pt-BR" sz="3600" dirty="0">
              <a:latin typeface="Arial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2006"/>
            <a:ext cx="9191118" cy="4653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-1332656" y="4437252"/>
            <a:ext cx="8839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A(x)=?</a:t>
            </a: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16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A variação instantânea da área A(x) é A’(x)=f(x).</a:t>
            </a:r>
            <a:endParaRPr lang="pt-BR" altLang="pt-BR" sz="3600" dirty="0">
              <a:latin typeface="Arial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725"/>
            <a:ext cx="9144000" cy="462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5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Como varia a área de definida sob o gráfico de uma função?</a:t>
            </a:r>
            <a:endParaRPr lang="pt-BR" altLang="pt-BR" sz="3600" dirty="0">
              <a:latin typeface="Arial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864"/>
            <a:ext cx="9129005" cy="4621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06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Como varia a área de definida sob o gráfico de uma função?</a:t>
            </a:r>
            <a:endParaRPr lang="pt-BR" altLang="pt-BR" sz="3600" dirty="0">
              <a:latin typeface="Arial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725"/>
            <a:ext cx="9144000" cy="4627659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199928" y="3879046"/>
            <a:ext cx="595888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Na função constante f(x)=4, a área entre 0 e x é dada por A(x)=4x. A taxa de variação instantânea da área é A’(x)=4.</a:t>
            </a: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60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5861"/>
            <a:ext cx="9144000" cy="4629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2"/>
              <p:cNvSpPr txBox="1">
                <a:spLocks noChangeArrowheads="1"/>
              </p:cNvSpPr>
              <p:nvPr/>
            </p:nvSpPr>
            <p:spPr bwMode="auto">
              <a:xfrm>
                <a:off x="0" y="455613"/>
                <a:ext cx="8839200" cy="15554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Na função linear f(x)=x, a área entre 0 e x é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𝐴</m:t>
                    </m:r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num>
                      <m:den>
                        <m:r>
                          <a:rPr lang="pt-BR" altLang="pt-BR" sz="3600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BR" altLang="pt-BR" sz="3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pt-BR" altLang="pt-BR" sz="3600" b="0" i="1" smtClean="0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pt-BR" altLang="pt-BR" sz="36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pt-BR" altLang="pt-BR" sz="36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altLang="pt-BR" sz="3600" dirty="0" smtClean="0">
                    <a:latin typeface="Arial" charset="0"/>
                  </a:rPr>
                  <a:t>.</a:t>
                </a:r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3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5613"/>
                <a:ext cx="8839200" cy="1555426"/>
              </a:xfrm>
              <a:prstGeom prst="rect">
                <a:avLst/>
              </a:prstGeom>
              <a:blipFill rotWithShape="1">
                <a:blip r:embed="rId3"/>
                <a:stretch>
                  <a:fillRect l="-828" t="-5882" r="-2414" b="-274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79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47" y="2239785"/>
            <a:ext cx="9175754" cy="464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2"/>
              <p:cNvSpPr txBox="1">
                <a:spLocks noChangeArrowheads="1"/>
              </p:cNvSpPr>
              <p:nvPr/>
            </p:nvSpPr>
            <p:spPr bwMode="auto">
              <a:xfrm>
                <a:off x="0" y="455613"/>
                <a:ext cx="8839200" cy="15554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Na função linear f(x)=x, a área entre 0 e x é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𝐴</m:t>
                    </m:r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num>
                      <m:den>
                        <m:r>
                          <a:rPr lang="pt-BR" altLang="pt-BR" sz="3600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BR" altLang="pt-BR" sz="3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pt-BR" altLang="pt-BR" sz="3600" b="0" i="1" smtClean="0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pt-BR" altLang="pt-BR" sz="36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pt-BR" altLang="pt-BR" sz="36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altLang="pt-BR" sz="3600" dirty="0" smtClean="0">
                    <a:latin typeface="Arial" charset="0"/>
                  </a:rPr>
                  <a:t>.</a:t>
                </a:r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5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5613"/>
                <a:ext cx="8839200" cy="1555426"/>
              </a:xfrm>
              <a:prstGeom prst="rect">
                <a:avLst/>
              </a:prstGeom>
              <a:blipFill rotWithShape="1">
                <a:blip r:embed="rId3"/>
                <a:stretch>
                  <a:fillRect l="-828" t="-5882" r="-2414" b="-274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565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0341"/>
            <a:ext cx="9144000" cy="46276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0" y="455613"/>
                <a:ext cx="8839200" cy="15554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Na função linear f(x)=x, a área entre 0 e x é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𝐴</m:t>
                    </m:r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num>
                      <m:den>
                        <m:r>
                          <a:rPr lang="pt-BR" altLang="pt-BR" sz="3600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BR" altLang="pt-BR" sz="3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pt-BR" altLang="pt-BR" sz="3600" b="0" i="1" smtClean="0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pt-BR" altLang="pt-BR" sz="36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pt-BR" altLang="pt-BR" sz="36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altLang="pt-BR" sz="3600" dirty="0" smtClean="0">
                    <a:latin typeface="Arial" charset="0"/>
                  </a:rPr>
                  <a:t>.</a:t>
                </a:r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5613"/>
                <a:ext cx="8839200" cy="1555426"/>
              </a:xfrm>
              <a:prstGeom prst="rect">
                <a:avLst/>
              </a:prstGeom>
              <a:blipFill rotWithShape="1">
                <a:blip r:embed="rId3"/>
                <a:stretch>
                  <a:fillRect l="-828" t="-5882" r="-2414" b="-274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509664" y="4482986"/>
            <a:ext cx="595888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A taxa de variação instantânea da área é A’(x)=x.</a:t>
            </a: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95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725"/>
            <a:ext cx="9144000" cy="46276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0" y="455613"/>
                <a:ext cx="8839200" cy="14788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Na função f(x)=2x, a área entre 0 e x é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𝐴</m:t>
                    </m:r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∙2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num>
                      <m:den>
                        <m:r>
                          <a:rPr lang="pt-BR" altLang="pt-BR" sz="3600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pt-BR" altLang="pt-BR" sz="36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altLang="pt-BR" sz="36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pt-BR" altLang="pt-BR" sz="36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pt-BR" altLang="pt-BR" sz="3600" dirty="0" smtClean="0">
                    <a:latin typeface="Arial" charset="0"/>
                  </a:rPr>
                  <a:t>.</a:t>
                </a:r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5613"/>
                <a:ext cx="8839200" cy="1478803"/>
              </a:xfrm>
              <a:prstGeom prst="rect">
                <a:avLst/>
              </a:prstGeom>
              <a:blipFill rotWithShape="1">
                <a:blip r:embed="rId3"/>
                <a:stretch>
                  <a:fillRect t="-6198" b="-330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509664" y="4482986"/>
            <a:ext cx="595888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A taxa de variação instantânea da área é A’(x)=2x.</a:t>
            </a: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21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0" y="455613"/>
                <a:ext cx="8839200" cy="1200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Na função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pt-BR" altLang="pt-BR" sz="36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altLang="pt-BR" sz="36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pt-BR" altLang="pt-BR" sz="36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pt-BR" altLang="pt-BR" sz="3600" b="0" i="0" smtClean="0">
                        <a:latin typeface="Cambria Math"/>
                      </a:rPr>
                      <m:t>,</m:t>
                    </m:r>
                  </m:oMath>
                </a14:m>
                <a:r>
                  <a:rPr lang="pt-BR" altLang="pt-BR" sz="3600" dirty="0" smtClean="0">
                    <a:latin typeface="Arial" charset="0"/>
                  </a:rPr>
                  <a:t> não conhecemos a área entre 0 e x.</a:t>
                </a:r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5613"/>
                <a:ext cx="8839200" cy="1200329"/>
              </a:xfrm>
              <a:prstGeom prst="rect">
                <a:avLst/>
              </a:prstGeom>
              <a:blipFill rotWithShape="1">
                <a:blip r:embed="rId2"/>
                <a:stretch>
                  <a:fillRect t="-7614" r="-1379" b="-1827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0" y="2169156"/>
            <a:ext cx="9144000" cy="46276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2"/>
              <p:cNvSpPr txBox="1">
                <a:spLocks noChangeArrowheads="1"/>
              </p:cNvSpPr>
              <p:nvPr/>
            </p:nvSpPr>
            <p:spPr bwMode="auto">
              <a:xfrm>
                <a:off x="3509664" y="4482986"/>
                <a:ext cx="5958880" cy="2308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Mas conhecemos a taxa de variação instantânea dessa área: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pt-BR" altLang="pt-BR" sz="3600" b="0" i="1" smtClean="0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pt-BR" altLang="pt-BR" sz="3600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pt-BR" altLang="pt-BR" sz="3600" dirty="0" smtClean="0">
                    <a:latin typeface="Arial" charset="0"/>
                  </a:rPr>
                  <a:t>.</a:t>
                </a:r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7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09664" y="4482986"/>
                <a:ext cx="5958880" cy="2308324"/>
              </a:xfrm>
              <a:prstGeom prst="rect">
                <a:avLst/>
              </a:prstGeom>
              <a:blipFill rotWithShape="1">
                <a:blip r:embed="rId4"/>
                <a:stretch>
                  <a:fillRect l="-1638" t="-3958" r="-3582" b="-897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666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2"/>
              <p:cNvSpPr txBox="1">
                <a:spLocks noChangeArrowheads="1"/>
              </p:cNvSpPr>
              <p:nvPr/>
            </p:nvSpPr>
            <p:spPr bwMode="auto">
              <a:xfrm>
                <a:off x="0" y="455613"/>
                <a:ext cx="6876256" cy="59186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buNone/>
                </a:pPr>
                <a:r>
                  <a:rPr lang="pt-B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Por volta de 1640</a:t>
                </a:r>
                <a:r>
                  <a:rPr lang="pt-BR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pt-B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Pierre de </a:t>
                </a:r>
                <a:r>
                  <a:rPr lang="pt-BR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Fermat</a:t>
                </a:r>
                <a:r>
                  <a:rPr lang="pt-B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(1601-1665)  estabeleceu que a </a:t>
                </a:r>
                <a:r>
                  <a:rPr lang="pt-BR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área </a:t>
                </a:r>
                <a:r>
                  <a:rPr lang="pt-B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sob a </a:t>
                </a:r>
                <a:r>
                  <a:rPr lang="pt-BR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curva </a:t>
                </a:r>
                <a14:m>
                  <m:oMath xmlns:m="http://schemas.openxmlformats.org/officeDocument/2006/math">
                    <m:r>
                      <a:rPr lang="pt-BR" sz="3600" i="1">
                        <a:latin typeface="Cambria Math"/>
                      </a:rPr>
                      <m:t>𝑦</m:t>
                    </m:r>
                    <m:r>
                      <a:rPr lang="pt-BR" sz="3600" i="1">
                        <a:latin typeface="Cambria Math"/>
                      </a:rPr>
                      <m:t>= </m:t>
                    </m:r>
                    <m:sSup>
                      <m:sSupPr>
                        <m:ctrlPr>
                          <a:rPr lang="pt-BR" sz="36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sz="36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pt-BR" sz="3600" i="1"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pt-BR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endParaRPr lang="pt-BR" sz="36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None/>
                </a:pPr>
                <a:r>
                  <a:rPr lang="pt-B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entre x </a:t>
                </a:r>
                <a:r>
                  <a:rPr lang="pt-BR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= 0 e x = a, </a:t>
                </a:r>
                <a:r>
                  <a:rPr lang="pt-B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é dada por </a:t>
                </a:r>
                <a14:m>
                  <m:oMath xmlns:m="http://schemas.openxmlformats.org/officeDocument/2006/math">
                    <m:r>
                      <a:rPr lang="pt-BR" sz="3600" i="1" smtClean="0">
                        <a:latin typeface="Cambria Math"/>
                      </a:rPr>
                      <m:t>𝐴</m:t>
                    </m:r>
                    <m:r>
                      <a:rPr lang="pt-BR" sz="3600" i="1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pt-BR" sz="36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BR" sz="36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pt-BR" sz="3600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pt-BR" sz="3600" i="1">
                                <a:latin typeface="Cambria Math"/>
                              </a:rPr>
                              <m:t>𝑛</m:t>
                            </m:r>
                            <m:r>
                              <a:rPr lang="pt-BR" sz="3600" i="1">
                                <a:latin typeface="Cambria Math"/>
                              </a:rPr>
                              <m:t>+1</m:t>
                            </m:r>
                          </m:sup>
                        </m:sSup>
                      </m:num>
                      <m:den>
                        <m:r>
                          <a:rPr lang="pt-BR" sz="3600" i="1">
                            <a:latin typeface="Cambria Math"/>
                          </a:rPr>
                          <m:t>𝑛</m:t>
                        </m:r>
                        <m:r>
                          <a:rPr lang="pt-BR" sz="3600" i="1">
                            <a:latin typeface="Cambria Math"/>
                          </a:rPr>
                          <m:t>+1</m:t>
                        </m:r>
                      </m:den>
                    </m:f>
                    <m:r>
                      <a:rPr lang="pt-BR" sz="3600" b="0" i="1" smtClean="0">
                        <a:latin typeface="Cambria Math"/>
                      </a:rPr>
                      <m:t>. </m:t>
                    </m:r>
                  </m:oMath>
                </a14:m>
                <a:endParaRPr lang="pt-BR" sz="36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None/>
                </a:pPr>
                <a:r>
                  <a:rPr lang="pt-B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Ou seja, se </a:t>
                </a:r>
                <a14:m>
                  <m:oMath xmlns:m="http://schemas.openxmlformats.org/officeDocument/2006/math">
                    <m:r>
                      <a:rPr lang="pt-BR" sz="3600" i="1">
                        <a:latin typeface="Cambria Math"/>
                      </a:rPr>
                      <m:t>𝑦</m:t>
                    </m:r>
                    <m:r>
                      <a:rPr lang="pt-BR" sz="3600" i="1">
                        <a:latin typeface="Cambria Math"/>
                      </a:rPr>
                      <m:t>= </m:t>
                    </m:r>
                    <m:sSup>
                      <m:sSupPr>
                        <m:ctrlPr>
                          <a:rPr lang="pt-BR" sz="36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sz="36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pt-BR" sz="3600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pt-BR" sz="3600" b="0" i="1" smtClean="0">
                        <a:latin typeface="Cambria Math"/>
                      </a:rPr>
                      <m:t>, </m:t>
                    </m:r>
                  </m:oMath>
                </a14:m>
                <a:r>
                  <a:rPr lang="pt-B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então a função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3600" b="0" i="0" smtClean="0">
                        <a:latin typeface="Cambria Math"/>
                      </a:rPr>
                      <m:t>y</m:t>
                    </m:r>
                    <m:r>
                      <a:rPr lang="pt-BR" sz="3600" i="1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pt-BR" sz="36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BR" sz="36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pt-BR" sz="3600" b="0" i="1" smtClean="0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pt-BR" sz="3600" b="0" i="1" smtClean="0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pt-BR" sz="3600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fornece a área sob a curva entre 0 e x.</a:t>
                </a:r>
                <a:endParaRPr lang="pt-BR" altLang="pt-BR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5613"/>
                <a:ext cx="6876256" cy="5918608"/>
              </a:xfrm>
              <a:prstGeom prst="rect">
                <a:avLst/>
              </a:prstGeom>
              <a:blipFill rotWithShape="1">
                <a:blip r:embed="rId2"/>
                <a:stretch>
                  <a:fillRect l="-2660" t="-1545" b="-288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Resultado de imagem para pierre de ferm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332656"/>
            <a:ext cx="23336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44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</p:spPr>
            <p:txBody>
              <a:bodyPr/>
              <a:lstStyle/>
              <a:p>
                <a:r>
                  <a:rPr lang="pt-BR" sz="5400" dirty="0" smtClean="0">
                    <a:solidFill>
                      <a:schemeClr val="tx1"/>
                    </a:solidFill>
                  </a:rPr>
                  <a:t>Potenciação: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5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pt-BR" sz="5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e>
                      <m:sup>
                        <m:r>
                          <a:rPr lang="pt-BR" sz="5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pt-BR" sz="54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pt-BR" sz="5400" b="0" i="1" smtClean="0">
                        <a:solidFill>
                          <a:schemeClr val="tx1"/>
                        </a:solidFill>
                        <a:latin typeface="Cambria Math"/>
                      </a:rPr>
                      <m:t>9</m:t>
                    </m:r>
                  </m:oMath>
                </a14:m>
                <a:endParaRPr lang="pt-BR" sz="5400" dirty="0">
                  <a:solidFill>
                    <a:schemeClr val="tx1"/>
                  </a:solidFill>
                </a:endParaRPr>
              </a:p>
              <a:p>
                <a:r>
                  <a:rPr lang="pt-BR" sz="5400" dirty="0">
                    <a:solidFill>
                      <a:schemeClr val="tx1"/>
                    </a:solidFill>
                  </a:rPr>
                  <a:t>Radiciação: </a:t>
                </a:r>
                <a14:m>
                  <m:oMath xmlns:m="http://schemas.openxmlformats.org/officeDocument/2006/math">
                    <m:r>
                      <a:rPr lang="pt-BR" sz="5400" b="0" i="1" smtClean="0">
                        <a:solidFill>
                          <a:schemeClr val="tx1"/>
                        </a:solidFill>
                        <a:latin typeface="Cambria Math"/>
                      </a:rPr>
                      <m:t>3</m:t>
                    </m:r>
                    <m:r>
                      <a:rPr lang="pt-BR" sz="54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pt-BR" sz="5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pt-BR" sz="5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9</m:t>
                        </m:r>
                      </m:e>
                    </m:rad>
                  </m:oMath>
                </a14:m>
                <a:r>
                  <a:rPr lang="pt-BR" sz="5400" dirty="0">
                    <a:solidFill>
                      <a:schemeClr val="tx1"/>
                    </a:solidFill>
                  </a:rPr>
                  <a:t>.</a:t>
                </a:r>
                <a:r>
                  <a:rPr lang="pt-BR" sz="9600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pt-BR" dirty="0">
                    <a:solidFill>
                      <a:schemeClr val="tx1"/>
                    </a:solidFill>
                  </a:rPr>
                  <a:t>Mas e se formos isolar o expoente c? </a:t>
                </a:r>
              </a:p>
              <a:p>
                <a:r>
                  <a:rPr lang="pt-BR" dirty="0">
                    <a:solidFill>
                      <a:schemeClr val="tx1"/>
                    </a:solidFill>
                  </a:rPr>
                  <a:t>Teremos outra operação inversa, chamada de logaritmo, válida para a e b positivos e a≠1.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9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t-BR" sz="9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BR" sz="96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  <m:r>
                                <a:rPr lang="pt-BR" sz="96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pt-BR" sz="96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t-BR" sz="9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fName>
                        <m:e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9</m:t>
                          </m:r>
                        </m:e>
                      </m:func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</a:endParaRPr>
              </a:p>
              <a:p>
                <a:r>
                  <a:rPr lang="pt-BR" dirty="0">
                    <a:solidFill>
                      <a:schemeClr val="tx1"/>
                    </a:solidFill>
                  </a:rPr>
                  <a:t>(lê-se “log de b na base a”).</a:t>
                </a: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3528" y="404664"/>
                <a:ext cx="8496944" cy="6120680"/>
              </a:xfrm>
              <a:blipFill rotWithShape="1">
                <a:blip r:embed="rId2"/>
                <a:stretch>
                  <a:fillRect t="-2689" b="-747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669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7508"/>
            <a:ext cx="9144000" cy="4442984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Vamos considerar a função </a:t>
            </a:r>
            <a:r>
              <a:rPr lang="pt-BR" altLang="pt-BR" sz="3600" dirty="0">
                <a:latin typeface="Arial" charset="0"/>
              </a:rPr>
              <a:t>f(x)=x</a:t>
            </a:r>
            <a:r>
              <a:rPr lang="pt-BR" altLang="pt-BR" sz="3600" baseline="30000" dirty="0">
                <a:latin typeface="Arial" charset="0"/>
              </a:rPr>
              <a:t>2</a:t>
            </a:r>
            <a:r>
              <a:rPr lang="pt-BR" altLang="pt-BR" sz="3600" dirty="0" smtClean="0">
                <a:latin typeface="Arial" charset="0"/>
              </a:rPr>
              <a:t>.</a:t>
            </a: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44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7508"/>
            <a:ext cx="9144000" cy="4442984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Que função expressa a área sob f(x)=x</a:t>
            </a:r>
            <a:r>
              <a:rPr lang="pt-BR" altLang="pt-BR" sz="3600" baseline="30000" dirty="0" smtClean="0">
                <a:latin typeface="Arial" charset="0"/>
              </a:rPr>
              <a:t>2</a:t>
            </a:r>
            <a:r>
              <a:rPr lang="pt-BR" altLang="pt-BR" sz="3600" dirty="0" smtClean="0">
                <a:latin typeface="Arial" charset="0"/>
              </a:rPr>
              <a:t>?</a:t>
            </a: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35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>
                <a:latin typeface="Arial" charset="0"/>
              </a:rPr>
              <a:t>A área sob a curva da função f(x)=x</a:t>
            </a:r>
            <a:r>
              <a:rPr lang="pt-BR" altLang="pt-BR" sz="3600" baseline="30000" dirty="0">
                <a:latin typeface="Arial" charset="0"/>
              </a:rPr>
              <a:t>2 </a:t>
            </a:r>
            <a:r>
              <a:rPr lang="pt-BR" altLang="pt-BR" sz="3600" dirty="0" smtClean="0">
                <a:latin typeface="Arial" charset="0"/>
              </a:rPr>
              <a:t>pode </a:t>
            </a:r>
            <a:r>
              <a:rPr lang="pt-BR" altLang="pt-BR" sz="3600" dirty="0">
                <a:latin typeface="Arial" charset="0"/>
              </a:rPr>
              <a:t>ser obtida por meio da </a:t>
            </a:r>
            <a:r>
              <a:rPr lang="pt-BR" altLang="pt-BR" sz="3600" dirty="0" smtClean="0">
                <a:latin typeface="Arial" charset="0"/>
              </a:rPr>
              <a:t>função </a:t>
            </a:r>
            <a:r>
              <a:rPr lang="pt-BR" altLang="pt-BR" sz="3600" dirty="0">
                <a:latin typeface="Arial" charset="0"/>
              </a:rPr>
              <a:t>g(x)=x</a:t>
            </a:r>
            <a:r>
              <a:rPr lang="pt-BR" altLang="pt-BR" sz="3600" baseline="30000" dirty="0">
                <a:latin typeface="Arial" charset="0"/>
              </a:rPr>
              <a:t>3</a:t>
            </a:r>
            <a:r>
              <a:rPr lang="pt-BR" altLang="pt-BR" sz="3600" dirty="0">
                <a:latin typeface="Arial" charset="0"/>
              </a:rPr>
              <a:t>/3</a:t>
            </a:r>
            <a:r>
              <a:rPr lang="pt-BR" altLang="pt-BR" sz="3600" dirty="0" smtClean="0">
                <a:latin typeface="Arial" charset="0"/>
              </a:rPr>
              <a:t>.</a:t>
            </a:r>
            <a:endParaRPr lang="pt-BR" altLang="pt-BR" sz="3600" dirty="0">
              <a:latin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2" y="2685633"/>
            <a:ext cx="9091564" cy="441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499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2"/>
              <p:cNvSpPr txBox="1">
                <a:spLocks noChangeArrowheads="1"/>
              </p:cNvSpPr>
              <p:nvPr/>
            </p:nvSpPr>
            <p:spPr bwMode="auto">
              <a:xfrm>
                <a:off x="0" y="455613"/>
                <a:ext cx="8839200" cy="33614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buNone/>
                </a:pPr>
                <a:r>
                  <a:rPr lang="pt-B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Mas, e se </a:t>
                </a:r>
                <a:r>
                  <a:rPr lang="pt-BR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n = - </a:t>
                </a:r>
                <a:r>
                  <a:rPr lang="pt-B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1?</a:t>
                </a:r>
              </a:p>
              <a:p>
                <a:pPr>
                  <a:buNone/>
                </a:pPr>
                <a:r>
                  <a:rPr lang="pt-B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 curva </a:t>
                </a:r>
                <a14:m>
                  <m:oMath xmlns:m="http://schemas.openxmlformats.org/officeDocument/2006/math">
                    <m:r>
                      <a:rPr lang="pt-BR" sz="3600" i="1">
                        <a:latin typeface="Cambria Math"/>
                      </a:rPr>
                      <m:t>𝑦</m:t>
                    </m:r>
                    <m:r>
                      <a:rPr lang="pt-BR" sz="36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pt-BR" sz="36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sz="36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pt-BR" sz="3600" i="1">
                            <a:latin typeface="Cambria Math"/>
                          </a:rPr>
                          <m:t>−1</m:t>
                        </m:r>
                      </m:sup>
                    </m:sSup>
                    <m:r>
                      <a:rPr lang="pt-BR" sz="36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sz="36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36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sz="3600" b="0" i="1" smtClean="0">
                            <a:latin typeface="Cambria Math"/>
                          </a:rPr>
                          <m:t>𝑥</m:t>
                        </m:r>
                      </m:den>
                    </m:f>
                  </m:oMath>
                </a14:m>
                <a:r>
                  <a:rPr lang="pt-BR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pt-B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tem como gráfico uma hipérbole. Se fizermos </a:t>
                </a:r>
                <a14:m>
                  <m:oMath xmlns:m="http://schemas.openxmlformats.org/officeDocument/2006/math">
                    <m:r>
                      <a:rPr lang="pt-BR" sz="3600" i="1">
                        <a:latin typeface="Cambria Math"/>
                      </a:rPr>
                      <m:t>𝐴</m:t>
                    </m:r>
                    <m:r>
                      <a:rPr lang="pt-BR" sz="3600" i="1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pt-BR" sz="36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BR" sz="36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pt-BR" sz="3600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pt-BR" sz="3600" i="1">
                                <a:latin typeface="Cambria Math"/>
                              </a:rPr>
                              <m:t>𝑛</m:t>
                            </m:r>
                            <m:r>
                              <a:rPr lang="pt-BR" sz="3600" i="1">
                                <a:latin typeface="Cambria Math"/>
                              </a:rPr>
                              <m:t>+1</m:t>
                            </m:r>
                          </m:sup>
                        </m:sSup>
                      </m:num>
                      <m:den>
                        <m:r>
                          <a:rPr lang="pt-BR" sz="3600" i="1">
                            <a:latin typeface="Cambria Math"/>
                          </a:rPr>
                          <m:t>𝑛</m:t>
                        </m:r>
                        <m:r>
                          <a:rPr lang="pt-BR" sz="3600" i="1">
                            <a:latin typeface="Cambria Math"/>
                          </a:rPr>
                          <m:t>+1</m:t>
                        </m:r>
                      </m:den>
                    </m:f>
                    <m:r>
                      <a:rPr lang="pt-BR" sz="3600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pt-BR" sz="36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BR" sz="36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pt-BR" sz="3600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pt-BR" sz="3600" i="1">
                                <a:latin typeface="Cambria Math"/>
                              </a:rPr>
                              <m:t>0</m:t>
                            </m:r>
                          </m:sup>
                        </m:sSup>
                      </m:num>
                      <m:den>
                        <m:r>
                          <a:rPr lang="pt-BR" sz="3600" i="1">
                            <a:latin typeface="Cambria Math"/>
                          </a:rPr>
                          <m:t>0</m:t>
                        </m:r>
                      </m:den>
                    </m:f>
                    <m:r>
                      <a:rPr lang="pt-BR" sz="3600" b="0" i="0" smtClean="0">
                        <a:latin typeface="Cambria Math"/>
                      </a:rPr>
                      <m:t>  </m:t>
                    </m:r>
                  </m:oMath>
                </a14:m>
                <a:r>
                  <a:rPr lang="pt-B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temos uma indeterminação. </a:t>
                </a:r>
                <a:endParaRPr lang="pt-BR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5613"/>
                <a:ext cx="8839200" cy="3361498"/>
              </a:xfrm>
              <a:prstGeom prst="rect">
                <a:avLst/>
              </a:prstGeom>
              <a:blipFill rotWithShape="1">
                <a:blip r:embed="rId2"/>
                <a:stretch>
                  <a:fillRect l="-2069" t="-2722" b="-21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434" y="3717032"/>
            <a:ext cx="6293918" cy="310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093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-9694" y="764704"/>
            <a:ext cx="5364088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Em 1647, o jesuíta belga </a:t>
            </a:r>
            <a:r>
              <a:rPr lang="pt-B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Gregorius</a:t>
            </a: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de Saint </a:t>
            </a:r>
            <a:r>
              <a:rPr lang="pt-B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Vicent</a:t>
            </a: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(1584-1667), notou que áreas correspondentes a abscissas que formam uma PG, formam uma PA.</a:t>
            </a:r>
          </a:p>
        </p:txBody>
      </p:sp>
      <p:pic>
        <p:nvPicPr>
          <p:cNvPr id="6146" name="Picture 2" descr="https://upload.wikimedia.org/wikipedia/commons/9/90/Gr%C3%A9goire_de_Saint-Vincent_%281584-1667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622" y="332656"/>
            <a:ext cx="3637378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86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11054568" cy="545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845240" y="5805264"/>
            <a:ext cx="53640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(gráfico fora de escala)</a:t>
            </a:r>
          </a:p>
        </p:txBody>
      </p:sp>
    </p:spTree>
    <p:extLst>
      <p:ext uri="{BB962C8B-B14F-4D97-AF65-F5344CB8AC3E}">
        <p14:creationId xmlns:p14="http://schemas.microsoft.com/office/powerpoint/2010/main" val="32126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7508"/>
            <a:ext cx="9144000" cy="444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8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3963"/>
            <a:ext cx="11694518" cy="5765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771800" y="5989930"/>
            <a:ext cx="53640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(gráfico fora de escala)</a:t>
            </a:r>
          </a:p>
        </p:txBody>
      </p:sp>
    </p:spTree>
    <p:extLst>
      <p:ext uri="{BB962C8B-B14F-4D97-AF65-F5344CB8AC3E}">
        <p14:creationId xmlns:p14="http://schemas.microsoft.com/office/powerpoint/2010/main" val="29279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771800" y="5989930"/>
            <a:ext cx="53640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(gráfico fora de escala)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81966" cy="5858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991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1772816"/>
            <a:ext cx="915369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Quem percebeu que havia logaritmos nessa história foi o aluno de Saint </a:t>
            </a:r>
            <a:r>
              <a:rPr lang="pt-B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Vicent</a:t>
            </a: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chamado </a:t>
            </a:r>
            <a:r>
              <a:rPr lang="pt-PT" sz="3600" dirty="0">
                <a:latin typeface="Arial" panose="020B0604020202020204" pitchFamily="34" charset="0"/>
                <a:cs typeface="Arial" panose="020B0604020202020204" pitchFamily="34" charset="0"/>
              </a:rPr>
              <a:t>Alphonse Antonio de </a:t>
            </a:r>
            <a:r>
              <a:rPr lang="pt-PT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Sarasa </a:t>
            </a: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(1618-1667).</a:t>
            </a:r>
          </a:p>
        </p:txBody>
      </p:sp>
    </p:spTree>
    <p:extLst>
      <p:ext uri="{BB962C8B-B14F-4D97-AF65-F5344CB8AC3E}">
        <p14:creationId xmlns:p14="http://schemas.microsoft.com/office/powerpoint/2010/main" val="27890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TC101859861[[fn=Feira de negócios]]</Template>
  <TotalTime>3984</TotalTime>
  <Words>3997</Words>
  <Application>Microsoft Office PowerPoint</Application>
  <PresentationFormat>Apresentação na tela (4:3)</PresentationFormat>
  <Paragraphs>491</Paragraphs>
  <Slides>128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128</vt:i4>
      </vt:variant>
    </vt:vector>
  </HeadingPairs>
  <TitlesOfParts>
    <vt:vector size="129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Brolezzi</dc:creator>
  <cp:lastModifiedBy>Brolezzi</cp:lastModifiedBy>
  <cp:revision>133</cp:revision>
  <dcterms:created xsi:type="dcterms:W3CDTF">2014-03-27T20:02:54Z</dcterms:created>
  <dcterms:modified xsi:type="dcterms:W3CDTF">2017-04-07T12:40:07Z</dcterms:modified>
</cp:coreProperties>
</file>