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16" r:id="rId4"/>
    <p:sldId id="317" r:id="rId5"/>
    <p:sldId id="318" r:id="rId6"/>
    <p:sldId id="319"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D2F2EE0-490E-4A9A-9E74-E3BCE86311EB}" type="datetimeFigureOut">
              <a:rPr lang="pt-BR" smtClean="0"/>
              <a:t>21/09/2015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299264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D2F2EE0-490E-4A9A-9E74-E3BCE86311EB}" type="datetimeFigureOut">
              <a:rPr lang="pt-BR" smtClean="0"/>
              <a:t>21/09/2015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405886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D2F2EE0-490E-4A9A-9E74-E3BCE86311EB}" type="datetimeFigureOut">
              <a:rPr lang="pt-BR" smtClean="0"/>
              <a:t>21/09/2015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310753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e tex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2"/>
          <p:cNvSpPr>
            <a:spLocks noGrp="1"/>
          </p:cNvSpPr>
          <p:nvPr>
            <p:ph type="body"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1B7B270-E687-4C3B-9D23-DC6EDB57C6F2}" type="datetimeFigureOut">
              <a:rPr lang="pt-BR" smtClean="0"/>
              <a:t>21/09/2015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98A811-E97E-4BE5-994C-EA405058BEA0}" type="slidenum">
              <a:rPr lang="pt-BR" smtClean="0"/>
              <a:t>‹nº›</a:t>
            </a:fld>
            <a:endParaRPr lang="pt-BR"/>
          </a:p>
        </p:txBody>
      </p:sp>
    </p:spTree>
    <p:extLst>
      <p:ext uri="{BB962C8B-B14F-4D97-AF65-F5344CB8AC3E}">
        <p14:creationId xmlns:p14="http://schemas.microsoft.com/office/powerpoint/2010/main" val="32703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D2F2EE0-490E-4A9A-9E74-E3BCE86311EB}" type="datetimeFigureOut">
              <a:rPr lang="pt-BR" smtClean="0"/>
              <a:t>21/09/2015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263117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D2F2EE0-490E-4A9A-9E74-E3BCE86311EB}" type="datetimeFigureOut">
              <a:rPr lang="pt-BR" smtClean="0"/>
              <a:t>21/09/2015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344964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D2F2EE0-490E-4A9A-9E74-E3BCE86311EB}" type="datetimeFigureOut">
              <a:rPr lang="pt-BR" smtClean="0"/>
              <a:t>21/09/2015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34391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D2F2EE0-490E-4A9A-9E74-E3BCE86311EB}" type="datetimeFigureOut">
              <a:rPr lang="pt-BR" smtClean="0"/>
              <a:t>21/09/2015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319335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D2F2EE0-490E-4A9A-9E74-E3BCE86311EB}" type="datetimeFigureOut">
              <a:rPr lang="pt-BR" smtClean="0"/>
              <a:t>21/09/2015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238293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D2F2EE0-490E-4A9A-9E74-E3BCE86311EB}" type="datetimeFigureOut">
              <a:rPr lang="pt-BR" smtClean="0"/>
              <a:t>21/09/2015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221791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D2F2EE0-490E-4A9A-9E74-E3BCE86311EB}" type="datetimeFigureOut">
              <a:rPr lang="pt-BR" smtClean="0"/>
              <a:t>21/09/2015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372066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D2F2EE0-490E-4A9A-9E74-E3BCE86311EB}" type="datetimeFigureOut">
              <a:rPr lang="pt-BR" smtClean="0"/>
              <a:t>21/09/2015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334D096-FCC0-46A9-88E4-63662147316B}" type="slidenum">
              <a:rPr lang="pt-BR" smtClean="0"/>
              <a:t>‹nº›</a:t>
            </a:fld>
            <a:endParaRPr lang="pt-BR"/>
          </a:p>
        </p:txBody>
      </p:sp>
    </p:spTree>
    <p:extLst>
      <p:ext uri="{BB962C8B-B14F-4D97-AF65-F5344CB8AC3E}">
        <p14:creationId xmlns:p14="http://schemas.microsoft.com/office/powerpoint/2010/main" val="423384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F2EE0-490E-4A9A-9E74-E3BCE86311EB}" type="datetimeFigureOut">
              <a:rPr lang="pt-BR" smtClean="0"/>
              <a:t>21/09/2015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4D096-FCC0-46A9-88E4-63662147316B}" type="slidenum">
              <a:rPr lang="pt-BR" smtClean="0"/>
              <a:t>‹nº›</a:t>
            </a:fld>
            <a:endParaRPr lang="pt-BR"/>
          </a:p>
        </p:txBody>
      </p:sp>
    </p:spTree>
    <p:extLst>
      <p:ext uri="{BB962C8B-B14F-4D97-AF65-F5344CB8AC3E}">
        <p14:creationId xmlns:p14="http://schemas.microsoft.com/office/powerpoint/2010/main" val="341333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Os pitagóricos e os irracionais</a:t>
            </a:r>
            <a:endParaRPr lang="pt-BR" dirty="0"/>
          </a:p>
        </p:txBody>
      </p:sp>
      <p:sp>
        <p:nvSpPr>
          <p:cNvPr id="3" name="Subtítulo 2"/>
          <p:cNvSpPr>
            <a:spLocks noGrp="1"/>
          </p:cNvSpPr>
          <p:nvPr>
            <p:ph type="subTitle" idx="1"/>
          </p:nvPr>
        </p:nvSpPr>
        <p:spPr/>
        <p:txBody>
          <a:bodyPr/>
          <a:lstStyle/>
          <a:p>
            <a:r>
              <a:rPr lang="pt-BR" smtClean="0"/>
              <a:t>Parte 1</a:t>
            </a:r>
            <a:endParaRPr lang="pt-BR"/>
          </a:p>
        </p:txBody>
      </p:sp>
    </p:spTree>
    <p:extLst>
      <p:ext uri="{BB962C8B-B14F-4D97-AF65-F5344CB8AC3E}">
        <p14:creationId xmlns:p14="http://schemas.microsoft.com/office/powerpoint/2010/main" val="34654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034682"/>
          </a:xfrm>
        </p:spPr>
        <p:txBody>
          <a:bodyPr>
            <a:normAutofit/>
          </a:bodyPr>
          <a:lstStyle/>
          <a:p>
            <a:r>
              <a:rPr lang="pt-BR" dirty="0" smtClean="0"/>
              <a:t>Vários comentadores antigos, como </a:t>
            </a:r>
            <a:r>
              <a:rPr lang="pt-BR" dirty="0" err="1" smtClean="0"/>
              <a:t>Vitrúvio</a:t>
            </a:r>
            <a:r>
              <a:rPr lang="pt-BR" dirty="0" smtClean="0"/>
              <a:t>, dizem que Pitágoras sacrificou 100 bois – uma hecatombe.</a:t>
            </a:r>
            <a:br>
              <a:rPr lang="pt-BR" dirty="0" smtClean="0"/>
            </a:br>
            <a:r>
              <a:rPr lang="pt-BR" dirty="0" smtClean="0"/>
              <a:t/>
            </a:r>
            <a:br>
              <a:rPr lang="pt-BR" dirty="0" smtClean="0"/>
            </a:br>
            <a:r>
              <a:rPr lang="pt-BR" dirty="0" smtClean="0"/>
              <a:t>Cícero já duvidava disso, pois os pitagóricos seriam vegetarianos.</a:t>
            </a:r>
            <a:r>
              <a:rPr lang="pt-BR" dirty="0"/>
              <a:t/>
            </a:r>
            <a:br>
              <a:rPr lang="pt-BR" dirty="0"/>
            </a:br>
            <a:endParaRPr lang="pt-BR" dirty="0" smtClean="0"/>
          </a:p>
        </p:txBody>
      </p:sp>
    </p:spTree>
    <p:extLst>
      <p:ext uri="{BB962C8B-B14F-4D97-AF65-F5344CB8AC3E}">
        <p14:creationId xmlns:p14="http://schemas.microsoft.com/office/powerpoint/2010/main" val="333885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034682"/>
          </a:xfrm>
        </p:spPr>
        <p:txBody>
          <a:bodyPr>
            <a:normAutofit/>
          </a:bodyPr>
          <a:lstStyle/>
          <a:p>
            <a:r>
              <a:rPr lang="pt-BR" dirty="0" smtClean="0"/>
              <a:t>É possível afirmar que a demonstração de Pitágoras não foi aquela apresentada por Euclides. Provavelmente, foi alguma baseada nas demonstrações anteriores, em que por meio de uma figura se procurava “enxergar” a comprovação do teorema.</a:t>
            </a:r>
          </a:p>
        </p:txBody>
      </p:sp>
    </p:spTree>
    <p:extLst>
      <p:ext uri="{BB962C8B-B14F-4D97-AF65-F5344CB8AC3E}">
        <p14:creationId xmlns:p14="http://schemas.microsoft.com/office/powerpoint/2010/main" val="2252982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c/c3/Chinese_pythago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80928"/>
            <a:ext cx="6192688" cy="3377183"/>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a:spLocks noGrp="1"/>
          </p:cNvSpPr>
          <p:nvPr>
            <p:ph type="title"/>
          </p:nvPr>
        </p:nvSpPr>
        <p:spPr>
          <a:xfrm>
            <a:off x="0" y="764704"/>
            <a:ext cx="9144000" cy="850106"/>
          </a:xfrm>
        </p:spPr>
        <p:txBody>
          <a:bodyPr>
            <a:noAutofit/>
          </a:bodyPr>
          <a:lstStyle/>
          <a:p>
            <a:r>
              <a:rPr lang="pt-BR" sz="3200" b="1" dirty="0" err="1" smtClean="0"/>
              <a:t>Chou</a:t>
            </a:r>
            <a:r>
              <a:rPr lang="pt-BR" sz="3200" b="1" dirty="0" smtClean="0"/>
              <a:t> </a:t>
            </a:r>
            <a:r>
              <a:rPr lang="pt-BR" sz="3200" b="1" dirty="0" err="1"/>
              <a:t>Pei</a:t>
            </a:r>
            <a:r>
              <a:rPr lang="pt-BR" sz="3200" b="1" dirty="0"/>
              <a:t> </a:t>
            </a:r>
            <a:r>
              <a:rPr lang="pt-BR" sz="3200" b="1" dirty="0" err="1"/>
              <a:t>Suan</a:t>
            </a:r>
            <a:r>
              <a:rPr lang="pt-BR" sz="3200" b="1" dirty="0"/>
              <a:t> </a:t>
            </a:r>
            <a:r>
              <a:rPr lang="pt-BR" sz="3200" b="1" dirty="0" err="1"/>
              <a:t>Ching</a:t>
            </a:r>
            <a:r>
              <a:rPr lang="pt-BR" sz="3200" dirty="0"/>
              <a:t> </a:t>
            </a:r>
            <a:r>
              <a:rPr lang="pt-BR" sz="3200" dirty="0" smtClean="0"/>
              <a:t>"</a:t>
            </a:r>
            <a:r>
              <a:rPr lang="pt-BR" sz="3200" dirty="0"/>
              <a:t>O Clássico de Aritmética do </a:t>
            </a:r>
            <a:r>
              <a:rPr lang="pt-BR" sz="3200" dirty="0" err="1"/>
              <a:t>Gnômon</a:t>
            </a:r>
            <a:r>
              <a:rPr lang="pt-BR" sz="3200" dirty="0"/>
              <a:t> e das Trajetórias Circulares do </a:t>
            </a:r>
            <a:r>
              <a:rPr lang="pt-BR" sz="3200" dirty="0" smtClean="0"/>
              <a:t>Céu“</a:t>
            </a:r>
            <a:br>
              <a:rPr lang="pt-BR" sz="3200" dirty="0" smtClean="0"/>
            </a:br>
            <a:r>
              <a:rPr lang="pt-BR" sz="3200" dirty="0" smtClean="0"/>
              <a:t>A data desse livro é obscura, provavelmente foi feita durante a dinastia </a:t>
            </a:r>
            <a:r>
              <a:rPr lang="pt-BR" sz="3200" dirty="0" err="1" smtClean="0"/>
              <a:t>Zhou</a:t>
            </a:r>
            <a:r>
              <a:rPr lang="pt-BR" sz="3200" dirty="0" smtClean="0"/>
              <a:t> (</a:t>
            </a:r>
            <a:r>
              <a:rPr lang="pl-PL" sz="3200" dirty="0" smtClean="0"/>
              <a:t>1046</a:t>
            </a:r>
            <a:r>
              <a:rPr lang="pt-BR" sz="3200" dirty="0" smtClean="0"/>
              <a:t>-2</a:t>
            </a:r>
            <a:r>
              <a:rPr lang="pl-PL" sz="3200" dirty="0" smtClean="0"/>
              <a:t>56 </a:t>
            </a:r>
            <a:r>
              <a:rPr lang="pt-BR" sz="3200" dirty="0" smtClean="0"/>
              <a:t>a. C.)</a:t>
            </a:r>
          </a:p>
        </p:txBody>
      </p:sp>
    </p:spTree>
    <p:extLst>
      <p:ext uri="{BB962C8B-B14F-4D97-AF65-F5344CB8AC3E}">
        <p14:creationId xmlns:p14="http://schemas.microsoft.com/office/powerpoint/2010/main" val="3172993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c/c3/Chinese_pythago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620687"/>
            <a:ext cx="9088515" cy="49564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7" y="620687"/>
            <a:ext cx="5385551" cy="4956423"/>
          </a:xfrm>
          <a:prstGeom prst="rect">
            <a:avLst/>
          </a:prstGeom>
        </p:spPr>
      </p:pic>
      <p:sp>
        <p:nvSpPr>
          <p:cNvPr id="4" name="Título 3"/>
          <p:cNvSpPr>
            <a:spLocks noGrp="1"/>
          </p:cNvSpPr>
          <p:nvPr>
            <p:ph type="title"/>
          </p:nvPr>
        </p:nvSpPr>
        <p:spPr/>
        <p:txBody>
          <a:bodyPr/>
          <a:lstStyle/>
          <a:p>
            <a:endParaRPr lang="pt-BR"/>
          </a:p>
        </p:txBody>
      </p:sp>
    </p:spTree>
    <p:extLst>
      <p:ext uri="{BB962C8B-B14F-4D97-AF65-F5344CB8AC3E}">
        <p14:creationId xmlns:p14="http://schemas.microsoft.com/office/powerpoint/2010/main" val="11469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1687801"/>
            <a:ext cx="8229600" cy="1786210"/>
          </a:xfrm>
        </p:spPr>
        <p:txBody>
          <a:bodyPr>
            <a:normAutofit fontScale="90000"/>
          </a:bodyPr>
          <a:lstStyle/>
          <a:p>
            <a:r>
              <a:rPr lang="pt-BR" dirty="0" smtClean="0"/>
              <a:t>Atribui-se a Pitágoras a demonstração também simples, que em geral se propõe como uma dobradura com quadrados.</a:t>
            </a:r>
          </a:p>
        </p:txBody>
      </p:sp>
    </p:spTree>
    <p:extLst>
      <p:ext uri="{BB962C8B-B14F-4D97-AF65-F5344CB8AC3E}">
        <p14:creationId xmlns:p14="http://schemas.microsoft.com/office/powerpoint/2010/main" val="2645943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642194"/>
          </a:xfrm>
        </p:spPr>
        <p:txBody>
          <a:bodyPr>
            <a:normAutofit fontScale="90000"/>
          </a:bodyPr>
          <a:lstStyle/>
          <a:p>
            <a:r>
              <a:rPr lang="pt-BR" dirty="0" smtClean="0"/>
              <a:t>Ou ainda como uma quebra cabeças com as peças abaixo descritas.</a:t>
            </a:r>
          </a:p>
        </p:txBody>
      </p:sp>
      <p:sp>
        <p:nvSpPr>
          <p:cNvPr id="5" name="Espaço Reservado para Texto 4"/>
          <p:cNvSpPr>
            <a:spLocks noGrp="1"/>
          </p:cNvSpPr>
          <p:nvPr>
            <p:ph type="body" idx="1"/>
          </p:nvPr>
        </p:nvSpPr>
        <p:spPr/>
        <p:txBody>
          <a:bodyPr/>
          <a:lstStyle/>
          <a:p>
            <a:endParaRPr lang="pt-BR"/>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1331641" y="2492896"/>
            <a:ext cx="6408712" cy="3816424"/>
          </a:xfrm>
          <a:prstGeom prst="rect">
            <a:avLst/>
          </a:prstGeom>
          <a:noFill/>
          <a:ln>
            <a:noFill/>
          </a:ln>
        </p:spPr>
      </p:pic>
    </p:spTree>
    <p:extLst>
      <p:ext uri="{BB962C8B-B14F-4D97-AF65-F5344CB8AC3E}">
        <p14:creationId xmlns:p14="http://schemas.microsoft.com/office/powerpoint/2010/main" val="3216123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endParaRPr lang="pt-BR"/>
          </a:p>
        </p:txBody>
      </p:sp>
      <p:sp>
        <p:nvSpPr>
          <p:cNvPr id="3" name="Título 2"/>
          <p:cNvSpPr>
            <a:spLocks noGrp="1"/>
          </p:cNvSpPr>
          <p:nvPr>
            <p:ph type="title"/>
          </p:nvPr>
        </p:nvSpPr>
        <p:spPr/>
        <p:txBody>
          <a:bodyPr/>
          <a:lstStyle/>
          <a:p>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3830607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914400"/>
            <a:ext cx="5753100" cy="5029200"/>
          </a:xfrm>
          <a:prstGeom prst="rect">
            <a:avLst/>
          </a:prstGeom>
        </p:spPr>
      </p:pic>
    </p:spTree>
    <p:extLst>
      <p:ext uri="{BB962C8B-B14F-4D97-AF65-F5344CB8AC3E}">
        <p14:creationId xmlns:p14="http://schemas.microsoft.com/office/powerpoint/2010/main" val="855056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034682"/>
          </a:xfrm>
        </p:spPr>
        <p:txBody>
          <a:bodyPr>
            <a:normAutofit fontScale="90000"/>
          </a:bodyPr>
          <a:lstStyle/>
          <a:p>
            <a:r>
              <a:rPr lang="pt-BR" dirty="0"/>
              <a:t>Devido ao grande interesse atribuído aos pitagóricos pelo estudo dos números e suas propriedades, é possível estabelecer a hipótese de que teria surgido desse estudo da aritmética o interesse pitagórico pelo teorema envolvendo os lados dos triângulos retângulos.</a:t>
            </a:r>
            <a:endParaRPr lang="pt-BR" dirty="0" smtClean="0"/>
          </a:p>
        </p:txBody>
      </p:sp>
    </p:spTree>
    <p:extLst>
      <p:ext uri="{BB962C8B-B14F-4D97-AF65-F5344CB8AC3E}">
        <p14:creationId xmlns:p14="http://schemas.microsoft.com/office/powerpoint/2010/main" val="3209211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746650"/>
          </a:xfrm>
        </p:spPr>
        <p:txBody>
          <a:bodyPr>
            <a:normAutofit fontScale="90000"/>
          </a:bodyPr>
          <a:lstStyle/>
          <a:p>
            <a:r>
              <a:rPr lang="pt-BR" b="1" dirty="0"/>
              <a:t>Terna </a:t>
            </a:r>
            <a:r>
              <a:rPr lang="pt-BR" b="1" dirty="0" smtClean="0"/>
              <a:t>pitagórica</a:t>
            </a:r>
            <a:r>
              <a:rPr lang="pt-BR" dirty="0" smtClean="0"/>
              <a:t/>
            </a:r>
            <a:br>
              <a:rPr lang="pt-BR" dirty="0" smtClean="0"/>
            </a:br>
            <a:r>
              <a:rPr lang="pt-BR" dirty="0" smtClean="0"/>
              <a:t>A recíproca do teorema de Pitágoras afirma que, se num triângulo o quadrado de um dos lados for igual à soma dos quadrados dos outros dois lados, então o ângulo formado pelos dois lados restantes do triângulo é um ângulo reto. Essa recíproca do teorema de Pitágoras parece ter sido bastante utilizada na antiguidade. </a:t>
            </a:r>
          </a:p>
        </p:txBody>
      </p:sp>
    </p:spTree>
    <p:extLst>
      <p:ext uri="{BB962C8B-B14F-4D97-AF65-F5344CB8AC3E}">
        <p14:creationId xmlns:p14="http://schemas.microsoft.com/office/powerpoint/2010/main" val="248382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1400"/>
            <a:ext cx="8229600" cy="4090466"/>
          </a:xfrm>
        </p:spPr>
        <p:txBody>
          <a:bodyPr>
            <a:normAutofit fontScale="90000"/>
          </a:bodyPr>
          <a:lstStyle/>
          <a:p>
            <a:r>
              <a:rPr lang="pt-BR" dirty="0" smtClean="0"/>
              <a:t/>
            </a:r>
            <a:br>
              <a:rPr lang="pt-BR" dirty="0" smtClean="0"/>
            </a:br>
            <a:r>
              <a:rPr lang="pt-BR" dirty="0" smtClean="0"/>
              <a:t>Afirma-se </a:t>
            </a:r>
            <a:r>
              <a:rPr lang="pt-BR" dirty="0"/>
              <a:t>que no século VI antes de Cristo, teria havido uma escola de filosofia com caráter de seita religiosa, fundada pelo filósofo Pitágoras de </a:t>
            </a:r>
            <a:r>
              <a:rPr lang="pt-BR" dirty="0" err="1"/>
              <a:t>Samos</a:t>
            </a:r>
            <a:r>
              <a:rPr lang="pt-BR" dirty="0"/>
              <a:t> (570-496 a.C.). </a:t>
            </a:r>
            <a:endParaRPr lang="pt-BR" dirty="0" smtClean="0"/>
          </a:p>
        </p:txBody>
      </p:sp>
      <p:pic>
        <p:nvPicPr>
          <p:cNvPr id="7170" name="Picture 2" descr="http://upload.wikimedia.org/wikipedia/commons/thumb/5/56/Bronnikov_gimnpifagoreizev.jpg/1280px-Bronnikov_gimnpifagoreiz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717032"/>
            <a:ext cx="4680520" cy="288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47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106690"/>
          </a:xfrm>
        </p:spPr>
        <p:txBody>
          <a:bodyPr>
            <a:normAutofit/>
          </a:bodyPr>
          <a:lstStyle/>
          <a:p>
            <a:r>
              <a:rPr lang="pt-BR" dirty="0" smtClean="0"/>
              <a:t>Dados três números não nulos </a:t>
            </a:r>
            <a:r>
              <a:rPr lang="pt-BR" i="1" dirty="0" smtClean="0"/>
              <a:t>I</a:t>
            </a:r>
            <a:r>
              <a:rPr lang="pt-BR" dirty="0" smtClean="0"/>
              <a:t>, </a:t>
            </a:r>
            <a:r>
              <a:rPr lang="pt-BR" i="1" dirty="0" smtClean="0"/>
              <a:t>m</a:t>
            </a:r>
            <a:r>
              <a:rPr lang="pt-BR" dirty="0" smtClean="0"/>
              <a:t>, e </a:t>
            </a:r>
            <a:r>
              <a:rPr lang="pt-BR" i="1" dirty="0" smtClean="0"/>
              <a:t>r</a:t>
            </a:r>
            <a:r>
              <a:rPr lang="pt-BR" dirty="0" smtClean="0"/>
              <a:t>, se </a:t>
            </a:r>
            <a:r>
              <a:rPr lang="pt-BR" i="1" dirty="0" smtClean="0"/>
              <a:t>l</a:t>
            </a:r>
            <a:r>
              <a:rPr lang="pt-BR" dirty="0" smtClean="0"/>
              <a:t>² + </a:t>
            </a:r>
            <a:r>
              <a:rPr lang="pt-BR" i="1" dirty="0" smtClean="0"/>
              <a:t>m</a:t>
            </a:r>
            <a:r>
              <a:rPr lang="pt-BR" dirty="0" smtClean="0"/>
              <a:t>² = </a:t>
            </a:r>
            <a:r>
              <a:rPr lang="pt-BR" i="1" dirty="0" smtClean="0"/>
              <a:t>r</a:t>
            </a:r>
            <a:r>
              <a:rPr lang="pt-BR" dirty="0" smtClean="0"/>
              <a:t>², então esses três números formam o que se chama uma terna pitagórica. Isto é, se você construir um triângulo com medidas proporcionais a l, m e r, o triângulo será necessariamente retângulo.</a:t>
            </a:r>
          </a:p>
        </p:txBody>
      </p:sp>
    </p:spTree>
    <p:extLst>
      <p:ext uri="{BB962C8B-B14F-4D97-AF65-F5344CB8AC3E}">
        <p14:creationId xmlns:p14="http://schemas.microsoft.com/office/powerpoint/2010/main" val="2719493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962674"/>
          </a:xfrm>
        </p:spPr>
        <p:txBody>
          <a:bodyPr>
            <a:normAutofit fontScale="90000"/>
          </a:bodyPr>
          <a:lstStyle/>
          <a:p>
            <a:r>
              <a:rPr lang="pt-BR" dirty="0" smtClean="0"/>
              <a:t>Há infinitas ternas pitagóricas, mas a terna pitagórica mais conhecida é 3, 4 e 5. Diz-se que os egípcios antigos conheciam esse fato, tanto que utilizavam uma corda com nós que marcavam três seguimentos na corda, sempre proporcionais a 3, 4 e 5. Quando esticavam a corda retificando esses três segmentos, obtinham um triângulo retângulo, e com isso tinham um ângulo reto perfeito.</a:t>
            </a:r>
          </a:p>
        </p:txBody>
      </p:sp>
      <p:sp>
        <p:nvSpPr>
          <p:cNvPr id="5" name="Espaço Reservado para Texto 4"/>
          <p:cNvSpPr>
            <a:spLocks noGrp="1"/>
          </p:cNvSpPr>
          <p:nvPr>
            <p:ph type="body" idx="1"/>
          </p:nvPr>
        </p:nvSpPr>
        <p:spPr/>
        <p:txBody>
          <a:bodyPr/>
          <a:lstStyle/>
          <a:p>
            <a:endParaRPr lang="pt-BR"/>
          </a:p>
        </p:txBody>
      </p:sp>
    </p:spTree>
    <p:extLst>
      <p:ext uri="{BB962C8B-B14F-4D97-AF65-F5344CB8AC3E}">
        <p14:creationId xmlns:p14="http://schemas.microsoft.com/office/powerpoint/2010/main" val="1049669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Prove que 3</a:t>
            </a:r>
            <a:r>
              <a:rPr lang="pt-BR" baseline="30000" dirty="0" smtClean="0"/>
              <a:t>2</a:t>
            </a:r>
            <a:r>
              <a:rPr lang="pt-BR" dirty="0" smtClean="0"/>
              <a:t> + 4</a:t>
            </a:r>
            <a:r>
              <a:rPr lang="pt-BR" baseline="30000" dirty="0"/>
              <a:t>2</a:t>
            </a:r>
            <a:r>
              <a:rPr lang="pt-BR" dirty="0" smtClean="0"/>
              <a:t> = 5</a:t>
            </a:r>
            <a:r>
              <a:rPr lang="pt-BR" baseline="30000" dirty="0"/>
              <a:t>2</a:t>
            </a:r>
            <a:r>
              <a:rPr lang="pt-BR" dirty="0" smtClean="0"/>
              <a:t> utilizando as peças indicadas abaixo.</a:t>
            </a:r>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56792"/>
            <a:ext cx="5661793" cy="3823295"/>
          </a:xfrm>
          <a:prstGeom prst="rect">
            <a:avLst/>
          </a:prstGeom>
          <a:noFill/>
          <a:ln>
            <a:noFill/>
          </a:ln>
        </p:spPr>
      </p:pic>
    </p:spTree>
    <p:extLst>
      <p:ext uri="{BB962C8B-B14F-4D97-AF65-F5344CB8AC3E}">
        <p14:creationId xmlns:p14="http://schemas.microsoft.com/office/powerpoint/2010/main" val="2627204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Números triangulares</a:t>
            </a:r>
          </a:p>
        </p:txBody>
      </p:sp>
      <p:sp>
        <p:nvSpPr>
          <p:cNvPr id="5" name="Espaço Reservado para Texto 4"/>
          <p:cNvSpPr>
            <a:spLocks noGrp="1"/>
          </p:cNvSpPr>
          <p:nvPr>
            <p:ph type="body" idx="1"/>
          </p:nvPr>
        </p:nvSpPr>
        <p:spPr/>
        <p:txBody>
          <a:bodyPr/>
          <a:lstStyle/>
          <a:p>
            <a:endParaRPr lang="pt-BR"/>
          </a:p>
        </p:txBody>
      </p:sp>
    </p:spTree>
    <p:extLst>
      <p:ext uri="{BB962C8B-B14F-4D97-AF65-F5344CB8AC3E}">
        <p14:creationId xmlns:p14="http://schemas.microsoft.com/office/powerpoint/2010/main" val="1263586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890666"/>
          </a:xfrm>
        </p:spPr>
        <p:txBody>
          <a:bodyPr>
            <a:normAutofit fontScale="90000"/>
          </a:bodyPr>
          <a:lstStyle/>
          <a:p>
            <a:r>
              <a:rPr lang="pt-BR" dirty="0" smtClean="0"/>
              <a:t>Uma hipótese de como os pitagóricos teriam chegado ao teorema famoso seria por meio do interesse que eles demonstravam pelos chamados números figurados, que são números expressos como conjuntos de pontos ou quadradinhos formando certas configurações geométricas, como triângulos e quadrados. </a:t>
            </a:r>
          </a:p>
        </p:txBody>
      </p:sp>
      <p:sp>
        <p:nvSpPr>
          <p:cNvPr id="5" name="Espaço Reservado para Texto 4"/>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702963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514402"/>
          </a:xfrm>
        </p:spPr>
        <p:txBody>
          <a:bodyPr>
            <a:normAutofit/>
          </a:bodyPr>
          <a:lstStyle/>
          <a:p>
            <a:r>
              <a:rPr lang="pt-BR" dirty="0" smtClean="0"/>
              <a:t>O número triangular </a:t>
            </a:r>
            <a:r>
              <a:rPr lang="pt-BR" dirty="0" err="1" smtClean="0"/>
              <a:t>t</a:t>
            </a:r>
            <a:r>
              <a:rPr lang="pt-BR" baseline="-25000" dirty="0" err="1" smtClean="0"/>
              <a:t>n</a:t>
            </a:r>
            <a:r>
              <a:rPr lang="pt-BR" dirty="0" smtClean="0"/>
              <a:t> é definido como </a:t>
            </a:r>
            <a:r>
              <a:rPr lang="pt-BR" dirty="0" err="1" smtClean="0"/>
              <a:t>t</a:t>
            </a:r>
            <a:r>
              <a:rPr lang="pt-BR" baseline="-25000" dirty="0" err="1" smtClean="0"/>
              <a:t>n</a:t>
            </a:r>
            <a:r>
              <a:rPr lang="pt-BR" dirty="0" smtClean="0"/>
              <a:t> = 1 + 2 + ... + n. Prove que </a:t>
            </a:r>
            <a:br>
              <a:rPr lang="pt-BR" dirty="0" smtClean="0"/>
            </a:br>
            <a:r>
              <a:rPr lang="pt-BR" dirty="0"/>
              <a:t/>
            </a:r>
            <a:br>
              <a:rPr lang="pt-BR" dirty="0"/>
            </a:br>
            <a:r>
              <a:rPr lang="pt-BR" dirty="0" smtClean="0"/>
              <a:t>dadas as peças abaixo descritas.</a:t>
            </a:r>
          </a:p>
        </p:txBody>
      </p:sp>
      <mc:AlternateContent xmlns:mc="http://schemas.openxmlformats.org/markup-compatibility/2006" xmlns:a14="http://schemas.microsoft.com/office/drawing/2010/main">
        <mc:Choice Requires="a14">
          <p:sp>
            <p:nvSpPr>
              <p:cNvPr id="3" name="Retângulo 2"/>
              <p:cNvSpPr/>
              <p:nvPr/>
            </p:nvSpPr>
            <p:spPr>
              <a:xfrm>
                <a:off x="2270567" y="2075973"/>
                <a:ext cx="4104455" cy="6181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i="1">
                              <a:latin typeface="Cambria Math"/>
                            </a:rPr>
                          </m:ctrlPr>
                        </m:sSubPr>
                        <m:e>
                          <m:r>
                            <a:rPr lang="pt-BR" i="1">
                              <a:latin typeface="Cambria Math"/>
                            </a:rPr>
                            <m:t>𝑡</m:t>
                          </m:r>
                        </m:e>
                        <m:sub>
                          <m:r>
                            <a:rPr lang="pt-BR" i="1">
                              <a:latin typeface="Cambria Math"/>
                            </a:rPr>
                            <m:t>𝑛</m:t>
                          </m:r>
                        </m:sub>
                      </m:sSub>
                      <m:r>
                        <a:rPr lang="pt-BR" i="1">
                          <a:latin typeface="Cambria Math"/>
                        </a:rPr>
                        <m:t>=</m:t>
                      </m:r>
                      <m:f>
                        <m:fPr>
                          <m:ctrlPr>
                            <a:rPr lang="pt-BR" i="1">
                              <a:latin typeface="Cambria Math"/>
                            </a:rPr>
                          </m:ctrlPr>
                        </m:fPr>
                        <m:num>
                          <m:r>
                            <a:rPr lang="pt-BR" i="1">
                              <a:latin typeface="Cambria Math"/>
                            </a:rPr>
                            <m:t>𝑛</m:t>
                          </m:r>
                          <m:r>
                            <a:rPr lang="pt-BR" i="1">
                              <a:latin typeface="Cambria Math"/>
                            </a:rPr>
                            <m:t>(</m:t>
                          </m:r>
                          <m:r>
                            <a:rPr lang="pt-BR" i="1">
                              <a:latin typeface="Cambria Math"/>
                            </a:rPr>
                            <m:t>𝑛</m:t>
                          </m:r>
                          <m:r>
                            <a:rPr lang="pt-BR" i="1">
                              <a:latin typeface="Cambria Math"/>
                            </a:rPr>
                            <m:t>+1)</m:t>
                          </m:r>
                        </m:num>
                        <m:den>
                          <m:r>
                            <a:rPr lang="pt-BR" i="1">
                              <a:latin typeface="Cambria Math"/>
                            </a:rPr>
                            <m:t>2</m:t>
                          </m:r>
                        </m:den>
                      </m:f>
                    </m:oMath>
                  </m:oMathPara>
                </a14:m>
                <a:endParaRPr lang="pt-BR" dirty="0"/>
              </a:p>
            </p:txBody>
          </p:sp>
        </mc:Choice>
        <mc:Fallback xmlns="">
          <p:sp>
            <p:nvSpPr>
              <p:cNvPr id="3" name="Retângulo 2"/>
              <p:cNvSpPr>
                <a:spLocks noRot="1" noChangeAspect="1" noMove="1" noResize="1" noEditPoints="1" noAdjustHandles="1" noChangeArrowheads="1" noChangeShapeType="1" noTextEdit="1"/>
              </p:cNvSpPr>
              <p:nvPr/>
            </p:nvSpPr>
            <p:spPr>
              <a:xfrm>
                <a:off x="2270567" y="2075973"/>
                <a:ext cx="4104455" cy="618118"/>
              </a:xfrm>
              <a:prstGeom prst="rect">
                <a:avLst/>
              </a:prstGeom>
              <a:blipFill rotWithShape="1">
                <a:blip r:embed="rId2"/>
                <a:stretch>
                  <a:fillRect/>
                </a:stretch>
              </a:blipFill>
            </p:spPr>
            <p:txBody>
              <a:bodyPr/>
              <a:lstStyle/>
              <a:p>
                <a:r>
                  <a:rPr lang="pt-BR">
                    <a:noFill/>
                  </a:rPr>
                  <a:t> </a:t>
                </a:r>
              </a:p>
            </p:txBody>
          </p:sp>
        </mc:Fallback>
      </mc:AlternateContent>
      <p:pic>
        <p:nvPicPr>
          <p:cNvPr id="6" name="Imagem 5"/>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789040"/>
            <a:ext cx="3312368" cy="2428875"/>
          </a:xfrm>
          <a:prstGeom prst="rect">
            <a:avLst/>
          </a:prstGeom>
          <a:noFill/>
          <a:ln>
            <a:noFill/>
          </a:ln>
        </p:spPr>
      </p:pic>
    </p:spTree>
    <p:extLst>
      <p:ext uri="{BB962C8B-B14F-4D97-AF65-F5344CB8AC3E}">
        <p14:creationId xmlns:p14="http://schemas.microsoft.com/office/powerpoint/2010/main" val="2649796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thumb/5/56/Bronnikov_gimnpifagoreizev.jpg/1280px-Bronnikov_gimnpifagoreiz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 y="476672"/>
            <a:ext cx="9125277" cy="561775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043608" y="6279088"/>
            <a:ext cx="6192688" cy="369332"/>
          </a:xfrm>
          <a:prstGeom prst="rect">
            <a:avLst/>
          </a:prstGeom>
        </p:spPr>
        <p:txBody>
          <a:bodyPr wrap="square">
            <a:spAutoFit/>
          </a:bodyPr>
          <a:lstStyle/>
          <a:p>
            <a:r>
              <a:rPr lang="en-US" i="1" dirty="0" err="1" smtClean="0"/>
              <a:t>Os</a:t>
            </a:r>
            <a:r>
              <a:rPr lang="en-US" i="1" dirty="0" smtClean="0"/>
              <a:t> </a:t>
            </a:r>
            <a:r>
              <a:rPr lang="en-US" i="1" dirty="0" err="1" smtClean="0"/>
              <a:t>pitagóricos</a:t>
            </a:r>
            <a:r>
              <a:rPr lang="en-US" i="1" dirty="0" smtClean="0"/>
              <a:t> </a:t>
            </a:r>
            <a:r>
              <a:rPr lang="en-US" i="1" dirty="0" err="1" smtClean="0"/>
              <a:t>celebram</a:t>
            </a:r>
            <a:r>
              <a:rPr lang="en-US" i="1" dirty="0" smtClean="0"/>
              <a:t> o </a:t>
            </a:r>
            <a:r>
              <a:rPr lang="en-US" i="1" dirty="0" err="1" smtClean="0"/>
              <a:t>nascer</a:t>
            </a:r>
            <a:r>
              <a:rPr lang="en-US" i="1" dirty="0" smtClean="0"/>
              <a:t> do Sol</a:t>
            </a:r>
            <a:r>
              <a:rPr lang="en-US" dirty="0" smtClean="0"/>
              <a:t>, de Fyodor </a:t>
            </a:r>
            <a:r>
              <a:rPr lang="en-US" dirty="0" err="1" smtClean="0"/>
              <a:t>Bronnikov</a:t>
            </a:r>
            <a:endParaRPr lang="pt-BR" dirty="0"/>
          </a:p>
        </p:txBody>
      </p:sp>
    </p:spTree>
    <p:extLst>
      <p:ext uri="{BB962C8B-B14F-4D97-AF65-F5344CB8AC3E}">
        <p14:creationId xmlns:p14="http://schemas.microsoft.com/office/powerpoint/2010/main" val="1613278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003232" cy="6034682"/>
          </a:xfrm>
        </p:spPr>
        <p:txBody>
          <a:bodyPr>
            <a:normAutofit/>
          </a:bodyPr>
          <a:lstStyle/>
          <a:p>
            <a:pPr algn="l"/>
            <a:r>
              <a:rPr lang="pt-BR" dirty="0" smtClean="0"/>
              <a:t>Foi um período de grandes criações religiosas e matemáticas.</a:t>
            </a:r>
            <a:br>
              <a:rPr lang="pt-BR" dirty="0" smtClean="0"/>
            </a:br>
            <a:r>
              <a:rPr lang="pt-BR" dirty="0" err="1" smtClean="0"/>
              <a:t>Lao</a:t>
            </a:r>
            <a:r>
              <a:rPr lang="pt-BR" dirty="0" smtClean="0"/>
              <a:t> </a:t>
            </a:r>
            <a:r>
              <a:rPr lang="pt-BR" dirty="0" err="1" smtClean="0"/>
              <a:t>Tse</a:t>
            </a:r>
            <a:r>
              <a:rPr lang="pt-BR" dirty="0" smtClean="0"/>
              <a:t> (604-531 a.C.)</a:t>
            </a:r>
            <a:br>
              <a:rPr lang="pt-BR" dirty="0" smtClean="0"/>
            </a:br>
            <a:r>
              <a:rPr lang="pt-BR" sz="2000" i="1" dirty="0"/>
              <a:t>Uma longa viagem começa com um único passo.</a:t>
            </a:r>
            <a:r>
              <a:rPr lang="pt-BR" sz="2000" dirty="0"/>
              <a:t/>
            </a:r>
            <a:br>
              <a:rPr lang="pt-BR" sz="2000" dirty="0"/>
            </a:br>
            <a:r>
              <a:rPr lang="pt-BR" dirty="0"/>
              <a:t>Confúcio (551-479 a.C</a:t>
            </a:r>
            <a:r>
              <a:rPr lang="pt-BR" dirty="0" smtClean="0"/>
              <a:t>.) </a:t>
            </a:r>
            <a:br>
              <a:rPr lang="pt-BR" dirty="0" smtClean="0"/>
            </a:br>
            <a:r>
              <a:rPr lang="pt-BR" sz="2000" i="1" dirty="0"/>
              <a:t>Se queres prever o futuro, estuda o passado.</a:t>
            </a:r>
            <a:r>
              <a:rPr lang="pt-BR" sz="2000" dirty="0" smtClean="0"/>
              <a:t/>
            </a:r>
            <a:br>
              <a:rPr lang="pt-BR" sz="2000" dirty="0" smtClean="0"/>
            </a:br>
            <a:r>
              <a:rPr lang="pt-PT" dirty="0"/>
              <a:t>Sidarta Gautama </a:t>
            </a:r>
            <a:r>
              <a:rPr lang="pt-PT" dirty="0" smtClean="0"/>
              <a:t>(</a:t>
            </a:r>
            <a:r>
              <a:rPr lang="en-US" dirty="0"/>
              <a:t>563-483 </a:t>
            </a:r>
            <a:r>
              <a:rPr lang="en-US" dirty="0" err="1"/>
              <a:t>a.C</a:t>
            </a:r>
            <a:r>
              <a:rPr lang="en-US" dirty="0" smtClean="0"/>
              <a:t>.)</a:t>
            </a:r>
            <a:br>
              <a:rPr lang="en-US" dirty="0" smtClean="0"/>
            </a:br>
            <a:r>
              <a:rPr lang="pt-BR" sz="2000" i="1" dirty="0"/>
              <a:t>Somos o que pensamos.</a:t>
            </a:r>
            <a:br>
              <a:rPr lang="pt-BR" sz="2000" i="1" dirty="0"/>
            </a:br>
            <a:r>
              <a:rPr lang="pt-BR" dirty="0" smtClean="0"/>
              <a:t>Pitágoras </a:t>
            </a:r>
            <a:r>
              <a:rPr lang="pt-BR" dirty="0"/>
              <a:t>de </a:t>
            </a:r>
            <a:r>
              <a:rPr lang="pt-BR" dirty="0" err="1"/>
              <a:t>Samos</a:t>
            </a:r>
            <a:r>
              <a:rPr lang="pt-BR" dirty="0"/>
              <a:t> (570-496 a.C</a:t>
            </a:r>
            <a:r>
              <a:rPr lang="pt-BR" dirty="0" smtClean="0"/>
              <a:t>.)</a:t>
            </a:r>
            <a:br>
              <a:rPr lang="pt-BR" dirty="0" smtClean="0"/>
            </a:br>
            <a:r>
              <a:rPr lang="pt-BR" sz="2000" i="1" dirty="0"/>
              <a:t>Eduquem as crianças, para que não seja necessário punir os adultos.</a:t>
            </a:r>
          </a:p>
        </p:txBody>
      </p:sp>
    </p:spTree>
    <p:extLst>
      <p:ext uri="{BB962C8B-B14F-4D97-AF65-F5344CB8AC3E}">
        <p14:creationId xmlns:p14="http://schemas.microsoft.com/office/powerpoint/2010/main" val="3400544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090466"/>
          </a:xfrm>
        </p:spPr>
        <p:txBody>
          <a:bodyPr>
            <a:normAutofit fontScale="90000"/>
          </a:bodyPr>
          <a:lstStyle/>
          <a:p>
            <a:r>
              <a:rPr lang="pt-BR" dirty="0" smtClean="0"/>
              <a:t>A </a:t>
            </a:r>
            <a:r>
              <a:rPr lang="pt-BR" dirty="0"/>
              <a:t>escola pitagórica representa o período em que a matemática não se apresentava como conhecimento sistematizado, mas ainda em fase de elaboração, investigação, pesquisa e construção. </a:t>
            </a:r>
            <a:endParaRPr lang="pt-BR" dirty="0" smtClean="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4365104"/>
            <a:ext cx="3138076" cy="2092051"/>
          </a:xfrm>
          <a:prstGeom prst="rect">
            <a:avLst/>
          </a:prstGeom>
        </p:spPr>
      </p:pic>
    </p:spTree>
    <p:extLst>
      <p:ext uri="{BB962C8B-B14F-4D97-AF65-F5344CB8AC3E}">
        <p14:creationId xmlns:p14="http://schemas.microsoft.com/office/powerpoint/2010/main" val="2694905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8378"/>
            <a:ext cx="8229600" cy="3528392"/>
          </a:xfrm>
        </p:spPr>
        <p:txBody>
          <a:bodyPr>
            <a:normAutofit/>
          </a:bodyPr>
          <a:lstStyle/>
          <a:p>
            <a:r>
              <a:rPr lang="pt-BR" dirty="0" smtClean="0"/>
              <a:t>O método de Arquimedes de fazer experiências no laboratório e depois provar, remonta à tradição inaugurada pelos pitagóricos há 2500 anos.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789040"/>
            <a:ext cx="3352800" cy="2447925"/>
          </a:xfrm>
          <a:prstGeom prst="rect">
            <a:avLst/>
          </a:prstGeom>
        </p:spPr>
      </p:pic>
    </p:spTree>
    <p:extLst>
      <p:ext uri="{BB962C8B-B14F-4D97-AF65-F5344CB8AC3E}">
        <p14:creationId xmlns:p14="http://schemas.microsoft.com/office/powerpoint/2010/main" val="505798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034682"/>
          </a:xfrm>
        </p:spPr>
        <p:txBody>
          <a:bodyPr>
            <a:normAutofit/>
          </a:bodyPr>
          <a:lstStyle/>
          <a:p>
            <a:r>
              <a:rPr lang="pt-BR" dirty="0" smtClean="0"/>
              <a:t>Avanços </a:t>
            </a:r>
            <a:r>
              <a:rPr lang="pt-BR" dirty="0"/>
              <a:t>na ideia da demonstração matemática podem ser atribuídos a ele e seus seguidores, o que justificaria a associação do nome de Pitágoras à prova de um dos teoremas mais conhecidos da geometria. </a:t>
            </a:r>
            <a:endParaRPr lang="pt-BR" dirty="0" smtClean="0"/>
          </a:p>
        </p:txBody>
      </p:sp>
    </p:spTree>
    <p:extLst>
      <p:ext uri="{BB962C8B-B14F-4D97-AF65-F5344CB8AC3E}">
        <p14:creationId xmlns:p14="http://schemas.microsoft.com/office/powerpoint/2010/main" val="69264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89919"/>
            <a:ext cx="4176464" cy="4153827"/>
          </a:xfrm>
          <a:prstGeom prst="rect">
            <a:avLst/>
          </a:prstGeom>
        </p:spPr>
      </p:pic>
      <p:sp>
        <p:nvSpPr>
          <p:cNvPr id="5" name="Título 1"/>
          <p:cNvSpPr>
            <a:spLocks noGrp="1"/>
          </p:cNvSpPr>
          <p:nvPr>
            <p:ph type="title"/>
          </p:nvPr>
        </p:nvSpPr>
        <p:spPr>
          <a:xfrm>
            <a:off x="457200" y="5130262"/>
            <a:ext cx="8229600" cy="1179058"/>
          </a:xfrm>
        </p:spPr>
        <p:txBody>
          <a:bodyPr>
            <a:normAutofit fontScale="90000"/>
          </a:bodyPr>
          <a:lstStyle/>
          <a:p>
            <a:r>
              <a:rPr lang="pt-BR" dirty="0" smtClean="0"/>
              <a:t>O teorema de Pitágoras é demonstrado na proposição 47 do Livro I de Os Elementos de Euclides (300 a.C.)</a:t>
            </a:r>
          </a:p>
        </p:txBody>
      </p:sp>
    </p:spTree>
    <p:extLst>
      <p:ext uri="{BB962C8B-B14F-4D97-AF65-F5344CB8AC3E}">
        <p14:creationId xmlns:p14="http://schemas.microsoft.com/office/powerpoint/2010/main" val="35090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5130262"/>
            <a:ext cx="8229600" cy="1179058"/>
          </a:xfrm>
        </p:spPr>
        <p:txBody>
          <a:bodyPr>
            <a:normAutofit fontScale="90000"/>
          </a:bodyPr>
          <a:lstStyle/>
          <a:p>
            <a:r>
              <a:rPr lang="pt-BR" dirty="0" smtClean="0"/>
              <a:t>O teorema de Pitágoras é demonstrado na proposição 47 do Livro I de Os Elementos de Euclides (300 a.C.)</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692696"/>
            <a:ext cx="4762500" cy="2857500"/>
          </a:xfrm>
          <a:prstGeom prst="rect">
            <a:avLst/>
          </a:prstGeom>
        </p:spPr>
      </p:pic>
    </p:spTree>
    <p:extLst>
      <p:ext uri="{BB962C8B-B14F-4D97-AF65-F5344CB8AC3E}">
        <p14:creationId xmlns:p14="http://schemas.microsoft.com/office/powerpoint/2010/main" val="3893223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513</Words>
  <Application>Microsoft Office PowerPoint</Application>
  <PresentationFormat>Apresentação na tela (4:3)</PresentationFormat>
  <Paragraphs>24</Paragraphs>
  <Slides>25</Slides>
  <Notes>0</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Tema do Office</vt:lpstr>
      <vt:lpstr>Os pitagóricos e os irracionais</vt:lpstr>
      <vt:lpstr> Afirma-se que no século VI antes de Cristo, teria havido uma escola de filosofia com caráter de seita religiosa, fundada pelo filósofo Pitágoras de Samos (570-496 a.C.). </vt:lpstr>
      <vt:lpstr>Apresentação do PowerPoint</vt:lpstr>
      <vt:lpstr>Foi um período de grandes criações religiosas e matemáticas. Lao Tse (604-531 a.C.) Uma longa viagem começa com um único passo. Confúcio (551-479 a.C.)  Se queres prever o futuro, estuda o passado. Sidarta Gautama (563-483 a.C.) Somos o que pensamos. Pitágoras de Samos (570-496 a.C.) Eduquem as crianças, para que não seja necessário punir os adultos.</vt:lpstr>
      <vt:lpstr>A escola pitagórica representa o período em que a matemática não se apresentava como conhecimento sistematizado, mas ainda em fase de elaboração, investigação, pesquisa e construção. </vt:lpstr>
      <vt:lpstr>O método de Arquimedes de fazer experiências no laboratório e depois provar, remonta à tradição inaugurada pelos pitagóricos há 2500 anos.</vt:lpstr>
      <vt:lpstr>Avanços na ideia da demonstração matemática podem ser atribuídos a ele e seus seguidores, o que justificaria a associação do nome de Pitágoras à prova de um dos teoremas mais conhecidos da geometria. </vt:lpstr>
      <vt:lpstr>O teorema de Pitágoras é demonstrado na proposição 47 do Livro I de Os Elementos de Euclides (300 a.C.)</vt:lpstr>
      <vt:lpstr>O teorema de Pitágoras é demonstrado na proposição 47 do Livro I de Os Elementos de Euclides (300 a.C.)</vt:lpstr>
      <vt:lpstr>Vários comentadores antigos, como Vitrúvio, dizem que Pitágoras sacrificou 100 bois – uma hecatombe.  Cícero já duvidava disso, pois os pitagóricos seriam vegetarianos. </vt:lpstr>
      <vt:lpstr>É possível afirmar que a demonstração de Pitágoras não foi aquela apresentada por Euclides. Provavelmente, foi alguma baseada nas demonstrações anteriores, em que por meio de uma figura se procurava “enxergar” a comprovação do teorema.</vt:lpstr>
      <vt:lpstr>Chou Pei Suan Ching "O Clássico de Aritmética do Gnômon e das Trajetórias Circulares do Céu“ A data desse livro é obscura, provavelmente foi feita durante a dinastia Zhou (1046-256 a. C.)</vt:lpstr>
      <vt:lpstr>Apresentação do PowerPoint</vt:lpstr>
      <vt:lpstr>Atribui-se a Pitágoras a demonstração também simples, que em geral se propõe como uma dobradura com quadrados.</vt:lpstr>
      <vt:lpstr>Ou ainda como uma quebra cabeças com as peças abaixo descritas.</vt:lpstr>
      <vt:lpstr>Apresentação do PowerPoint</vt:lpstr>
      <vt:lpstr>Apresentação do PowerPoint</vt:lpstr>
      <vt:lpstr>Devido ao grande interesse atribuído aos pitagóricos pelo estudo dos números e suas propriedades, é possível estabelecer a hipótese de que teria surgido desse estudo da aritmética o interesse pitagórico pelo teorema envolvendo os lados dos triângulos retângulos.</vt:lpstr>
      <vt:lpstr>Terna pitagórica A recíproca do teorema de Pitágoras afirma que, se num triângulo o quadrado de um dos lados for igual à soma dos quadrados dos outros dois lados, então o ângulo formado pelos dois lados restantes do triângulo é um ângulo reto. Essa recíproca do teorema de Pitágoras parece ter sido bastante utilizada na antiguidade. </vt:lpstr>
      <vt:lpstr>Dados três números não nulos I, m, e r, se l² + m² = r², então esses três números formam o que se chama uma terna pitagórica. Isto é, se você construir um triângulo com medidas proporcionais a l, m e r, o triângulo será necessariamente retângulo.</vt:lpstr>
      <vt:lpstr>Há infinitas ternas pitagóricas, mas a terna pitagórica mais conhecida é 3, 4 e 5. Diz-se que os egípcios antigos conheciam esse fato, tanto que utilizavam uma corda com nós que marcavam três seguimentos na corda, sempre proporcionais a 3, 4 e 5. Quando esticavam a corda retificando esses três segmentos, obtinham um triângulo retângulo, e com isso tinham um ângulo reto perfeito.</vt:lpstr>
      <vt:lpstr>Prove que 32 + 42 = 52 utilizando as peças indicadas abaixo.</vt:lpstr>
      <vt:lpstr>Números triangulares</vt:lpstr>
      <vt:lpstr>Uma hipótese de como os pitagóricos teriam chegado ao teorema famoso seria por meio do interesse que eles demonstravam pelos chamados números figurados, que são números expressos como conjuntos de pontos ou quadradinhos formando certas configurações geométricas, como triângulos e quadrados. </vt:lpstr>
      <vt:lpstr>O número triangular tn é definido como tn = 1 + 2 + ... + n. Prove que   dadas as peças abaixo descritas.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Samsung 1</dc:creator>
  <cp:lastModifiedBy>Samsung 1</cp:lastModifiedBy>
  <cp:revision>4</cp:revision>
  <dcterms:created xsi:type="dcterms:W3CDTF">2015-08-11T19:08:34Z</dcterms:created>
  <dcterms:modified xsi:type="dcterms:W3CDTF">2015-09-21T11:45:27Z</dcterms:modified>
</cp:coreProperties>
</file>