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44"/>
  </p:notesMasterIdLst>
  <p:sldIdLst>
    <p:sldId id="256" r:id="rId2"/>
    <p:sldId id="275" r:id="rId3"/>
    <p:sldId id="408" r:id="rId4"/>
    <p:sldId id="409" r:id="rId5"/>
    <p:sldId id="413" r:id="rId6"/>
    <p:sldId id="421" r:id="rId7"/>
    <p:sldId id="422" r:id="rId8"/>
    <p:sldId id="482" r:id="rId9"/>
    <p:sldId id="483" r:id="rId10"/>
    <p:sldId id="484" r:id="rId11"/>
    <p:sldId id="432" r:id="rId12"/>
    <p:sldId id="433" r:id="rId13"/>
    <p:sldId id="431" r:id="rId14"/>
    <p:sldId id="434" r:id="rId15"/>
    <p:sldId id="436" r:id="rId16"/>
    <p:sldId id="414" r:id="rId17"/>
    <p:sldId id="430" r:id="rId18"/>
    <p:sldId id="425" r:id="rId19"/>
    <p:sldId id="435" r:id="rId20"/>
    <p:sldId id="426" r:id="rId21"/>
    <p:sldId id="443" r:id="rId22"/>
    <p:sldId id="464" r:id="rId23"/>
    <p:sldId id="453" r:id="rId24"/>
    <p:sldId id="447" r:id="rId25"/>
    <p:sldId id="454" r:id="rId26"/>
    <p:sldId id="456" r:id="rId27"/>
    <p:sldId id="457" r:id="rId28"/>
    <p:sldId id="438" r:id="rId29"/>
    <p:sldId id="439" r:id="rId30"/>
    <p:sldId id="440" r:id="rId31"/>
    <p:sldId id="441" r:id="rId32"/>
    <p:sldId id="442" r:id="rId33"/>
    <p:sldId id="391" r:id="rId34"/>
    <p:sldId id="410" r:id="rId35"/>
    <p:sldId id="393" r:id="rId36"/>
    <p:sldId id="394" r:id="rId37"/>
    <p:sldId id="411" r:id="rId38"/>
    <p:sldId id="395" r:id="rId39"/>
    <p:sldId id="412" r:id="rId40"/>
    <p:sldId id="398" r:id="rId41"/>
    <p:sldId id="399" r:id="rId42"/>
    <p:sldId id="400" r:id="rId4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9" autoAdjust="0"/>
    <p:restoredTop sz="94660"/>
  </p:normalViewPr>
  <p:slideViewPr>
    <p:cSldViewPr>
      <p:cViewPr varScale="1">
        <p:scale>
          <a:sx n="69" d="100"/>
          <a:sy n="69" d="100"/>
        </p:scale>
        <p:origin x="-13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9528326-2E65-486E-98E8-F5584FFB1E96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23AC007-A789-47CA-8E26-6A80CFE988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996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303213"/>
            <a:ext cx="4875212" cy="3657600"/>
          </a:xfrm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040" y="4316489"/>
            <a:ext cx="5856387" cy="4060976"/>
          </a:xfrm>
          <a:noFill/>
        </p:spPr>
        <p:txBody>
          <a:bodyPr wrap="none" lIns="91432" tIns="45716" rIns="91432" bIns="45716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303213"/>
            <a:ext cx="4875212" cy="3657600"/>
          </a:xfrm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040" y="4316489"/>
            <a:ext cx="5856387" cy="4060976"/>
          </a:xfrm>
          <a:noFill/>
        </p:spPr>
        <p:txBody>
          <a:bodyPr wrap="none" lIns="91432" tIns="45716" rIns="91432" bIns="45716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303213"/>
            <a:ext cx="4875212" cy="3657600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040" y="4316489"/>
            <a:ext cx="5856387" cy="4060976"/>
          </a:xfrm>
          <a:noFill/>
        </p:spPr>
        <p:txBody>
          <a:bodyPr wrap="none" lIns="91432" tIns="45716" rIns="91432" bIns="45716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303213"/>
            <a:ext cx="4875212" cy="3657600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040" y="4316489"/>
            <a:ext cx="5856387" cy="4060976"/>
          </a:xfrm>
          <a:noFill/>
        </p:spPr>
        <p:txBody>
          <a:bodyPr wrap="none" lIns="91432" tIns="45716" rIns="91432" bIns="45716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303213"/>
            <a:ext cx="4875212" cy="3657600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040" y="4316489"/>
            <a:ext cx="5856387" cy="4060976"/>
          </a:xfrm>
          <a:noFill/>
        </p:spPr>
        <p:txBody>
          <a:bodyPr wrap="none" lIns="91432" tIns="45716" rIns="91432" bIns="45716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303213"/>
            <a:ext cx="4875212" cy="3657600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040" y="4316489"/>
            <a:ext cx="5856387" cy="4060976"/>
          </a:xfrm>
          <a:noFill/>
        </p:spPr>
        <p:txBody>
          <a:bodyPr wrap="none" lIns="91432" tIns="45716" rIns="91432" bIns="45716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303213"/>
            <a:ext cx="4875212" cy="3657600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03040" y="4316489"/>
            <a:ext cx="5856387" cy="4060976"/>
          </a:xfrm>
          <a:noFill/>
        </p:spPr>
        <p:txBody>
          <a:bodyPr wrap="none" lIns="91432" tIns="45716" rIns="91432" bIns="45716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68020-9535-4D3B-96C9-E56CB946C08A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5F767-842E-4A9F-AA7D-57B2CEB1AB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576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E7757-B532-44B0-AF86-8F99CB02040A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6058D-753B-4397-B1CC-4CFD65B535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078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853E4-6CEA-4CA4-9815-BCCF98CD7F43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16428-3993-4DD5-8F25-31D2583FD6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307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9AAC6-F68C-4CE7-B46A-B27C3844375C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12E18-B09D-49EC-96DC-F5D740154C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894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549F5-B9B2-45FA-8284-CA21E015E4EC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280A8-DA3A-43F0-9956-0CB01FDE6C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18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959AA-88B7-47BD-9547-2576C9354FC4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C9878-5872-42F0-93CF-BFBE2075B0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24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99033-2932-4AA1-8E89-BD3C6F44FB99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9A37D-01FA-4B8F-B026-3752F435FF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40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150AA-B497-48D9-87CD-B02D0BBED17A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6D219-72A5-497F-8CBD-CB22DE5981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6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F26E2-F86E-4D6F-872F-31AFC5D10772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B663-7A8A-4E56-8B07-0592FB9714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38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6D77B-FAA0-459C-93BE-771F7CB5958E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C6EAF-E5EF-42DC-A3D6-BEF7A53969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38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CD5B6-9AD9-4CFD-B241-7BB2032C3B20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65C9-F44A-49B3-9AED-22A9928F4E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4F3019-5085-4827-A81B-B62509379FD5}" type="datetimeFigureOut">
              <a:rPr lang="pt-BR"/>
              <a:pPr>
                <a:defRPr/>
              </a:pPr>
              <a:t>04/08/2015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8646CB-8C3D-400C-9E45-5AA7022F50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rolezzi@usp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caleofuniverse.com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3" Type="http://schemas.openxmlformats.org/officeDocument/2006/relationships/image" Target="../media/image15.jpg"/><Relationship Id="rId7" Type="http://schemas.openxmlformats.org/officeDocument/2006/relationships/image" Target="../media/image19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g"/><Relationship Id="rId11" Type="http://schemas.openxmlformats.org/officeDocument/2006/relationships/image" Target="../media/image23.jp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16.jpg"/><Relationship Id="rId9" Type="http://schemas.openxmlformats.org/officeDocument/2006/relationships/image" Target="../media/image21.jp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>
                <a:solidFill>
                  <a:schemeClr val="tx1"/>
                </a:solidFill>
              </a:rPr>
              <a:t>Os pequenos números do </a:t>
            </a:r>
            <a:r>
              <a:rPr lang="pt-BR" b="1" dirty="0" smtClean="0">
                <a:solidFill>
                  <a:schemeClr val="tx1"/>
                </a:solidFill>
              </a:rPr>
              <a:t>universo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b="1" smtClean="0">
                <a:solidFill>
                  <a:schemeClr val="tx1"/>
                </a:solidFill>
              </a:rPr>
              <a:t>Parte 1</a:t>
            </a:r>
            <a:endParaRPr lang="pt-BR" b="1" dirty="0">
              <a:solidFill>
                <a:schemeClr val="tx1"/>
              </a:solidFill>
            </a:endParaRPr>
          </a:p>
          <a:p>
            <a:r>
              <a:rPr lang="pt-BR" dirty="0" smtClean="0"/>
              <a:t> </a:t>
            </a:r>
            <a:endParaRPr lang="pt-BR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Antonio Carlos Brolezzi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 smtClean="0">
              <a:solidFill>
                <a:schemeClr val="tx1"/>
              </a:solidFill>
              <a:hlinkClick r:id="rId2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>
                <a:solidFill>
                  <a:schemeClr val="tx1"/>
                </a:solidFill>
                <a:hlinkClick r:id="rId2"/>
              </a:rPr>
              <a:t>brolezzi@usp.br</a:t>
            </a:r>
            <a:endParaRPr lang="pt-BR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67544" y="548680"/>
            <a:ext cx="78488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i="1" dirty="0" smtClean="0"/>
              <a:t>Atrito: </a:t>
            </a:r>
            <a:r>
              <a:rPr lang="pt-BR" sz="3200" dirty="0" smtClean="0"/>
              <a:t>força </a:t>
            </a:r>
            <a:r>
              <a:rPr lang="pt-BR" sz="3200" dirty="0"/>
              <a:t>que </a:t>
            </a:r>
            <a:r>
              <a:rPr lang="pt-BR" sz="3200" dirty="0" smtClean="0"/>
              <a:t>surge </a:t>
            </a:r>
            <a:r>
              <a:rPr lang="pt-BR" sz="3200" dirty="0"/>
              <a:t>da interação</a:t>
            </a:r>
          </a:p>
          <a:p>
            <a:r>
              <a:rPr lang="pt-BR" sz="3200" dirty="0"/>
              <a:t>eletromagnética entre os constituintes da </a:t>
            </a:r>
            <a:r>
              <a:rPr lang="pt-BR" sz="3200" dirty="0" smtClean="0"/>
              <a:t>matéria (átomos </a:t>
            </a:r>
            <a:r>
              <a:rPr lang="pt-BR" sz="3200" dirty="0"/>
              <a:t>e </a:t>
            </a:r>
            <a:r>
              <a:rPr lang="pt-BR" sz="3200" dirty="0" smtClean="0"/>
              <a:t>moléculas).</a:t>
            </a:r>
          </a:p>
          <a:p>
            <a:endParaRPr lang="pt-BR" sz="3200" dirty="0">
              <a:latin typeface="+mn-lt"/>
              <a:cs typeface="+mn-cs"/>
            </a:endParaRPr>
          </a:p>
          <a:p>
            <a:r>
              <a:rPr lang="pt-BR" sz="3200" dirty="0" smtClean="0"/>
              <a:t>Superfícies em contato possuem </a:t>
            </a:r>
            <a:r>
              <a:rPr lang="pt-BR" sz="3200" i="1" dirty="0" smtClean="0"/>
              <a:t>pontos </a:t>
            </a:r>
            <a:r>
              <a:rPr lang="pt-BR" sz="3200" i="1" dirty="0"/>
              <a:t>de aderência </a:t>
            </a:r>
            <a:r>
              <a:rPr lang="pt-BR" sz="3200" dirty="0" smtClean="0"/>
              <a:t>que fazem o efeito de uma </a:t>
            </a:r>
            <a:r>
              <a:rPr lang="pt-BR" sz="3200" i="1" dirty="0"/>
              <a:t>colagem </a:t>
            </a:r>
            <a:r>
              <a:rPr lang="pt-BR" sz="3200" dirty="0" smtClean="0"/>
              <a:t>entre elas. </a:t>
            </a:r>
          </a:p>
          <a:p>
            <a:endParaRPr lang="pt-BR" sz="3200" dirty="0"/>
          </a:p>
          <a:p>
            <a:r>
              <a:rPr lang="pt-BR" sz="3200" dirty="0" smtClean="0"/>
              <a:t>É </a:t>
            </a:r>
            <a:r>
              <a:rPr lang="pt-BR" sz="3200" dirty="0"/>
              <a:t>o resultado da força atrativa entre os átomos próximos uns dos outros</a:t>
            </a:r>
            <a:r>
              <a:rPr lang="pt-BR" sz="3200" dirty="0" smtClean="0"/>
              <a:t>.</a:t>
            </a:r>
          </a:p>
          <a:p>
            <a:endParaRPr lang="pt-BR" sz="32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584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Para visualizar as ordens de grandeza (ou ordem de pequeneza) precisamos lembrar da nossa escala decimal:</a:t>
            </a: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742247"/>
            <a:ext cx="6638235" cy="3998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3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8605" cy="5517232"/>
          </a:xfrm>
          <a:prstGeom prst="rect">
            <a:avLst/>
          </a:prstGeom>
        </p:spPr>
      </p:pic>
      <p:sp>
        <p:nvSpPr>
          <p:cNvPr id="4" name="Subtítulo 2"/>
          <p:cNvSpPr txBox="1">
            <a:spLocks/>
          </p:cNvSpPr>
          <p:nvPr/>
        </p:nvSpPr>
        <p:spPr bwMode="auto">
          <a:xfrm>
            <a:off x="152400" y="5752256"/>
            <a:ext cx="9144000" cy="149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A partir daí, seguem-se frações de </a:t>
            </a:r>
            <a:r>
              <a:rPr lang="pt-BR" i="1" dirty="0" err="1" smtClean="0">
                <a:solidFill>
                  <a:schemeClr val="tx1"/>
                </a:solidFill>
              </a:rPr>
              <a:t>yocto</a:t>
            </a:r>
            <a:r>
              <a:rPr lang="pt-BR" dirty="0" smtClean="0">
                <a:solidFill>
                  <a:schemeClr val="tx1"/>
                </a:solidFill>
              </a:rPr>
              <a:t>. </a:t>
            </a: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634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Como vemos, para pensar nas coisas bem pequenas, acabamos nos valendo da ideia de números bem grandes.</a:t>
            </a:r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A coisa menor já imaginada, por exemplo, se baseia em uma forma de pensar bastante plausível, que envolve a noção do tamanho do Universo.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72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Pense em um pontinho de 0,1 mm de diâmetro – a menor coisa que a vista humana consegue enxergar (não a minha).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Se esse ponto fosse ampliado para o tamanho do universo conhecido, então o correspondente pontinho (o pontinho do pontinho...) é simplesmente a menor unidade de medida já estudada.</a:t>
            </a:r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  <p:sp>
        <p:nvSpPr>
          <p:cNvPr id="2" name="Seta para a esquerda 1"/>
          <p:cNvSpPr/>
          <p:nvPr/>
        </p:nvSpPr>
        <p:spPr>
          <a:xfrm>
            <a:off x="5004048" y="1844824"/>
            <a:ext cx="2520280" cy="14401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96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Essa menor unidade de medida é o comprimento de Planck (proposto por </a:t>
            </a:r>
            <a:r>
              <a:rPr lang="pt-BR" smtClean="0">
                <a:solidFill>
                  <a:schemeClr val="tx1"/>
                </a:solidFill>
              </a:rPr>
              <a:t>Max Planck) 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b="1" dirty="0">
                <a:solidFill>
                  <a:schemeClr val="tx1"/>
                </a:solidFill>
              </a:rPr>
              <a:t>Comprimento de Planck</a:t>
            </a:r>
            <a:r>
              <a:rPr lang="pt-BR" dirty="0">
                <a:solidFill>
                  <a:schemeClr val="tx1"/>
                </a:solidFill>
              </a:rPr>
              <a:t> é um espaço de 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1,6 </a:t>
            </a:r>
            <a:r>
              <a:rPr lang="pt-BR" dirty="0">
                <a:solidFill>
                  <a:schemeClr val="tx1"/>
                </a:solidFill>
              </a:rPr>
              <a:t>× 10</a:t>
            </a:r>
            <a:r>
              <a:rPr lang="pt-BR" baseline="30000" dirty="0">
                <a:solidFill>
                  <a:schemeClr val="tx1"/>
                </a:solidFill>
              </a:rPr>
              <a:t>−35</a:t>
            </a:r>
            <a:r>
              <a:rPr lang="pt-BR" dirty="0">
                <a:solidFill>
                  <a:schemeClr val="tx1"/>
                </a:solidFill>
              </a:rPr>
              <a:t> m 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e </a:t>
            </a:r>
            <a:r>
              <a:rPr lang="pt-BR" dirty="0">
                <a:solidFill>
                  <a:schemeClr val="tx1"/>
                </a:solidFill>
              </a:rPr>
              <a:t>corresponde à distância que a luz percorre no vácuo durante um </a:t>
            </a:r>
            <a:r>
              <a:rPr lang="pt-BR" b="1" dirty="0">
                <a:solidFill>
                  <a:schemeClr val="tx1"/>
                </a:solidFill>
              </a:rPr>
              <a:t>tempo de </a:t>
            </a:r>
            <a:r>
              <a:rPr lang="pt-BR" b="1" dirty="0" smtClean="0">
                <a:solidFill>
                  <a:schemeClr val="tx1"/>
                </a:solidFill>
              </a:rPr>
              <a:t>Planck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da ordem de 10</a:t>
            </a:r>
            <a:r>
              <a:rPr lang="pt-BR" baseline="30000" dirty="0" smtClean="0">
                <a:solidFill>
                  <a:schemeClr val="tx1"/>
                </a:solidFill>
              </a:rPr>
              <a:t>-43</a:t>
            </a:r>
            <a:r>
              <a:rPr lang="pt-BR" dirty="0" smtClean="0">
                <a:solidFill>
                  <a:schemeClr val="tx1"/>
                </a:solidFill>
              </a:rPr>
              <a:t> segundos.</a:t>
            </a:r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16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E que medidas são essas?</a:t>
            </a: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 </a:t>
            </a:r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Vamos olhar o tamanho relativo dessas coisas e chegar nesse Universo infinitesimal.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>
                <a:solidFill>
                  <a:schemeClr val="tx1"/>
                </a:solidFill>
                <a:hlinkClick r:id="rId2"/>
              </a:rPr>
              <a:t>http://scaleofuniverse.com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2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Para pensar em números pequenos, acabamos pensando em números grandes.</a:t>
            </a: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Na verdade, para entender o pequeno temos que entender um pouco de números.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Eu falo da própria noção de números.</a:t>
            </a:r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65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516442" cy="6858000"/>
          </a:xfrm>
        </p:spPr>
        <p:txBody>
          <a:bodyPr/>
          <a:lstStyle/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Max </a:t>
            </a:r>
            <a:r>
              <a:rPr lang="pt-BR" dirty="0">
                <a:solidFill>
                  <a:schemeClr val="tx1"/>
                </a:solidFill>
              </a:rPr>
              <a:t>Karl Ernst Ludwig Planck </a:t>
            </a:r>
            <a:r>
              <a:rPr lang="pt-BR" dirty="0" smtClean="0">
                <a:solidFill>
                  <a:schemeClr val="tx1"/>
                </a:solidFill>
              </a:rPr>
              <a:t>(1858-1947)</a:t>
            </a:r>
            <a:r>
              <a:rPr lang="pt-BR" dirty="0">
                <a:solidFill>
                  <a:schemeClr val="tx1"/>
                </a:solidFill>
              </a:rPr>
              <a:t> foi um físico </a:t>
            </a:r>
            <a:r>
              <a:rPr lang="pt-BR" dirty="0" smtClean="0">
                <a:solidFill>
                  <a:schemeClr val="tx1"/>
                </a:solidFill>
              </a:rPr>
              <a:t>alemão que estudou muita matemática. </a:t>
            </a:r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File:Max Planck 19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42" y="1143000"/>
            <a:ext cx="460057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ítulo 2"/>
          <p:cNvSpPr txBox="1">
            <a:spLocks/>
          </p:cNvSpPr>
          <p:nvPr/>
        </p:nvSpPr>
        <p:spPr bwMode="auto">
          <a:xfrm>
            <a:off x="152400" y="44624"/>
            <a:ext cx="866807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Isso porque, poderia haver uma menor unidade de medida é o </a:t>
            </a:r>
            <a:r>
              <a:rPr lang="pt-BR" i="1" dirty="0" smtClean="0">
                <a:solidFill>
                  <a:schemeClr val="tx1"/>
                </a:solidFill>
              </a:rPr>
              <a:t>comprimento de Planck.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87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516442" cy="6858000"/>
          </a:xfrm>
        </p:spPr>
        <p:txBody>
          <a:bodyPr/>
          <a:lstStyle/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Max Planck é </a:t>
            </a:r>
            <a:r>
              <a:rPr lang="pt-BR" dirty="0">
                <a:solidFill>
                  <a:schemeClr val="tx1"/>
                </a:solidFill>
              </a:rPr>
              <a:t>considerado o pai da física </a:t>
            </a:r>
            <a:r>
              <a:rPr lang="pt-BR" dirty="0" smtClean="0">
                <a:solidFill>
                  <a:schemeClr val="tx1"/>
                </a:solidFill>
              </a:rPr>
              <a:t>quântica</a:t>
            </a:r>
            <a:r>
              <a:rPr lang="pt-BR" dirty="0">
                <a:solidFill>
                  <a:schemeClr val="tx1"/>
                </a:solidFill>
              </a:rPr>
              <a:t> </a:t>
            </a:r>
            <a:r>
              <a:rPr lang="pt-BR" dirty="0" smtClean="0">
                <a:solidFill>
                  <a:schemeClr val="tx1"/>
                </a:solidFill>
              </a:rPr>
              <a:t>ganhador do</a:t>
            </a:r>
            <a:r>
              <a:rPr lang="pt-BR" dirty="0">
                <a:solidFill>
                  <a:schemeClr val="tx1"/>
                </a:solidFill>
              </a:rPr>
              <a:t> Nobel de </a:t>
            </a:r>
            <a:r>
              <a:rPr lang="pt-BR" dirty="0" smtClean="0">
                <a:solidFill>
                  <a:schemeClr val="tx1"/>
                </a:solidFill>
              </a:rPr>
              <a:t>Física de </a:t>
            </a:r>
            <a:r>
              <a:rPr lang="pt-BR" dirty="0">
                <a:solidFill>
                  <a:schemeClr val="tx1"/>
                </a:solidFill>
              </a:rPr>
              <a:t>1918, por suas contribuições na área da física quântica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File:Max Planck 19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42" y="1143000"/>
            <a:ext cx="460057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ítulo 2"/>
          <p:cNvSpPr txBox="1">
            <a:spLocks/>
          </p:cNvSpPr>
          <p:nvPr/>
        </p:nvSpPr>
        <p:spPr bwMode="auto">
          <a:xfrm>
            <a:off x="152400" y="44624"/>
            <a:ext cx="866807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46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b="1" dirty="0">
                <a:solidFill>
                  <a:schemeClr val="tx1"/>
                </a:solidFill>
              </a:rPr>
              <a:t>Os pequenos números do universo</a:t>
            </a:r>
            <a:endParaRPr lang="pt-BR" altLang="pt-BR" b="1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b="1" dirty="0">
                <a:solidFill>
                  <a:schemeClr val="tx1"/>
                </a:solidFill>
              </a:rPr>
              <a:t>Resumo:</a:t>
            </a:r>
            <a:r>
              <a:rPr lang="pt-BR" dirty="0">
                <a:solidFill>
                  <a:schemeClr val="tx1"/>
                </a:solidFill>
              </a:rPr>
              <a:t> O que é menor que uma bactéria? O que ocorre quando nos aproximamos das unidades de medida muito pequenas, como as que são </a:t>
            </a:r>
            <a:r>
              <a:rPr lang="pt-BR" dirty="0" smtClean="0">
                <a:solidFill>
                  <a:schemeClr val="tx1"/>
                </a:solidFill>
              </a:rPr>
              <a:t>utilizadas na </a:t>
            </a:r>
            <a:r>
              <a:rPr lang="pt-BR" dirty="0">
                <a:solidFill>
                  <a:schemeClr val="tx1"/>
                </a:solidFill>
              </a:rPr>
              <a:t>nanotecnologia? Os números muito pequenos ajudam a compreender o micro mundo que tem cada vez mais importância para o nosso dia a dia.</a:t>
            </a:r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pt-BR" dirty="0">
                <a:solidFill>
                  <a:schemeClr val="tx1"/>
                </a:solidFill>
              </a:rPr>
              <a:t>A </a:t>
            </a:r>
            <a:r>
              <a:rPr lang="pt-BR" dirty="0" smtClean="0">
                <a:solidFill>
                  <a:schemeClr val="tx1"/>
                </a:solidFill>
              </a:rPr>
              <a:t>física </a:t>
            </a:r>
            <a:r>
              <a:rPr lang="pt-BR" dirty="0">
                <a:solidFill>
                  <a:schemeClr val="tx1"/>
                </a:solidFill>
              </a:rPr>
              <a:t>quântica </a:t>
            </a:r>
            <a:r>
              <a:rPr lang="pt-BR" dirty="0" smtClean="0">
                <a:solidFill>
                  <a:schemeClr val="tx1"/>
                </a:solidFill>
              </a:rPr>
              <a:t>tem por hipótese básica, elaborada por </a:t>
            </a:r>
            <a:r>
              <a:rPr lang="pt-BR" dirty="0">
                <a:solidFill>
                  <a:schemeClr val="tx1"/>
                </a:solidFill>
              </a:rPr>
              <a:t>Planck em </a:t>
            </a:r>
            <a:r>
              <a:rPr lang="pt-BR" dirty="0" smtClean="0">
                <a:solidFill>
                  <a:schemeClr val="tx1"/>
                </a:solidFill>
              </a:rPr>
              <a:t>1900, </a:t>
            </a:r>
            <a:r>
              <a:rPr lang="pt-BR" dirty="0">
                <a:solidFill>
                  <a:schemeClr val="tx1"/>
                </a:solidFill>
              </a:rPr>
              <a:t>de que toda a energia é irradiada e absorvida na forma de elementos discretos chamados </a:t>
            </a:r>
            <a:r>
              <a:rPr lang="pt-BR" i="1" dirty="0" smtClean="0">
                <a:solidFill>
                  <a:schemeClr val="tx1"/>
                </a:solidFill>
              </a:rPr>
              <a:t>quanta </a:t>
            </a:r>
            <a:r>
              <a:rPr lang="pt-BR" dirty="0" smtClean="0">
                <a:solidFill>
                  <a:schemeClr val="tx1"/>
                </a:solidFill>
              </a:rPr>
              <a:t>(plural de </a:t>
            </a:r>
            <a:r>
              <a:rPr lang="pt-BR" i="1" dirty="0" smtClean="0">
                <a:solidFill>
                  <a:schemeClr val="tx1"/>
                </a:solidFill>
              </a:rPr>
              <a:t>quantum</a:t>
            </a:r>
            <a:r>
              <a:rPr lang="pt-BR" dirty="0" smtClean="0">
                <a:solidFill>
                  <a:schemeClr val="tx1"/>
                </a:solidFill>
              </a:rPr>
              <a:t>). 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Em </a:t>
            </a:r>
            <a:r>
              <a:rPr lang="pt-BR" dirty="0">
                <a:solidFill>
                  <a:schemeClr val="tx1"/>
                </a:solidFill>
              </a:rPr>
              <a:t>1905,  Albert Einstein postulou que a própria luz é formada por </a:t>
            </a:r>
            <a:r>
              <a:rPr lang="pt-BR" i="1" dirty="0">
                <a:solidFill>
                  <a:schemeClr val="tx1"/>
                </a:solidFill>
              </a:rPr>
              <a:t>quanta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discretos, que mais tarde seriam chamados de </a:t>
            </a:r>
            <a:r>
              <a:rPr lang="pt-BR" i="1" dirty="0" smtClean="0">
                <a:solidFill>
                  <a:schemeClr val="tx1"/>
                </a:solidFill>
              </a:rPr>
              <a:t>fótons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Bem, a questão aqui envolve a noção de </a:t>
            </a:r>
            <a:r>
              <a:rPr lang="pt-BR" i="1" dirty="0" smtClean="0">
                <a:solidFill>
                  <a:schemeClr val="tx1"/>
                </a:solidFill>
              </a:rPr>
              <a:t>discreto</a:t>
            </a:r>
            <a:r>
              <a:rPr lang="pt-BR" dirty="0" smtClean="0">
                <a:solidFill>
                  <a:schemeClr val="tx1"/>
                </a:solidFill>
              </a:rPr>
              <a:t>. O que é isso?</a:t>
            </a: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21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-335540" y="3068960"/>
            <a:ext cx="843961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pt-BR" altLang="pt-BR" sz="3200" dirty="0" smtClean="0">
                <a:latin typeface="+mn-lt"/>
                <a:cs typeface="+mn-cs"/>
              </a:rPr>
              <a:t>Essa revolução teve personagens importantes, </a:t>
            </a:r>
          </a:p>
          <a:p>
            <a:pPr lvl="1"/>
            <a:r>
              <a:rPr lang="pt-BR" altLang="pt-BR" sz="3200" dirty="0" smtClean="0">
                <a:latin typeface="+mn-lt"/>
                <a:cs typeface="+mn-cs"/>
              </a:rPr>
              <a:t>todos alemães:</a:t>
            </a:r>
          </a:p>
          <a:p>
            <a:pPr lvl="1"/>
            <a:r>
              <a:rPr lang="pt-BR" altLang="pt-BR" sz="3200" dirty="0" smtClean="0">
                <a:latin typeface="+mn-lt"/>
                <a:cs typeface="+mn-cs"/>
              </a:rPr>
              <a:t>Cantor, </a:t>
            </a:r>
            <a:r>
              <a:rPr lang="pt-BR" altLang="pt-BR" sz="3200" dirty="0" err="1" smtClean="0">
                <a:latin typeface="+mn-lt"/>
                <a:cs typeface="+mn-cs"/>
              </a:rPr>
              <a:t>Dedekind</a:t>
            </a:r>
            <a:r>
              <a:rPr lang="pt-BR" altLang="pt-BR" sz="3200" dirty="0" smtClean="0">
                <a:latin typeface="+mn-lt"/>
                <a:cs typeface="+mn-cs"/>
              </a:rPr>
              <a:t>, </a:t>
            </a:r>
            <a:r>
              <a:rPr lang="pt-BR" altLang="pt-BR" sz="3200" dirty="0" err="1" smtClean="0">
                <a:latin typeface="+mn-lt"/>
                <a:cs typeface="+mn-cs"/>
              </a:rPr>
              <a:t>Weierstrass</a:t>
            </a:r>
            <a:r>
              <a:rPr lang="pt-BR" altLang="pt-BR" sz="3200" dirty="0" smtClean="0">
                <a:latin typeface="+mn-lt"/>
                <a:cs typeface="+mn-cs"/>
              </a:rPr>
              <a:t>, Hilbert...</a:t>
            </a:r>
            <a:endParaRPr lang="pt-BR" altLang="pt-BR" sz="3200" dirty="0">
              <a:latin typeface="+mn-lt"/>
              <a:cs typeface="+mn-cs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116632"/>
            <a:ext cx="914399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3200" dirty="0" smtClean="0">
                <a:latin typeface="+mn-lt"/>
                <a:cs typeface="+mn-cs"/>
              </a:rPr>
              <a:t>A noção de número apenas foi mais bem esclarecida com a revolução matemática do século XIX e início do XX.</a:t>
            </a:r>
            <a:endParaRPr lang="pt-BR" altLang="pt-BR" sz="32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285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Cantor 1845-1918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350" y="1358900"/>
            <a:ext cx="30353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-324544" y="5715000"/>
            <a:ext cx="92998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pt-BR" altLang="pt-BR" sz="3200" dirty="0" smtClean="0">
                <a:latin typeface="+mn-lt"/>
                <a:cs typeface="+mn-cs"/>
              </a:rPr>
              <a:t>Georg </a:t>
            </a:r>
            <a:r>
              <a:rPr lang="pt-BR" altLang="pt-BR" sz="3200" dirty="0">
                <a:latin typeface="+mn-lt"/>
                <a:cs typeface="+mn-cs"/>
              </a:rPr>
              <a:t>Ferdinand Ludwig </a:t>
            </a:r>
            <a:r>
              <a:rPr lang="pt-BR" altLang="pt-BR" sz="3200" dirty="0" err="1">
                <a:latin typeface="+mn-lt"/>
                <a:cs typeface="+mn-cs"/>
              </a:rPr>
              <a:t>Philipp</a:t>
            </a:r>
            <a:r>
              <a:rPr lang="pt-BR" altLang="pt-BR" sz="3200" dirty="0">
                <a:latin typeface="+mn-lt"/>
                <a:cs typeface="+mn-cs"/>
              </a:rPr>
              <a:t> Cantor </a:t>
            </a:r>
            <a:r>
              <a:rPr lang="pt-BR" altLang="pt-BR" sz="3200" dirty="0" smtClean="0">
                <a:latin typeface="+mn-lt"/>
                <a:cs typeface="+mn-cs"/>
              </a:rPr>
              <a:t>(1845-1918)</a:t>
            </a:r>
            <a:endParaRPr lang="pt-BR" altLang="pt-BR" sz="3200" dirty="0">
              <a:latin typeface="+mn-lt"/>
              <a:cs typeface="+mn-cs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116632"/>
            <a:ext cx="914399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3200" dirty="0" smtClean="0">
                <a:latin typeface="+mn-lt"/>
                <a:cs typeface="+mn-cs"/>
              </a:rPr>
              <a:t>A noção de número apenas foi mais bem esclarecida com a revolução matemática do século XIX e início do XX.</a:t>
            </a:r>
            <a:endParaRPr lang="pt-BR" altLang="pt-BR" sz="32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404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0" y="116632"/>
            <a:ext cx="914399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3200" dirty="0" smtClean="0">
                <a:latin typeface="+mn-lt"/>
                <a:cs typeface="+mn-cs"/>
              </a:rPr>
              <a:t>A noção de número apenas foi mais bem esclarecida com a revolução matemática do século XIX e início do XX.</a:t>
            </a:r>
            <a:endParaRPr lang="pt-BR" altLang="pt-BR" sz="3200" dirty="0">
              <a:latin typeface="+mn-lt"/>
              <a:cs typeface="+mn-cs"/>
            </a:endParaRPr>
          </a:p>
        </p:txBody>
      </p:sp>
      <p:pic>
        <p:nvPicPr>
          <p:cNvPr id="5" name="Picture 2" descr="Cantor 1845-1918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50" y="1358900"/>
            <a:ext cx="35941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4544" y="5715000"/>
            <a:ext cx="92998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pt-BR" altLang="pt-BR" sz="3200" dirty="0" smtClean="0">
                <a:latin typeface="+mn-lt"/>
                <a:cs typeface="+mn-cs"/>
              </a:rPr>
              <a:t>Georg </a:t>
            </a:r>
            <a:r>
              <a:rPr lang="pt-BR" altLang="pt-BR" sz="3200" dirty="0">
                <a:latin typeface="+mn-lt"/>
                <a:cs typeface="+mn-cs"/>
              </a:rPr>
              <a:t>Ferdinand Ludwig </a:t>
            </a:r>
            <a:r>
              <a:rPr lang="pt-BR" altLang="pt-BR" sz="3200" dirty="0" err="1">
                <a:latin typeface="+mn-lt"/>
                <a:cs typeface="+mn-cs"/>
              </a:rPr>
              <a:t>Philipp</a:t>
            </a:r>
            <a:r>
              <a:rPr lang="pt-BR" altLang="pt-BR" sz="3200" dirty="0">
                <a:latin typeface="+mn-lt"/>
                <a:cs typeface="+mn-cs"/>
              </a:rPr>
              <a:t> Cantor </a:t>
            </a:r>
            <a:r>
              <a:rPr lang="pt-BR" altLang="pt-BR" sz="3200" dirty="0" smtClean="0">
                <a:latin typeface="+mn-lt"/>
                <a:cs typeface="+mn-cs"/>
              </a:rPr>
              <a:t>(1845-1918)</a:t>
            </a:r>
            <a:endParaRPr lang="pt-BR" altLang="pt-BR" sz="32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Dedekind 1831-1916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358900"/>
            <a:ext cx="32004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52284" y="5638800"/>
            <a:ext cx="81251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>
              <a:spcBef>
                <a:spcPts val="500"/>
              </a:spcBef>
              <a:spcAft>
                <a:spcPts val="500"/>
              </a:spcAft>
            </a:pPr>
            <a:r>
              <a:rPr lang="pt-BR" altLang="pt-BR" sz="3200" dirty="0">
                <a:latin typeface="+mn-lt"/>
                <a:cs typeface="+mn-cs"/>
              </a:rPr>
              <a:t>Julius </a:t>
            </a:r>
            <a:r>
              <a:rPr lang="pt-BR" altLang="pt-BR" sz="3200" dirty="0" err="1">
                <a:latin typeface="+mn-lt"/>
                <a:cs typeface="+mn-cs"/>
              </a:rPr>
              <a:t>Wihelm</a:t>
            </a:r>
            <a:r>
              <a:rPr lang="pt-BR" altLang="pt-BR" sz="3200" dirty="0">
                <a:latin typeface="+mn-lt"/>
                <a:cs typeface="+mn-cs"/>
              </a:rPr>
              <a:t> Richard </a:t>
            </a:r>
            <a:r>
              <a:rPr lang="pt-BR" altLang="pt-BR" sz="3200" dirty="0" err="1">
                <a:latin typeface="+mn-lt"/>
                <a:cs typeface="+mn-cs"/>
              </a:rPr>
              <a:t>Dedekind</a:t>
            </a:r>
            <a:r>
              <a:rPr lang="pt-BR" altLang="pt-BR" sz="3200" dirty="0">
                <a:latin typeface="+mn-lt"/>
                <a:cs typeface="+mn-cs"/>
              </a:rPr>
              <a:t> </a:t>
            </a:r>
            <a:r>
              <a:rPr lang="pt-BR" altLang="pt-BR" sz="3200" dirty="0" smtClean="0">
                <a:latin typeface="+mn-lt"/>
                <a:cs typeface="+mn-cs"/>
              </a:rPr>
              <a:t>(1831-1916)</a:t>
            </a:r>
            <a:endParaRPr lang="pt-BR" altLang="pt-BR" sz="32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62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52284" y="5638800"/>
            <a:ext cx="81251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>
              <a:spcBef>
                <a:spcPts val="500"/>
              </a:spcBef>
              <a:spcAft>
                <a:spcPts val="500"/>
              </a:spcAft>
            </a:pPr>
            <a:r>
              <a:rPr lang="pt-BR" altLang="pt-BR" sz="3200" dirty="0">
                <a:latin typeface="+mn-lt"/>
                <a:cs typeface="+mn-cs"/>
              </a:rPr>
              <a:t>Julius </a:t>
            </a:r>
            <a:r>
              <a:rPr lang="pt-BR" altLang="pt-BR" sz="3200" dirty="0" err="1">
                <a:latin typeface="+mn-lt"/>
                <a:cs typeface="+mn-cs"/>
              </a:rPr>
              <a:t>Wihelm</a:t>
            </a:r>
            <a:r>
              <a:rPr lang="pt-BR" altLang="pt-BR" sz="3200" dirty="0">
                <a:latin typeface="+mn-lt"/>
                <a:cs typeface="+mn-cs"/>
              </a:rPr>
              <a:t> Richard </a:t>
            </a:r>
            <a:r>
              <a:rPr lang="pt-BR" altLang="pt-BR" sz="3200" dirty="0" err="1">
                <a:latin typeface="+mn-lt"/>
                <a:cs typeface="+mn-cs"/>
              </a:rPr>
              <a:t>Dedekind</a:t>
            </a:r>
            <a:r>
              <a:rPr lang="pt-BR" altLang="pt-BR" sz="3200" dirty="0">
                <a:latin typeface="+mn-lt"/>
                <a:cs typeface="+mn-cs"/>
              </a:rPr>
              <a:t> </a:t>
            </a:r>
            <a:r>
              <a:rPr lang="pt-BR" altLang="pt-BR" sz="3200" dirty="0" smtClean="0">
                <a:latin typeface="+mn-lt"/>
                <a:cs typeface="+mn-cs"/>
              </a:rPr>
              <a:t>(1831-1916)</a:t>
            </a:r>
            <a:endParaRPr lang="pt-BR" altLang="pt-BR" sz="3200" dirty="0">
              <a:latin typeface="+mn-lt"/>
              <a:cs typeface="+mn-cs"/>
            </a:endParaRPr>
          </a:p>
        </p:txBody>
      </p:sp>
      <p:pic>
        <p:nvPicPr>
          <p:cNvPr id="4" name="Picture 2" descr="Dedekind 1831-1916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300" y="1358900"/>
            <a:ext cx="33274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72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52284" y="5638800"/>
            <a:ext cx="81251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>
              <a:spcBef>
                <a:spcPts val="500"/>
              </a:spcBef>
              <a:spcAft>
                <a:spcPts val="500"/>
              </a:spcAft>
            </a:pPr>
            <a:r>
              <a:rPr lang="pt-BR" altLang="pt-BR" sz="3200" dirty="0">
                <a:latin typeface="+mn-lt"/>
                <a:cs typeface="+mn-cs"/>
              </a:rPr>
              <a:t>Julius </a:t>
            </a:r>
            <a:r>
              <a:rPr lang="pt-BR" altLang="pt-BR" sz="3200" dirty="0" err="1">
                <a:latin typeface="+mn-lt"/>
                <a:cs typeface="+mn-cs"/>
              </a:rPr>
              <a:t>Wihelm</a:t>
            </a:r>
            <a:r>
              <a:rPr lang="pt-BR" altLang="pt-BR" sz="3200" dirty="0">
                <a:latin typeface="+mn-lt"/>
                <a:cs typeface="+mn-cs"/>
              </a:rPr>
              <a:t> Richard </a:t>
            </a:r>
            <a:r>
              <a:rPr lang="pt-BR" altLang="pt-BR" sz="3200" dirty="0" err="1">
                <a:latin typeface="+mn-lt"/>
                <a:cs typeface="+mn-cs"/>
              </a:rPr>
              <a:t>Dedekind</a:t>
            </a:r>
            <a:r>
              <a:rPr lang="pt-BR" altLang="pt-BR" sz="3200" dirty="0">
                <a:latin typeface="+mn-lt"/>
                <a:cs typeface="+mn-cs"/>
              </a:rPr>
              <a:t> </a:t>
            </a:r>
            <a:r>
              <a:rPr lang="pt-BR" altLang="pt-BR" sz="3200" dirty="0" smtClean="0">
                <a:latin typeface="+mn-lt"/>
                <a:cs typeface="+mn-cs"/>
              </a:rPr>
              <a:t>(1831-1916)</a:t>
            </a:r>
            <a:endParaRPr lang="pt-BR" altLang="pt-BR" sz="3200" dirty="0">
              <a:latin typeface="+mn-lt"/>
              <a:cs typeface="+mn-cs"/>
            </a:endParaRPr>
          </a:p>
        </p:txBody>
      </p:sp>
      <p:pic>
        <p:nvPicPr>
          <p:cNvPr id="6" name="Picture 2" descr="Dedekind 1831-1916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950" y="1358900"/>
            <a:ext cx="28321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021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251520" y="5015039"/>
            <a:ext cx="608381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>
              <a:spcBef>
                <a:spcPts val="500"/>
              </a:spcBef>
              <a:spcAft>
                <a:spcPts val="500"/>
              </a:spcAft>
            </a:pPr>
            <a:r>
              <a:rPr lang="pt-BR" altLang="pt-BR" sz="3200" dirty="0" err="1" smtClean="0">
                <a:latin typeface="+mn-lt"/>
                <a:cs typeface="+mn-cs"/>
              </a:rPr>
              <a:t>Dedekind</a:t>
            </a:r>
            <a:r>
              <a:rPr lang="pt-BR" altLang="pt-BR" sz="3200" dirty="0" smtClean="0">
                <a:latin typeface="+mn-lt"/>
                <a:cs typeface="+mn-cs"/>
              </a:rPr>
              <a:t> definiu matematicamente os números reais.</a:t>
            </a:r>
            <a:endParaRPr lang="pt-BR" altLang="pt-BR" sz="3200" dirty="0">
              <a:latin typeface="+mn-lt"/>
              <a:cs typeface="+mn-cs"/>
            </a:endParaRPr>
          </a:p>
        </p:txBody>
      </p:sp>
      <p:pic>
        <p:nvPicPr>
          <p:cNvPr id="6" name="Picture 2" descr="Dedekind 1831-1916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370" y="2717800"/>
            <a:ext cx="28321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antor 1845-1918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941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11960" y="332656"/>
            <a:ext cx="449963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>
              <a:spcBef>
                <a:spcPts val="500"/>
              </a:spcBef>
              <a:spcAft>
                <a:spcPts val="500"/>
              </a:spcAft>
            </a:pPr>
            <a:r>
              <a:rPr lang="pt-BR" altLang="pt-BR" sz="3200" dirty="0" smtClean="0">
                <a:latin typeface="+mn-lt"/>
                <a:cs typeface="+mn-cs"/>
              </a:rPr>
              <a:t>Cantor </a:t>
            </a:r>
            <a:r>
              <a:rPr lang="pt-BR" altLang="pt-BR" sz="3200" dirty="0" err="1" smtClean="0">
                <a:latin typeface="+mn-lt"/>
                <a:cs typeface="+mn-cs"/>
              </a:rPr>
              <a:t>propos</a:t>
            </a:r>
            <a:r>
              <a:rPr lang="pt-BR" altLang="pt-BR" sz="3200" dirty="0" smtClean="0">
                <a:latin typeface="+mn-lt"/>
                <a:cs typeface="+mn-cs"/>
              </a:rPr>
              <a:t> a ideia da continuidade da reta real e definiu os conjuntos numéricos.</a:t>
            </a:r>
            <a:endParaRPr lang="pt-BR" altLang="pt-BR" sz="32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90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797080" y="5373688"/>
            <a:ext cx="7740324" cy="120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 algn="ctr">
              <a:spcBef>
                <a:spcPts val="500"/>
              </a:spcBef>
              <a:spcAft>
                <a:spcPts val="500"/>
              </a:spcAft>
            </a:pPr>
            <a:r>
              <a:rPr lang="pt-BR" sz="3200" dirty="0"/>
              <a:t>Karl Theodor Wilhelm </a:t>
            </a:r>
            <a:r>
              <a:rPr lang="pt-BR" sz="3200" dirty="0" err="1"/>
              <a:t>Weierstrass</a:t>
            </a:r>
            <a:r>
              <a:rPr lang="pt-BR" sz="3200" dirty="0"/>
              <a:t> </a:t>
            </a:r>
          </a:p>
          <a:p>
            <a:pPr lvl="1" algn="ctr">
              <a:spcBef>
                <a:spcPts val="500"/>
              </a:spcBef>
              <a:spcAft>
                <a:spcPts val="500"/>
              </a:spcAft>
            </a:pPr>
            <a:r>
              <a:rPr lang="pt-BR" sz="3200" dirty="0" smtClean="0"/>
              <a:t>1815-1897</a:t>
            </a:r>
            <a:endParaRPr lang="pt-BR" sz="3200" dirty="0"/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0" y="836613"/>
            <a:ext cx="52197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sz="3200" dirty="0" smtClean="0"/>
              <a:t>Mas foi </a:t>
            </a:r>
            <a:r>
              <a:rPr lang="pt-BR" sz="3200" dirty="0" err="1" smtClean="0"/>
              <a:t>Weierstrass</a:t>
            </a:r>
            <a:r>
              <a:rPr lang="pt-BR" sz="3200" dirty="0" smtClean="0"/>
              <a:t> quem aplicou a ideia dos reais às funções e ao Cálculo Diferencial e Integral.</a:t>
            </a:r>
          </a:p>
          <a:p>
            <a:r>
              <a:rPr lang="pt-BR" sz="3200" dirty="0" smtClean="0"/>
              <a:t>E ele foi </a:t>
            </a:r>
            <a:r>
              <a:rPr lang="pt-BR" sz="3200" dirty="0"/>
              <a:t>professor do </a:t>
            </a:r>
            <a:r>
              <a:rPr lang="pt-BR" sz="3200" dirty="0" smtClean="0"/>
              <a:t>Ensino Médio até </a:t>
            </a:r>
            <a:r>
              <a:rPr lang="pt-BR" sz="3200" dirty="0"/>
              <a:t>os 40 anos, </a:t>
            </a:r>
            <a:r>
              <a:rPr lang="pt-BR" sz="3200" dirty="0" smtClean="0"/>
              <a:t>e somente então entrou </a:t>
            </a:r>
            <a:r>
              <a:rPr lang="pt-BR" sz="3200" dirty="0"/>
              <a:t>para a academia.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700" y="620688"/>
            <a:ext cx="3351270" cy="418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63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0" y="346204"/>
            <a:ext cx="4787900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sz="3200" dirty="0">
                <a:latin typeface="+mj-lt"/>
              </a:rPr>
              <a:t>No colégio</a:t>
            </a:r>
            <a:r>
              <a:rPr lang="pt-BR" sz="3200" dirty="0" smtClean="0">
                <a:latin typeface="+mj-lt"/>
              </a:rPr>
              <a:t>, por 15 anos </a:t>
            </a:r>
            <a:r>
              <a:rPr lang="pt-BR" sz="3200" dirty="0">
                <a:latin typeface="+mj-lt"/>
              </a:rPr>
              <a:t>lecionou </a:t>
            </a:r>
            <a:r>
              <a:rPr lang="pt-BR" sz="3200" dirty="0" smtClean="0">
                <a:latin typeface="+mj-lt"/>
              </a:rPr>
              <a:t>diversas disciplinas Matemática</a:t>
            </a:r>
            <a:r>
              <a:rPr lang="pt-BR" sz="3200" dirty="0">
                <a:latin typeface="+mj-lt"/>
              </a:rPr>
              <a:t>, </a:t>
            </a:r>
            <a:r>
              <a:rPr lang="pt-BR" sz="3200" dirty="0" smtClean="0">
                <a:latin typeface="+mj-lt"/>
              </a:rPr>
              <a:t>Física</a:t>
            </a:r>
            <a:r>
              <a:rPr lang="pt-BR" sz="3200" dirty="0">
                <a:latin typeface="+mj-lt"/>
              </a:rPr>
              <a:t>, Botânica, Geografia, História, Alemão, Caligrafia e até mesmo Ginástica. </a:t>
            </a:r>
          </a:p>
          <a:p>
            <a:r>
              <a:rPr lang="pt-BR" sz="3200" dirty="0" smtClean="0">
                <a:latin typeface="+mj-lt"/>
              </a:rPr>
              <a:t>Foi </a:t>
            </a:r>
            <a:r>
              <a:rPr lang="pt-BR" sz="3200" dirty="0">
                <a:latin typeface="+mj-lt"/>
              </a:rPr>
              <a:t>o mais importante </a:t>
            </a:r>
            <a:r>
              <a:rPr lang="pt-BR" sz="2800" dirty="0"/>
              <a:t>professor de alunos de matemática superior.</a:t>
            </a:r>
          </a:p>
          <a:p>
            <a:endParaRPr lang="pt-BR" sz="2800" dirty="0"/>
          </a:p>
        </p:txBody>
      </p:sp>
      <p:pic>
        <p:nvPicPr>
          <p:cNvPr id="4" name="Picture 2" descr="Weierstrass 1815-1897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763" y="404813"/>
            <a:ext cx="3209925" cy="472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1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Pergunta do meu filho André com 5 anos (com cara de quem já sabia a resposta):</a:t>
            </a: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O </a:t>
            </a:r>
            <a:r>
              <a:rPr lang="pt-BR" dirty="0">
                <a:solidFill>
                  <a:schemeClr val="tx1"/>
                </a:solidFill>
              </a:rPr>
              <a:t>que é menor que uma bactéria? </a:t>
            </a:r>
            <a:endParaRPr lang="pt-BR" altLang="pt-BR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http://4.bp.blogspot.com/-PAQ6Wdb85Mw/TerL535ti3I/AAAAAAAASCE/p-ewK1SsoiI/s1600/e-co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764478"/>
            <a:ext cx="2088232" cy="254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48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3389312" y="60454"/>
            <a:ext cx="5754688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/>
              <a:t>Como professor, </a:t>
            </a:r>
            <a:r>
              <a:rPr lang="en-US" sz="3200" dirty="0" err="1" smtClean="0"/>
              <a:t>Weierstrass</a:t>
            </a:r>
            <a:r>
              <a:rPr lang="en-US" sz="3200" dirty="0" smtClean="0"/>
              <a:t> </a:t>
            </a:r>
            <a:r>
              <a:rPr lang="en-US" sz="3200" dirty="0" err="1" smtClean="0"/>
              <a:t>tinha</a:t>
            </a:r>
            <a:r>
              <a:rPr lang="en-US" sz="3200" dirty="0" smtClean="0"/>
              <a:t> </a:t>
            </a:r>
            <a:r>
              <a:rPr lang="en-US" sz="3200" dirty="0" err="1" smtClean="0"/>
              <a:t>habilidades</a:t>
            </a:r>
            <a:r>
              <a:rPr lang="en-US" sz="3200" dirty="0" smtClean="0"/>
              <a:t> </a:t>
            </a:r>
            <a:r>
              <a:rPr lang="en-US" sz="3200" dirty="0" err="1" smtClean="0"/>
              <a:t>como</a:t>
            </a:r>
            <a:r>
              <a:rPr lang="en-US" sz="3200" dirty="0" smtClean="0"/>
              <a:t> professor </a:t>
            </a:r>
            <a:r>
              <a:rPr lang="en-US" sz="3200" dirty="0" err="1" smtClean="0"/>
              <a:t>que</a:t>
            </a:r>
            <a:r>
              <a:rPr lang="en-US" sz="3200" dirty="0" smtClean="0"/>
              <a:t> o </a:t>
            </a:r>
            <a:r>
              <a:rPr lang="en-US" sz="3200" dirty="0" err="1" smtClean="0"/>
              <a:t>tornaram</a:t>
            </a:r>
            <a:r>
              <a:rPr lang="en-US" sz="3200" dirty="0" smtClean="0"/>
              <a:t> </a:t>
            </a:r>
            <a:r>
              <a:rPr lang="en-US" sz="3200" dirty="0" err="1" smtClean="0"/>
              <a:t>mundialmente</a:t>
            </a:r>
            <a:r>
              <a:rPr lang="en-US" sz="3200" dirty="0" smtClean="0"/>
              <a:t> </a:t>
            </a:r>
            <a:r>
              <a:rPr lang="en-US" sz="3200" dirty="0" err="1" smtClean="0"/>
              <a:t>famoso</a:t>
            </a:r>
            <a:r>
              <a:rPr lang="en-US" sz="3200" dirty="0" smtClean="0"/>
              <a:t>. </a:t>
            </a:r>
            <a:r>
              <a:rPr lang="en-US" sz="3200" dirty="0" err="1" smtClean="0"/>
              <a:t>Além</a:t>
            </a:r>
            <a:r>
              <a:rPr lang="en-US" sz="3200" dirty="0" smtClean="0"/>
              <a:t> disso, </a:t>
            </a:r>
            <a:r>
              <a:rPr lang="en-US" sz="3200" dirty="0" err="1" smtClean="0"/>
              <a:t>ele</a:t>
            </a:r>
            <a:r>
              <a:rPr lang="en-US" sz="3200" dirty="0" smtClean="0"/>
              <a:t> </a:t>
            </a:r>
            <a:r>
              <a:rPr lang="en-US" sz="3200" dirty="0" err="1" smtClean="0"/>
              <a:t>ficou</a:t>
            </a:r>
            <a:r>
              <a:rPr lang="en-US" sz="3200" dirty="0" smtClean="0"/>
              <a:t> </a:t>
            </a:r>
            <a:r>
              <a:rPr lang="en-US" sz="3200" dirty="0" err="1" smtClean="0"/>
              <a:t>tornou</a:t>
            </a:r>
            <a:r>
              <a:rPr lang="en-US" sz="3200" dirty="0" smtClean="0"/>
              <a:t>-se </a:t>
            </a:r>
            <a:r>
              <a:rPr lang="en-US" sz="3200" dirty="0" err="1" smtClean="0"/>
              <a:t>muito</a:t>
            </a:r>
            <a:r>
              <a:rPr lang="en-US" sz="3200" dirty="0" smtClean="0"/>
              <a:t> </a:t>
            </a:r>
            <a:r>
              <a:rPr lang="en-US" sz="3200" dirty="0" err="1" smtClean="0"/>
              <a:t>procurado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sua</a:t>
            </a:r>
            <a:r>
              <a:rPr lang="en-US" sz="3200" dirty="0" smtClean="0"/>
              <a:t> </a:t>
            </a:r>
            <a:r>
              <a:rPr lang="en-US" sz="3200" dirty="0" err="1" smtClean="0"/>
              <a:t>disponibilidade</a:t>
            </a:r>
            <a:r>
              <a:rPr lang="en-US" sz="3200" dirty="0" smtClean="0"/>
              <a:t> </a:t>
            </a:r>
            <a:r>
              <a:rPr lang="en-US" sz="3200" dirty="0" err="1" smtClean="0"/>
              <a:t>constante</a:t>
            </a:r>
            <a:r>
              <a:rPr lang="en-US" sz="3200" dirty="0" smtClean="0"/>
              <a:t>, e </a:t>
            </a:r>
            <a:r>
              <a:rPr lang="en-US" sz="3200" dirty="0" err="1" smtClean="0"/>
              <a:t>seu</a:t>
            </a:r>
            <a:r>
              <a:rPr lang="en-US" sz="3200" dirty="0" smtClean="0"/>
              <a:t> </a:t>
            </a:r>
            <a:r>
              <a:rPr lang="en-US" sz="3200" dirty="0" err="1" smtClean="0"/>
              <a:t>hábito</a:t>
            </a:r>
            <a:r>
              <a:rPr lang="en-US" sz="3200" dirty="0" smtClean="0"/>
              <a:t> de </a:t>
            </a:r>
            <a:r>
              <a:rPr lang="en-US" sz="3200" dirty="0" err="1" smtClean="0"/>
              <a:t>beber</a:t>
            </a:r>
            <a:r>
              <a:rPr lang="en-US" sz="3200" dirty="0" smtClean="0"/>
              <a:t> com </a:t>
            </a:r>
            <a:r>
              <a:rPr lang="en-US" sz="3200" dirty="0" err="1" smtClean="0"/>
              <a:t>os</a:t>
            </a:r>
            <a:r>
              <a:rPr lang="en-US" sz="3200" dirty="0" smtClean="0"/>
              <a:t> </a:t>
            </a:r>
            <a:r>
              <a:rPr lang="en-US" sz="3200" dirty="0" err="1" smtClean="0"/>
              <a:t>estudantes</a:t>
            </a:r>
            <a:r>
              <a:rPr lang="en-US" sz="3200" dirty="0" smtClean="0"/>
              <a:t> (</a:t>
            </a:r>
            <a:r>
              <a:rPr lang="en-US" sz="3200" dirty="0" err="1" smtClean="0"/>
              <a:t>ele</a:t>
            </a:r>
            <a:r>
              <a:rPr lang="en-US" sz="3200" dirty="0" smtClean="0"/>
              <a:t>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geral</a:t>
            </a:r>
            <a:r>
              <a:rPr lang="en-US" sz="3200" dirty="0" smtClean="0"/>
              <a:t> era </a:t>
            </a:r>
            <a:r>
              <a:rPr lang="en-US" sz="3200" dirty="0" err="1" smtClean="0"/>
              <a:t>quem</a:t>
            </a:r>
            <a:r>
              <a:rPr lang="en-US" sz="3200" dirty="0" smtClean="0"/>
              <a:t> </a:t>
            </a:r>
            <a:r>
              <a:rPr lang="en-US" sz="3200" dirty="0" err="1" smtClean="0"/>
              <a:t>pagava</a:t>
            </a:r>
            <a:r>
              <a:rPr lang="en-US" sz="3200" dirty="0" smtClean="0"/>
              <a:t>) e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enxergar</a:t>
            </a:r>
            <a:r>
              <a:rPr lang="en-US" sz="3200" dirty="0" smtClean="0"/>
              <a:t> o </a:t>
            </a:r>
            <a:r>
              <a:rPr lang="en-US" sz="3200" dirty="0" err="1" smtClean="0"/>
              <a:t>futuro</a:t>
            </a:r>
            <a:r>
              <a:rPr lang="en-US" sz="3200" dirty="0" smtClean="0"/>
              <a:t> dos </a:t>
            </a:r>
            <a:r>
              <a:rPr lang="en-US" sz="3200" dirty="0" err="1" smtClean="0"/>
              <a:t>alunos</a:t>
            </a:r>
            <a:r>
              <a:rPr lang="en-US" sz="3200" dirty="0" smtClean="0"/>
              <a:t>.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" y="1844824"/>
            <a:ext cx="3384376" cy="413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7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3422601" y="836712"/>
            <a:ext cx="5754688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err="1" smtClean="0"/>
              <a:t>Weierstrass</a:t>
            </a:r>
            <a:r>
              <a:rPr lang="en-US" sz="3200" dirty="0" smtClean="0"/>
              <a:t> </a:t>
            </a:r>
            <a:r>
              <a:rPr lang="en-US" sz="3200" dirty="0" err="1" smtClean="0"/>
              <a:t>depois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se </a:t>
            </a:r>
            <a:r>
              <a:rPr lang="en-US" sz="3200" dirty="0" err="1" smtClean="0"/>
              <a:t>tornou</a:t>
            </a:r>
            <a:r>
              <a:rPr lang="en-US" sz="3200" dirty="0" smtClean="0"/>
              <a:t> professor </a:t>
            </a:r>
            <a:r>
              <a:rPr lang="en-US" sz="3200" dirty="0" err="1" smtClean="0"/>
              <a:t>universitário</a:t>
            </a:r>
            <a:r>
              <a:rPr lang="en-US" sz="3200" dirty="0" smtClean="0"/>
              <a:t> </a:t>
            </a:r>
            <a:r>
              <a:rPr lang="en-US" sz="3200" dirty="0" err="1" smtClean="0"/>
              <a:t>não</a:t>
            </a:r>
            <a:r>
              <a:rPr lang="en-US" sz="3200" dirty="0" smtClean="0"/>
              <a:t> </a:t>
            </a:r>
            <a:r>
              <a:rPr lang="en-US" sz="3200" dirty="0" err="1" smtClean="0"/>
              <a:t>escrevia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lousa</a:t>
            </a:r>
            <a:r>
              <a:rPr lang="en-US" sz="3200" dirty="0" smtClean="0"/>
              <a:t> – </a:t>
            </a:r>
            <a:r>
              <a:rPr lang="en-US" sz="3200" dirty="0" err="1" smtClean="0"/>
              <a:t>ficava</a:t>
            </a:r>
            <a:r>
              <a:rPr lang="en-US" sz="3200" dirty="0" smtClean="0"/>
              <a:t> </a:t>
            </a:r>
            <a:r>
              <a:rPr lang="en-US" sz="3200" dirty="0" err="1" smtClean="0"/>
              <a:t>sentado</a:t>
            </a:r>
            <a:r>
              <a:rPr lang="en-US" sz="3200" dirty="0" smtClean="0"/>
              <a:t>. Um </a:t>
            </a:r>
            <a:r>
              <a:rPr lang="en-US" sz="3200" dirty="0" err="1" smtClean="0"/>
              <a:t>aluno</a:t>
            </a:r>
            <a:r>
              <a:rPr lang="en-US" sz="3200" dirty="0" smtClean="0"/>
              <a:t> </a:t>
            </a:r>
            <a:r>
              <a:rPr lang="en-US" sz="3200" dirty="0" err="1" smtClean="0"/>
              <a:t>escrevia</a:t>
            </a:r>
            <a:r>
              <a:rPr lang="en-US" sz="3200" dirty="0" smtClean="0"/>
              <a:t>. </a:t>
            </a:r>
            <a:r>
              <a:rPr lang="en-US" sz="3200" dirty="0" err="1" smtClean="0"/>
              <a:t>Havia</a:t>
            </a:r>
            <a:r>
              <a:rPr lang="en-US" sz="3200" dirty="0" smtClean="0"/>
              <a:t> </a:t>
            </a:r>
            <a:r>
              <a:rPr lang="en-US" sz="3200" dirty="0" err="1" smtClean="0"/>
              <a:t>aulas</a:t>
            </a:r>
            <a:r>
              <a:rPr lang="en-US" sz="3200" dirty="0" smtClean="0"/>
              <a:t> com </a:t>
            </a:r>
            <a:r>
              <a:rPr lang="en-US" sz="3200" dirty="0" err="1" smtClean="0"/>
              <a:t>mais</a:t>
            </a:r>
            <a:r>
              <a:rPr lang="en-US" sz="3200" dirty="0" smtClean="0"/>
              <a:t> de 250 </a:t>
            </a:r>
            <a:r>
              <a:rPr lang="en-US" sz="3200" dirty="0" err="1" smtClean="0"/>
              <a:t>pessoas</a:t>
            </a:r>
            <a:r>
              <a:rPr lang="en-US" sz="3200" dirty="0" smtClean="0"/>
              <a:t>. </a:t>
            </a:r>
            <a:r>
              <a:rPr lang="en-US" sz="3200" dirty="0" err="1" smtClean="0"/>
              <a:t>Os</a:t>
            </a:r>
            <a:r>
              <a:rPr lang="en-US" sz="3200" dirty="0" smtClean="0"/>
              <a:t> </a:t>
            </a:r>
            <a:r>
              <a:rPr lang="en-US" sz="3200" dirty="0" err="1" smtClean="0"/>
              <a:t>alunos</a:t>
            </a:r>
            <a:r>
              <a:rPr lang="en-US" sz="3200" dirty="0" smtClean="0"/>
              <a:t> </a:t>
            </a:r>
            <a:r>
              <a:rPr lang="en-US" sz="3200" dirty="0" err="1" smtClean="0"/>
              <a:t>eram</a:t>
            </a:r>
            <a:r>
              <a:rPr lang="en-US" sz="3200" dirty="0" smtClean="0"/>
              <a:t> o </a:t>
            </a:r>
            <a:r>
              <a:rPr lang="en-US" sz="3200" dirty="0" err="1" smtClean="0"/>
              <a:t>centro</a:t>
            </a:r>
            <a:r>
              <a:rPr lang="en-US" sz="3200" dirty="0" smtClean="0"/>
              <a:t> das </a:t>
            </a:r>
            <a:r>
              <a:rPr lang="en-US" sz="3200" dirty="0" err="1" smtClean="0"/>
              <a:t>suas</a:t>
            </a:r>
            <a:r>
              <a:rPr lang="en-US" sz="3200" dirty="0" smtClean="0"/>
              <a:t> </a:t>
            </a:r>
            <a:r>
              <a:rPr lang="en-US" sz="3200" dirty="0" err="1" smtClean="0"/>
              <a:t>preocupações</a:t>
            </a:r>
            <a:r>
              <a:rPr lang="en-US" sz="3200" dirty="0" smtClean="0"/>
              <a:t>. </a:t>
            </a:r>
            <a:r>
              <a:rPr lang="en-US" sz="3200" dirty="0" err="1" smtClean="0"/>
              <a:t>Ele</a:t>
            </a:r>
            <a:r>
              <a:rPr lang="en-US" sz="3200" dirty="0" smtClean="0"/>
              <a:t> </a:t>
            </a:r>
            <a:r>
              <a:rPr lang="en-US" sz="3200" dirty="0" err="1" smtClean="0"/>
              <a:t>tinha</a:t>
            </a:r>
            <a:r>
              <a:rPr lang="en-US" sz="3200" dirty="0" smtClean="0"/>
              <a:t> </a:t>
            </a:r>
            <a:r>
              <a:rPr lang="en-US" sz="3200" dirty="0" err="1" smtClean="0"/>
              <a:t>muita</a:t>
            </a:r>
            <a:r>
              <a:rPr lang="en-US" sz="3200" dirty="0" smtClean="0"/>
              <a:t> </a:t>
            </a:r>
            <a:r>
              <a:rPr lang="en-US" sz="3200" dirty="0" err="1" smtClean="0"/>
              <a:t>paciência</a:t>
            </a:r>
            <a:r>
              <a:rPr lang="en-US" sz="3200" dirty="0" smtClean="0"/>
              <a:t> – era </a:t>
            </a:r>
            <a:r>
              <a:rPr lang="en-US" sz="3200" dirty="0" err="1" smtClean="0"/>
              <a:t>famoso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seu</a:t>
            </a:r>
            <a:r>
              <a:rPr lang="en-US" sz="3200" dirty="0" smtClean="0"/>
              <a:t> rigor.</a:t>
            </a:r>
          </a:p>
        </p:txBody>
      </p:sp>
      <p:pic>
        <p:nvPicPr>
          <p:cNvPr id="4" name="Picture 6" descr="Weierstrass 1815-1897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98" y="1212938"/>
            <a:ext cx="3170214" cy="3771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21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1768475"/>
            <a:ext cx="9144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PT" sz="1200" b="1">
                <a:latin typeface="Verdana" pitchFamily="34" charset="0"/>
                <a:cs typeface="Times New Roman" pitchFamily="18" charset="0"/>
              </a:rPr>
              <a:t> </a:t>
            </a:r>
            <a:endParaRPr lang="pt-PT" sz="1000">
              <a:latin typeface="Verdana" pitchFamily="34" charset="0"/>
              <a:cs typeface="Times New Roman" pitchFamily="18" charset="0"/>
            </a:endParaRPr>
          </a:p>
          <a:p>
            <a:pPr eaLnBrk="0" hangingPunct="0"/>
            <a:endParaRPr lang="pt-PT" sz="2400">
              <a:latin typeface="Verdana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6459538"/>
            <a:ext cx="9144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PT" sz="1200">
                <a:latin typeface="Verdana" pitchFamily="34" charset="0"/>
                <a:cs typeface="Times New Roman" pitchFamily="18" charset="0"/>
              </a:rPr>
              <a:t> </a:t>
            </a:r>
            <a:endParaRPr lang="pt-PT" sz="1000">
              <a:latin typeface="Verdana" pitchFamily="34" charset="0"/>
              <a:cs typeface="Times New Roman" pitchFamily="18" charset="0"/>
            </a:endParaRPr>
          </a:p>
          <a:p>
            <a:pPr eaLnBrk="0" hangingPunct="0"/>
            <a:endParaRPr lang="pt-PT" sz="2400">
              <a:latin typeface="Verdana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784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dirty="0" smtClean="0"/>
              <a:t>Alguns dos alunos mais famosos de </a:t>
            </a:r>
            <a:r>
              <a:rPr lang="en-US" dirty="0" err="1" smtClean="0"/>
              <a:t>Weierstrass</a:t>
            </a:r>
            <a:r>
              <a:rPr lang="en-US" dirty="0" smtClean="0"/>
              <a:t> (100 deles se </a:t>
            </a:r>
            <a:r>
              <a:rPr lang="en-US" dirty="0" err="1" smtClean="0"/>
              <a:t>tornaram</a:t>
            </a:r>
            <a:r>
              <a:rPr lang="en-US" dirty="0" smtClean="0"/>
              <a:t> </a:t>
            </a:r>
            <a:r>
              <a:rPr lang="en-US" dirty="0" err="1" smtClean="0"/>
              <a:t>professores</a:t>
            </a:r>
            <a:r>
              <a:rPr lang="en-US" dirty="0" smtClean="0"/>
              <a:t> </a:t>
            </a:r>
            <a:r>
              <a:rPr lang="en-US" dirty="0" err="1" smtClean="0"/>
              <a:t>universitários</a:t>
            </a:r>
            <a:r>
              <a:rPr lang="en-US" dirty="0" smtClean="0"/>
              <a:t>):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Georg </a:t>
            </a:r>
            <a:r>
              <a:rPr lang="pt-BR" dirty="0"/>
              <a:t>Cantor, </a:t>
            </a:r>
            <a:endParaRPr lang="pt-BR" dirty="0" smtClean="0"/>
          </a:p>
          <a:p>
            <a:r>
              <a:rPr lang="pt-BR" dirty="0" smtClean="0"/>
              <a:t>Sofia </a:t>
            </a:r>
            <a:r>
              <a:rPr lang="pt-BR" dirty="0" err="1"/>
              <a:t>Kovalevskaia</a:t>
            </a:r>
            <a:r>
              <a:rPr lang="pt-BR" dirty="0"/>
              <a:t>, </a:t>
            </a:r>
            <a:endParaRPr lang="pt-BR" dirty="0" smtClean="0"/>
          </a:p>
          <a:p>
            <a:r>
              <a:rPr lang="pt-BR" dirty="0" err="1" smtClean="0"/>
              <a:t>Lazarus</a:t>
            </a:r>
            <a:r>
              <a:rPr lang="pt-BR" dirty="0" smtClean="0"/>
              <a:t> </a:t>
            </a:r>
            <a:r>
              <a:rPr lang="pt-BR" dirty="0" err="1" smtClean="0"/>
              <a:t>Fuchs</a:t>
            </a:r>
            <a:r>
              <a:rPr lang="pt-BR" dirty="0" smtClean="0"/>
              <a:t>, </a:t>
            </a:r>
          </a:p>
          <a:p>
            <a:r>
              <a:rPr lang="pt-BR" dirty="0" smtClean="0"/>
              <a:t>Hermann </a:t>
            </a:r>
            <a:r>
              <a:rPr lang="pt-BR" dirty="0" err="1" smtClean="0"/>
              <a:t>Amandus</a:t>
            </a:r>
            <a:r>
              <a:rPr lang="pt-BR" dirty="0" smtClean="0"/>
              <a:t> </a:t>
            </a:r>
            <a:r>
              <a:rPr lang="de-DE" dirty="0" smtClean="0"/>
              <a:t>Schwarz</a:t>
            </a:r>
            <a:r>
              <a:rPr lang="de-DE" dirty="0"/>
              <a:t>, </a:t>
            </a:r>
            <a:endParaRPr lang="de-DE" dirty="0" smtClean="0"/>
          </a:p>
          <a:p>
            <a:r>
              <a:rPr lang="de-DE" dirty="0" smtClean="0"/>
              <a:t>Friedrich </a:t>
            </a:r>
            <a:r>
              <a:rPr lang="de-DE" dirty="0"/>
              <a:t>Schottky, </a:t>
            </a:r>
            <a:endParaRPr lang="de-DE" dirty="0" smtClean="0"/>
          </a:p>
          <a:p>
            <a:r>
              <a:rPr lang="de-DE" dirty="0" smtClean="0"/>
              <a:t>Ferdinand </a:t>
            </a:r>
            <a:r>
              <a:rPr lang="de-DE" dirty="0"/>
              <a:t>Georg Frobenius, </a:t>
            </a:r>
            <a:endParaRPr lang="de-DE" dirty="0" smtClean="0"/>
          </a:p>
          <a:p>
            <a:r>
              <a:rPr lang="de-DE" dirty="0" smtClean="0"/>
              <a:t>Hermann </a:t>
            </a:r>
            <a:r>
              <a:rPr lang="de-DE" dirty="0"/>
              <a:t>Minkowski,</a:t>
            </a:r>
          </a:p>
          <a:p>
            <a:r>
              <a:rPr lang="en-US" dirty="0" smtClean="0"/>
              <a:t>Carle </a:t>
            </a:r>
            <a:r>
              <a:rPr lang="en-US" dirty="0" err="1"/>
              <a:t>Runge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Ludwig </a:t>
            </a:r>
            <a:r>
              <a:rPr lang="en-US" dirty="0"/>
              <a:t>Boltzmann, </a:t>
            </a:r>
            <a:endParaRPr lang="en-US" dirty="0" smtClean="0"/>
          </a:p>
          <a:p>
            <a:r>
              <a:rPr lang="en-US" dirty="0" smtClean="0"/>
              <a:t>Max Planck...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pt-BR" sz="2400" dirty="0">
              <a:latin typeface="Verdana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80728"/>
            <a:ext cx="2967530" cy="3609757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670" y="3762369"/>
            <a:ext cx="2352675" cy="3048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500" y="3323660"/>
            <a:ext cx="1800225" cy="253365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205" y="715506"/>
            <a:ext cx="2349119" cy="285751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376" y="2906604"/>
            <a:ext cx="2205357" cy="268263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175" y="787311"/>
            <a:ext cx="2180060" cy="288902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004572"/>
            <a:ext cx="2409825" cy="285273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490" y="1766453"/>
            <a:ext cx="1895270" cy="2733563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175" y="1583522"/>
            <a:ext cx="2086086" cy="2646164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215" y="3896452"/>
            <a:ext cx="2395490" cy="291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50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3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3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3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33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3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33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3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33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33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408113"/>
            <a:ext cx="9144000" cy="38258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en-GB" sz="4000" dirty="0" err="1">
                <a:latin typeface="Verdana" pitchFamily="34" charset="0"/>
              </a:rPr>
              <a:t>Assim</a:t>
            </a:r>
            <a:r>
              <a:rPr lang="en-GB" sz="4000" dirty="0">
                <a:latin typeface="Verdana" pitchFamily="34" charset="0"/>
              </a:rPr>
              <a:t>, Max Planck e a </a:t>
            </a:r>
            <a:r>
              <a:rPr lang="en-GB" sz="4000" dirty="0" err="1">
                <a:latin typeface="Verdana" pitchFamily="34" charset="0"/>
              </a:rPr>
              <a:t>física</a:t>
            </a:r>
            <a:r>
              <a:rPr lang="en-GB" sz="4000" dirty="0">
                <a:latin typeface="Verdana" pitchFamily="34" charset="0"/>
              </a:rPr>
              <a:t> </a:t>
            </a:r>
            <a:r>
              <a:rPr lang="en-GB" sz="4000" dirty="0" err="1">
                <a:latin typeface="Verdana" pitchFamily="34" charset="0"/>
              </a:rPr>
              <a:t>quantica</a:t>
            </a:r>
            <a:r>
              <a:rPr lang="en-GB" sz="4000" dirty="0">
                <a:latin typeface="Verdana" pitchFamily="34" charset="0"/>
              </a:rPr>
              <a:t> se </a:t>
            </a:r>
            <a:r>
              <a:rPr lang="en-GB" sz="4000" dirty="0" err="1">
                <a:latin typeface="Verdana" pitchFamily="34" charset="0"/>
              </a:rPr>
              <a:t>valeram</a:t>
            </a:r>
            <a:r>
              <a:rPr lang="en-GB" sz="4000" dirty="0">
                <a:latin typeface="Verdana" pitchFamily="34" charset="0"/>
              </a:rPr>
              <a:t> de </a:t>
            </a:r>
            <a:r>
              <a:rPr lang="en-GB" sz="4000" dirty="0" err="1">
                <a:latin typeface="Verdana" pitchFamily="34" charset="0"/>
              </a:rPr>
              <a:t>conceitos</a:t>
            </a:r>
            <a:r>
              <a:rPr lang="en-GB" sz="4000" dirty="0">
                <a:latin typeface="Verdana" pitchFamily="34" charset="0"/>
              </a:rPr>
              <a:t> </a:t>
            </a:r>
            <a:r>
              <a:rPr lang="en-GB" sz="4000" dirty="0" err="1">
                <a:latin typeface="Verdana" pitchFamily="34" charset="0"/>
              </a:rPr>
              <a:t>matemáticos</a:t>
            </a:r>
            <a:r>
              <a:rPr lang="en-GB" sz="4000" dirty="0">
                <a:latin typeface="Verdana" pitchFamily="34" charset="0"/>
              </a:rPr>
              <a:t> </a:t>
            </a:r>
            <a:r>
              <a:rPr lang="en-GB" sz="4000" dirty="0" err="1">
                <a:latin typeface="Verdana" pitchFamily="34" charset="0"/>
              </a:rPr>
              <a:t>sobre</a:t>
            </a:r>
            <a:r>
              <a:rPr lang="en-GB" sz="4000" dirty="0">
                <a:latin typeface="Verdana" pitchFamily="34" charset="0"/>
              </a:rPr>
              <a:t> </a:t>
            </a:r>
            <a:r>
              <a:rPr lang="en-GB" sz="4000" dirty="0" err="1">
                <a:latin typeface="Verdana" pitchFamily="34" charset="0"/>
              </a:rPr>
              <a:t>números</a:t>
            </a:r>
            <a:r>
              <a:rPr lang="en-GB" sz="4000" dirty="0">
                <a:latin typeface="Verdana" pitchFamily="34" charset="0"/>
              </a:rPr>
              <a:t>, e </a:t>
            </a:r>
            <a:r>
              <a:rPr lang="en-GB" sz="4000" dirty="0" err="1">
                <a:latin typeface="Verdana" pitchFamily="34" charset="0"/>
              </a:rPr>
              <a:t>em</a:t>
            </a:r>
            <a:r>
              <a:rPr lang="en-GB" sz="4000" dirty="0">
                <a:latin typeface="Verdana" pitchFamily="34" charset="0"/>
              </a:rPr>
              <a:t> particular </a:t>
            </a:r>
            <a:r>
              <a:rPr lang="en-GB" sz="4000" dirty="0" err="1">
                <a:latin typeface="Verdana" pitchFamily="34" charset="0"/>
              </a:rPr>
              <a:t>sobre</a:t>
            </a:r>
            <a:r>
              <a:rPr lang="en-GB" sz="4000" dirty="0">
                <a:latin typeface="Verdana" pitchFamily="34" charset="0"/>
              </a:rPr>
              <a:t> </a:t>
            </a:r>
            <a:r>
              <a:rPr lang="en-GB" sz="4000" dirty="0" err="1">
                <a:latin typeface="Verdana" pitchFamily="34" charset="0"/>
              </a:rPr>
              <a:t>grandezas</a:t>
            </a:r>
            <a:r>
              <a:rPr lang="en-GB" sz="4000" dirty="0">
                <a:latin typeface="Verdana" pitchFamily="34" charset="0"/>
              </a:rPr>
              <a:t> </a:t>
            </a:r>
            <a:r>
              <a:rPr lang="en-GB" sz="4000" dirty="0" err="1">
                <a:latin typeface="Verdana" pitchFamily="34" charset="0"/>
              </a:rPr>
              <a:t>discretas</a:t>
            </a:r>
            <a:r>
              <a:rPr lang="en-GB" sz="4000" dirty="0">
                <a:latin typeface="Verdana" pitchFamily="34" charset="0"/>
              </a:rPr>
              <a:t> e </a:t>
            </a:r>
            <a:r>
              <a:rPr lang="en-GB" sz="4000" dirty="0" err="1">
                <a:latin typeface="Verdana" pitchFamily="34" charset="0"/>
              </a:rPr>
              <a:t>contínuas</a:t>
            </a:r>
            <a:r>
              <a:rPr lang="en-GB" sz="4000" dirty="0">
                <a:latin typeface="Verdana" pitchFamily="34" charset="0"/>
              </a:rPr>
              <a:t>.</a:t>
            </a:r>
            <a:br>
              <a:rPr lang="en-GB" sz="4000" dirty="0">
                <a:latin typeface="Verdana" pitchFamily="34" charset="0"/>
              </a:rPr>
            </a:br>
            <a:r>
              <a:rPr lang="en-GB" sz="4000" dirty="0" smtClean="0">
                <a:latin typeface="Verdana" pitchFamily="34" charset="0"/>
              </a:rPr>
              <a:t>Para </a:t>
            </a:r>
            <a:r>
              <a:rPr lang="en-GB" sz="4000" dirty="0" err="1" smtClean="0">
                <a:latin typeface="Verdana" pitchFamily="34" charset="0"/>
              </a:rPr>
              <a:t>entender</a:t>
            </a:r>
            <a:r>
              <a:rPr lang="en-GB" sz="4000" dirty="0" smtClean="0">
                <a:latin typeface="Verdana" pitchFamily="34" charset="0"/>
              </a:rPr>
              <a:t> </a:t>
            </a:r>
            <a:r>
              <a:rPr lang="en-GB" sz="4000" dirty="0" err="1" smtClean="0">
                <a:latin typeface="Verdana" pitchFamily="34" charset="0"/>
              </a:rPr>
              <a:t>isso</a:t>
            </a:r>
            <a:r>
              <a:rPr lang="en-GB" sz="4000" dirty="0" smtClean="0">
                <a:latin typeface="Verdana" pitchFamily="34" charset="0"/>
              </a:rPr>
              <a:t>, é </a:t>
            </a:r>
            <a:r>
              <a:rPr lang="en-GB" sz="4000" dirty="0" err="1" smtClean="0">
                <a:latin typeface="Verdana" pitchFamily="34" charset="0"/>
              </a:rPr>
              <a:t>preciso</a:t>
            </a:r>
            <a:r>
              <a:rPr lang="en-GB" sz="4000" dirty="0" smtClean="0">
                <a:latin typeface="Verdana" pitchFamily="34" charset="0"/>
              </a:rPr>
              <a:t> responder à </a:t>
            </a:r>
            <a:r>
              <a:rPr lang="en-GB" sz="4000" dirty="0" err="1" smtClean="0">
                <a:latin typeface="Verdana" pitchFamily="34" charset="0"/>
              </a:rPr>
              <a:t>pergunta</a:t>
            </a:r>
            <a:r>
              <a:rPr lang="en-GB" sz="4000" dirty="0" smtClean="0">
                <a:latin typeface="Verdana" pitchFamily="34" charset="0"/>
              </a:rPr>
              <a:t>:</a:t>
            </a:r>
            <a:br>
              <a:rPr lang="en-GB" sz="4000" dirty="0" smtClean="0">
                <a:latin typeface="Verdana" pitchFamily="34" charset="0"/>
              </a:rPr>
            </a:br>
            <a:r>
              <a:rPr lang="en-GB" sz="4000" dirty="0" smtClean="0">
                <a:latin typeface="Verdana" pitchFamily="34" charset="0"/>
              </a:rPr>
              <a:t/>
            </a:r>
            <a:br>
              <a:rPr lang="en-GB" sz="4000" dirty="0" smtClean="0">
                <a:latin typeface="Verdana" pitchFamily="34" charset="0"/>
              </a:rPr>
            </a:br>
            <a:r>
              <a:rPr lang="en-GB" sz="4000" b="1" dirty="0" smtClean="0">
                <a:latin typeface="Verdana" pitchFamily="34" charset="0"/>
              </a:rPr>
              <a:t>O </a:t>
            </a:r>
            <a:r>
              <a:rPr lang="en-GB" sz="4000" b="1" dirty="0" err="1" smtClean="0">
                <a:latin typeface="Verdana" pitchFamily="34" charset="0"/>
              </a:rPr>
              <a:t>que</a:t>
            </a:r>
            <a:r>
              <a:rPr lang="en-GB" sz="4000" b="1" dirty="0" smtClean="0">
                <a:latin typeface="Verdana" pitchFamily="34" charset="0"/>
              </a:rPr>
              <a:t> é </a:t>
            </a:r>
            <a:r>
              <a:rPr lang="en-GB" sz="4000" b="1" dirty="0" err="1" smtClean="0">
                <a:latin typeface="Verdana" pitchFamily="34" charset="0"/>
              </a:rPr>
              <a:t>n</a:t>
            </a:r>
            <a:r>
              <a:rPr lang="en-GB" b="1" dirty="0" err="1" smtClean="0">
                <a:latin typeface="Verdana" pitchFamily="34" charset="0"/>
              </a:rPr>
              <a:t>úmero</a:t>
            </a:r>
            <a:r>
              <a:rPr lang="en-GB" b="1" dirty="0" smtClean="0">
                <a:latin typeface="Verdana" pitchFamily="34" charset="0"/>
              </a:rPr>
              <a:t>?</a:t>
            </a:r>
            <a:br>
              <a:rPr lang="en-GB" b="1" dirty="0" smtClean="0">
                <a:latin typeface="Verdana" pitchFamily="34" charset="0"/>
              </a:rPr>
            </a:br>
            <a:r>
              <a:rPr lang="en-GB" b="1" dirty="0">
                <a:latin typeface="Verdana" pitchFamily="34" charset="0"/>
              </a:rPr>
              <a:t/>
            </a:r>
            <a:br>
              <a:rPr lang="en-GB" b="1" dirty="0">
                <a:latin typeface="Verdana" pitchFamily="34" charset="0"/>
              </a:rPr>
            </a:br>
            <a:endParaRPr lang="en-GB" sz="24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7977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408113"/>
            <a:ext cx="9144000" cy="38258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en-GB" sz="4000" b="1" dirty="0" smtClean="0">
                <a:latin typeface="Verdana" pitchFamily="34" charset="0"/>
              </a:rPr>
              <a:t>O </a:t>
            </a:r>
            <a:r>
              <a:rPr lang="en-GB" sz="4000" b="1" dirty="0" err="1" smtClean="0">
                <a:latin typeface="Verdana" pitchFamily="34" charset="0"/>
              </a:rPr>
              <a:t>que</a:t>
            </a:r>
            <a:r>
              <a:rPr lang="en-GB" sz="4000" b="1" dirty="0" smtClean="0">
                <a:latin typeface="Verdana" pitchFamily="34" charset="0"/>
              </a:rPr>
              <a:t> é </a:t>
            </a:r>
            <a:r>
              <a:rPr lang="en-GB" sz="4000" b="1" dirty="0" err="1" smtClean="0">
                <a:latin typeface="Verdana" pitchFamily="34" charset="0"/>
              </a:rPr>
              <a:t>n</a:t>
            </a:r>
            <a:r>
              <a:rPr lang="en-GB" b="1" dirty="0" err="1" smtClean="0">
                <a:latin typeface="Verdana" pitchFamily="34" charset="0"/>
              </a:rPr>
              <a:t>úmero</a:t>
            </a:r>
            <a:r>
              <a:rPr lang="en-GB" b="1" dirty="0" smtClean="0">
                <a:latin typeface="Verdana" pitchFamily="34" charset="0"/>
              </a:rPr>
              <a:t>?</a:t>
            </a:r>
            <a:br>
              <a:rPr lang="en-GB" b="1" dirty="0" smtClean="0">
                <a:latin typeface="Verdana" pitchFamily="34" charset="0"/>
              </a:rPr>
            </a:br>
            <a:r>
              <a:rPr lang="en-GB" b="1" dirty="0">
                <a:latin typeface="Verdana" pitchFamily="34" charset="0"/>
              </a:rPr>
              <a:t/>
            </a:r>
            <a:br>
              <a:rPr lang="en-GB" b="1" dirty="0">
                <a:latin typeface="Verdana" pitchFamily="34" charset="0"/>
              </a:rPr>
            </a:br>
            <a:r>
              <a:rPr lang="en-GB" dirty="0" err="1" smtClean="0">
                <a:latin typeface="Verdana" pitchFamily="34" charset="0"/>
              </a:rPr>
              <a:t>Número</a:t>
            </a:r>
            <a:r>
              <a:rPr lang="en-GB" dirty="0" smtClean="0">
                <a:latin typeface="Verdana" pitchFamily="34" charset="0"/>
              </a:rPr>
              <a:t> é </a:t>
            </a:r>
            <a:r>
              <a:rPr lang="en-GB" dirty="0" err="1" smtClean="0">
                <a:latin typeface="Verdana" pitchFamily="34" charset="0"/>
              </a:rPr>
              <a:t>uma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entidade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matemática</a:t>
            </a:r>
            <a:r>
              <a:rPr lang="en-GB" dirty="0" smtClean="0">
                <a:latin typeface="Verdana" pitchFamily="34" charset="0"/>
              </a:rPr>
              <a:t> </a:t>
            </a:r>
            <a:r>
              <a:rPr lang="en-GB" dirty="0" err="1" smtClean="0">
                <a:latin typeface="Verdana" pitchFamily="34" charset="0"/>
              </a:rPr>
              <a:t>utilizada</a:t>
            </a:r>
            <a:r>
              <a:rPr lang="en-GB" dirty="0" smtClean="0">
                <a:latin typeface="Verdana" pitchFamily="34" charset="0"/>
              </a:rPr>
              <a:t> para </a:t>
            </a:r>
            <a:r>
              <a:rPr lang="en-GB" dirty="0" err="1" smtClean="0">
                <a:latin typeface="Verdana" pitchFamily="34" charset="0"/>
              </a:rPr>
              <a:t>codificar</a:t>
            </a:r>
            <a:r>
              <a:rPr lang="en-GB" dirty="0" smtClean="0">
                <a:latin typeface="Verdana" pitchFamily="34" charset="0"/>
              </a:rPr>
              <a:t>, </a:t>
            </a:r>
            <a:r>
              <a:rPr lang="en-GB" dirty="0" err="1" smtClean="0">
                <a:latin typeface="Verdana" pitchFamily="34" charset="0"/>
              </a:rPr>
              <a:t>contar</a:t>
            </a:r>
            <a:r>
              <a:rPr lang="en-GB" dirty="0" smtClean="0">
                <a:latin typeface="Verdana" pitchFamily="34" charset="0"/>
              </a:rPr>
              <a:t> e </a:t>
            </a:r>
            <a:r>
              <a:rPr lang="en-GB" dirty="0" err="1" smtClean="0">
                <a:latin typeface="Verdana" pitchFamily="34" charset="0"/>
              </a:rPr>
              <a:t>medir</a:t>
            </a:r>
            <a:r>
              <a:rPr lang="en-GB" dirty="0" smtClean="0">
                <a:latin typeface="Verdana" pitchFamily="34" charset="0"/>
              </a:rPr>
              <a:t>.</a:t>
            </a:r>
            <a:r>
              <a:rPr lang="pt-BR" dirty="0" smtClean="0"/>
              <a:t/>
            </a:r>
            <a:br>
              <a:rPr lang="pt-BR" dirty="0" smtClean="0"/>
            </a:br>
            <a:endParaRPr lang="en-GB" sz="24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7196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marL="0" indent="0">
              <a:buNone/>
            </a:pPr>
            <a:r>
              <a:rPr lang="pt-BR" dirty="0" smtClean="0"/>
              <a:t>O que é contar? Vários sentidos:</a:t>
            </a:r>
          </a:p>
          <a:p>
            <a:pPr marL="0" indent="0">
              <a:buNone/>
            </a:pPr>
            <a:endParaRPr lang="pt-BR" dirty="0" smtClean="0"/>
          </a:p>
          <a:p>
            <a:pPr marL="400050" lvl="1" indent="0">
              <a:buNone/>
            </a:pPr>
            <a:r>
              <a:rPr lang="pt-BR" dirty="0" smtClean="0"/>
              <a:t>dizer </a:t>
            </a:r>
            <a:r>
              <a:rPr lang="pt-BR" dirty="0"/>
              <a:t>os números </a:t>
            </a:r>
            <a:endParaRPr lang="pt-BR" dirty="0" smtClean="0"/>
          </a:p>
          <a:p>
            <a:pPr marL="400050" lvl="1" indent="0">
              <a:buNone/>
            </a:pPr>
            <a:r>
              <a:rPr lang="pt-BR" i="1" dirty="0"/>
              <a:t>	</a:t>
            </a:r>
            <a:r>
              <a:rPr lang="pt-BR" i="1" dirty="0" smtClean="0"/>
              <a:t>ela </a:t>
            </a:r>
            <a:r>
              <a:rPr lang="pt-BR" i="1" dirty="0"/>
              <a:t>já sabe contar </a:t>
            </a:r>
            <a:endParaRPr lang="pt-BR" i="1" dirty="0" smtClean="0"/>
          </a:p>
          <a:p>
            <a:pPr marL="400050" lvl="1" indent="0">
              <a:buNone/>
            </a:pPr>
            <a:r>
              <a:rPr lang="pt-BR" dirty="0" smtClean="0"/>
              <a:t>calcular </a:t>
            </a:r>
            <a:r>
              <a:rPr lang="pt-BR" dirty="0"/>
              <a:t>o valor ou </a:t>
            </a:r>
            <a:r>
              <a:rPr lang="pt-BR" dirty="0" smtClean="0"/>
              <a:t>quantidade</a:t>
            </a:r>
          </a:p>
          <a:p>
            <a:pPr marL="400050" lvl="1" indent="0">
              <a:buNone/>
            </a:pPr>
            <a:r>
              <a:rPr lang="pt-BR" i="1" dirty="0"/>
              <a:t>	</a:t>
            </a:r>
            <a:r>
              <a:rPr lang="pt-BR" i="1" dirty="0" smtClean="0"/>
              <a:t>contar o número de pessoas</a:t>
            </a:r>
            <a:endParaRPr lang="pt-BR" dirty="0" smtClean="0"/>
          </a:p>
          <a:p>
            <a:pPr marL="400050" lvl="1" indent="0">
              <a:buNone/>
            </a:pPr>
            <a:r>
              <a:rPr lang="pt-BR" i="1" dirty="0" smtClean="0"/>
              <a:t>	contar o dinheiro</a:t>
            </a:r>
            <a:endParaRPr lang="pt-BR" dirty="0" smtClean="0"/>
          </a:p>
          <a:p>
            <a:pPr marL="400050" lvl="1" indent="0">
              <a:buNone/>
            </a:pPr>
            <a:r>
              <a:rPr lang="pt-BR" dirty="0" smtClean="0"/>
              <a:t>narrar algo </a:t>
            </a:r>
          </a:p>
          <a:p>
            <a:pPr marL="400050" lvl="1" indent="0">
              <a:buNone/>
            </a:pPr>
            <a:r>
              <a:rPr lang="pt-BR" i="1" dirty="0"/>
              <a:t>	</a:t>
            </a:r>
            <a:r>
              <a:rPr lang="pt-BR" i="1" dirty="0" smtClean="0"/>
              <a:t>contar o que se passou</a:t>
            </a:r>
            <a:endParaRPr lang="pt-BR" dirty="0" smtClean="0"/>
          </a:p>
          <a:p>
            <a:pPr marL="400050" lvl="1" indent="0">
              <a:buNone/>
            </a:pPr>
            <a:r>
              <a:rPr lang="pt-BR" i="1" dirty="0" smtClean="0"/>
              <a:t>	contar uma história</a:t>
            </a:r>
            <a:endParaRPr lang="pt-BR" dirty="0" smtClean="0"/>
          </a:p>
          <a:p>
            <a:pPr marL="400050" lvl="1" indent="0">
              <a:buNone/>
            </a:pPr>
            <a:r>
              <a:rPr lang="pt-BR" dirty="0" smtClean="0"/>
              <a:t>medir, marcar </a:t>
            </a:r>
          </a:p>
          <a:p>
            <a:pPr marL="400050" lvl="1" indent="0">
              <a:buNone/>
            </a:pPr>
            <a:r>
              <a:rPr lang="pt-BR" i="1" dirty="0"/>
              <a:t>	</a:t>
            </a:r>
            <a:r>
              <a:rPr lang="pt-BR" i="1" dirty="0" smtClean="0"/>
              <a:t>contar o tempo que falta para partir.</a:t>
            </a:r>
            <a:endParaRPr lang="pt-BR" dirty="0"/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6879457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marL="0" indent="0">
              <a:buNone/>
            </a:pPr>
            <a:r>
              <a:rPr lang="pt-BR" dirty="0" smtClean="0"/>
              <a:t>O que é medir?</a:t>
            </a:r>
          </a:p>
          <a:p>
            <a:pPr marL="0" indent="0">
              <a:buNone/>
            </a:pPr>
            <a:endParaRPr lang="pt-BR" dirty="0" smtClean="0"/>
          </a:p>
          <a:p>
            <a:pPr marL="400050" lvl="1" indent="0">
              <a:buNone/>
            </a:pPr>
            <a:r>
              <a:rPr lang="pt-BR" dirty="0" smtClean="0"/>
              <a:t>tirar </a:t>
            </a:r>
            <a:r>
              <a:rPr lang="pt-BR" dirty="0"/>
              <a:t>as </a:t>
            </a:r>
            <a:r>
              <a:rPr lang="pt-BR" dirty="0" smtClean="0"/>
              <a:t>dimensões</a:t>
            </a:r>
          </a:p>
          <a:p>
            <a:pPr marL="400050" lvl="1" indent="0">
              <a:buNone/>
            </a:pPr>
            <a:r>
              <a:rPr lang="pt-BR" i="1" dirty="0"/>
              <a:t>	</a:t>
            </a:r>
            <a:r>
              <a:rPr lang="pt-BR" i="1" dirty="0" smtClean="0"/>
              <a:t>medir </a:t>
            </a:r>
            <a:r>
              <a:rPr lang="pt-BR" i="1" dirty="0"/>
              <a:t>um terreno</a:t>
            </a:r>
            <a:endParaRPr lang="pt-BR" dirty="0"/>
          </a:p>
          <a:p>
            <a:pPr marL="400050" lvl="1" indent="0">
              <a:buNone/>
            </a:pPr>
            <a:r>
              <a:rPr lang="pt-BR" dirty="0" smtClean="0"/>
              <a:t>avaliar</a:t>
            </a:r>
            <a:r>
              <a:rPr lang="pt-BR" dirty="0"/>
              <a:t>, </a:t>
            </a:r>
            <a:r>
              <a:rPr lang="pt-BR" dirty="0" smtClean="0"/>
              <a:t>calcular</a:t>
            </a:r>
          </a:p>
          <a:p>
            <a:pPr marL="400050" lvl="1" indent="0">
              <a:buNone/>
            </a:pPr>
            <a:r>
              <a:rPr lang="pt-BR" i="1" dirty="0" smtClean="0"/>
              <a:t>	medir </a:t>
            </a:r>
            <a:r>
              <a:rPr lang="pt-BR" i="1" dirty="0"/>
              <a:t>as </a:t>
            </a:r>
            <a:r>
              <a:rPr lang="pt-BR" i="1" dirty="0" smtClean="0"/>
              <a:t>consequências</a:t>
            </a:r>
            <a:endParaRPr lang="pt-BR" dirty="0"/>
          </a:p>
          <a:p>
            <a:pPr marL="400050" lvl="1" indent="0">
              <a:buNone/>
            </a:pPr>
            <a:r>
              <a:rPr lang="pt-BR" dirty="0" smtClean="0"/>
              <a:t>pensar</a:t>
            </a:r>
            <a:r>
              <a:rPr lang="pt-BR" dirty="0"/>
              <a:t>, ter </a:t>
            </a:r>
            <a:r>
              <a:rPr lang="pt-BR" dirty="0" smtClean="0"/>
              <a:t>cuidado</a:t>
            </a:r>
          </a:p>
          <a:p>
            <a:pPr marL="400050" lvl="1" indent="0">
              <a:buNone/>
            </a:pPr>
            <a:r>
              <a:rPr lang="pt-BR" i="1" dirty="0"/>
              <a:t>	</a:t>
            </a:r>
            <a:r>
              <a:rPr lang="pt-BR" i="1" dirty="0" smtClean="0"/>
              <a:t>meça </a:t>
            </a:r>
            <a:r>
              <a:rPr lang="pt-BR" i="1" dirty="0"/>
              <a:t>as suas palavras!</a:t>
            </a:r>
            <a:endParaRPr lang="pt-BR" dirty="0"/>
          </a:p>
          <a:p>
            <a:pPr marL="400050" lvl="1" indent="0">
              <a:buNone/>
            </a:pPr>
            <a:r>
              <a:rPr lang="pt-BR" dirty="0" smtClean="0"/>
              <a:t>comparar-se </a:t>
            </a:r>
            <a:r>
              <a:rPr lang="pt-BR" dirty="0"/>
              <a:t>a </a:t>
            </a:r>
            <a:r>
              <a:rPr lang="pt-BR" dirty="0" smtClean="0"/>
              <a:t>alguém </a:t>
            </a:r>
          </a:p>
          <a:p>
            <a:pPr marL="400050" lvl="1" indent="0">
              <a:buNone/>
            </a:pPr>
            <a:r>
              <a:rPr lang="pt-BR" dirty="0"/>
              <a:t>	</a:t>
            </a:r>
            <a:r>
              <a:rPr lang="pt-BR" dirty="0" smtClean="0"/>
              <a:t>medir-se </a:t>
            </a:r>
            <a:r>
              <a:rPr lang="pt-BR" dirty="0"/>
              <a:t>com o adversário.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6962714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marL="0" indent="0">
              <a:buNone/>
            </a:pPr>
            <a:r>
              <a:rPr lang="pt-BR" dirty="0" smtClean="0"/>
              <a:t>O que é codificar?</a:t>
            </a:r>
          </a:p>
          <a:p>
            <a:pPr marL="0" indent="0">
              <a:buNone/>
            </a:pPr>
            <a:endParaRPr lang="pt-BR" dirty="0" smtClean="0"/>
          </a:p>
          <a:p>
            <a:pPr marL="400050" lvl="1" indent="0">
              <a:buNone/>
            </a:pPr>
            <a:r>
              <a:rPr lang="pt-BR" dirty="0"/>
              <a:t>impedir ou dificultar a leitura ou veiculação de informações</a:t>
            </a:r>
          </a:p>
          <a:p>
            <a:pPr marL="800100" lvl="2" indent="0">
              <a:buNone/>
            </a:pPr>
            <a:r>
              <a:rPr lang="pt-BR" i="1" dirty="0"/>
              <a:t>codificar o filme </a:t>
            </a:r>
            <a:r>
              <a:rPr lang="pt-BR" i="1" dirty="0" smtClean="0"/>
              <a:t>em </a:t>
            </a:r>
            <a:r>
              <a:rPr lang="pt-BR" i="1" dirty="0"/>
              <a:t>um DVD</a:t>
            </a:r>
          </a:p>
          <a:p>
            <a:pPr marL="400050" lvl="1" indent="0">
              <a:buNone/>
            </a:pPr>
            <a:r>
              <a:rPr lang="pt-BR" dirty="0"/>
              <a:t>reunir, agrupar, sistematizar</a:t>
            </a:r>
          </a:p>
          <a:p>
            <a:pPr marL="400050" lvl="1" indent="0">
              <a:buNone/>
            </a:pPr>
            <a:r>
              <a:rPr lang="pt-BR" dirty="0"/>
              <a:t>	</a:t>
            </a:r>
            <a:r>
              <a:rPr lang="pt-BR" i="1" dirty="0"/>
              <a:t>código florestal</a:t>
            </a:r>
          </a:p>
          <a:p>
            <a:pPr marL="400050" lvl="1" indent="0">
              <a:buNone/>
            </a:pPr>
            <a:r>
              <a:rPr lang="pt-BR" dirty="0"/>
              <a:t>converter (mensagens) para determinado código</a:t>
            </a:r>
          </a:p>
          <a:p>
            <a:pPr marL="800100" lvl="2" indent="0">
              <a:buNone/>
            </a:pPr>
            <a:r>
              <a:rPr lang="pt-BR" i="1" dirty="0"/>
              <a:t>código </a:t>
            </a:r>
            <a:r>
              <a:rPr lang="pt-BR" i="1" dirty="0" err="1"/>
              <a:t>morse</a:t>
            </a:r>
            <a:r>
              <a:rPr lang="pt-BR" i="1" dirty="0"/>
              <a:t> </a:t>
            </a:r>
          </a:p>
          <a:p>
            <a:pPr marL="400050" lvl="1" indent="0">
              <a:buNone/>
            </a:pPr>
            <a:r>
              <a:rPr lang="pt-BR" dirty="0" smtClean="0"/>
              <a:t>criar </a:t>
            </a:r>
            <a:r>
              <a:rPr lang="pt-BR" dirty="0"/>
              <a:t>um número que representa uma identidade</a:t>
            </a:r>
          </a:p>
          <a:p>
            <a:pPr marL="800100" lvl="2" indent="0">
              <a:buNone/>
            </a:pPr>
            <a:r>
              <a:rPr lang="pt-BR" i="1" dirty="0" smtClean="0"/>
              <a:t>CPF, </a:t>
            </a:r>
            <a:r>
              <a:rPr lang="pt-BR" i="1" dirty="0" err="1"/>
              <a:t>conta-corrente</a:t>
            </a:r>
            <a:r>
              <a:rPr lang="pt-BR" i="1" dirty="0"/>
              <a:t>, código de </a:t>
            </a:r>
            <a:r>
              <a:rPr lang="pt-BR" i="1" dirty="0" smtClean="0"/>
              <a:t>barras, número do celular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9291135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b="1" dirty="0" smtClean="0"/>
              <a:t>Para contar, medir e codificar, entram em jogo as duas faces dos números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26128787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b="1" dirty="0" smtClean="0"/>
              <a:t>Para contar, medir e codificar, entram em jogo as duas faces dos números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b="1" dirty="0" smtClean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2132856"/>
            <a:ext cx="91440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 i="1" dirty="0">
                <a:cs typeface="Arial" charset="0"/>
              </a:rPr>
              <a:t> </a:t>
            </a:r>
            <a:endParaRPr lang="pt-BR" sz="2400" b="1" dirty="0">
              <a:cs typeface="Arial" charset="0"/>
            </a:endParaRPr>
          </a:p>
          <a:p>
            <a:r>
              <a:rPr lang="pt-BR" sz="3200" b="1" dirty="0" smtClean="0">
                <a:cs typeface="Arial" charset="0"/>
              </a:rPr>
              <a:t>As duas faces do número:</a:t>
            </a:r>
            <a:endParaRPr lang="pt-BR" sz="3200" b="1" dirty="0">
              <a:cs typeface="Arial" charset="0"/>
            </a:endParaRPr>
          </a:p>
          <a:p>
            <a:endParaRPr lang="pt-BR" sz="3200" b="1" dirty="0" smtClean="0">
              <a:cs typeface="Arial" charset="0"/>
            </a:endParaRPr>
          </a:p>
          <a:p>
            <a:pPr algn="ctr"/>
            <a:r>
              <a:rPr lang="pt-BR" sz="3200" b="1" dirty="0" smtClean="0">
                <a:cs typeface="Arial" charset="0"/>
              </a:rPr>
              <a:t>Discreto e contínuo</a:t>
            </a:r>
            <a:endParaRPr lang="pt-BR" sz="3200" b="1" dirty="0">
              <a:cs typeface="Arial" charset="0"/>
            </a:endParaRPr>
          </a:p>
          <a:p>
            <a:endParaRPr lang="pt-BR" sz="3200" dirty="0">
              <a:cs typeface="Arial" charset="0"/>
            </a:endParaRPr>
          </a:p>
          <a:p>
            <a:r>
              <a:rPr lang="pt-BR" sz="2400" dirty="0">
                <a:cs typeface="Arial" charset="0"/>
              </a:rPr>
              <a:t> </a:t>
            </a:r>
            <a:endParaRPr lang="pt-BR" sz="12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968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Pergunta do meu filho André com 5 anos (com cara de quem já sabia a resposta):</a:t>
            </a: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O que é menor que uma bactéria? </a:t>
            </a: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altLang="pt-BR" dirty="0">
                <a:solidFill>
                  <a:schemeClr val="tx1"/>
                </a:solidFill>
              </a:rPr>
              <a:t>Ora, a bactéria da bactéria!</a:t>
            </a: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50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pt-BR" sz="2800" dirty="0" smtClean="0">
              <a:cs typeface="Arial" charset="0"/>
            </a:endParaRPr>
          </a:p>
          <a:p>
            <a:pPr algn="ctr"/>
            <a:r>
              <a:rPr lang="pt-BR" sz="2800" dirty="0" smtClean="0">
                <a:cs typeface="Arial" charset="0"/>
              </a:rPr>
              <a:t>O QUE É DISCRETO?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De modo geral, </a:t>
            </a:r>
            <a:r>
              <a:rPr lang="pt-BR" sz="2800" i="1" dirty="0" smtClean="0">
                <a:cs typeface="Arial" charset="0"/>
              </a:rPr>
              <a:t>discreto</a:t>
            </a:r>
            <a:r>
              <a:rPr lang="pt-BR" sz="2800" dirty="0" smtClean="0">
                <a:cs typeface="Arial" charset="0"/>
              </a:rPr>
              <a:t> é aquilo que exprime objetos distintos, que se revela por sinais separados, que se põe à parte.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Vem do latim </a:t>
            </a:r>
            <a:r>
              <a:rPr lang="pt-BR" sz="2800" i="1" dirty="0" err="1" smtClean="0">
                <a:cs typeface="Arial" charset="0"/>
              </a:rPr>
              <a:t>discretus</a:t>
            </a:r>
            <a:r>
              <a:rPr lang="pt-BR" sz="2800" dirty="0" smtClean="0">
                <a:cs typeface="Arial" charset="0"/>
              </a:rPr>
              <a:t>, particípio passado do verbo</a:t>
            </a:r>
          </a:p>
          <a:p>
            <a:r>
              <a:rPr lang="pt-BR" sz="2800" i="1" dirty="0" err="1" smtClean="0">
                <a:cs typeface="Arial" charset="0"/>
              </a:rPr>
              <a:t>discernere</a:t>
            </a:r>
            <a:r>
              <a:rPr lang="pt-BR" sz="2800" dirty="0" smtClean="0">
                <a:cs typeface="Arial" charset="0"/>
              </a:rPr>
              <a:t> (discernir), que significa discriminar, separar, distinguir, ver claro.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Etimologicamente, </a:t>
            </a:r>
            <a:r>
              <a:rPr lang="pt-BR" sz="2800" i="1" dirty="0" err="1" smtClean="0">
                <a:cs typeface="Arial" charset="0"/>
              </a:rPr>
              <a:t>discernere</a:t>
            </a:r>
            <a:r>
              <a:rPr lang="pt-BR" sz="2800" dirty="0" smtClean="0">
                <a:cs typeface="Arial" charset="0"/>
              </a:rPr>
              <a:t> vem de </a:t>
            </a:r>
            <a:r>
              <a:rPr lang="pt-BR" sz="2800" i="1" dirty="0" err="1" smtClean="0">
                <a:cs typeface="Arial" charset="0"/>
              </a:rPr>
              <a:t>cernere</a:t>
            </a:r>
            <a:r>
              <a:rPr lang="pt-BR" sz="2800" dirty="0" smtClean="0">
                <a:cs typeface="Arial" charset="0"/>
              </a:rPr>
              <a:t>, que quer dizer passar pelo crivo, joeirar, decidir.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Da mesma fonte derivam as palavras segredo, secreto, certo, discrição. </a:t>
            </a:r>
            <a:endParaRPr lang="pt-BR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168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pt-BR" sz="2800" dirty="0" smtClean="0">
              <a:cs typeface="Arial" charset="0"/>
            </a:endParaRPr>
          </a:p>
          <a:p>
            <a:pPr algn="ctr"/>
            <a:r>
              <a:rPr lang="pt-BR" sz="2800" dirty="0" smtClean="0">
                <a:cs typeface="Arial" charset="0"/>
              </a:rPr>
              <a:t>O QUE É DISCRETO?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Desse sentido de ser separado, distinto, vem o uso de discreto referindo-se a quem sabe guardar um segredo, é prudente, circunspecto, recatado, modesto, não se faz sentir com intensidade, é pequeno.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Grandezas discretas são contáveis, que são objeto de contagem, como o número de livros em uma prateleira. </a:t>
            </a:r>
          </a:p>
          <a:p>
            <a:endParaRPr lang="pt-BR" sz="2800" dirty="0">
              <a:cs typeface="Arial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738" y="4832092"/>
            <a:ext cx="1870524" cy="146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830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48" y="-27384"/>
            <a:ext cx="87782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719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Bem, alguém poderia dizer que a bactéria da bactéria tem o mesmo tamanho que ela – mas não é essa a questão. A questão é de escala, de proporção, de medida.</a:t>
            </a: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pt-BR" dirty="0">
                <a:solidFill>
                  <a:schemeClr val="tx1"/>
                </a:solidFill>
              </a:rPr>
              <a:t> </a:t>
            </a:r>
            <a:endParaRPr 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dirty="0">
              <a:solidFill>
                <a:schemeClr val="tx1"/>
              </a:solidFill>
            </a:endParaRPr>
          </a:p>
          <a:p>
            <a:pPr eaLnBrk="1" hangingPunct="1"/>
            <a:r>
              <a:rPr lang="pt-BR" dirty="0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endParaRPr lang="pt-BR" altLang="pt-BR" dirty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7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http://4.bp.blogspot.com/-PAQ6Wdb85Mw/TerL535ti3I/AAAAAAAASCE/p-ewK1SsoiI/s1600/e-co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6672"/>
            <a:ext cx="2088232" cy="254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ângulo 1"/>
              <p:cNvSpPr/>
              <p:nvPr/>
            </p:nvSpPr>
            <p:spPr>
              <a:xfrm>
                <a:off x="683568" y="3412496"/>
                <a:ext cx="7848872" cy="3046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3200" dirty="0">
                    <a:latin typeface="+mn-lt"/>
                    <a:cs typeface="+mn-cs"/>
                  </a:rPr>
                  <a:t>Uma bactéria tem em média 0,2 micrometros a 30 micrometros (1</a:t>
                </a:r>
                <a14:m>
                  <m:oMath xmlns:m="http://schemas.openxmlformats.org/officeDocument/2006/math">
                    <m:r>
                      <a:rPr lang="pt-BR" sz="3200">
                        <a:latin typeface="Cambria Math"/>
                        <a:cs typeface="+mn-cs"/>
                      </a:rPr>
                      <m:t> </m:t>
                    </m:r>
                    <m:r>
                      <m:rPr>
                        <m:sty m:val="p"/>
                      </m:rPr>
                      <a:rPr lang="el-GR" sz="3200">
                        <a:latin typeface="Cambria Math"/>
                        <a:cs typeface="+mn-cs"/>
                      </a:rPr>
                      <m:t>μ</m:t>
                    </m:r>
                    <m:r>
                      <a:rPr lang="pt-BR" sz="3200">
                        <a:latin typeface="Cambria Math"/>
                        <a:cs typeface="+mn-cs"/>
                      </a:rPr>
                      <m:t>𝑚</m:t>
                    </m:r>
                    <m:r>
                      <a:rPr lang="pt-BR" sz="3200">
                        <a:latin typeface="Cambria Math"/>
                        <a:cs typeface="+mn-cs"/>
                      </a:rPr>
                      <m:t> </m:t>
                    </m:r>
                  </m:oMath>
                </a14:m>
                <a:r>
                  <a:rPr lang="pt-BR" sz="3200" dirty="0">
                    <a:latin typeface="+mn-lt"/>
                    <a:cs typeface="+mn-cs"/>
                  </a:rPr>
                  <a:t>= 1 milionésimo de metro = 1 milésimo de </a:t>
                </a:r>
                <a:r>
                  <a:rPr lang="pt-BR" sz="3200" dirty="0" smtClean="0">
                    <a:latin typeface="+mn-lt"/>
                    <a:cs typeface="+mn-cs"/>
                  </a:rPr>
                  <a:t>milímetro)</a:t>
                </a:r>
              </a:p>
              <a:p>
                <a:endParaRPr lang="pt-BR" sz="3200" dirty="0">
                  <a:latin typeface="+mn-lt"/>
                  <a:cs typeface="+mn-cs"/>
                </a:endParaRPr>
              </a:p>
              <a:p>
                <a:r>
                  <a:rPr lang="pt-BR" sz="3200" dirty="0" smtClean="0">
                    <a:latin typeface="+mn-lt"/>
                    <a:cs typeface="+mn-cs"/>
                  </a:rPr>
                  <a:t>Obviamente, essa não é a menor </a:t>
                </a:r>
                <a:r>
                  <a:rPr lang="pt-BR" sz="3200" i="1" dirty="0" smtClean="0">
                    <a:latin typeface="+mn-lt"/>
                    <a:cs typeface="+mn-cs"/>
                  </a:rPr>
                  <a:t>coisa</a:t>
                </a:r>
                <a:r>
                  <a:rPr lang="pt-BR" sz="3200" dirty="0" smtClean="0">
                    <a:latin typeface="+mn-lt"/>
                    <a:cs typeface="+mn-cs"/>
                  </a:rPr>
                  <a:t> que existe. </a:t>
                </a:r>
                <a:endParaRPr lang="pt-BR" dirty="0"/>
              </a:p>
            </p:txBody>
          </p:sp>
        </mc:Choice>
        <mc:Fallback xmlns=""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412496"/>
                <a:ext cx="7848872" cy="3046988"/>
              </a:xfrm>
              <a:prstGeom prst="rect">
                <a:avLst/>
              </a:prstGeom>
              <a:blipFill rotWithShape="1">
                <a:blip r:embed="rId3"/>
                <a:stretch>
                  <a:fillRect l="-1941" t="-2600" r="-1242" b="-56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896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http://4.bp.blogspot.com/-PAQ6Wdb85Mw/TerL535ti3I/AAAAAAAASCE/p-ewK1SsoiI/s1600/e-co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76672"/>
            <a:ext cx="2088232" cy="254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83568" y="3412496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latin typeface="+mn-lt"/>
                <a:cs typeface="+mn-cs"/>
              </a:rPr>
              <a:t>Mas é bem numerosa! O ser vivo mais bem-sucedido na evolução – em termos quantitativos, pelo menos. No nosso corpo existem pelo menos 100 trilhões de bactérias!</a:t>
            </a:r>
          </a:p>
          <a:p>
            <a:endParaRPr lang="pt-BR" sz="3200" dirty="0" smtClean="0">
              <a:latin typeface="+mn-lt"/>
              <a:cs typeface="+mn-cs"/>
            </a:endParaRPr>
          </a:p>
          <a:p>
            <a:r>
              <a:rPr lang="pt-BR" sz="3200" dirty="0" smtClean="0">
                <a:latin typeface="+mn-lt"/>
                <a:cs typeface="+mn-cs"/>
              </a:rPr>
              <a:t>E temos apenas 10 trilhões de células...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253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99592" y="436007"/>
            <a:ext cx="784887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latin typeface="+mn-lt"/>
                <a:cs typeface="+mn-cs"/>
              </a:rPr>
              <a:t>Pequenas coisas são bem importantes!</a:t>
            </a:r>
          </a:p>
          <a:p>
            <a:r>
              <a:rPr lang="pt-BR" sz="3200" dirty="0" smtClean="0">
                <a:latin typeface="+mn-lt"/>
                <a:cs typeface="+mn-cs"/>
              </a:rPr>
              <a:t>Por exemplo a </a:t>
            </a:r>
            <a:r>
              <a:rPr lang="pt-BR" sz="3200" i="1" dirty="0" smtClean="0">
                <a:latin typeface="+mn-lt"/>
                <a:cs typeface="+mn-cs"/>
              </a:rPr>
              <a:t>homeopatia</a:t>
            </a:r>
            <a:r>
              <a:rPr lang="pt-BR" sz="3200" dirty="0" smtClean="0">
                <a:latin typeface="+mn-lt"/>
                <a:cs typeface="+mn-cs"/>
              </a:rPr>
              <a:t> parte desse princípio – e se refere às doses infinitesimais de medicamentos – diluição e </a:t>
            </a:r>
            <a:r>
              <a:rPr lang="pt-BR" sz="3200" dirty="0" err="1" smtClean="0">
                <a:latin typeface="+mn-lt"/>
                <a:cs typeface="+mn-cs"/>
              </a:rPr>
              <a:t>sucussão</a:t>
            </a:r>
            <a:r>
              <a:rPr lang="pt-BR" sz="3200" dirty="0" smtClean="0">
                <a:latin typeface="+mn-lt"/>
                <a:cs typeface="+mn-cs"/>
              </a:rPr>
              <a:t> (mistura com água ou álcool seguida de agitação). </a:t>
            </a:r>
            <a:r>
              <a:rPr lang="pt-BR" sz="3200" dirty="0">
                <a:latin typeface="+mn-lt"/>
                <a:cs typeface="+mn-cs"/>
              </a:rPr>
              <a:t>A ideia veio do Médico alemão Samuel </a:t>
            </a:r>
            <a:r>
              <a:rPr lang="pt-BR" sz="3200" dirty="0" err="1">
                <a:latin typeface="+mn-lt"/>
                <a:cs typeface="+mn-cs"/>
              </a:rPr>
              <a:t>Hahnemann</a:t>
            </a:r>
            <a:r>
              <a:rPr lang="pt-BR" sz="3200" dirty="0">
                <a:latin typeface="+mn-lt"/>
                <a:cs typeface="+mn-cs"/>
              </a:rPr>
              <a:t> (1755-1843) criador da homeopatia.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17410" name="Picture 2" descr="http://upload.wikimedia.org/wikipedia/commons/thumb/c/cb/Hahnemann.jpg/200px-Hahneman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077072"/>
            <a:ext cx="1905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  <a:p>
            <a:pPr eaLnBrk="1" hangingPunct="1"/>
            <a:endParaRPr lang="pt-BR" altLang="pt-BR" dirty="0" smtClean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67544" y="548680"/>
            <a:ext cx="78488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latin typeface="+mn-lt"/>
                <a:cs typeface="+mn-cs"/>
              </a:rPr>
              <a:t>A ideia básica </a:t>
            </a:r>
            <a:r>
              <a:rPr lang="pt-BR" sz="3200" dirty="0">
                <a:latin typeface="+mn-lt"/>
                <a:cs typeface="+mn-cs"/>
              </a:rPr>
              <a:t>da homeopatia é a de que seja possível despertar as propriedades latentes das substâncias, a </a:t>
            </a:r>
            <a:r>
              <a:rPr lang="pt-BR" sz="3200" b="1" dirty="0">
                <a:latin typeface="+mn-lt"/>
                <a:cs typeface="+mn-cs"/>
              </a:rPr>
              <a:t>potencialização</a:t>
            </a:r>
            <a:r>
              <a:rPr lang="pt-BR" sz="3200" dirty="0">
                <a:latin typeface="+mn-lt"/>
                <a:cs typeface="+mn-cs"/>
              </a:rPr>
              <a:t> do medicamento. </a:t>
            </a:r>
            <a:endParaRPr lang="pt-BR" sz="3200" dirty="0" smtClean="0">
              <a:latin typeface="+mn-lt"/>
              <a:cs typeface="+mn-cs"/>
            </a:endParaRPr>
          </a:p>
          <a:p>
            <a:endParaRPr lang="pt-BR" sz="3200" dirty="0">
              <a:latin typeface="+mn-lt"/>
              <a:cs typeface="+mn-cs"/>
            </a:endParaRPr>
          </a:p>
          <a:p>
            <a:r>
              <a:rPr lang="pt-BR" sz="3200" dirty="0" smtClean="0">
                <a:latin typeface="+mn-lt"/>
                <a:cs typeface="+mn-cs"/>
              </a:rPr>
              <a:t>Um exercício conhecido que ilustra a força das coisa pequenas é o das páginas de livros intercaladas – vamos fazer?</a:t>
            </a:r>
            <a:endParaRPr lang="pt-BR" sz="32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3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TC101859861[[fn=Feira de negócios]]</Template>
  <TotalTime>3698</TotalTime>
  <Words>1210</Words>
  <Application>Microsoft Office PowerPoint</Application>
  <PresentationFormat>Apresentação na tela (4:3)</PresentationFormat>
  <Paragraphs>225</Paragraphs>
  <Slides>42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Assim, Max Planck e a física quantica se valeram de conceitos matemáticos sobre números, e em particular sobre grandezas discretas e contínuas. Para entender isso, é preciso responder à pergunta:  O que é número?  </vt:lpstr>
      <vt:lpstr> O que é número?  Número é uma entidade matemática utilizada para codificar, contar e medir.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Brolezzi</dc:creator>
  <cp:lastModifiedBy>Samsung 1</cp:lastModifiedBy>
  <cp:revision>109</cp:revision>
  <dcterms:created xsi:type="dcterms:W3CDTF">2014-03-27T20:02:54Z</dcterms:created>
  <dcterms:modified xsi:type="dcterms:W3CDTF">2015-08-04T17:12:52Z</dcterms:modified>
</cp:coreProperties>
</file>