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46"/>
  </p:notesMasterIdLst>
  <p:sldIdLst>
    <p:sldId id="256" r:id="rId2"/>
    <p:sldId id="334" r:id="rId3"/>
    <p:sldId id="446" r:id="rId4"/>
    <p:sldId id="447" r:id="rId5"/>
    <p:sldId id="448" r:id="rId6"/>
    <p:sldId id="449" r:id="rId7"/>
    <p:sldId id="450" r:id="rId8"/>
    <p:sldId id="451" r:id="rId9"/>
    <p:sldId id="452" r:id="rId10"/>
    <p:sldId id="453" r:id="rId11"/>
    <p:sldId id="454" r:id="rId12"/>
    <p:sldId id="455" r:id="rId13"/>
    <p:sldId id="456" r:id="rId14"/>
    <p:sldId id="457" r:id="rId15"/>
    <p:sldId id="458" r:id="rId16"/>
    <p:sldId id="459" r:id="rId17"/>
    <p:sldId id="460" r:id="rId18"/>
    <p:sldId id="461" r:id="rId19"/>
    <p:sldId id="462" r:id="rId20"/>
    <p:sldId id="463" r:id="rId21"/>
    <p:sldId id="464" r:id="rId22"/>
    <p:sldId id="465" r:id="rId23"/>
    <p:sldId id="466" r:id="rId24"/>
    <p:sldId id="467" r:id="rId25"/>
    <p:sldId id="468" r:id="rId26"/>
    <p:sldId id="469" r:id="rId27"/>
    <p:sldId id="470" r:id="rId28"/>
    <p:sldId id="471" r:id="rId29"/>
    <p:sldId id="472" r:id="rId30"/>
    <p:sldId id="473" r:id="rId31"/>
    <p:sldId id="474" r:id="rId32"/>
    <p:sldId id="475" r:id="rId33"/>
    <p:sldId id="476" r:id="rId34"/>
    <p:sldId id="477" r:id="rId35"/>
    <p:sldId id="478" r:id="rId36"/>
    <p:sldId id="335" r:id="rId37"/>
    <p:sldId id="442" r:id="rId38"/>
    <p:sldId id="396" r:id="rId39"/>
    <p:sldId id="405" r:id="rId40"/>
    <p:sldId id="443" r:id="rId41"/>
    <p:sldId id="406" r:id="rId42"/>
    <p:sldId id="407" r:id="rId43"/>
    <p:sldId id="408" r:id="rId44"/>
    <p:sldId id="409" r:id="rId4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89" autoAdjust="0"/>
    <p:restoredTop sz="94660"/>
  </p:normalViewPr>
  <p:slideViewPr>
    <p:cSldViewPr>
      <p:cViewPr varScale="1">
        <p:scale>
          <a:sx n="69" d="100"/>
          <a:sy n="69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6CD0D7-E6E0-48DC-8904-4BCFCC770B4F}" type="datetimeFigureOut">
              <a:rPr lang="pt-BR"/>
              <a:pPr>
                <a:defRPr/>
              </a:pPr>
              <a:t>21/09/2015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F32370E-87CE-449C-8C2F-B7D0320C2A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2901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FD192B-3F08-494E-9E19-5A899D24F4CC}" type="slidenum">
              <a:rPr lang="en-US" altLang="pt-BR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pt-B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EB1730-AC3B-42A6-9C57-5018AC3819BD}" type="slidenum">
              <a:rPr lang="en-US" altLang="pt-BR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pt-BR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526793-9643-4B55-AEAD-CB4CB848ED7C}" type="slidenum">
              <a:rPr lang="en-US" altLang="pt-BR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pt-BR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50F319-F618-4B0A-8D51-1CFDF945E325}" type="slidenum">
              <a:rPr lang="en-US" altLang="pt-BR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pt-B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D036AA-7A5A-4AEA-9A1B-D1FB88473071}" type="slidenum">
              <a:rPr lang="en-US" altLang="pt-BR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pt-B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01083B-95CB-4AA0-95A7-0818FBCFFE79}" type="slidenum">
              <a:rPr lang="en-US" altLang="pt-BR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pt-BR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49793FB-6EEB-44B1-86F1-3D16740AC0B9}" type="slidenum">
              <a:rPr lang="en-US" altLang="pt-BR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pt-BR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C02E64-5F40-486B-B391-01C4B9393347}" type="slidenum">
              <a:rPr lang="en-US" altLang="pt-BR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pt-BR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E47E75-72D0-4C92-907B-0B44916410C7}" type="slidenum">
              <a:rPr lang="en-US" altLang="pt-BR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pt-B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FF2182-3824-4FC4-AC45-7423FA7631A6}" type="slidenum">
              <a:rPr lang="en-US" altLang="pt-BR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pt-BR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45216F-A118-4BA8-A991-B11F324BE5BC}" type="slidenum">
              <a:rPr lang="en-US" altLang="pt-BR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pt-B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9CC70E-2DE0-4091-8F8F-9AA37DE6EE7D}" type="slidenum">
              <a:rPr lang="en-US" altLang="pt-BR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pt-BR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C5E24E-2218-4FBE-8B97-F2355A67A66E}" type="slidenum">
              <a:rPr lang="en-US" altLang="pt-BR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pt-BR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65AFBF-1B88-4B1D-A128-C9952B40057C}" type="slidenum">
              <a:rPr lang="en-US" altLang="pt-BR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pt-B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4B3541-0CE4-4ED0-A178-8D9A83C76891}" type="slidenum">
              <a:rPr lang="en-US" altLang="pt-BR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pt-BR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0075" y="0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C9F6C-5FAB-440C-A9A1-9AF8E044567E}" type="datetimeFigureOut">
              <a:rPr lang="pt-BR"/>
              <a:pPr>
                <a:defRPr/>
              </a:pPr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20D34-9DC3-4A98-8DE9-6E058B104E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716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5D04E-53F1-413E-B559-88E2DEE3F081}" type="datetimeFigureOut">
              <a:rPr lang="pt-BR"/>
              <a:pPr>
                <a:defRPr/>
              </a:pPr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5CE40-B5AD-4FE9-91F6-071E12227A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2689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20435-9EC1-434B-94D5-0589B70303EA}" type="datetimeFigureOut">
              <a:rPr lang="pt-BR"/>
              <a:pPr>
                <a:defRPr/>
              </a:pPr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D999F-56BB-425E-85E3-F07B7FDF7B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262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B270-E687-4C3B-9D23-DC6EDB57C6F2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A811-E97E-4BE5-994C-EA405058BE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5124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2FB77-F37B-454F-9094-01D6D9843B3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1374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B3C4F-758C-47C4-B933-D4FAB245CEEE}" type="datetimeFigureOut">
              <a:rPr lang="pt-BR"/>
              <a:pPr>
                <a:defRPr/>
              </a:pPr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868FF-9CE1-4BEF-A9F0-33ABE66B6B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953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25DEB-688E-4C50-97BC-BB579E0FFFB5}" type="datetimeFigureOut">
              <a:rPr lang="pt-BR"/>
              <a:pPr>
                <a:defRPr/>
              </a:pPr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CED7F-B0DD-444F-A91B-50118F1868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22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99AA5-28BF-4D95-9781-9E4E5A082E37}" type="datetimeFigureOut">
              <a:rPr lang="pt-BR"/>
              <a:pPr>
                <a:defRPr/>
              </a:pPr>
              <a:t>21/09/2015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6A12A-EF48-4A0D-801A-9F542DA6BD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470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FEF3B-90B1-411D-80F4-4FF18D32B69E}" type="datetimeFigureOut">
              <a:rPr lang="pt-BR"/>
              <a:pPr>
                <a:defRPr/>
              </a:pPr>
              <a:t>21/09/2015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58D35-4343-4D7B-AFE2-464DE6983F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602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6AE88-7358-4876-8F08-EFE9835213C7}" type="datetimeFigureOut">
              <a:rPr lang="pt-BR"/>
              <a:pPr>
                <a:defRPr/>
              </a:pPr>
              <a:t>21/09/2015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9AEAB-B39F-49F0-82D1-E05D419319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450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C6DCB-4926-4D78-82FF-70A245AAF208}" type="datetimeFigureOut">
              <a:rPr lang="pt-BR"/>
              <a:pPr>
                <a:defRPr/>
              </a:pPr>
              <a:t>21/09/2015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16270-95FC-4149-94D3-045F45C3B27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099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D7C88-1851-45C1-BE7C-D82A8BF6FA8E}" type="datetimeFigureOut">
              <a:rPr lang="pt-BR"/>
              <a:pPr>
                <a:defRPr/>
              </a:pPr>
              <a:t>21/09/2015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B1BF8-B1C6-449A-ADD3-BEFC5BE8DD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404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D2400-CDEA-4A6D-82D8-DC6A11B9FD81}" type="datetimeFigureOut">
              <a:rPr lang="pt-BR"/>
              <a:pPr>
                <a:defRPr/>
              </a:pPr>
              <a:t>21/09/2015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0E209-D46A-478A-9B70-6ABEC2FFF6C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88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8B661E-D3A0-40F0-920B-9AA84DD21759}" type="datetimeFigureOut">
              <a:rPr lang="pt-BR"/>
              <a:pPr>
                <a:defRPr/>
              </a:pPr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803713-73D5-4354-A430-81DB91A6AC8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rolezzi@usp.b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umWxt_oq2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hofN1xX6u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Eheh1BH34Q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b="1" dirty="0" smtClean="0"/>
          </a:p>
          <a:p>
            <a:pPr>
              <a:defRPr/>
            </a:pPr>
            <a:r>
              <a:rPr lang="pt-BR" sz="6600" b="1" dirty="0">
                <a:solidFill>
                  <a:schemeClr val="tx1"/>
                </a:solidFill>
              </a:rPr>
              <a:t>Infinito na palma da mão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>
                <a:solidFill>
                  <a:schemeClr val="tx1"/>
                </a:solidFill>
              </a:rPr>
              <a:t>Antonio Carlos Brolezzi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>
              <a:solidFill>
                <a:schemeClr val="tx1"/>
              </a:solidFill>
              <a:hlinkClick r:id="rId2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>
                <a:solidFill>
                  <a:schemeClr val="tx1"/>
                </a:solidFill>
                <a:hlinkClick r:id="rId2"/>
              </a:rPr>
              <a:t>brolezzi@usp.br</a:t>
            </a:r>
            <a:endParaRPr lang="pt-BR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ext Box 2"/>
          <p:cNvSpPr txBox="1">
            <a:spLocks noChangeArrowheads="1"/>
          </p:cNvSpPr>
          <p:nvPr/>
        </p:nvSpPr>
        <p:spPr bwMode="auto">
          <a:xfrm>
            <a:off x="-23813" y="4763"/>
            <a:ext cx="8893176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36600" indent="-2794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CCECFF"/>
              </a:buClr>
              <a:buFontTx/>
              <a:buNone/>
            </a:pPr>
            <a:r>
              <a:rPr lang="pt-BR" altLang="pt-BR"/>
              <a:t>Essa distância é uma Unidade Astronômica.</a:t>
            </a:r>
          </a:p>
          <a:p>
            <a:pPr algn="ctr" eaLnBrk="1" hangingPunct="1">
              <a:lnSpc>
                <a:spcPct val="93000"/>
              </a:lnSpc>
              <a:buClr>
                <a:srgbClr val="CCECFF"/>
              </a:buClr>
              <a:buFontTx/>
              <a:buNone/>
            </a:pPr>
            <a:endParaRPr lang="pt-BR" altLang="pt-BR"/>
          </a:p>
          <a:p>
            <a:pPr algn="ctr" eaLnBrk="1" hangingPunct="1">
              <a:lnSpc>
                <a:spcPct val="93000"/>
              </a:lnSpc>
              <a:buClr>
                <a:srgbClr val="CCECFF"/>
              </a:buClr>
              <a:buFontTx/>
              <a:buNone/>
            </a:pPr>
            <a:r>
              <a:rPr lang="pt-BR" altLang="pt-BR"/>
              <a:t>1 UA = 149 597 871 km</a:t>
            </a:r>
          </a:p>
          <a:p>
            <a:pPr algn="ctr" eaLnBrk="1" hangingPunct="1">
              <a:lnSpc>
                <a:spcPct val="93000"/>
              </a:lnSpc>
              <a:buClr>
                <a:srgbClr val="CCECFF"/>
              </a:buClr>
              <a:buFontTx/>
              <a:buNone/>
            </a:pPr>
            <a:r>
              <a:rPr lang="pt-BR" altLang="pt-BR"/>
              <a:t>É a distância da Terra ao Sol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BR" sz="36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18435" name="Picture 6" descr="http://images-mediawiki-sites.thefullwiki.org/01/1/9/0/4936617171558317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2420938"/>
            <a:ext cx="9323388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282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http://images-mediawiki-sites.thefullwiki.org/01/1/9/0/4936617171558317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1208088"/>
            <a:ext cx="16816388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122238"/>
            <a:ext cx="8893175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36600" indent="-2794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CCECFF"/>
              </a:buClr>
              <a:buFontTx/>
              <a:buNone/>
            </a:pPr>
            <a:r>
              <a:rPr lang="pt-BR" altLang="pt-BR"/>
              <a:t>O sistema solar fica melhor representado em termos de UA.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BR" sz="36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843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://images-mediawiki-sites.thefullwiki.org/01/1/9/0/4936617171558317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88363" y="1017588"/>
            <a:ext cx="17646651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122238"/>
            <a:ext cx="8893175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36600" indent="-2794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CCECFF"/>
              </a:buClr>
              <a:buFontTx/>
              <a:buNone/>
            </a:pPr>
            <a:r>
              <a:rPr lang="pt-BR" altLang="pt-BR"/>
              <a:t>O sistema solar fica melhor representado em termos de UA.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BR" sz="36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857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ext Box 2"/>
          <p:cNvSpPr txBox="1">
            <a:spLocks noChangeArrowheads="1"/>
          </p:cNvSpPr>
          <p:nvPr/>
        </p:nvSpPr>
        <p:spPr bwMode="auto">
          <a:xfrm>
            <a:off x="971550" y="188913"/>
            <a:ext cx="6278563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36600" indent="-2794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CCECFF"/>
              </a:buClr>
              <a:buFontTx/>
              <a:buNone/>
            </a:pPr>
            <a:r>
              <a:rPr lang="pt-BR" altLang="pt-BR"/>
              <a:t>Distâncias dos planetas ao Sol em Unidades Astronômicas</a:t>
            </a:r>
          </a:p>
          <a:p>
            <a:pPr algn="ctr" eaLnBrk="1" hangingPunct="1">
              <a:lnSpc>
                <a:spcPct val="93000"/>
              </a:lnSpc>
              <a:buClr>
                <a:srgbClr val="CCECFF"/>
              </a:buClr>
              <a:buFontTx/>
              <a:buNone/>
            </a:pPr>
            <a:r>
              <a:rPr lang="pt-BR" altLang="pt-BR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BR" sz="36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21507" name="Picture 3" descr="http://en.es-static.us/upl/2014/01/AU-distances-plan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083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ext Box 2"/>
          <p:cNvSpPr txBox="1">
            <a:spLocks noChangeArrowheads="1"/>
          </p:cNvSpPr>
          <p:nvPr/>
        </p:nvSpPr>
        <p:spPr bwMode="auto">
          <a:xfrm>
            <a:off x="0" y="346075"/>
            <a:ext cx="9144000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36600" indent="-2794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CCECFF"/>
              </a:buClr>
              <a:buFontTx/>
              <a:buNone/>
            </a:pPr>
            <a:r>
              <a:rPr lang="pt-BR" altLang="pt-BR"/>
              <a:t>Mas como podemos realmente sentir essas distâncias?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/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/>
              <a:t>As distancias dos planetas do sistema solar em escala: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>
                <a:hlinkClick r:id="rId3"/>
              </a:rPr>
              <a:t>https://www.youtube.com/watch?v=6umWxt_oq2c</a:t>
            </a:r>
            <a:endParaRPr lang="pt-BR" altLang="pt-BR"/>
          </a:p>
          <a:p>
            <a:pPr algn="ctr" eaLnBrk="1" hangingPunct="1">
              <a:lnSpc>
                <a:spcPct val="93000"/>
              </a:lnSpc>
              <a:buClr>
                <a:srgbClr val="CCECFF"/>
              </a:buClr>
              <a:buFontTx/>
              <a:buNone/>
            </a:pPr>
            <a:endParaRPr lang="pt-BR" altLang="pt-BR"/>
          </a:p>
          <a:p>
            <a:pPr algn="ctr" eaLnBrk="1" hangingPunct="1">
              <a:lnSpc>
                <a:spcPct val="93000"/>
              </a:lnSpc>
              <a:buClr>
                <a:srgbClr val="CCECFF"/>
              </a:buClr>
              <a:buFontTx/>
              <a:buNone/>
            </a:pPr>
            <a:r>
              <a:rPr lang="pt-BR" altLang="pt-BR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BR" sz="36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22531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2671763"/>
            <a:ext cx="6086475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076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ext Box 2"/>
          <p:cNvSpPr txBox="1">
            <a:spLocks noChangeArrowheads="1"/>
          </p:cNvSpPr>
          <p:nvPr/>
        </p:nvSpPr>
        <p:spPr bwMode="auto">
          <a:xfrm>
            <a:off x="0" y="252413"/>
            <a:ext cx="8893175" cy="646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6600" indent="-2794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pt-BR" altLang="pt-BR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pt-BR" alt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 depois do além do Sol, qual a distância da estrela mais próxima? </a:t>
            </a:r>
          </a:p>
          <a:p>
            <a:pPr algn="ctr" eaLnBrk="1" hangingPunct="1">
              <a:defRPr/>
            </a:pPr>
            <a:endParaRPr lang="pt-BR" altLang="pt-BR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1" hangingPunct="1">
              <a:defRPr/>
            </a:pPr>
            <a:r>
              <a:rPr lang="pt-BR" alt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 estrela mais próxima de Terra depois do Sol é Alfa Centauro. </a:t>
            </a:r>
          </a:p>
          <a:p>
            <a:pPr eaLnBrk="1" hangingPunct="1">
              <a:defRPr/>
            </a:pPr>
            <a:endParaRPr lang="pt-BR" altLang="pt-BR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1" hangingPunct="1">
              <a:defRPr/>
            </a:pPr>
            <a:r>
              <a:rPr lang="pt-BR" alt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Ela concentra-se a uma distância de 40 trilhões de quilômetros (40.000.000.000.000 km) da Terra.</a:t>
            </a:r>
          </a:p>
          <a:p>
            <a:pPr eaLnBrk="1" hangingPunct="1">
              <a:defRPr/>
            </a:pPr>
            <a:endParaRPr lang="pt-BR" altLang="pt-BR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1" hangingPunct="1">
              <a:defRPr/>
            </a:pPr>
            <a:r>
              <a:rPr lang="pt-BR" alt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Mas, como as distâncias no Universo são imensas, fica difícil utilizar números com tantos zeros. </a:t>
            </a:r>
          </a:p>
          <a:p>
            <a:pPr eaLnBrk="1" hangingPunct="1">
              <a:defRPr/>
            </a:pPr>
            <a:endParaRPr lang="pt-BR" altLang="pt-BR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173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ext Box 2"/>
          <p:cNvSpPr txBox="1">
            <a:spLocks noChangeArrowheads="1"/>
          </p:cNvSpPr>
          <p:nvPr/>
        </p:nvSpPr>
        <p:spPr bwMode="auto">
          <a:xfrm>
            <a:off x="250825" y="-19050"/>
            <a:ext cx="8893175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6600" indent="-2794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pt-BR" alt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Para facilitar a compreensão das distâncias astronômicas, utilizamos uma outra unidade de medida chamada ano-luz, que nada mais é do que a distância percorrida pela luz em um ano. </a:t>
            </a:r>
          </a:p>
          <a:p>
            <a:pPr eaLnBrk="1" hangingPunct="1">
              <a:defRPr/>
            </a:pPr>
            <a:endParaRPr lang="pt-BR" altLang="pt-BR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1" hangingPunct="1">
              <a:defRPr/>
            </a:pPr>
            <a:r>
              <a:rPr lang="pt-BR" alt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 luz viaja a uma velocidade de 300 mil quilômetros por segundo (nada viaja mais rápido do que ela), percorrendo cerca de 9,46 trilhões de quilômetros por ano entre os astros. </a:t>
            </a:r>
          </a:p>
          <a:p>
            <a:pPr eaLnBrk="1" hangingPunct="1">
              <a:defRPr/>
            </a:pPr>
            <a:endParaRPr lang="pt-BR" altLang="pt-BR" sz="28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>
              <a:defRPr/>
            </a:pP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 ano-luz </a:t>
            </a:r>
            <a: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= 9,4605284 </a:t>
            </a: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× 10</a:t>
            </a:r>
            <a:r>
              <a:rPr lang="pt-BR" sz="28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15</a:t>
            </a: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 metros</a:t>
            </a:r>
          </a:p>
          <a:p>
            <a:pPr eaLnBrk="1" hangingPunct="1">
              <a:defRPr/>
            </a:pPr>
            <a:endParaRPr lang="pt-BR" altLang="pt-BR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1" hangingPunct="1">
              <a:defRPr/>
            </a:pPr>
            <a:r>
              <a:rPr lang="pt-BR" alt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Assim , a distância de </a:t>
            </a:r>
            <a:r>
              <a:rPr lang="pt-BR" altLang="pt-BR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Alfa Centauro</a:t>
            </a:r>
            <a:r>
              <a:rPr lang="pt-BR" alt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até nós passa a ser cerca de 4,2 anos-luz (40 trilhões / 9,46).</a:t>
            </a:r>
          </a:p>
        </p:txBody>
      </p:sp>
    </p:spTree>
    <p:extLst>
      <p:ext uri="{BB962C8B-B14F-4D97-AF65-F5344CB8AC3E}">
        <p14:creationId xmlns:p14="http://schemas.microsoft.com/office/powerpoint/2010/main" val="4202640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ext Box 2"/>
          <p:cNvSpPr txBox="1">
            <a:spLocks noChangeArrowheads="1"/>
          </p:cNvSpPr>
          <p:nvPr/>
        </p:nvSpPr>
        <p:spPr bwMode="auto">
          <a:xfrm>
            <a:off x="250825" y="765175"/>
            <a:ext cx="8893175" cy="55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6600" indent="-2794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 ano-luz= 9.460.528.400.000 km</a:t>
            </a:r>
          </a:p>
          <a:p>
            <a:pPr algn="ctr" eaLnBrk="1" hangingPunct="1">
              <a:defRPr/>
            </a:pPr>
            <a:endParaRPr lang="pt-BR" altLang="pt-BR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pt-BR" altLang="pt-BR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Aprox. 9,46 trilhões de km</a:t>
            </a:r>
          </a:p>
          <a:p>
            <a:pPr algn="ctr" eaLnBrk="1" hangingPunct="1">
              <a:defRPr/>
            </a:pPr>
            <a:r>
              <a:rPr lang="pt-BR" altLang="pt-BR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Arredondando: 10 trilhões de quilômetro</a:t>
            </a:r>
          </a:p>
          <a:p>
            <a:pPr algn="ctr" eaLnBrk="1" hangingPunct="1">
              <a:defRPr/>
            </a:pPr>
            <a:endParaRPr lang="pt-BR" altLang="pt-BR" sz="36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pt-BR" altLang="pt-BR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Assim, Alfa Centauro está a pouco mais de 4 anos-luz da Terra</a:t>
            </a:r>
          </a:p>
          <a:p>
            <a:pPr algn="ctr" eaLnBrk="1" hangingPunct="1">
              <a:defRPr/>
            </a:pPr>
            <a:endParaRPr lang="pt-BR" altLang="pt-BR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defRPr/>
            </a:pPr>
            <a:endParaRPr lang="en-GB" altLang="pt-BR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106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ext Box 2"/>
          <p:cNvSpPr txBox="1">
            <a:spLocks noChangeArrowheads="1"/>
          </p:cNvSpPr>
          <p:nvPr/>
        </p:nvSpPr>
        <p:spPr bwMode="auto">
          <a:xfrm>
            <a:off x="0" y="1052513"/>
            <a:ext cx="8893175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6600" indent="-2794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pt-BR" altLang="pt-BR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pt-BR" altLang="pt-BR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Grandes números podem ajudar a compreender o Universo, mas é difícil imaginá-los.</a:t>
            </a:r>
          </a:p>
          <a:p>
            <a:pPr algn="ctr" eaLnBrk="1" hangingPunct="1">
              <a:defRPr/>
            </a:pPr>
            <a:endParaRPr lang="pt-BR" altLang="pt-BR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pt-BR" altLang="pt-BR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Uma vez me perguntaram: quantos litros de água há no Oceano Atlântico? </a:t>
            </a:r>
          </a:p>
          <a:p>
            <a:pPr algn="ctr" eaLnBrk="1" hangingPunct="1">
              <a:defRPr/>
            </a:pPr>
            <a:endParaRPr lang="pt-BR" altLang="pt-BR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defRPr/>
            </a:pPr>
            <a:endParaRPr lang="pt-BR" altLang="pt-BR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defRPr/>
            </a:pPr>
            <a:endParaRPr lang="en-GB" altLang="pt-BR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286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ext Box 2"/>
          <p:cNvSpPr txBox="1">
            <a:spLocks noChangeArrowheads="1"/>
          </p:cNvSpPr>
          <p:nvPr/>
        </p:nvSpPr>
        <p:spPr bwMode="auto">
          <a:xfrm>
            <a:off x="4763" y="-146050"/>
            <a:ext cx="8893175" cy="627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6600" indent="-2794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pt-BR" altLang="pt-BR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Vejam como eu fiz a conta. </a:t>
            </a:r>
          </a:p>
          <a:p>
            <a:pPr algn="ctr" eaLnBrk="1" hangingPunct="1">
              <a:defRPr/>
            </a:pPr>
            <a:endParaRPr lang="pt-BR" altLang="pt-BR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 Oceano Atlântico tem um volume médio de </a:t>
            </a:r>
          </a:p>
          <a:p>
            <a:pPr algn="ctr" eaLnBrk="1" hangingPunct="1">
              <a:defRPr/>
            </a:pPr>
            <a:endParaRPr lang="pt-BR" altLang="pt-BR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323.600.000 quilômetros cúbicos.</a:t>
            </a:r>
          </a:p>
          <a:p>
            <a:pPr algn="ctr" eaLnBrk="1" hangingPunct="1">
              <a:defRPr/>
            </a:pPr>
            <a:endParaRPr lang="pt-BR" altLang="pt-BR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en-GB" altLang="pt-BR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Cada</a:t>
            </a:r>
            <a:r>
              <a:rPr lang="en-GB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GB" altLang="pt-BR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quilômetro</a:t>
            </a:r>
            <a:r>
              <a:rPr lang="en-GB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GB" altLang="pt-BR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cúbico</a:t>
            </a:r>
            <a:r>
              <a:rPr lang="en-GB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GB" altLang="pt-BR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equivale</a:t>
            </a:r>
            <a:r>
              <a:rPr lang="en-GB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a  </a:t>
            </a:r>
          </a:p>
          <a:p>
            <a:pPr algn="ctr" eaLnBrk="1" hangingPunct="1">
              <a:defRPr/>
            </a:pP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1.000.000.000.000 litros (um trilhão de litros).</a:t>
            </a:r>
          </a:p>
          <a:p>
            <a:pPr algn="ctr" eaLnBrk="1" hangingPunct="1">
              <a:defRPr/>
            </a:pPr>
            <a:endParaRPr lang="pt-BR" altLang="pt-BR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Logo, o Oceano Atlântico tem aproximadamente</a:t>
            </a:r>
          </a:p>
          <a:p>
            <a:pPr algn="ctr" eaLnBrk="1" hangingPunct="1">
              <a:defRPr/>
            </a:pPr>
            <a:endParaRPr lang="pt-BR" altLang="pt-BR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323.600.000.000.000.000.000</a:t>
            </a:r>
          </a:p>
          <a:p>
            <a:pPr algn="ctr" eaLnBrk="1" hangingPunct="1">
              <a:defRPr/>
            </a:pPr>
            <a:endParaRPr lang="pt-BR" altLang="pt-BR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Trezentos e vinte e três </a:t>
            </a:r>
          </a:p>
          <a:p>
            <a:pPr algn="ctr" eaLnBrk="1" hangingPunct="1">
              <a:defRPr/>
            </a:pP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quintilhões e seiscentos </a:t>
            </a:r>
          </a:p>
          <a:p>
            <a:pPr algn="ctr" eaLnBrk="1" hangingPunct="1">
              <a:defRPr/>
            </a:pPr>
            <a:r>
              <a:rPr lang="pt-BR" altLang="pt-BR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quatrilhões</a:t>
            </a:r>
            <a:r>
              <a:rPr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de litros.</a:t>
            </a:r>
            <a:endParaRPr lang="en-GB" altLang="pt-BR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303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496944" cy="6120680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O infinito está associado ao espaço infinito. 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 smtClean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 smtClean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 smtClean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O </a:t>
            </a:r>
            <a:r>
              <a:rPr lang="pt-BR" dirty="0">
                <a:solidFill>
                  <a:schemeClr val="tx1"/>
                </a:solidFill>
              </a:rPr>
              <a:t>espaço – a fronteira </a:t>
            </a:r>
            <a:r>
              <a:rPr lang="pt-BR" dirty="0" smtClean="0">
                <a:solidFill>
                  <a:schemeClr val="tx1"/>
                </a:solidFill>
              </a:rPr>
              <a:t>final. </a:t>
            </a:r>
            <a:r>
              <a:rPr lang="pt-BR" dirty="0">
                <a:solidFill>
                  <a:schemeClr val="tx1"/>
                </a:solidFill>
              </a:rPr>
              <a:t>O Universo infinito.</a:t>
            </a:r>
          </a:p>
          <a:p>
            <a:endParaRPr lang="pt-BR" dirty="0" smtClean="0">
              <a:solidFill>
                <a:schemeClr val="tx1"/>
              </a:solidFill>
            </a:endParaRPr>
          </a:p>
        </p:txBody>
      </p:sp>
      <p:pic>
        <p:nvPicPr>
          <p:cNvPr id="2" name="star trek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2883" y="1124744"/>
            <a:ext cx="715759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6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ext Box 2"/>
          <p:cNvSpPr txBox="1">
            <a:spLocks noChangeArrowheads="1"/>
          </p:cNvSpPr>
          <p:nvPr/>
        </p:nvSpPr>
        <p:spPr bwMode="auto">
          <a:xfrm>
            <a:off x="0" y="1030288"/>
            <a:ext cx="889317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36600" indent="-2794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CCECFF"/>
              </a:buClr>
              <a:buFont typeface="Arial" charset="0"/>
              <a:buNone/>
            </a:pPr>
            <a:endParaRPr lang="en-GB" altLang="pt-BR" sz="4400" b="1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CCECFF"/>
              </a:buClr>
              <a:buFont typeface="Arial" charset="0"/>
              <a:buNone/>
            </a:pPr>
            <a:r>
              <a:rPr lang="en-GB" altLang="pt-BR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Quatrilhões, quintilhões, que números são estes? 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CCECFF"/>
              </a:buClr>
              <a:buFont typeface="Arial" charset="0"/>
              <a:buNone/>
            </a:pPr>
            <a:endParaRPr lang="en-GB" altLang="pt-BR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CCECFF"/>
              </a:buClr>
              <a:buFont typeface="Arial" charset="0"/>
              <a:buNone/>
            </a:pPr>
            <a:r>
              <a:rPr lang="en-GB" altLang="pt-BR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Você já se perguntou quantos zeros teria um decilhão?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CCECFF"/>
              </a:buClr>
              <a:buFont typeface="Arial" charset="0"/>
              <a:buNone/>
            </a:pPr>
            <a:endParaRPr lang="en-GB" altLang="pt-BR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BR" sz="36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981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4876" name="Group 380"/>
          <p:cNvGraphicFramePr>
            <a:graphicFrameLocks noGrp="1"/>
          </p:cNvGraphicFramePr>
          <p:nvPr>
            <p:ph/>
          </p:nvPr>
        </p:nvGraphicFramePr>
        <p:xfrm>
          <a:off x="0" y="274638"/>
          <a:ext cx="8686800" cy="6249988"/>
        </p:xfrm>
        <a:graphic>
          <a:graphicData uri="http://schemas.openxmlformats.org/drawingml/2006/table">
            <a:tbl>
              <a:tblPr/>
              <a:tblGrid>
                <a:gridCol w="6810375"/>
                <a:gridCol w="1876425"/>
              </a:tblGrid>
              <a:tr h="520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Número escrito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Como se lê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Mil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1 000 000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Milhão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1 000 000 000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Bilhão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1 000 000 000 000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Trilião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1 000 000 000 000 000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Quatrilhão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1 000 000 000 000 000 000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Quintilhão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1 000 000 000 000 000 000 000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Sextilhão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1 000 000 000 000 000 000 000 000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Setilhão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1 000 000 000 000 000 000 000 000 000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Octilhão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1 000 000 000 000 000 000 000 000 000 000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Nonilhão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1 000 000 000 000 000 000 000 000 000 000 000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Decilhão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14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17463"/>
            <a:ext cx="9153525" cy="647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27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00"/>
            <a:ext cx="9139237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07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ext Box 2"/>
          <p:cNvSpPr txBox="1">
            <a:spLocks noChangeArrowheads="1"/>
          </p:cNvSpPr>
          <p:nvPr/>
        </p:nvSpPr>
        <p:spPr bwMode="auto">
          <a:xfrm>
            <a:off x="-9525" y="-1123950"/>
            <a:ext cx="8893175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36600" indent="-2794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CCECFF"/>
              </a:buClr>
              <a:buFont typeface="Arial" charset="0"/>
              <a:buNone/>
            </a:pPr>
            <a:endParaRPr lang="en-GB" altLang="pt-BR" sz="4400" b="1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CCECFF"/>
              </a:buClr>
              <a:buFont typeface="Arial" charset="0"/>
              <a:buNone/>
            </a:pPr>
            <a:endParaRPr lang="en-GB" altLang="pt-BR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CCECFF"/>
              </a:buClr>
              <a:buFont typeface="Arial" charset="0"/>
              <a:buNone/>
            </a:pPr>
            <a:r>
              <a:rPr lang="pt-BR" altLang="pt-BR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Mas um zero a mais, dá muita diferença? Vamos ver isso com um vídeo bem conhecido, que mostra as potências de 10 em contexto.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CCECFF"/>
              </a:buClr>
              <a:buFont typeface="Arial" charset="0"/>
              <a:buNone/>
            </a:pPr>
            <a:endParaRPr lang="pt-BR" altLang="pt-BR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CCECFF"/>
              </a:buClr>
              <a:buFontTx/>
              <a:buNone/>
            </a:pPr>
            <a:r>
              <a:rPr lang="pt-BR" altLang="pt-BR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hlinkClick r:id="rId3"/>
              </a:rPr>
              <a:t>https://www.youtube.com/watch?v=bhofN1xX6u0</a:t>
            </a:r>
            <a:endParaRPr lang="pt-BR" altLang="pt-BR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CCECFF"/>
              </a:buClr>
              <a:buFont typeface="Arial" charset="0"/>
              <a:buNone/>
            </a:pPr>
            <a:endParaRPr lang="pt-BR" altLang="pt-BR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BR" sz="36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072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ubtítulo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2924175"/>
          </a:xfrm>
        </p:spPr>
        <p:txBody>
          <a:bodyPr/>
          <a:lstStyle/>
          <a:p>
            <a:pPr eaLnBrk="1" hangingPunct="1"/>
            <a:endParaRPr lang="pt-BR" altLang="pt-BR" smtClean="0">
              <a:solidFill>
                <a:schemeClr val="tx1"/>
              </a:solidFill>
            </a:endParaRPr>
          </a:p>
          <a:p>
            <a:pPr eaLnBrk="1" hangingPunct="1"/>
            <a:r>
              <a:rPr lang="pt-BR" altLang="pt-BR" smtClean="0">
                <a:solidFill>
                  <a:schemeClr val="tx1"/>
                </a:solidFill>
              </a:rPr>
              <a:t>A grandeza do Universo nos faz pensar como pequenos somos.</a:t>
            </a:r>
          </a:p>
          <a:p>
            <a:pPr eaLnBrk="1" hangingPunct="1"/>
            <a:r>
              <a:rPr lang="pt-BR" altLang="pt-BR" smtClean="0">
                <a:solidFill>
                  <a:schemeClr val="tx1"/>
                </a:solidFill>
              </a:rPr>
              <a:t>Mas também nos faz sentir-nos grandes – conhecer o Universo é de alguma forma tomar posse dele.</a:t>
            </a:r>
          </a:p>
          <a:p>
            <a:pPr eaLnBrk="1" hangingPunct="1"/>
            <a:endParaRPr lang="pt-BR" altLang="pt-BR" smtClean="0">
              <a:solidFill>
                <a:schemeClr val="tx1"/>
              </a:solidFill>
            </a:endParaRPr>
          </a:p>
        </p:txBody>
      </p:sp>
      <p:pic>
        <p:nvPicPr>
          <p:cNvPr id="33795" name="Picture 4" descr="archime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852738"/>
            <a:ext cx="3429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79388" y="2997200"/>
            <a:ext cx="4572000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altLang="pt-BR" sz="3200" dirty="0">
                <a:latin typeface="+mn-lt"/>
                <a:cs typeface="+mn-cs"/>
              </a:rPr>
              <a:t>Arquimedes de Siracusa (pensou em como poderia preencher o Universo de areia – seriam necessários, pelas suas contas, 10</a:t>
            </a:r>
            <a:r>
              <a:rPr lang="pt-BR" altLang="pt-BR" sz="3200" baseline="30000" dirty="0">
                <a:latin typeface="+mn-lt"/>
                <a:cs typeface="+mn-cs"/>
              </a:rPr>
              <a:t>63</a:t>
            </a:r>
            <a:r>
              <a:rPr lang="pt-BR" altLang="pt-BR" sz="3200" dirty="0">
                <a:latin typeface="+mn-lt"/>
                <a:cs typeface="+mn-cs"/>
              </a:rPr>
              <a:t> grãos. </a:t>
            </a:r>
          </a:p>
        </p:txBody>
      </p:sp>
    </p:spTree>
    <p:extLst>
      <p:ext uri="{BB962C8B-B14F-4D97-AF65-F5344CB8AC3E}">
        <p14:creationId xmlns:p14="http://schemas.microsoft.com/office/powerpoint/2010/main" val="131739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ubtítulo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2924175"/>
          </a:xfrm>
        </p:spPr>
        <p:txBody>
          <a:bodyPr/>
          <a:lstStyle/>
          <a:p>
            <a:pPr eaLnBrk="1" hangingPunct="1"/>
            <a:endParaRPr lang="pt-BR" altLang="pt-BR" smtClean="0">
              <a:solidFill>
                <a:schemeClr val="tx1"/>
              </a:solidFill>
            </a:endParaRPr>
          </a:p>
          <a:p>
            <a:pPr eaLnBrk="1" hangingPunct="1"/>
            <a:r>
              <a:rPr lang="pt-BR" altLang="pt-BR" smtClean="0">
                <a:solidFill>
                  <a:schemeClr val="tx1"/>
                </a:solidFill>
              </a:rPr>
              <a:t>Por Universo, ele tomou o Universo heliocêntrico de Aristarco de Samos. Uma esfera de raio 1 ano-luz.</a:t>
            </a:r>
          </a:p>
        </p:txBody>
      </p:sp>
      <p:pic>
        <p:nvPicPr>
          <p:cNvPr id="34819" name="Picture 2" descr="http://www.prof2000.pt/users/angelof/images/aristarchusuniver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355850"/>
            <a:ext cx="6119813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09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ubtítulo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pt-BR" altLang="pt-BR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pt-BR" altLang="pt-BR" dirty="0" smtClean="0">
                <a:solidFill>
                  <a:schemeClr val="tx1"/>
                </a:solidFill>
              </a:rPr>
              <a:t>Pelas estimativas atuais, o Universo observável é uma esfera com raio de 46,5 bilhões de anos-luz – um pouquinho maior que o de Aristarco! 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636838"/>
            <a:ext cx="26638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2" descr="http://www.prof2000.pt/users/angelof/images/aristarchusunivers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574925"/>
            <a:ext cx="403225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4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ubtítulo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pt-BR" altLang="pt-BR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pt-BR" altLang="pt-BR" dirty="0" smtClean="0">
                <a:solidFill>
                  <a:schemeClr val="tx1"/>
                </a:solidFill>
              </a:rPr>
              <a:t>Nesse Universo gigantesco, há alguns números bem grandes</a:t>
            </a:r>
          </a:p>
          <a:p>
            <a:pPr algn="l" eaLnBrk="1" hangingPunct="1"/>
            <a:r>
              <a:rPr lang="pt-BR" altLang="pt-BR" dirty="0" smtClean="0">
                <a:solidFill>
                  <a:schemeClr val="tx1"/>
                </a:solidFill>
              </a:rPr>
              <a:t>Volume do universo observável:  3 × 10</a:t>
            </a:r>
            <a:r>
              <a:rPr lang="pt-BR" altLang="pt-BR" baseline="30000" dirty="0" smtClean="0">
                <a:solidFill>
                  <a:schemeClr val="tx1"/>
                </a:solidFill>
              </a:rPr>
              <a:t>80</a:t>
            </a:r>
            <a:r>
              <a:rPr lang="pt-BR" altLang="pt-BR" dirty="0" smtClean="0">
                <a:solidFill>
                  <a:schemeClr val="tx1"/>
                </a:solidFill>
              </a:rPr>
              <a:t> m</a:t>
            </a:r>
            <a:r>
              <a:rPr lang="pt-BR" altLang="pt-BR" baseline="30000" dirty="0" smtClean="0">
                <a:solidFill>
                  <a:schemeClr val="tx1"/>
                </a:solidFill>
              </a:rPr>
              <a:t>3</a:t>
            </a:r>
          </a:p>
          <a:p>
            <a:pPr algn="l" eaLnBrk="1" hangingPunct="1"/>
            <a:r>
              <a:rPr lang="pt-BR" altLang="pt-BR" dirty="0" smtClean="0">
                <a:solidFill>
                  <a:schemeClr val="tx1"/>
                </a:solidFill>
              </a:rPr>
              <a:t>Para encher o universo de areia: 1 × 10</a:t>
            </a:r>
            <a:r>
              <a:rPr lang="pt-BR" altLang="pt-BR" baseline="30000" dirty="0" smtClean="0">
                <a:solidFill>
                  <a:schemeClr val="tx1"/>
                </a:solidFill>
              </a:rPr>
              <a:t>90  </a:t>
            </a:r>
            <a:r>
              <a:rPr lang="pt-BR" altLang="pt-BR" dirty="0" smtClean="0">
                <a:solidFill>
                  <a:schemeClr val="tx1"/>
                </a:solidFill>
              </a:rPr>
              <a:t>grãos</a:t>
            </a:r>
          </a:p>
          <a:p>
            <a:pPr algn="l" eaLnBrk="1" hangingPunct="1"/>
            <a:r>
              <a:rPr lang="pt-BR" altLang="pt-BR" dirty="0" smtClean="0">
                <a:solidFill>
                  <a:schemeClr val="tx1"/>
                </a:solidFill>
              </a:rPr>
              <a:t>Quantos átomos haveria nesse caso: 10</a:t>
            </a:r>
            <a:r>
              <a:rPr lang="pt-BR" altLang="pt-BR" baseline="30000" dirty="0" smtClean="0">
                <a:solidFill>
                  <a:schemeClr val="tx1"/>
                </a:solidFill>
              </a:rPr>
              <a:t>100</a:t>
            </a:r>
          </a:p>
          <a:p>
            <a:pPr algn="l" eaLnBrk="1" hangingPunct="1"/>
            <a:r>
              <a:rPr lang="pt-BR" altLang="pt-BR" dirty="0" smtClean="0">
                <a:solidFill>
                  <a:schemeClr val="tx1"/>
                </a:solidFill>
              </a:rPr>
              <a:t>Esse número especial tem um nome:</a:t>
            </a:r>
          </a:p>
          <a:p>
            <a:pPr algn="l" eaLnBrk="1" hangingPunct="1"/>
            <a:r>
              <a:rPr lang="pt-BR" altLang="pt-BR" dirty="0" err="1" smtClean="0">
                <a:solidFill>
                  <a:schemeClr val="tx1"/>
                </a:solidFill>
              </a:rPr>
              <a:t>Googol</a:t>
            </a:r>
            <a:r>
              <a:rPr lang="pt-BR" altLang="pt-BR" dirty="0" smtClean="0">
                <a:solidFill>
                  <a:schemeClr val="tx1"/>
                </a:solidFill>
              </a:rPr>
              <a:t>.</a:t>
            </a:r>
          </a:p>
          <a:p>
            <a:pPr algn="l" eaLnBrk="1" hangingPunct="1"/>
            <a:r>
              <a:rPr lang="pt-BR" altLang="pt-BR" dirty="0" smtClean="0">
                <a:solidFill>
                  <a:schemeClr val="tx1"/>
                </a:solidFill>
              </a:rPr>
              <a:t>1 </a:t>
            </a:r>
            <a:r>
              <a:rPr lang="pt-BR" altLang="pt-BR" dirty="0" err="1" smtClean="0">
                <a:solidFill>
                  <a:schemeClr val="tx1"/>
                </a:solidFill>
              </a:rPr>
              <a:t>googol</a:t>
            </a:r>
            <a:r>
              <a:rPr lang="pt-BR" altLang="pt-BR" dirty="0" smtClean="0">
                <a:solidFill>
                  <a:schemeClr val="tx1"/>
                </a:solidFill>
              </a:rPr>
              <a:t> = 10.­000.­000.­000.­000.­000.­000.­000.­000.­000.­000.­000.­000.­000.­000.­000.­000.­000.­000.­000.­000.­000.­000.­000.­000.­000.­000.­000.­000.­000.­000.­000.­000.­000.</a:t>
            </a:r>
          </a:p>
          <a:p>
            <a:pPr eaLnBrk="1" hangingPunct="1"/>
            <a:endParaRPr lang="pt-BR" altLang="pt-BR" baseline="30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8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ubtítulo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pt-BR" altLang="pt-BR" smtClean="0">
              <a:solidFill>
                <a:schemeClr val="tx1"/>
              </a:solidFill>
            </a:endParaRPr>
          </a:p>
          <a:p>
            <a:pPr eaLnBrk="1" hangingPunct="1"/>
            <a:r>
              <a:rPr lang="pt-BR" altLang="pt-BR" smtClean="0">
                <a:solidFill>
                  <a:schemeClr val="tx1"/>
                </a:solidFill>
              </a:rPr>
              <a:t>1 googol = 10</a:t>
            </a:r>
            <a:r>
              <a:rPr lang="pt-BR" altLang="pt-BR" baseline="30000" smtClean="0">
                <a:solidFill>
                  <a:schemeClr val="tx1"/>
                </a:solidFill>
              </a:rPr>
              <a:t>100</a:t>
            </a:r>
          </a:p>
          <a:p>
            <a:pPr eaLnBrk="1" hangingPunct="1"/>
            <a:endParaRPr lang="pt-BR" altLang="pt-BR" baseline="30000" smtClean="0">
              <a:solidFill>
                <a:schemeClr val="tx1"/>
              </a:solidFill>
            </a:endParaRPr>
          </a:p>
          <a:p>
            <a:pPr algn="l" eaLnBrk="1" hangingPunct="1"/>
            <a:r>
              <a:rPr lang="pt-BR" altLang="pt-BR" smtClean="0">
                <a:solidFill>
                  <a:schemeClr val="tx1"/>
                </a:solidFill>
              </a:rPr>
              <a:t>A palavra googol foi criada pelo sobrinho do  matemático </a:t>
            </a:r>
            <a:r>
              <a:rPr lang="en-US" altLang="pt-BR" smtClean="0">
                <a:solidFill>
                  <a:schemeClr val="tx1"/>
                </a:solidFill>
              </a:rPr>
              <a:t>Edward Kasner (1878-1955) em 1938. O sobrinho era Milton Sirotta </a:t>
            </a:r>
            <a:r>
              <a:rPr lang="pt-BR" altLang="pt-BR" smtClean="0">
                <a:solidFill>
                  <a:schemeClr val="tx1"/>
                </a:solidFill>
              </a:rPr>
              <a:t>(1929-1981) </a:t>
            </a:r>
            <a:r>
              <a:rPr lang="en-US" altLang="pt-BR" smtClean="0">
                <a:solidFill>
                  <a:schemeClr val="tx1"/>
                </a:solidFill>
              </a:rPr>
              <a:t>e ele tinha 9 anos de idade.</a:t>
            </a:r>
          </a:p>
          <a:p>
            <a:pPr eaLnBrk="1" hangingPunct="1"/>
            <a:endParaRPr lang="pt-BR" altLang="pt-BR" baseline="30000" smtClean="0">
              <a:solidFill>
                <a:schemeClr val="tx1"/>
              </a:solidFill>
            </a:endParaRPr>
          </a:p>
        </p:txBody>
      </p:sp>
      <p:pic>
        <p:nvPicPr>
          <p:cNvPr id="37891" name="Picture 2" descr="http://upload.wikimedia.org/wikipedia/commons/9/94/PSM_V70_D187_Edward_Kasn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284538"/>
            <a:ext cx="2551113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47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>
                <a:solidFill>
                  <a:schemeClr val="tx1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>
                <a:solidFill>
                  <a:schemeClr val="tx1"/>
                </a:solidFill>
              </a:rPr>
              <a:t>Os astrônomos mediram a idade do universo em aproximadamente 13,8 bilhões anos.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>
                <a:solidFill>
                  <a:schemeClr val="tx1"/>
                </a:solidFill>
              </a:rPr>
              <a:t>Por causa da conexão entre a distância e a velocidade da luz, isso significa que eles podem olhar para uma região do espaço que se encontra 13,8 bilhões de anos-luz de distância.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84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ubtítulo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pt-BR" altLang="pt-BR" dirty="0" smtClean="0">
              <a:solidFill>
                <a:schemeClr val="tx1"/>
              </a:solidFill>
            </a:endParaRPr>
          </a:p>
          <a:p>
            <a:pPr algn="l" eaLnBrk="1" hangingPunct="1"/>
            <a:r>
              <a:rPr lang="pt-BR" altLang="pt-BR" dirty="0" smtClean="0">
                <a:solidFill>
                  <a:schemeClr val="tx1"/>
                </a:solidFill>
              </a:rPr>
              <a:t>Você sabe, em 1996</a:t>
            </a:r>
            <a:r>
              <a:rPr lang="en-US" altLang="pt-BR" dirty="0" smtClean="0">
                <a:solidFill>
                  <a:schemeClr val="tx1"/>
                </a:solidFill>
              </a:rPr>
              <a:t>, a </a:t>
            </a:r>
            <a:r>
              <a:rPr lang="en-US" altLang="pt-BR" dirty="0" err="1" smtClean="0">
                <a:solidFill>
                  <a:schemeClr val="tx1"/>
                </a:solidFill>
              </a:rPr>
              <a:t>palavra</a:t>
            </a:r>
            <a:r>
              <a:rPr lang="en-US" altLang="pt-BR" dirty="0" smtClean="0">
                <a:solidFill>
                  <a:schemeClr val="tx1"/>
                </a:solidFill>
              </a:rPr>
              <a:t> </a:t>
            </a:r>
            <a:r>
              <a:rPr lang="en-US" altLang="pt-BR" dirty="0" err="1" smtClean="0">
                <a:solidFill>
                  <a:schemeClr val="tx1"/>
                </a:solidFill>
              </a:rPr>
              <a:t>foi</a:t>
            </a:r>
            <a:r>
              <a:rPr lang="en-US" altLang="pt-BR" dirty="0" smtClean="0">
                <a:solidFill>
                  <a:schemeClr val="tx1"/>
                </a:solidFill>
              </a:rPr>
              <a:t> </a:t>
            </a:r>
            <a:r>
              <a:rPr lang="en-US" altLang="pt-BR" dirty="0" err="1" smtClean="0">
                <a:solidFill>
                  <a:schemeClr val="tx1"/>
                </a:solidFill>
              </a:rPr>
              <a:t>utilizada</a:t>
            </a:r>
            <a:r>
              <a:rPr lang="en-US" altLang="pt-BR" dirty="0" smtClean="0">
                <a:solidFill>
                  <a:schemeClr val="tx1"/>
                </a:solidFill>
              </a:rPr>
              <a:t> para </a:t>
            </a:r>
            <a:r>
              <a:rPr lang="en-US" altLang="pt-BR" dirty="0" err="1" smtClean="0">
                <a:solidFill>
                  <a:schemeClr val="tx1"/>
                </a:solidFill>
              </a:rPr>
              <a:t>denominar</a:t>
            </a:r>
            <a:r>
              <a:rPr lang="en-US" altLang="pt-BR" dirty="0" smtClean="0">
                <a:solidFill>
                  <a:schemeClr val="tx1"/>
                </a:solidFill>
              </a:rPr>
              <a:t> o </a:t>
            </a:r>
            <a:r>
              <a:rPr lang="en-US" altLang="pt-BR" dirty="0" err="1" smtClean="0">
                <a:solidFill>
                  <a:schemeClr val="tx1"/>
                </a:solidFill>
              </a:rPr>
              <a:t>buscador</a:t>
            </a:r>
            <a:r>
              <a:rPr lang="en-US" altLang="pt-BR" dirty="0" smtClean="0">
                <a:solidFill>
                  <a:schemeClr val="tx1"/>
                </a:solidFill>
              </a:rPr>
              <a:t> Google. Um </a:t>
            </a:r>
            <a:r>
              <a:rPr lang="en-US" altLang="pt-BR" dirty="0" err="1" smtClean="0">
                <a:solidFill>
                  <a:schemeClr val="tx1"/>
                </a:solidFill>
              </a:rPr>
              <a:t>erro</a:t>
            </a:r>
            <a:r>
              <a:rPr lang="en-US" altLang="pt-BR" dirty="0" smtClean="0">
                <a:solidFill>
                  <a:schemeClr val="tx1"/>
                </a:solidFill>
              </a:rPr>
              <a:t> de </a:t>
            </a:r>
            <a:r>
              <a:rPr lang="en-US" altLang="pt-BR" dirty="0" err="1" smtClean="0">
                <a:solidFill>
                  <a:schemeClr val="tx1"/>
                </a:solidFill>
              </a:rPr>
              <a:t>grafia</a:t>
            </a:r>
            <a:r>
              <a:rPr lang="en-US" altLang="pt-BR" dirty="0" smtClean="0">
                <a:solidFill>
                  <a:schemeClr val="tx1"/>
                </a:solidFill>
              </a:rPr>
              <a:t> </a:t>
            </a:r>
            <a:r>
              <a:rPr lang="en-US" altLang="pt-BR" dirty="0" err="1" smtClean="0">
                <a:solidFill>
                  <a:schemeClr val="tx1"/>
                </a:solidFill>
              </a:rPr>
              <a:t>gerou</a:t>
            </a:r>
            <a:r>
              <a:rPr lang="en-US" altLang="pt-BR" dirty="0" smtClean="0">
                <a:solidFill>
                  <a:schemeClr val="tx1"/>
                </a:solidFill>
              </a:rPr>
              <a:t> o </a:t>
            </a:r>
            <a:r>
              <a:rPr lang="en-US" altLang="pt-BR" dirty="0" err="1" smtClean="0">
                <a:solidFill>
                  <a:schemeClr val="tx1"/>
                </a:solidFill>
              </a:rPr>
              <a:t>nome</a:t>
            </a:r>
            <a:r>
              <a:rPr lang="en-US" altLang="pt-BR" dirty="0" smtClean="0">
                <a:solidFill>
                  <a:schemeClr val="tx1"/>
                </a:solidFill>
              </a:rPr>
              <a:t> de </a:t>
            </a:r>
            <a:r>
              <a:rPr lang="en-US" altLang="pt-BR" dirty="0" err="1" smtClean="0">
                <a:solidFill>
                  <a:schemeClr val="tx1"/>
                </a:solidFill>
              </a:rPr>
              <a:t>mesma</a:t>
            </a:r>
            <a:r>
              <a:rPr lang="en-US" altLang="pt-BR" dirty="0" smtClean="0">
                <a:solidFill>
                  <a:schemeClr val="tx1"/>
                </a:solidFill>
              </a:rPr>
              <a:t> </a:t>
            </a:r>
            <a:r>
              <a:rPr lang="en-US" altLang="pt-BR" dirty="0" err="1" smtClean="0">
                <a:solidFill>
                  <a:schemeClr val="tx1"/>
                </a:solidFill>
              </a:rPr>
              <a:t>pronuncia</a:t>
            </a:r>
            <a:r>
              <a:rPr lang="en-US" altLang="pt-BR" dirty="0" smtClean="0">
                <a:solidFill>
                  <a:schemeClr val="tx1"/>
                </a:solidFill>
              </a:rPr>
              <a:t> </a:t>
            </a:r>
            <a:r>
              <a:rPr lang="en-US" altLang="pt-BR" dirty="0" err="1" smtClean="0">
                <a:solidFill>
                  <a:schemeClr val="tx1"/>
                </a:solidFill>
              </a:rPr>
              <a:t>em</a:t>
            </a:r>
            <a:r>
              <a:rPr lang="en-US" altLang="pt-BR" dirty="0" smtClean="0">
                <a:solidFill>
                  <a:schemeClr val="tx1"/>
                </a:solidFill>
              </a:rPr>
              <a:t> </a:t>
            </a:r>
            <a:r>
              <a:rPr lang="en-US" altLang="pt-BR" dirty="0" err="1" smtClean="0">
                <a:solidFill>
                  <a:schemeClr val="tx1"/>
                </a:solidFill>
              </a:rPr>
              <a:t>inglês</a:t>
            </a:r>
            <a:r>
              <a:rPr lang="en-US" altLang="pt-BR" dirty="0" smtClean="0">
                <a:solidFill>
                  <a:schemeClr val="tx1"/>
                </a:solidFill>
              </a:rPr>
              <a:t>. Como o </a:t>
            </a:r>
            <a:r>
              <a:rPr lang="en-US" altLang="pt-BR" dirty="0" err="1" smtClean="0">
                <a:solidFill>
                  <a:schemeClr val="tx1"/>
                </a:solidFill>
              </a:rPr>
              <a:t>domínio</a:t>
            </a:r>
            <a:r>
              <a:rPr lang="en-US" altLang="pt-BR" dirty="0" smtClean="0">
                <a:solidFill>
                  <a:schemeClr val="tx1"/>
                </a:solidFill>
              </a:rPr>
              <a:t> </a:t>
            </a:r>
            <a:r>
              <a:rPr lang="en-US" altLang="pt-BR" i="1" dirty="0" smtClean="0">
                <a:solidFill>
                  <a:schemeClr val="tx1"/>
                </a:solidFill>
              </a:rPr>
              <a:t>google.com</a:t>
            </a:r>
            <a:r>
              <a:rPr lang="en-US" altLang="pt-BR" dirty="0" smtClean="0">
                <a:solidFill>
                  <a:schemeClr val="tx1"/>
                </a:solidFill>
              </a:rPr>
              <a:t> </a:t>
            </a:r>
            <a:r>
              <a:rPr lang="en-US" altLang="pt-BR" dirty="0" err="1" smtClean="0">
                <a:solidFill>
                  <a:schemeClr val="tx1"/>
                </a:solidFill>
              </a:rPr>
              <a:t>estava</a:t>
            </a:r>
            <a:r>
              <a:rPr lang="en-US" altLang="pt-BR" dirty="0" smtClean="0">
                <a:solidFill>
                  <a:schemeClr val="tx1"/>
                </a:solidFill>
              </a:rPr>
              <a:t> </a:t>
            </a:r>
            <a:r>
              <a:rPr lang="en-US" altLang="pt-BR" dirty="0" err="1" smtClean="0">
                <a:solidFill>
                  <a:schemeClr val="tx1"/>
                </a:solidFill>
              </a:rPr>
              <a:t>vago</a:t>
            </a:r>
            <a:r>
              <a:rPr lang="en-US" altLang="pt-BR" dirty="0" smtClean="0">
                <a:solidFill>
                  <a:schemeClr val="tx1"/>
                </a:solidFill>
              </a:rPr>
              <a:t>, </a:t>
            </a:r>
            <a:r>
              <a:rPr lang="en-US" altLang="pt-BR" dirty="0" err="1" smtClean="0">
                <a:solidFill>
                  <a:schemeClr val="tx1"/>
                </a:solidFill>
              </a:rPr>
              <a:t>ficou</a:t>
            </a:r>
            <a:r>
              <a:rPr lang="en-US" altLang="pt-BR" dirty="0" smtClean="0">
                <a:solidFill>
                  <a:schemeClr val="tx1"/>
                </a:solidFill>
              </a:rPr>
              <a:t> </a:t>
            </a:r>
            <a:r>
              <a:rPr lang="en-US" altLang="pt-BR" dirty="0" err="1" smtClean="0">
                <a:solidFill>
                  <a:schemeClr val="tx1"/>
                </a:solidFill>
              </a:rPr>
              <a:t>esse</a:t>
            </a:r>
            <a:r>
              <a:rPr lang="en-US" altLang="pt-BR" dirty="0" smtClean="0">
                <a:solidFill>
                  <a:schemeClr val="tx1"/>
                </a:solidFill>
              </a:rPr>
              <a:t>.</a:t>
            </a:r>
          </a:p>
          <a:p>
            <a:pPr eaLnBrk="1" hangingPunct="1"/>
            <a:endParaRPr lang="en-US" altLang="pt-BR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pt-BR" dirty="0" smtClean="0">
                <a:solidFill>
                  <a:schemeClr val="tx1"/>
                </a:solidFill>
              </a:rPr>
              <a:t> </a:t>
            </a:r>
            <a:endParaRPr lang="pt-BR" altLang="pt-BR" dirty="0" smtClean="0">
              <a:solidFill>
                <a:schemeClr val="tx1"/>
              </a:solidFill>
            </a:endParaRPr>
          </a:p>
          <a:p>
            <a:pPr algn="r" eaLnBrk="1" hangingPunct="1"/>
            <a:endParaRPr lang="pt-BR" altLang="pt-BR" dirty="0" smtClean="0">
              <a:solidFill>
                <a:schemeClr val="tx1"/>
              </a:solidFill>
            </a:endParaRPr>
          </a:p>
          <a:p>
            <a:pPr algn="r" eaLnBrk="1" hangingPunct="1"/>
            <a:r>
              <a:rPr lang="en-US" altLang="pt-BR" dirty="0" smtClean="0">
                <a:solidFill>
                  <a:schemeClr val="tx1"/>
                </a:solidFill>
              </a:rPr>
              <a:t>Larry Page e Sergey </a:t>
            </a:r>
            <a:r>
              <a:rPr lang="en-US" altLang="pt-BR" dirty="0" err="1" smtClean="0">
                <a:solidFill>
                  <a:schemeClr val="tx1"/>
                </a:solidFill>
              </a:rPr>
              <a:t>Brin</a:t>
            </a:r>
            <a:r>
              <a:rPr lang="en-US" altLang="pt-BR" dirty="0" smtClean="0">
                <a:solidFill>
                  <a:schemeClr val="tx1"/>
                </a:solidFill>
              </a:rPr>
              <a:t> </a:t>
            </a:r>
            <a:endParaRPr lang="pt-BR" altLang="pt-BR" baseline="30000" dirty="0" smtClean="0">
              <a:solidFill>
                <a:schemeClr val="tx1"/>
              </a:solidFill>
            </a:endParaRPr>
          </a:p>
        </p:txBody>
      </p:sp>
      <p:pic>
        <p:nvPicPr>
          <p:cNvPr id="38915" name="Picture 2" descr="http://2.bp.blogspot.com/-sFIL8MMauOA/T2nl6xQ05BI/AAAAAAAAARM/vhjqLSB3D7c/s1600/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84538"/>
            <a:ext cx="30099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11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ubtítulo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pt-BR" altLang="pt-BR" smtClean="0">
              <a:solidFill>
                <a:schemeClr val="tx1"/>
              </a:solidFill>
            </a:endParaRPr>
          </a:p>
          <a:p>
            <a:pPr eaLnBrk="1" hangingPunct="1"/>
            <a:r>
              <a:rPr lang="pt-BR" altLang="pt-BR" smtClean="0">
                <a:solidFill>
                  <a:schemeClr val="tx1"/>
                </a:solidFill>
              </a:rPr>
              <a:t>1 googol = 10</a:t>
            </a:r>
            <a:r>
              <a:rPr lang="pt-BR" altLang="pt-BR" baseline="30000" smtClean="0">
                <a:solidFill>
                  <a:schemeClr val="tx1"/>
                </a:solidFill>
              </a:rPr>
              <a:t>100</a:t>
            </a:r>
          </a:p>
          <a:p>
            <a:pPr eaLnBrk="1" hangingPunct="1"/>
            <a:endParaRPr lang="pt-BR" altLang="pt-BR" baseline="30000" smtClean="0">
              <a:solidFill>
                <a:schemeClr val="tx1"/>
              </a:solidFill>
            </a:endParaRPr>
          </a:p>
          <a:p>
            <a:pPr eaLnBrk="1" hangingPunct="1"/>
            <a:r>
              <a:rPr lang="pt-BR" altLang="pt-BR" smtClean="0">
                <a:solidFill>
                  <a:schemeClr val="tx1"/>
                </a:solidFill>
              </a:rPr>
              <a:t>Exemplo básico de googol: </a:t>
            </a:r>
          </a:p>
          <a:p>
            <a:pPr eaLnBrk="1" hangingPunct="1"/>
            <a:r>
              <a:rPr lang="pt-BR" altLang="pt-BR" smtClean="0">
                <a:solidFill>
                  <a:schemeClr val="tx1"/>
                </a:solidFill>
              </a:rPr>
              <a:t>O número de formas de organizar 70 pessoas em fila indiana é 70! = 1,2 x 10</a:t>
            </a:r>
            <a:r>
              <a:rPr lang="pt-BR" altLang="pt-BR" baseline="30000" smtClean="0">
                <a:solidFill>
                  <a:schemeClr val="tx1"/>
                </a:solidFill>
              </a:rPr>
              <a:t>100</a:t>
            </a:r>
            <a:r>
              <a:rPr lang="pt-BR" altLang="pt-BR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endParaRPr lang="pt-BR" altLang="pt-BR" smtClean="0">
              <a:solidFill>
                <a:schemeClr val="tx1"/>
              </a:solidFill>
            </a:endParaRPr>
          </a:p>
          <a:p>
            <a:pPr eaLnBrk="1" hangingPunct="1"/>
            <a:r>
              <a:rPr lang="pt-BR" altLang="pt-BR" smtClean="0">
                <a:solidFill>
                  <a:schemeClr val="tx1"/>
                </a:solidFill>
              </a:rPr>
              <a:t>Já um googolplex é dez elevado a um googol.</a:t>
            </a:r>
          </a:p>
          <a:p>
            <a:pPr eaLnBrk="1" hangingPunct="1"/>
            <a:endParaRPr lang="pt-BR" altLang="pt-BR" smtClean="0">
              <a:solidFill>
                <a:schemeClr val="tx1"/>
              </a:solidFill>
            </a:endParaRPr>
          </a:p>
          <a:p>
            <a:pPr eaLnBrk="1" hangingPunct="1"/>
            <a:r>
              <a:rPr lang="pt-BR" altLang="pt-BR" smtClean="0">
                <a:solidFill>
                  <a:schemeClr val="tx1"/>
                </a:solidFill>
              </a:rPr>
              <a:t>10</a:t>
            </a:r>
            <a:r>
              <a:rPr lang="pt-BR" altLang="pt-BR" baseline="30000" smtClean="0">
                <a:solidFill>
                  <a:schemeClr val="tx1"/>
                </a:solidFill>
              </a:rPr>
              <a:t>10.000.000.000.000.000.000.000.000.000.000.000.000.000.000.000.000.000.000.000.000.000.000.000.000.000.000.000.000.000.000.000.000.000</a:t>
            </a:r>
          </a:p>
          <a:p>
            <a:pPr eaLnBrk="1" hangingPunct="1"/>
            <a:endParaRPr lang="pt-BR" altLang="pt-BR" baseline="30000" smtClean="0">
              <a:solidFill>
                <a:schemeClr val="tx1"/>
              </a:solidFill>
            </a:endParaRPr>
          </a:p>
          <a:p>
            <a:pPr eaLnBrk="1" hangingPunct="1"/>
            <a:r>
              <a:rPr lang="pt-BR" altLang="pt-BR" smtClean="0">
                <a:solidFill>
                  <a:schemeClr val="tx1"/>
                </a:solidFill>
              </a:rPr>
              <a:t>Difícil achar um exemplo para ele!</a:t>
            </a:r>
          </a:p>
          <a:p>
            <a:pPr eaLnBrk="1" hangingPunct="1"/>
            <a:endParaRPr lang="pt-BR" altLang="pt-BR" smtClean="0">
              <a:solidFill>
                <a:schemeClr val="tx1"/>
              </a:solidFill>
            </a:endParaRPr>
          </a:p>
          <a:p>
            <a:pPr eaLnBrk="1" hangingPunct="1"/>
            <a:endParaRPr lang="pt-BR" altLang="pt-BR" baseline="300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ubtítulo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pt-BR" altLang="pt-BR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pt-BR" altLang="pt-BR" dirty="0">
                <a:solidFill>
                  <a:schemeClr val="tx1"/>
                </a:solidFill>
              </a:rPr>
              <a:t>O Universo é bem vazio. O número de átomos do Universo seria da ordem de 1 × 10</a:t>
            </a:r>
            <a:r>
              <a:rPr lang="pt-BR" altLang="pt-BR" baseline="30000" dirty="0">
                <a:solidFill>
                  <a:schemeClr val="tx1"/>
                </a:solidFill>
              </a:rPr>
              <a:t>80</a:t>
            </a:r>
            <a:r>
              <a:rPr lang="pt-BR" altLang="pt-BR" dirty="0">
                <a:solidFill>
                  <a:schemeClr val="tx1"/>
                </a:solidFill>
              </a:rPr>
              <a:t>  (ou seja, 1 átomo para cada 3 metros cúbicos!)</a:t>
            </a:r>
          </a:p>
          <a:p>
            <a:pPr eaLnBrk="1" hangingPunct="1"/>
            <a:endParaRPr lang="pt-BR" altLang="pt-BR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pt-BR" altLang="pt-BR" dirty="0" smtClean="0">
                <a:solidFill>
                  <a:schemeClr val="tx1"/>
                </a:solidFill>
              </a:rPr>
              <a:t>Só para comparar, o que aconteceria se fossemos espalhar a população humana pelo universo?</a:t>
            </a:r>
          </a:p>
          <a:p>
            <a:pPr eaLnBrk="1" hangingPunct="1"/>
            <a:endParaRPr lang="pt-BR" altLang="pt-BR" dirty="0">
              <a:solidFill>
                <a:schemeClr val="tx1"/>
              </a:solidFill>
            </a:endParaRPr>
          </a:p>
          <a:p>
            <a:pPr eaLnBrk="1" hangingPunct="1"/>
            <a:r>
              <a:rPr lang="pt-BR" altLang="pt-BR" dirty="0">
                <a:solidFill>
                  <a:schemeClr val="tx1"/>
                </a:solidFill>
              </a:rPr>
              <a:t>A população mundial nesse minuto em que escrevo é de 7.228.264.431. </a:t>
            </a:r>
          </a:p>
          <a:p>
            <a:pPr eaLnBrk="1" hangingPunct="1"/>
            <a:endParaRPr lang="pt-BR" altLang="pt-BR" dirty="0" smtClean="0">
              <a:solidFill>
                <a:schemeClr val="tx1"/>
              </a:solidFill>
            </a:endParaRPr>
          </a:p>
          <a:p>
            <a:pPr eaLnBrk="1" hangingPunct="1"/>
            <a:endParaRPr lang="pt-BR" altLang="pt-BR" baseline="30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4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 noRot="1" noChangeAspect="1" noMove="1" noResize="1" noEditPoints="1" noAdjustHandles="1" noChangeArrowheads="1" noChangeShapeType="1" noTextEdit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 rotWithShape="1">
            <a:blip r:embed="rId2"/>
            <a:stretch>
              <a:fillRect t="-1156" r="-67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pt-BR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6147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ubtítulo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pt-BR" altLang="pt-BR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pt-BR" altLang="pt-BR" dirty="0" smtClean="0">
                <a:solidFill>
                  <a:schemeClr val="tx1"/>
                </a:solidFill>
              </a:rPr>
              <a:t>No universo observável, os astrônomos estimam que haja pelo menos 176 bilhões de galáxias. O número cresce na medida em que se aperfeiçoam os telescópios. </a:t>
            </a:r>
          </a:p>
          <a:p>
            <a:pPr eaLnBrk="1" hangingPunct="1"/>
            <a:endParaRPr lang="pt-BR" altLang="pt-BR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pt-BR" altLang="pt-BR" dirty="0" smtClean="0">
                <a:solidFill>
                  <a:schemeClr val="tx1"/>
                </a:solidFill>
              </a:rPr>
              <a:t>Se fossemos dividir as galáxias entre nós, daria mais de 24 galáxias para cada ser humano na terra. </a:t>
            </a:r>
          </a:p>
        </p:txBody>
      </p:sp>
    </p:spTree>
    <p:extLst>
      <p:ext uri="{BB962C8B-B14F-4D97-AF65-F5344CB8AC3E}">
        <p14:creationId xmlns:p14="http://schemas.microsoft.com/office/powerpoint/2010/main" val="5119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ubtítulo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pt-BR" altLang="pt-BR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pt-BR" altLang="pt-BR" dirty="0" smtClean="0">
                <a:solidFill>
                  <a:schemeClr val="tx1"/>
                </a:solidFill>
              </a:rPr>
              <a:t>Considerando que cada galáxia tem em média 100 bilhões de estrelas, cada um de nós seria dono de 2,4 trilhões de estrelas.</a:t>
            </a:r>
          </a:p>
          <a:p>
            <a:pPr eaLnBrk="1" hangingPunct="1"/>
            <a:endParaRPr lang="pt-BR" altLang="pt-BR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pt-BR" altLang="pt-BR" dirty="0" smtClean="0">
                <a:solidFill>
                  <a:schemeClr val="tx1"/>
                </a:solidFill>
              </a:rPr>
              <a:t>Para os que acham pouco, é interessante pensar que as estrelas são bem maiores que nosso Sol...</a:t>
            </a:r>
          </a:p>
          <a:p>
            <a:pPr eaLnBrk="1" hangingPunct="1"/>
            <a:endParaRPr lang="pt-BR" altLang="pt-BR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pt-BR" altLang="pt-BR" sz="3100" dirty="0" smtClean="0">
                <a:solidFill>
                  <a:schemeClr val="tx1"/>
                </a:solidFill>
              </a:rPr>
              <a:t>Star </a:t>
            </a:r>
            <a:r>
              <a:rPr lang="pt-BR" altLang="pt-BR" sz="3100" dirty="0" err="1" smtClean="0">
                <a:solidFill>
                  <a:schemeClr val="tx1"/>
                </a:solidFill>
              </a:rPr>
              <a:t>Size</a:t>
            </a:r>
            <a:r>
              <a:rPr lang="pt-BR" altLang="pt-BR" sz="3100" dirty="0" smtClean="0">
                <a:solidFill>
                  <a:schemeClr val="tx1"/>
                </a:solidFill>
              </a:rPr>
              <a:t> </a:t>
            </a:r>
            <a:r>
              <a:rPr lang="pt-BR" altLang="pt-BR" sz="3100" dirty="0" err="1" smtClean="0">
                <a:solidFill>
                  <a:schemeClr val="tx1"/>
                </a:solidFill>
              </a:rPr>
              <a:t>Comparison</a:t>
            </a:r>
            <a:r>
              <a:rPr lang="pt-BR" altLang="pt-BR" sz="3100" dirty="0" smtClean="0">
                <a:solidFill>
                  <a:schemeClr val="tx1"/>
                </a:solidFill>
              </a:rPr>
              <a:t>: </a:t>
            </a:r>
            <a:r>
              <a:rPr lang="pt-BR" altLang="pt-BR" sz="3100" dirty="0" smtClean="0">
                <a:solidFill>
                  <a:schemeClr val="tx1"/>
                </a:solidFill>
                <a:hlinkClick r:id="rId2"/>
              </a:rPr>
              <a:t>https://www.youtube.com/watch?v=HEheh1BH34Q</a:t>
            </a:r>
            <a:endParaRPr lang="pt-BR" altLang="pt-BR" sz="3100" dirty="0" smtClean="0">
              <a:solidFill>
                <a:schemeClr val="tx1"/>
              </a:solidFill>
            </a:endParaRPr>
          </a:p>
          <a:p>
            <a:pPr eaLnBrk="1" hangingPunct="1">
              <a:buFont typeface="Arial" charset="0"/>
              <a:buChar char="•"/>
            </a:pPr>
            <a:endParaRPr lang="pt-BR" altLang="pt-BR" sz="3100" dirty="0" smtClean="0">
              <a:solidFill>
                <a:schemeClr val="tx1"/>
              </a:solidFill>
            </a:endParaRPr>
          </a:p>
          <a:p>
            <a:pPr eaLnBrk="1" hangingPunct="1"/>
            <a:endParaRPr lang="pt-BR" altLang="pt-B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46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5652120" cy="6120680"/>
          </a:xfrm>
        </p:spPr>
        <p:txBody>
          <a:bodyPr/>
          <a:lstStyle/>
          <a:p>
            <a:r>
              <a:rPr lang="pt-BR" sz="4800" dirty="0" smtClean="0">
                <a:solidFill>
                  <a:schemeClr val="tx1"/>
                </a:solidFill>
              </a:rPr>
              <a:t>Mas </a:t>
            </a:r>
            <a:r>
              <a:rPr lang="pt-BR" sz="4800" dirty="0">
                <a:solidFill>
                  <a:schemeClr val="tx1"/>
                </a:solidFill>
              </a:rPr>
              <a:t>podemos dizer que para se entender o que é o infinito, é necessário um conceito de recursividade – uma operação ou ação que não termina nunca. </a:t>
            </a:r>
          </a:p>
          <a:p>
            <a:endParaRPr lang="pt-BR" sz="4800" dirty="0">
              <a:solidFill>
                <a:schemeClr val="tx1"/>
              </a:solidFill>
            </a:endParaRPr>
          </a:p>
          <a:p>
            <a:endParaRPr lang="pt-BR" sz="9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pousta.com/wp-content/uploads/2014/10/tumblr_na3lrhxWg41rsdpaso1_4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522" y="980728"/>
            <a:ext cx="351399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92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usta.com/wp-content/uploads/2014/10/tumblr_na3lrhxWg41rsdpaso1_4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3832"/>
            <a:ext cx="9144000" cy="1115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2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496944" cy="6120680"/>
          </a:xfrm>
        </p:spPr>
        <p:txBody>
          <a:bodyPr/>
          <a:lstStyle/>
          <a:p>
            <a:r>
              <a:rPr lang="pt-BR" sz="4800" dirty="0" smtClean="0">
                <a:solidFill>
                  <a:schemeClr val="tx1"/>
                </a:solidFill>
              </a:rPr>
              <a:t>E </a:t>
            </a:r>
            <a:r>
              <a:rPr lang="pt-BR" sz="4800" dirty="0">
                <a:solidFill>
                  <a:schemeClr val="tx1"/>
                </a:solidFill>
              </a:rPr>
              <a:t>a recursividade surgiu quando o homem ampliou a ideia intuitiva de número.</a:t>
            </a:r>
          </a:p>
          <a:p>
            <a:endParaRPr lang="pt-BR" sz="4800" dirty="0" smtClean="0">
              <a:solidFill>
                <a:schemeClr val="tx1"/>
              </a:solidFill>
            </a:endParaRPr>
          </a:p>
          <a:p>
            <a:endParaRPr lang="pt-BR" sz="4800" dirty="0" smtClean="0">
              <a:solidFill>
                <a:schemeClr val="tx1"/>
              </a:solidFill>
            </a:endParaRPr>
          </a:p>
          <a:p>
            <a:r>
              <a:rPr lang="pt-BR" sz="4800" dirty="0" smtClean="0">
                <a:solidFill>
                  <a:schemeClr val="tx1"/>
                </a:solidFill>
              </a:rPr>
              <a:t>Ou </a:t>
            </a:r>
            <a:r>
              <a:rPr lang="pt-BR" sz="4800" dirty="0">
                <a:solidFill>
                  <a:schemeClr val="tx1"/>
                </a:solidFill>
              </a:rPr>
              <a:t>seja, </a:t>
            </a:r>
            <a:r>
              <a:rPr lang="pt-BR" sz="4800" dirty="0" smtClean="0">
                <a:solidFill>
                  <a:schemeClr val="tx1"/>
                </a:solidFill>
              </a:rPr>
              <a:t>a </a:t>
            </a:r>
            <a:r>
              <a:rPr lang="pt-BR" sz="4800" dirty="0">
                <a:solidFill>
                  <a:schemeClr val="tx1"/>
                </a:solidFill>
              </a:rPr>
              <a:t>compreensão do conceito de infinito depende muito da matemática. </a:t>
            </a:r>
          </a:p>
          <a:p>
            <a:endParaRPr lang="pt-BR" sz="4800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276" y="2708920"/>
            <a:ext cx="2375925" cy="178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91646"/>
            <a:ext cx="3600400" cy="352109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00032"/>
            <a:ext cx="3657600" cy="592531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07504" y="184284"/>
            <a:ext cx="82966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err="1" smtClean="0"/>
              <a:t>Tableta</a:t>
            </a:r>
            <a:r>
              <a:rPr lang="pt-BR" sz="3200" dirty="0" smtClean="0"/>
              <a:t> babilônica YBC 7289 de cerca de 1800 </a:t>
            </a:r>
            <a:r>
              <a:rPr lang="pt-BR" sz="3200" dirty="0" err="1" smtClean="0"/>
              <a:t>aC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43614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ubtítulo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pt-BR" altLang="pt-BR" smtClean="0">
              <a:solidFill>
                <a:schemeClr val="tx1"/>
              </a:solidFill>
            </a:endParaRPr>
          </a:p>
          <a:p>
            <a:pPr eaLnBrk="1" hangingPunct="1"/>
            <a:r>
              <a:rPr lang="pt-BR" altLang="pt-BR" smtClean="0">
                <a:solidFill>
                  <a:schemeClr val="tx1"/>
                </a:solidFill>
              </a:rPr>
              <a:t>Podemos observar 13,8 bilhões de anos-luz em todas as direções , o que coloca a Terra dentro de uma esfera observável com um raio de 13,8 bilhões de anos-luz. </a:t>
            </a:r>
          </a:p>
          <a:p>
            <a:pPr eaLnBrk="1" hangingPunct="1"/>
            <a:r>
              <a:rPr lang="pt-BR" altLang="pt-BR" smtClean="0">
                <a:solidFill>
                  <a:schemeClr val="tx1"/>
                </a:solidFill>
              </a:rPr>
              <a:t>de anos-luz. </a:t>
            </a:r>
          </a:p>
          <a:p>
            <a:pPr eaLnBrk="1" hangingPunct="1"/>
            <a:endParaRPr lang="pt-BR" altLang="pt-BR" smtClean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708275"/>
            <a:ext cx="4149725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5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61" y="-387424"/>
            <a:ext cx="7576615" cy="740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4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91646"/>
            <a:ext cx="3600400" cy="352109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014505" y="476672"/>
            <a:ext cx="4751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 smtClean="0"/>
              <a:t>Tableta</a:t>
            </a:r>
            <a:r>
              <a:rPr lang="pt-BR" dirty="0" smtClean="0"/>
              <a:t> babilônica YBC 7289 de cerca de 1800 </a:t>
            </a:r>
            <a:r>
              <a:rPr lang="pt-BR" dirty="0" err="1" smtClean="0"/>
              <a:t>aC</a:t>
            </a:r>
            <a:endParaRPr lang="pt-BR" dirty="0"/>
          </a:p>
        </p:txBody>
      </p:sp>
      <p:pic>
        <p:nvPicPr>
          <p:cNvPr id="2050" name="Picture 2" descr="http://cs.fit.edu/~ryan/interdisciplinary_assignments/newton/YBC7289_diago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127" y="1772816"/>
            <a:ext cx="451485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79512" y="5510348"/>
            <a:ext cx="807022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 smtClean="0"/>
              <a:t>Como eles calculavam a raiz quadrada</a:t>
            </a:r>
          </a:p>
          <a:p>
            <a:r>
              <a:rPr lang="pt-BR" sz="4000" dirty="0" smtClean="0"/>
              <a:t>de um número há quase 4 mil anos? 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63505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-op_Twbg9xTc/TcVghBZKdbI/AAAAAAAAAl0/sCwYGiUoxw4/s1600/1+de+maio+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9392"/>
            <a:ext cx="9313125" cy="698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34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ítulo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188640"/>
                <a:ext cx="8496944" cy="6120680"/>
              </a:xfrm>
            </p:spPr>
            <p:txBody>
              <a:bodyPr/>
              <a:lstStyle/>
              <a:p>
                <a:r>
                  <a:rPr lang="pt-BR" sz="4800" dirty="0" smtClean="0">
                    <a:solidFill>
                      <a:schemeClr val="tx1"/>
                    </a:solidFill>
                  </a:rPr>
                  <a:t>Método babilônio para obter raiz quadrada de um número </a:t>
                </a:r>
                <a:r>
                  <a:rPr lang="pt-BR" sz="4800" i="1" dirty="0" smtClean="0">
                    <a:solidFill>
                      <a:schemeClr val="tx1"/>
                    </a:solidFill>
                  </a:rPr>
                  <a:t>n</a:t>
                </a:r>
              </a:p>
              <a:p>
                <a:pPr algn="l"/>
                <a:r>
                  <a:rPr lang="pt-BR" sz="4800" dirty="0" smtClean="0"/>
                  <a:t>1. Inicie </a:t>
                </a:r>
                <a:r>
                  <a:rPr lang="pt-BR" sz="4800" dirty="0"/>
                  <a:t>com um número positivo arbitrário </a:t>
                </a:r>
                <a:r>
                  <a:rPr lang="pt-BR" sz="4800" i="1" dirty="0"/>
                  <a:t>r</a:t>
                </a:r>
                <a:r>
                  <a:rPr lang="pt-BR" sz="4800" dirty="0"/>
                  <a:t> </a:t>
                </a:r>
                <a:r>
                  <a:rPr lang="pt-BR" sz="4800" dirty="0" smtClean="0"/>
                  <a:t>;</a:t>
                </a:r>
                <a:endParaRPr lang="pt-BR" sz="4800" dirty="0"/>
              </a:p>
              <a:p>
                <a:pPr algn="l"/>
                <a:r>
                  <a:rPr lang="pt-BR" sz="4800" dirty="0" smtClean="0"/>
                  <a:t>2. Substitua</a:t>
                </a:r>
                <a:r>
                  <a:rPr lang="pt-BR" sz="4800" dirty="0"/>
                  <a:t> </a:t>
                </a:r>
                <a:r>
                  <a:rPr lang="pt-BR" sz="4800" i="1" dirty="0"/>
                  <a:t>r</a:t>
                </a:r>
                <a:r>
                  <a:rPr lang="pt-BR" sz="4800" dirty="0"/>
                  <a:t> pela média de </a:t>
                </a:r>
                <a:r>
                  <a:rPr lang="pt-BR" sz="4800" i="1" dirty="0"/>
                  <a:t>r</a:t>
                </a:r>
                <a:r>
                  <a:rPr lang="pt-BR" sz="4800" dirty="0"/>
                  <a:t> e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4800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pt-BR" sz="4800" b="0" i="1" smtClean="0"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r>
                  <a:rPr lang="pt-BR" sz="4800" dirty="0" smtClean="0"/>
                  <a:t>;</a:t>
                </a:r>
                <a:endParaRPr lang="pt-BR" sz="4800" dirty="0"/>
              </a:p>
              <a:p>
                <a:pPr algn="l"/>
                <a:r>
                  <a:rPr lang="pt-BR" sz="4800" dirty="0" smtClean="0"/>
                  <a:t>3. Com esse novo </a:t>
                </a:r>
                <a:r>
                  <a:rPr lang="pt-BR" sz="4800" i="1" dirty="0" smtClean="0"/>
                  <a:t>r</a:t>
                </a:r>
                <a:r>
                  <a:rPr lang="pt-BR" sz="4800" dirty="0" smtClean="0"/>
                  <a:t>, repita </a:t>
                </a:r>
                <a:r>
                  <a:rPr lang="pt-BR" sz="4800" dirty="0"/>
                  <a:t>o segundo passo </a:t>
                </a:r>
                <a:r>
                  <a:rPr lang="pt-BR" sz="4800" dirty="0" smtClean="0"/>
                  <a:t>quantas vezes quiser.</a:t>
                </a:r>
                <a:endParaRPr lang="pt-BR" sz="4800" dirty="0"/>
              </a:p>
              <a:p>
                <a:endParaRPr lang="pt-BR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ubtítul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188640"/>
                <a:ext cx="8496944" cy="6120680"/>
              </a:xfrm>
              <a:blipFill rotWithShape="1">
                <a:blip r:embed="rId2"/>
                <a:stretch>
                  <a:fillRect l="-3228" t="-2191" r="-4161" b="-144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436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409046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Mas o que é um  número desses, que se conhece apenas por aproximações sucessivas?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1,41421356237...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Essa pergunta somente fez sentido a partir da revolução matemática da Grécia Antiga, com o advento da ideia da demonstração matemática. </a:t>
            </a:r>
          </a:p>
        </p:txBody>
      </p:sp>
    </p:spTree>
    <p:extLst>
      <p:ext uri="{BB962C8B-B14F-4D97-AF65-F5344CB8AC3E}">
        <p14:creationId xmlns:p14="http://schemas.microsoft.com/office/powerpoint/2010/main" val="95339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ítulo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pt-BR" altLang="pt-BR" smtClean="0">
              <a:solidFill>
                <a:schemeClr val="tx1"/>
              </a:solidFill>
            </a:endParaRPr>
          </a:p>
          <a:p>
            <a:pPr eaLnBrk="1" hangingPunct="1"/>
            <a:endParaRPr lang="pt-BR" altLang="pt-BR" smtClean="0">
              <a:solidFill>
                <a:schemeClr val="tx1"/>
              </a:solidFill>
            </a:endParaRPr>
          </a:p>
          <a:p>
            <a:pPr eaLnBrk="1" hangingPunct="1"/>
            <a:r>
              <a:rPr lang="pt-BR" altLang="pt-BR" smtClean="0">
                <a:solidFill>
                  <a:schemeClr val="tx1"/>
                </a:solidFill>
              </a:rPr>
              <a:t>A palavra " observável " é a chave ; a esfera limita o que podemos ver, mas não o que está lá .</a:t>
            </a:r>
          </a:p>
          <a:p>
            <a:pPr eaLnBrk="1" hangingPunct="1"/>
            <a:endParaRPr lang="pt-BR" altLang="pt-BR" smtClean="0">
              <a:solidFill>
                <a:schemeClr val="tx1"/>
              </a:solidFill>
            </a:endParaRPr>
          </a:p>
          <a:p>
            <a:pPr eaLnBrk="1" hangingPunct="1"/>
            <a:r>
              <a:rPr lang="pt-BR" altLang="pt-BR" smtClean="0">
                <a:solidFill>
                  <a:schemeClr val="tx1"/>
                </a:solidFill>
              </a:rPr>
              <a:t>Mas, embora a esfera aparece quase 28 bilhões de anos-luz de diâmetro , é muito maior. </a:t>
            </a:r>
          </a:p>
          <a:p>
            <a:pPr eaLnBrk="1" hangingPunct="1"/>
            <a:endParaRPr lang="pt-BR" altLang="pt-BR" smtClean="0">
              <a:solidFill>
                <a:schemeClr val="tx1"/>
              </a:solidFill>
            </a:endParaRPr>
          </a:p>
          <a:p>
            <a:pPr eaLnBrk="1" hangingPunct="1"/>
            <a:r>
              <a:rPr lang="pt-BR" altLang="pt-BR" smtClean="0">
                <a:solidFill>
                  <a:schemeClr val="tx1"/>
                </a:solidFill>
              </a:rPr>
              <a:t>Ocorre que o universo está se expandindo. </a:t>
            </a:r>
            <a:endParaRPr lang="en-US" altLang="pt-BR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92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ítulo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pt-BR" altLang="pt-BR" smtClean="0">
              <a:solidFill>
                <a:schemeClr val="tx1"/>
              </a:solidFill>
            </a:endParaRPr>
          </a:p>
          <a:p>
            <a:pPr eaLnBrk="1" hangingPunct="1"/>
            <a:r>
              <a:rPr lang="pt-BR" altLang="pt-BR" smtClean="0">
                <a:solidFill>
                  <a:schemeClr val="tx1"/>
                </a:solidFill>
              </a:rPr>
              <a:t>Assim, enquanto vemos um local que estava 13,8 bilhões de anos-luz da Terra , no momento do Big Bang , o universo continuou a se expandir ao longo de sua vida. </a:t>
            </a:r>
          </a:p>
          <a:p>
            <a:pPr eaLnBrk="1" hangingPunct="1"/>
            <a:endParaRPr lang="pt-BR" altLang="pt-BR" smtClean="0">
              <a:solidFill>
                <a:schemeClr val="tx1"/>
              </a:solidFill>
            </a:endParaRPr>
          </a:p>
          <a:p>
            <a:pPr eaLnBrk="1" hangingPunct="1"/>
            <a:r>
              <a:rPr lang="pt-BR" altLang="pt-BR" smtClean="0">
                <a:solidFill>
                  <a:schemeClr val="tx1"/>
                </a:solidFill>
              </a:rPr>
              <a:t>Hoje, esse mesmo ponto é 46,5 bilhões de anos-luz de distância , fazendo com que o diâmetro do universo observável uma esfera em torno de 93 bilhões de anos-luz .</a:t>
            </a:r>
            <a:endParaRPr lang="en-US" altLang="pt-BR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7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ítulo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pt-BR" altLang="pt-BR" smtClean="0">
              <a:solidFill>
                <a:schemeClr val="tx1"/>
              </a:solidFill>
            </a:endParaRPr>
          </a:p>
          <a:p>
            <a:pPr eaLnBrk="1" hangingPunct="1"/>
            <a:endParaRPr lang="pt-BR" altLang="pt-BR" smtClean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4450"/>
            <a:ext cx="6775450" cy="677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86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ext Box 2"/>
          <p:cNvSpPr txBox="1">
            <a:spLocks noChangeArrowheads="1"/>
          </p:cNvSpPr>
          <p:nvPr/>
        </p:nvSpPr>
        <p:spPr bwMode="auto">
          <a:xfrm>
            <a:off x="15875" y="1012825"/>
            <a:ext cx="8893175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36600" indent="-2794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CCECFF"/>
              </a:buClr>
              <a:buFontTx/>
              <a:buNone/>
            </a:pPr>
            <a:r>
              <a:rPr lang="pt-BR" altLang="pt-BR"/>
              <a:t>Mas, afinal, o que são 93 bilhões de anos-luz ?</a:t>
            </a:r>
          </a:p>
          <a:p>
            <a:pPr algn="ctr" eaLnBrk="1" hangingPunct="1">
              <a:buFontTx/>
              <a:buNone/>
            </a:pPr>
            <a:endParaRPr lang="pt-BR" altLang="pt-BR"/>
          </a:p>
          <a:p>
            <a:pPr algn="ctr" eaLnBrk="1" hangingPunct="1">
              <a:buFontTx/>
              <a:buNone/>
            </a:pPr>
            <a:r>
              <a:rPr lang="pt-BR" altLang="pt-BR"/>
              <a:t>Vejamos com um exemplo.</a:t>
            </a:r>
          </a:p>
          <a:p>
            <a:pPr algn="ctr" eaLnBrk="1" hangingPunct="1">
              <a:buFontTx/>
              <a:buNone/>
            </a:pPr>
            <a:endParaRPr lang="pt-BR" altLang="pt-BR"/>
          </a:p>
          <a:p>
            <a:pPr algn="ctr" eaLnBrk="1" hangingPunct="1">
              <a:buFontTx/>
              <a:buNone/>
            </a:pPr>
            <a:r>
              <a:rPr lang="pt-BR" altLang="pt-BR"/>
              <a:t>Qual a distância da estrela mais próxima da Terra?</a:t>
            </a:r>
          </a:p>
          <a:p>
            <a:pPr algn="ctr" eaLnBrk="1" hangingPunct="1">
              <a:buFontTx/>
              <a:buNone/>
            </a:pPr>
            <a:endParaRPr lang="pt-BR" altLang="pt-BR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BR" sz="36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708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ext Box 2"/>
          <p:cNvSpPr txBox="1">
            <a:spLocks noChangeArrowheads="1"/>
          </p:cNvSpPr>
          <p:nvPr/>
        </p:nvSpPr>
        <p:spPr bwMode="auto">
          <a:xfrm>
            <a:off x="15875" y="0"/>
            <a:ext cx="8893175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6600" indent="-2794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endParaRPr lang="pt-BR" altLang="pt-BR" sz="3200" dirty="0" smtClean="0">
              <a:latin typeface="+mn-lt"/>
              <a:cs typeface="+mn-cs"/>
            </a:endParaRPr>
          </a:p>
          <a:p>
            <a:pPr algn="ctr" eaLnBrk="1" hangingPunct="1">
              <a:spcBef>
                <a:spcPct val="20000"/>
              </a:spcBef>
              <a:defRPr/>
            </a:pPr>
            <a:r>
              <a:rPr lang="pt-BR" altLang="pt-BR" sz="3200" dirty="0" smtClean="0">
                <a:latin typeface="+mn-lt"/>
                <a:cs typeface="+mn-cs"/>
              </a:rPr>
              <a:t>Bem, a estrela mais próxima da Terra é o Sol, que está a uma distância média de 150 milhões de quilômetros da Terra.</a:t>
            </a:r>
          </a:p>
          <a:p>
            <a:pPr algn="ctr" eaLnBrk="1" hangingPunct="1">
              <a:defRPr/>
            </a:pPr>
            <a:endParaRPr lang="pt-BR" altLang="pt-BR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defRPr/>
            </a:pPr>
            <a:endParaRPr lang="pt-BR" altLang="pt-BR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defRPr/>
            </a:pPr>
            <a:endParaRPr lang="en-GB" altLang="pt-BR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17411" name="Picture 2" descr="http://mail.colonial.net/~hkaiter/planetwebpages08/FOV1-000338D3/clipart/planets_minor-plan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2205038"/>
            <a:ext cx="8267700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435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TC101859861[[fn=Feira de negócios]]</Template>
  <TotalTime>3883</TotalTime>
  <Words>1189</Words>
  <Application>Microsoft Office PowerPoint</Application>
  <PresentationFormat>Apresentação na tela (4:3)</PresentationFormat>
  <Paragraphs>229</Paragraphs>
  <Slides>44</Slides>
  <Notes>15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Mas o que é um  número desses, que se conhece apenas por aproximações sucessivas?  1,41421356237...  Essa pergunta somente fez sentido a partir da revolução matemática da Grécia Antiga, com o advento da ideia da demonstração matemática.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Brolezzi</dc:creator>
  <cp:lastModifiedBy>Samsung 1</cp:lastModifiedBy>
  <cp:revision>114</cp:revision>
  <dcterms:created xsi:type="dcterms:W3CDTF">2014-03-27T20:02:54Z</dcterms:created>
  <dcterms:modified xsi:type="dcterms:W3CDTF">2015-09-21T11:46:31Z</dcterms:modified>
</cp:coreProperties>
</file>