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8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9" r:id="rId12"/>
    <p:sldId id="270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C2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33" autoAdjust="0"/>
    <p:restoredTop sz="94660"/>
  </p:normalViewPr>
  <p:slideViewPr>
    <p:cSldViewPr snapToGrid="0">
      <p:cViewPr>
        <p:scale>
          <a:sx n="66" d="100"/>
          <a:sy n="66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4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50"/>
      <c:rotY val="1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0225994069041423E-3"/>
          <c:y val="0.10686156393378834"/>
          <c:w val="0.99597740059309581"/>
          <c:h val="0.86096685972990072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Alunos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Plan1!$A$2:$A$4</c:f>
              <c:strCache>
                <c:ptCount val="3"/>
                <c:pt idx="0">
                  <c:v>Fund I</c:v>
                </c:pt>
                <c:pt idx="1">
                  <c:v>Fund II</c:v>
                </c:pt>
                <c:pt idx="2">
                  <c:v>Médio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15.8</c:v>
                </c:pt>
                <c:pt idx="1">
                  <c:v>13.3</c:v>
                </c:pt>
                <c:pt idx="2">
                  <c:v>10.5</c:v>
                </c:pt>
              </c:numCache>
            </c:numRef>
          </c:val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pt-BR" smtClean="0"/>
              <a:t>19/08/2015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pt-BR" smtClean="0"/>
              <a:t>19/08/2015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</a:t>
            </a:r>
            <a:r>
              <a:rPr lang="pt-BR" noProof="0" dirty="0" smtClean="0"/>
              <a:t>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pt-BR" smtClean="0"/>
              <a:t>19/08/2015</a:t>
            </a:fld>
            <a:endParaRPr lang="pt-BR" dirty="0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pt-BR" smtClean="0"/>
              <a:t>19/08/2015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pt-BR" smtClean="0"/>
              <a:t>19/08/2015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pt-BR" smtClean="0"/>
              <a:t>19/08/2015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pt-BR" smtClean="0"/>
              <a:t>19/08/2015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pt-BR" smtClean="0"/>
              <a:t>19/08/2015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pt-BR" smtClean="0"/>
              <a:t>19/08/2015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pt-BR" smtClean="0"/>
              <a:t>19/08/2015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pt-BR" smtClean="0"/>
              <a:t>19/08/2015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pt-BR" smtClean="0"/>
              <a:t>19/08/2015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pt-BR" smtClean="0"/>
              <a:t>19/08/2015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  <a:p>
            <a:pPr lvl="5"/>
            <a:r>
              <a:rPr lang="pt-BR" dirty="0" smtClean="0"/>
              <a:t>sexto</a:t>
            </a:r>
          </a:p>
          <a:p>
            <a:pPr lvl="6"/>
            <a:r>
              <a:rPr lang="pt-BR" dirty="0" smtClean="0"/>
              <a:t>sétimo</a:t>
            </a:r>
          </a:p>
          <a:p>
            <a:pPr lvl="7"/>
            <a:r>
              <a:rPr lang="pt-BR" dirty="0" smtClean="0"/>
              <a:t>oitavo</a:t>
            </a:r>
          </a:p>
          <a:p>
            <a:pPr lvl="8"/>
            <a:r>
              <a:rPr lang="pt-BR" dirty="0" smtClean="0"/>
              <a:t>nono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pt-BR" smtClean="0"/>
              <a:t>19/08/2015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1" i="0" dirty="0" smtClean="0">
                <a:solidFill>
                  <a:srgbClr val="3C4743"/>
                </a:solidFill>
                <a:latin typeface="Calibri"/>
                <a:ea typeface="+mj-ea"/>
                <a:cs typeface="+mj-cs"/>
              </a:rPr>
              <a:t>Edição de livros didáticos</a:t>
            </a:r>
            <a:endParaRPr lang="pt-BR" sz="6000" b="1" i="0" dirty="0">
              <a:solidFill>
                <a:srgbClr val="3C4743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pt-BR" sz="2400" b="0" i="0" dirty="0" smtClean="0"/>
              <a:t>Um </a:t>
            </a:r>
            <a:r>
              <a:rPr lang="pt-BR" sz="2400" b="1" i="0" dirty="0" smtClean="0"/>
              <a:t>compartilhar </a:t>
            </a:r>
            <a:r>
              <a:rPr lang="pt-BR" sz="2400" i="0" dirty="0" smtClean="0"/>
              <a:t>da matemática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pt-BR" b="0" dirty="0" smtClean="0"/>
              <a:t>Igor Nóbrega</a:t>
            </a:r>
            <a:endParaRPr lang="pt-BR" sz="2400" b="0" i="0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280160" y="466343"/>
            <a:ext cx="4837305" cy="1362113"/>
          </a:xfrm>
        </p:spPr>
        <p:txBody>
          <a:bodyPr/>
          <a:lstStyle/>
          <a:p>
            <a:pPr algn="l" defTabSz="914400">
              <a:lnSpc>
                <a:spcPct val="95000"/>
              </a:lnSpc>
              <a:spcBef>
                <a:spcPts val="0"/>
              </a:spcBef>
              <a:buNone/>
            </a:pPr>
            <a:r>
              <a:rPr lang="pt-BR" sz="3000" b="0" i="0" dirty="0" smtClean="0">
                <a:solidFill>
                  <a:srgbClr val="E5E6DA"/>
                </a:solidFill>
                <a:latin typeface="Calibri"/>
                <a:ea typeface="+mj-ea"/>
                <a:cs typeface="+mj-cs"/>
              </a:rPr>
              <a:t>Edição de didáticos</a:t>
            </a:r>
            <a:endParaRPr lang="pt-BR" sz="3000" b="0" i="0" dirty="0">
              <a:solidFill>
                <a:srgbClr val="E5E6DA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12" name="Picture 2" descr="http://peoplesofttutorial.com/wp-content/uploads/2013/05/book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087" y="566670"/>
            <a:ext cx="1161458" cy="116145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Espaço Reservado para Conteúdo 24"/>
          <p:cNvSpPr>
            <a:spLocks noGrp="1"/>
          </p:cNvSpPr>
          <p:nvPr>
            <p:ph idx="1"/>
          </p:nvPr>
        </p:nvSpPr>
        <p:spPr>
          <a:xfrm>
            <a:off x="1280160" y="2190750"/>
            <a:ext cx="4837306" cy="6909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Editor de matemática</a:t>
            </a:r>
            <a:endParaRPr lang="pt-BR" b="1" dirty="0"/>
          </a:p>
        </p:txBody>
      </p:sp>
      <p:sp>
        <p:nvSpPr>
          <p:cNvPr id="40" name="Espaço Reservado para Conteúdo 24"/>
          <p:cNvSpPr txBox="1">
            <a:spLocks/>
          </p:cNvSpPr>
          <p:nvPr/>
        </p:nvSpPr>
        <p:spPr>
          <a:xfrm>
            <a:off x="5123087" y="2898542"/>
            <a:ext cx="2201587" cy="1756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>
                <a:solidFill>
                  <a:schemeClr val="accent3"/>
                </a:solidFill>
              </a:rPr>
              <a:t>Conceitos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accent3"/>
                </a:solidFill>
              </a:rPr>
              <a:t>Linguagem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accent3"/>
                </a:solidFill>
              </a:rPr>
              <a:t>Metodologia</a:t>
            </a:r>
          </a:p>
        </p:txBody>
      </p:sp>
      <p:sp>
        <p:nvSpPr>
          <p:cNvPr id="26" name="Espaço Reservado para Conteúdo 24"/>
          <p:cNvSpPr txBox="1">
            <a:spLocks/>
          </p:cNvSpPr>
          <p:nvPr/>
        </p:nvSpPr>
        <p:spPr>
          <a:xfrm>
            <a:off x="1280160" y="3431336"/>
            <a:ext cx="3842927" cy="68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pt-BR" dirty="0" smtClean="0"/>
              <a:t>Integridade e qualidade</a:t>
            </a:r>
            <a:endParaRPr lang="pt-BR" dirty="0"/>
          </a:p>
        </p:txBody>
      </p:sp>
      <p:grpSp>
        <p:nvGrpSpPr>
          <p:cNvPr id="27" name="Grupo 26"/>
          <p:cNvGrpSpPr/>
          <p:nvPr/>
        </p:nvGrpSpPr>
        <p:grpSpPr>
          <a:xfrm rot="5400000">
            <a:off x="4580497" y="2813453"/>
            <a:ext cx="498909" cy="861174"/>
            <a:chOff x="5716695" y="2867581"/>
            <a:chExt cx="1572747" cy="2714739"/>
          </a:xfrm>
        </p:grpSpPr>
        <p:sp>
          <p:nvSpPr>
            <p:cNvPr id="28" name="Lua 27"/>
            <p:cNvSpPr/>
            <p:nvPr/>
          </p:nvSpPr>
          <p:spPr>
            <a:xfrm>
              <a:off x="5988676" y="2980788"/>
              <a:ext cx="1300766" cy="2601532"/>
            </a:xfrm>
            <a:prstGeom prst="moon">
              <a:avLst>
                <a:gd name="adj" fmla="val 3811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7"/>
            <p:cNvSpPr/>
            <p:nvPr/>
          </p:nvSpPr>
          <p:spPr>
            <a:xfrm>
              <a:off x="5716695" y="2867581"/>
              <a:ext cx="1572747" cy="1330932"/>
            </a:xfrm>
            <a:custGeom>
              <a:avLst/>
              <a:gdLst>
                <a:gd name="connsiteX0" fmla="*/ 0 w 1572747"/>
                <a:gd name="connsiteY0" fmla="*/ 0 h 1330932"/>
                <a:gd name="connsiteX1" fmla="*/ 1572747 w 1572747"/>
                <a:gd name="connsiteY1" fmla="*/ 0 h 1330932"/>
                <a:gd name="connsiteX2" fmla="*/ 1572747 w 1572747"/>
                <a:gd name="connsiteY2" fmla="*/ 1330932 h 1330932"/>
                <a:gd name="connsiteX3" fmla="*/ 0 w 1572747"/>
                <a:gd name="connsiteY3" fmla="*/ 1330932 h 1330932"/>
                <a:gd name="connsiteX4" fmla="*/ 0 w 1572747"/>
                <a:gd name="connsiteY4" fmla="*/ 0 h 1330932"/>
                <a:gd name="connsiteX0" fmla="*/ 605307 w 1572747"/>
                <a:gd name="connsiteY0" fmla="*/ 206062 h 1330932"/>
                <a:gd name="connsiteX1" fmla="*/ 1572747 w 1572747"/>
                <a:gd name="connsiteY1" fmla="*/ 0 h 1330932"/>
                <a:gd name="connsiteX2" fmla="*/ 1572747 w 1572747"/>
                <a:gd name="connsiteY2" fmla="*/ 1330932 h 1330932"/>
                <a:gd name="connsiteX3" fmla="*/ 0 w 1572747"/>
                <a:gd name="connsiteY3" fmla="*/ 1330932 h 1330932"/>
                <a:gd name="connsiteX4" fmla="*/ 605307 w 1572747"/>
                <a:gd name="connsiteY4" fmla="*/ 206062 h 133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2747" h="1330932">
                  <a:moveTo>
                    <a:pt x="605307" y="206062"/>
                  </a:moveTo>
                  <a:lnTo>
                    <a:pt x="1572747" y="0"/>
                  </a:lnTo>
                  <a:lnTo>
                    <a:pt x="1572747" y="1330932"/>
                  </a:lnTo>
                  <a:lnTo>
                    <a:pt x="0" y="1330932"/>
                  </a:lnTo>
                  <a:lnTo>
                    <a:pt x="605307" y="2060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Triângulo isósceles 33"/>
            <p:cNvSpPr/>
            <p:nvPr/>
          </p:nvSpPr>
          <p:spPr>
            <a:xfrm>
              <a:off x="5716695" y="3244135"/>
              <a:ext cx="1044713" cy="967257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5" name="Grupo 34"/>
          <p:cNvGrpSpPr/>
          <p:nvPr/>
        </p:nvGrpSpPr>
        <p:grpSpPr>
          <a:xfrm rot="5400000">
            <a:off x="4580497" y="3342481"/>
            <a:ext cx="498909" cy="861174"/>
            <a:chOff x="5716695" y="2867581"/>
            <a:chExt cx="1572747" cy="2714739"/>
          </a:xfrm>
        </p:grpSpPr>
        <p:sp>
          <p:nvSpPr>
            <p:cNvPr id="42" name="Lua 41"/>
            <p:cNvSpPr/>
            <p:nvPr/>
          </p:nvSpPr>
          <p:spPr>
            <a:xfrm>
              <a:off x="5988676" y="2980788"/>
              <a:ext cx="1300766" cy="2601532"/>
            </a:xfrm>
            <a:prstGeom prst="moon">
              <a:avLst>
                <a:gd name="adj" fmla="val 3811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7"/>
            <p:cNvSpPr/>
            <p:nvPr/>
          </p:nvSpPr>
          <p:spPr>
            <a:xfrm>
              <a:off x="5716695" y="2867581"/>
              <a:ext cx="1572747" cy="1330932"/>
            </a:xfrm>
            <a:custGeom>
              <a:avLst/>
              <a:gdLst>
                <a:gd name="connsiteX0" fmla="*/ 0 w 1572747"/>
                <a:gd name="connsiteY0" fmla="*/ 0 h 1330932"/>
                <a:gd name="connsiteX1" fmla="*/ 1572747 w 1572747"/>
                <a:gd name="connsiteY1" fmla="*/ 0 h 1330932"/>
                <a:gd name="connsiteX2" fmla="*/ 1572747 w 1572747"/>
                <a:gd name="connsiteY2" fmla="*/ 1330932 h 1330932"/>
                <a:gd name="connsiteX3" fmla="*/ 0 w 1572747"/>
                <a:gd name="connsiteY3" fmla="*/ 1330932 h 1330932"/>
                <a:gd name="connsiteX4" fmla="*/ 0 w 1572747"/>
                <a:gd name="connsiteY4" fmla="*/ 0 h 1330932"/>
                <a:gd name="connsiteX0" fmla="*/ 605307 w 1572747"/>
                <a:gd name="connsiteY0" fmla="*/ 206062 h 1330932"/>
                <a:gd name="connsiteX1" fmla="*/ 1572747 w 1572747"/>
                <a:gd name="connsiteY1" fmla="*/ 0 h 1330932"/>
                <a:gd name="connsiteX2" fmla="*/ 1572747 w 1572747"/>
                <a:gd name="connsiteY2" fmla="*/ 1330932 h 1330932"/>
                <a:gd name="connsiteX3" fmla="*/ 0 w 1572747"/>
                <a:gd name="connsiteY3" fmla="*/ 1330932 h 1330932"/>
                <a:gd name="connsiteX4" fmla="*/ 605307 w 1572747"/>
                <a:gd name="connsiteY4" fmla="*/ 206062 h 133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2747" h="1330932">
                  <a:moveTo>
                    <a:pt x="605307" y="206062"/>
                  </a:moveTo>
                  <a:lnTo>
                    <a:pt x="1572747" y="0"/>
                  </a:lnTo>
                  <a:lnTo>
                    <a:pt x="1572747" y="1330932"/>
                  </a:lnTo>
                  <a:lnTo>
                    <a:pt x="0" y="1330932"/>
                  </a:lnTo>
                  <a:lnTo>
                    <a:pt x="605307" y="2060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Triângulo isósceles 45"/>
            <p:cNvSpPr/>
            <p:nvPr/>
          </p:nvSpPr>
          <p:spPr>
            <a:xfrm>
              <a:off x="5716695" y="3244135"/>
              <a:ext cx="1044713" cy="967257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7" name="Grupo 46"/>
          <p:cNvGrpSpPr/>
          <p:nvPr/>
        </p:nvGrpSpPr>
        <p:grpSpPr>
          <a:xfrm rot="5400000">
            <a:off x="4580497" y="3883540"/>
            <a:ext cx="498909" cy="861174"/>
            <a:chOff x="5716695" y="2867581"/>
            <a:chExt cx="1572747" cy="2714739"/>
          </a:xfrm>
        </p:grpSpPr>
        <p:sp>
          <p:nvSpPr>
            <p:cNvPr id="54" name="Lua 53"/>
            <p:cNvSpPr/>
            <p:nvPr/>
          </p:nvSpPr>
          <p:spPr>
            <a:xfrm>
              <a:off x="5988676" y="2980788"/>
              <a:ext cx="1300766" cy="2601532"/>
            </a:xfrm>
            <a:prstGeom prst="moon">
              <a:avLst>
                <a:gd name="adj" fmla="val 3811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Retângulo 7"/>
            <p:cNvSpPr/>
            <p:nvPr/>
          </p:nvSpPr>
          <p:spPr>
            <a:xfrm>
              <a:off x="5716695" y="2867581"/>
              <a:ext cx="1572747" cy="1330932"/>
            </a:xfrm>
            <a:custGeom>
              <a:avLst/>
              <a:gdLst>
                <a:gd name="connsiteX0" fmla="*/ 0 w 1572747"/>
                <a:gd name="connsiteY0" fmla="*/ 0 h 1330932"/>
                <a:gd name="connsiteX1" fmla="*/ 1572747 w 1572747"/>
                <a:gd name="connsiteY1" fmla="*/ 0 h 1330932"/>
                <a:gd name="connsiteX2" fmla="*/ 1572747 w 1572747"/>
                <a:gd name="connsiteY2" fmla="*/ 1330932 h 1330932"/>
                <a:gd name="connsiteX3" fmla="*/ 0 w 1572747"/>
                <a:gd name="connsiteY3" fmla="*/ 1330932 h 1330932"/>
                <a:gd name="connsiteX4" fmla="*/ 0 w 1572747"/>
                <a:gd name="connsiteY4" fmla="*/ 0 h 1330932"/>
                <a:gd name="connsiteX0" fmla="*/ 605307 w 1572747"/>
                <a:gd name="connsiteY0" fmla="*/ 206062 h 1330932"/>
                <a:gd name="connsiteX1" fmla="*/ 1572747 w 1572747"/>
                <a:gd name="connsiteY1" fmla="*/ 0 h 1330932"/>
                <a:gd name="connsiteX2" fmla="*/ 1572747 w 1572747"/>
                <a:gd name="connsiteY2" fmla="*/ 1330932 h 1330932"/>
                <a:gd name="connsiteX3" fmla="*/ 0 w 1572747"/>
                <a:gd name="connsiteY3" fmla="*/ 1330932 h 1330932"/>
                <a:gd name="connsiteX4" fmla="*/ 605307 w 1572747"/>
                <a:gd name="connsiteY4" fmla="*/ 206062 h 133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2747" h="1330932">
                  <a:moveTo>
                    <a:pt x="605307" y="206062"/>
                  </a:moveTo>
                  <a:lnTo>
                    <a:pt x="1572747" y="0"/>
                  </a:lnTo>
                  <a:lnTo>
                    <a:pt x="1572747" y="1330932"/>
                  </a:lnTo>
                  <a:lnTo>
                    <a:pt x="0" y="1330932"/>
                  </a:lnTo>
                  <a:lnTo>
                    <a:pt x="605307" y="2060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Triângulo isósceles 55"/>
            <p:cNvSpPr/>
            <p:nvPr/>
          </p:nvSpPr>
          <p:spPr>
            <a:xfrm>
              <a:off x="5716695" y="3244135"/>
              <a:ext cx="1044713" cy="967257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406940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upo 91"/>
          <p:cNvGrpSpPr/>
          <p:nvPr/>
        </p:nvGrpSpPr>
        <p:grpSpPr>
          <a:xfrm>
            <a:off x="1736459" y="1982871"/>
            <a:ext cx="8746852" cy="4398112"/>
            <a:chOff x="1736459" y="1982871"/>
            <a:chExt cx="8746852" cy="4398112"/>
          </a:xfrm>
        </p:grpSpPr>
        <p:sp>
          <p:nvSpPr>
            <p:cNvPr id="78" name="Elipse 77"/>
            <p:cNvSpPr/>
            <p:nvPr/>
          </p:nvSpPr>
          <p:spPr>
            <a:xfrm>
              <a:off x="1736459" y="2065612"/>
              <a:ext cx="8716034" cy="4236492"/>
            </a:xfrm>
            <a:custGeom>
              <a:avLst/>
              <a:gdLst>
                <a:gd name="connsiteX0" fmla="*/ 0 w 8716033"/>
                <a:gd name="connsiteY0" fmla="*/ 2118245 h 4236490"/>
                <a:gd name="connsiteX1" fmla="*/ 4358017 w 8716033"/>
                <a:gd name="connsiteY1" fmla="*/ 0 h 4236490"/>
                <a:gd name="connsiteX2" fmla="*/ 8716034 w 8716033"/>
                <a:gd name="connsiteY2" fmla="*/ 2118245 h 4236490"/>
                <a:gd name="connsiteX3" fmla="*/ 4358017 w 8716033"/>
                <a:gd name="connsiteY3" fmla="*/ 4236490 h 4236490"/>
                <a:gd name="connsiteX4" fmla="*/ 0 w 8716033"/>
                <a:gd name="connsiteY4" fmla="*/ 2118245 h 4236490"/>
                <a:gd name="connsiteX0" fmla="*/ 0 w 8716034"/>
                <a:gd name="connsiteY0" fmla="*/ 2118245 h 4236490"/>
                <a:gd name="connsiteX1" fmla="*/ 4358017 w 8716034"/>
                <a:gd name="connsiteY1" fmla="*/ 0 h 4236490"/>
                <a:gd name="connsiteX2" fmla="*/ 8716034 w 8716034"/>
                <a:gd name="connsiteY2" fmla="*/ 2118245 h 4236490"/>
                <a:gd name="connsiteX3" fmla="*/ 4358017 w 8716034"/>
                <a:gd name="connsiteY3" fmla="*/ 4236490 h 4236490"/>
                <a:gd name="connsiteX4" fmla="*/ 91440 w 8716034"/>
                <a:gd name="connsiteY4" fmla="*/ 2209685 h 4236490"/>
                <a:gd name="connsiteX0" fmla="*/ 0 w 8716034"/>
                <a:gd name="connsiteY0" fmla="*/ 2118245 h 4427741"/>
                <a:gd name="connsiteX1" fmla="*/ 4358017 w 8716034"/>
                <a:gd name="connsiteY1" fmla="*/ 0 h 4427741"/>
                <a:gd name="connsiteX2" fmla="*/ 8716034 w 8716034"/>
                <a:gd name="connsiteY2" fmla="*/ 2118245 h 4427741"/>
                <a:gd name="connsiteX3" fmla="*/ 4358017 w 8716034"/>
                <a:gd name="connsiteY3" fmla="*/ 4236490 h 4427741"/>
                <a:gd name="connsiteX4" fmla="*/ 1296785 w 8716034"/>
                <a:gd name="connsiteY4" fmla="*/ 3595139 h 4427741"/>
                <a:gd name="connsiteX0" fmla="*/ 0 w 8716034"/>
                <a:gd name="connsiteY0" fmla="*/ 2118245 h 4307989"/>
                <a:gd name="connsiteX1" fmla="*/ 4358017 w 8716034"/>
                <a:gd name="connsiteY1" fmla="*/ 0 h 4307989"/>
                <a:gd name="connsiteX2" fmla="*/ 8716034 w 8716034"/>
                <a:gd name="connsiteY2" fmla="*/ 2118245 h 4307989"/>
                <a:gd name="connsiteX3" fmla="*/ 4358017 w 8716034"/>
                <a:gd name="connsiteY3" fmla="*/ 4236490 h 4307989"/>
                <a:gd name="connsiteX4" fmla="*/ 1296785 w 8716034"/>
                <a:gd name="connsiteY4" fmla="*/ 3595139 h 4307989"/>
                <a:gd name="connsiteX0" fmla="*/ 0 w 8716034"/>
                <a:gd name="connsiteY0" fmla="*/ 2118245 h 4240691"/>
                <a:gd name="connsiteX1" fmla="*/ 4358017 w 8716034"/>
                <a:gd name="connsiteY1" fmla="*/ 0 h 4240691"/>
                <a:gd name="connsiteX2" fmla="*/ 8716034 w 8716034"/>
                <a:gd name="connsiteY2" fmla="*/ 2118245 h 4240691"/>
                <a:gd name="connsiteX3" fmla="*/ 4358017 w 8716034"/>
                <a:gd name="connsiteY3" fmla="*/ 4236490 h 4240691"/>
                <a:gd name="connsiteX4" fmla="*/ 1296785 w 8716034"/>
                <a:gd name="connsiteY4" fmla="*/ 3595139 h 4240691"/>
                <a:gd name="connsiteX0" fmla="*/ 0 w 8716034"/>
                <a:gd name="connsiteY0" fmla="*/ 2118245 h 4238291"/>
                <a:gd name="connsiteX1" fmla="*/ 4358017 w 8716034"/>
                <a:gd name="connsiteY1" fmla="*/ 0 h 4238291"/>
                <a:gd name="connsiteX2" fmla="*/ 8716034 w 8716034"/>
                <a:gd name="connsiteY2" fmla="*/ 2118245 h 4238291"/>
                <a:gd name="connsiteX3" fmla="*/ 4358017 w 8716034"/>
                <a:gd name="connsiteY3" fmla="*/ 4236490 h 4238291"/>
                <a:gd name="connsiteX4" fmla="*/ 1296785 w 8716034"/>
                <a:gd name="connsiteY4" fmla="*/ 3595139 h 4238291"/>
                <a:gd name="connsiteX0" fmla="*/ 0 w 8716034"/>
                <a:gd name="connsiteY0" fmla="*/ 2118245 h 4236713"/>
                <a:gd name="connsiteX1" fmla="*/ 4358017 w 8716034"/>
                <a:gd name="connsiteY1" fmla="*/ 0 h 4236713"/>
                <a:gd name="connsiteX2" fmla="*/ 8716034 w 8716034"/>
                <a:gd name="connsiteY2" fmla="*/ 2118245 h 4236713"/>
                <a:gd name="connsiteX3" fmla="*/ 4358017 w 8716034"/>
                <a:gd name="connsiteY3" fmla="*/ 4236490 h 4236713"/>
                <a:gd name="connsiteX4" fmla="*/ 1296785 w 8716034"/>
                <a:gd name="connsiteY4" fmla="*/ 3595139 h 4236713"/>
                <a:gd name="connsiteX0" fmla="*/ 0 w 8716034"/>
                <a:gd name="connsiteY0" fmla="*/ 2118245 h 4278468"/>
                <a:gd name="connsiteX1" fmla="*/ 4358017 w 8716034"/>
                <a:gd name="connsiteY1" fmla="*/ 0 h 4278468"/>
                <a:gd name="connsiteX2" fmla="*/ 8716034 w 8716034"/>
                <a:gd name="connsiteY2" fmla="*/ 2118245 h 4278468"/>
                <a:gd name="connsiteX3" fmla="*/ 4358017 w 8716034"/>
                <a:gd name="connsiteY3" fmla="*/ 4236490 h 4278468"/>
                <a:gd name="connsiteX4" fmla="*/ 1088967 w 8716034"/>
                <a:gd name="connsiteY4" fmla="*/ 3539720 h 4278468"/>
                <a:gd name="connsiteX0" fmla="*/ 0 w 8716034"/>
                <a:gd name="connsiteY0" fmla="*/ 2118245 h 4236492"/>
                <a:gd name="connsiteX1" fmla="*/ 4358017 w 8716034"/>
                <a:gd name="connsiteY1" fmla="*/ 0 h 4236492"/>
                <a:gd name="connsiteX2" fmla="*/ 8716034 w 8716034"/>
                <a:gd name="connsiteY2" fmla="*/ 2118245 h 4236492"/>
                <a:gd name="connsiteX3" fmla="*/ 4358017 w 8716034"/>
                <a:gd name="connsiteY3" fmla="*/ 4236490 h 4236492"/>
                <a:gd name="connsiteX4" fmla="*/ 1088967 w 8716034"/>
                <a:gd name="connsiteY4" fmla="*/ 3539720 h 4236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16034" h="4236492">
                  <a:moveTo>
                    <a:pt x="0" y="2118245"/>
                  </a:moveTo>
                  <a:cubicBezTo>
                    <a:pt x="0" y="948371"/>
                    <a:pt x="1951151" y="0"/>
                    <a:pt x="4358017" y="0"/>
                  </a:cubicBezTo>
                  <a:cubicBezTo>
                    <a:pt x="6764883" y="0"/>
                    <a:pt x="8716034" y="948371"/>
                    <a:pt x="8716034" y="2118245"/>
                  </a:cubicBezTo>
                  <a:cubicBezTo>
                    <a:pt x="8716034" y="3288119"/>
                    <a:pt x="6640577" y="4235105"/>
                    <a:pt x="4358017" y="4236490"/>
                  </a:cubicBezTo>
                  <a:cubicBezTo>
                    <a:pt x="2075457" y="4237875"/>
                    <a:pt x="1385454" y="3634481"/>
                    <a:pt x="1088967" y="3539720"/>
                  </a:cubicBezTo>
                </a:path>
              </a:pathLst>
            </a:custGeom>
            <a:noFill/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Triângulo isósceles 14"/>
            <p:cNvSpPr/>
            <p:nvPr/>
          </p:nvSpPr>
          <p:spPr>
            <a:xfrm rot="2523836">
              <a:off x="2047416" y="3078078"/>
              <a:ext cx="248399" cy="37600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9" name="Triângulo isósceles 78"/>
            <p:cNvSpPr/>
            <p:nvPr/>
          </p:nvSpPr>
          <p:spPr>
            <a:xfrm rot="5067264">
              <a:off x="5107659" y="1919069"/>
              <a:ext cx="248399" cy="37600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0" name="Triângulo isósceles 79"/>
            <p:cNvSpPr/>
            <p:nvPr/>
          </p:nvSpPr>
          <p:spPr>
            <a:xfrm rot="6596224">
              <a:off x="8720809" y="2355610"/>
              <a:ext cx="248399" cy="37600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1" name="Triângulo isósceles 80"/>
            <p:cNvSpPr/>
            <p:nvPr/>
          </p:nvSpPr>
          <p:spPr>
            <a:xfrm rot="9425738">
              <a:off x="10234912" y="3575181"/>
              <a:ext cx="248399" cy="37600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2" name="Triângulo isósceles 81"/>
            <p:cNvSpPr/>
            <p:nvPr/>
          </p:nvSpPr>
          <p:spPr>
            <a:xfrm rot="13774774">
              <a:off x="9744621" y="5027879"/>
              <a:ext cx="248399" cy="37600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3" name="Triângulo isósceles 82"/>
            <p:cNvSpPr/>
            <p:nvPr/>
          </p:nvSpPr>
          <p:spPr>
            <a:xfrm rot="15819639">
              <a:off x="6840559" y="6068782"/>
              <a:ext cx="248399" cy="37600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4" name="Triângulo isósceles 83"/>
            <p:cNvSpPr/>
            <p:nvPr/>
          </p:nvSpPr>
          <p:spPr>
            <a:xfrm rot="17442131">
              <a:off x="3427958" y="5741394"/>
              <a:ext cx="248399" cy="37600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5000"/>
              </a:lnSpc>
              <a:spcBef>
                <a:spcPts val="0"/>
              </a:spcBef>
              <a:buNone/>
            </a:pPr>
            <a:r>
              <a:rPr lang="pt-BR" sz="3000" b="0" i="0" dirty="0" smtClean="0">
                <a:solidFill>
                  <a:srgbClr val="E5E6DA"/>
                </a:solidFill>
                <a:latin typeface="Calibri"/>
                <a:ea typeface="+mj-ea"/>
                <a:cs typeface="+mj-cs"/>
              </a:rPr>
              <a:t>Edição de didáticos</a:t>
            </a:r>
            <a:endParaRPr lang="pt-BR" sz="3000" b="0" i="0" dirty="0">
              <a:solidFill>
                <a:srgbClr val="E5E6DA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11" name="Espaço Reservado para Conteúdo 10"/>
          <p:cNvSpPr>
            <a:spLocks noGrp="1"/>
          </p:cNvSpPr>
          <p:nvPr>
            <p:ph idx="1"/>
          </p:nvPr>
        </p:nvSpPr>
        <p:spPr>
          <a:xfrm>
            <a:off x="5123087" y="3823421"/>
            <a:ext cx="1942778" cy="72087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pt-BR" sz="4000" b="1" dirty="0" smtClean="0"/>
              <a:t>EDITOR</a:t>
            </a:r>
            <a:endParaRPr lang="pt-BR" b="1" dirty="0"/>
          </a:p>
        </p:txBody>
      </p:sp>
      <p:pic>
        <p:nvPicPr>
          <p:cNvPr id="12" name="Picture 2" descr="http://peoplesofttutorial.com/wp-content/uploads/2013/05/book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087" y="566670"/>
            <a:ext cx="1161458" cy="116145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Espaço Reservado para Conteúdo 10"/>
          <p:cNvSpPr txBox="1">
            <a:spLocks/>
          </p:cNvSpPr>
          <p:nvPr/>
        </p:nvSpPr>
        <p:spPr>
          <a:xfrm>
            <a:off x="942109" y="3937666"/>
            <a:ext cx="1326988" cy="49238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pt-BR" sz="2400" b="1" dirty="0" smtClean="0"/>
              <a:t>autor</a:t>
            </a:r>
            <a:endParaRPr lang="pt-BR" b="1" dirty="0"/>
          </a:p>
        </p:txBody>
      </p:sp>
      <p:sp>
        <p:nvSpPr>
          <p:cNvPr id="71" name="Espaço Reservado para Conteúdo 10"/>
          <p:cNvSpPr txBox="1">
            <a:spLocks/>
          </p:cNvSpPr>
          <p:nvPr/>
        </p:nvSpPr>
        <p:spPr>
          <a:xfrm>
            <a:off x="2269097" y="2636871"/>
            <a:ext cx="1326988" cy="49238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pt-BR" sz="2400" b="1" dirty="0" smtClean="0"/>
              <a:t>revisão</a:t>
            </a:r>
            <a:endParaRPr lang="pt-BR" b="1" dirty="0"/>
          </a:p>
        </p:txBody>
      </p:sp>
      <p:sp>
        <p:nvSpPr>
          <p:cNvPr id="72" name="Espaço Reservado para Conteúdo 10"/>
          <p:cNvSpPr txBox="1">
            <a:spLocks/>
          </p:cNvSpPr>
          <p:nvPr/>
        </p:nvSpPr>
        <p:spPr>
          <a:xfrm>
            <a:off x="5430982" y="1928783"/>
            <a:ext cx="1326988" cy="49238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pt-BR" sz="2400" b="1" dirty="0" smtClean="0"/>
              <a:t>imagens</a:t>
            </a:r>
            <a:endParaRPr lang="pt-BR" b="1" dirty="0"/>
          </a:p>
        </p:txBody>
      </p:sp>
      <p:sp>
        <p:nvSpPr>
          <p:cNvPr id="73" name="Espaço Reservado para Conteúdo 10"/>
          <p:cNvSpPr txBox="1">
            <a:spLocks/>
          </p:cNvSpPr>
          <p:nvPr/>
        </p:nvSpPr>
        <p:spPr>
          <a:xfrm>
            <a:off x="9919855" y="3937666"/>
            <a:ext cx="1326988" cy="49238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pt-BR" sz="2400" b="1" dirty="0" smtClean="0"/>
              <a:t>arte</a:t>
            </a:r>
            <a:endParaRPr lang="pt-BR" b="1" dirty="0"/>
          </a:p>
        </p:txBody>
      </p:sp>
      <p:sp>
        <p:nvSpPr>
          <p:cNvPr id="74" name="Espaço Reservado para Conteúdo 10"/>
          <p:cNvSpPr txBox="1">
            <a:spLocks/>
          </p:cNvSpPr>
          <p:nvPr/>
        </p:nvSpPr>
        <p:spPr>
          <a:xfrm>
            <a:off x="8592867" y="2636871"/>
            <a:ext cx="1326988" cy="49238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pt-BR" sz="2400" b="1" dirty="0" smtClean="0"/>
              <a:t>textos</a:t>
            </a:r>
            <a:endParaRPr lang="pt-BR" b="1" dirty="0"/>
          </a:p>
        </p:txBody>
      </p:sp>
      <p:sp>
        <p:nvSpPr>
          <p:cNvPr id="75" name="Espaço Reservado para Conteúdo 10"/>
          <p:cNvSpPr txBox="1">
            <a:spLocks/>
          </p:cNvSpPr>
          <p:nvPr/>
        </p:nvSpPr>
        <p:spPr>
          <a:xfrm>
            <a:off x="2269097" y="5352706"/>
            <a:ext cx="1326988" cy="49238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pt-BR" sz="2400" b="1" dirty="0" smtClean="0"/>
              <a:t>gráfica</a:t>
            </a:r>
            <a:endParaRPr lang="pt-BR" b="1" dirty="0"/>
          </a:p>
        </p:txBody>
      </p:sp>
      <p:sp>
        <p:nvSpPr>
          <p:cNvPr id="76" name="Espaço Reservado para Conteúdo 10"/>
          <p:cNvSpPr txBox="1">
            <a:spLocks/>
          </p:cNvSpPr>
          <p:nvPr/>
        </p:nvSpPr>
        <p:spPr>
          <a:xfrm>
            <a:off x="5430982" y="5946549"/>
            <a:ext cx="1326988" cy="49238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pt-BR" sz="2400" b="1" dirty="0" smtClean="0"/>
              <a:t>controle</a:t>
            </a:r>
            <a:endParaRPr lang="pt-BR" b="1" dirty="0"/>
          </a:p>
        </p:txBody>
      </p:sp>
      <p:sp>
        <p:nvSpPr>
          <p:cNvPr id="77" name="Espaço Reservado para Conteúdo 10"/>
          <p:cNvSpPr txBox="1">
            <a:spLocks/>
          </p:cNvSpPr>
          <p:nvPr/>
        </p:nvSpPr>
        <p:spPr>
          <a:xfrm>
            <a:off x="8592867" y="5352706"/>
            <a:ext cx="1326988" cy="49238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pt-BR" sz="2400" b="1" dirty="0" smtClean="0"/>
              <a:t>revisão</a:t>
            </a:r>
            <a:endParaRPr lang="pt-BR" b="1" dirty="0"/>
          </a:p>
        </p:txBody>
      </p:sp>
      <p:cxnSp>
        <p:nvCxnSpPr>
          <p:cNvPr id="17" name="Conector de seta reta 16"/>
          <p:cNvCxnSpPr>
            <a:stCxn id="69" idx="3"/>
            <a:endCxn id="11" idx="1"/>
          </p:cNvCxnSpPr>
          <p:nvPr/>
        </p:nvCxnSpPr>
        <p:spPr>
          <a:xfrm>
            <a:off x="2269097" y="4183856"/>
            <a:ext cx="2853990" cy="0"/>
          </a:xfrm>
          <a:prstGeom prst="straightConnector1">
            <a:avLst/>
          </a:prstGeom>
          <a:ln w="3810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stCxn id="71" idx="3"/>
            <a:endCxn id="11" idx="0"/>
          </p:cNvCxnSpPr>
          <p:nvPr/>
        </p:nvCxnSpPr>
        <p:spPr>
          <a:xfrm>
            <a:off x="3596085" y="2883061"/>
            <a:ext cx="2498391" cy="940360"/>
          </a:xfrm>
          <a:prstGeom prst="straightConnector1">
            <a:avLst/>
          </a:prstGeom>
          <a:ln w="3810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>
            <a:stCxn id="72" idx="2"/>
            <a:endCxn id="11" idx="0"/>
          </p:cNvCxnSpPr>
          <p:nvPr/>
        </p:nvCxnSpPr>
        <p:spPr>
          <a:xfrm>
            <a:off x="6094476" y="2421163"/>
            <a:ext cx="0" cy="1402258"/>
          </a:xfrm>
          <a:prstGeom prst="straightConnector1">
            <a:avLst/>
          </a:prstGeom>
          <a:ln w="3810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>
            <a:stCxn id="11" idx="0"/>
            <a:endCxn id="74" idx="1"/>
          </p:cNvCxnSpPr>
          <p:nvPr/>
        </p:nvCxnSpPr>
        <p:spPr>
          <a:xfrm flipV="1">
            <a:off x="6094476" y="2883061"/>
            <a:ext cx="2498391" cy="940360"/>
          </a:xfrm>
          <a:prstGeom prst="straightConnector1">
            <a:avLst/>
          </a:prstGeom>
          <a:ln w="3810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>
            <a:stCxn id="11" idx="3"/>
            <a:endCxn id="73" idx="1"/>
          </p:cNvCxnSpPr>
          <p:nvPr/>
        </p:nvCxnSpPr>
        <p:spPr>
          <a:xfrm>
            <a:off x="7065865" y="4183856"/>
            <a:ext cx="2853990" cy="0"/>
          </a:xfrm>
          <a:prstGeom prst="straightConnector1">
            <a:avLst/>
          </a:prstGeom>
          <a:ln w="3810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de seta reta 85"/>
          <p:cNvCxnSpPr>
            <a:stCxn id="11" idx="2"/>
          </p:cNvCxnSpPr>
          <p:nvPr/>
        </p:nvCxnSpPr>
        <p:spPr>
          <a:xfrm>
            <a:off x="6094476" y="4544291"/>
            <a:ext cx="2531447" cy="1054605"/>
          </a:xfrm>
          <a:prstGeom prst="straightConnector1">
            <a:avLst/>
          </a:prstGeom>
          <a:ln w="3810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de seta reta 87"/>
          <p:cNvCxnSpPr>
            <a:stCxn id="11" idx="2"/>
            <a:endCxn id="76" idx="0"/>
          </p:cNvCxnSpPr>
          <p:nvPr/>
        </p:nvCxnSpPr>
        <p:spPr>
          <a:xfrm>
            <a:off x="6094476" y="4544291"/>
            <a:ext cx="0" cy="1402258"/>
          </a:xfrm>
          <a:prstGeom prst="straightConnector1">
            <a:avLst/>
          </a:prstGeom>
          <a:ln w="3810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de seta reta 89"/>
          <p:cNvCxnSpPr>
            <a:stCxn id="75" idx="3"/>
            <a:endCxn id="11" idx="2"/>
          </p:cNvCxnSpPr>
          <p:nvPr/>
        </p:nvCxnSpPr>
        <p:spPr>
          <a:xfrm flipV="1">
            <a:off x="3596085" y="4544291"/>
            <a:ext cx="2498391" cy="1054605"/>
          </a:xfrm>
          <a:prstGeom prst="straightConnector1">
            <a:avLst/>
          </a:prstGeom>
          <a:ln w="3810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542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9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280160" y="466343"/>
            <a:ext cx="2725783" cy="1362113"/>
          </a:xfrm>
        </p:spPr>
        <p:txBody>
          <a:bodyPr/>
          <a:lstStyle/>
          <a:p>
            <a:pPr algn="l" defTabSz="914400">
              <a:lnSpc>
                <a:spcPct val="95000"/>
              </a:lnSpc>
              <a:spcBef>
                <a:spcPts val="0"/>
              </a:spcBef>
              <a:buNone/>
            </a:pPr>
            <a:r>
              <a:rPr lang="pt-BR" sz="3000" b="0" i="0" dirty="0" smtClean="0">
                <a:solidFill>
                  <a:srgbClr val="E5E6DA"/>
                </a:solidFill>
                <a:latin typeface="Calibri"/>
                <a:ea typeface="+mj-ea"/>
                <a:cs typeface="+mj-cs"/>
              </a:rPr>
              <a:t>Perguntas</a:t>
            </a:r>
            <a:endParaRPr lang="pt-BR" sz="3000" b="0" i="0" dirty="0">
              <a:solidFill>
                <a:srgbClr val="E5E6DA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93" name="Título 12"/>
          <p:cNvSpPr txBox="1">
            <a:spLocks/>
          </p:cNvSpPr>
          <p:nvPr/>
        </p:nvSpPr>
        <p:spPr bwMode="black">
          <a:xfrm>
            <a:off x="4210722" y="-129727"/>
            <a:ext cx="9984249" cy="2996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BR" sz="13800" dirty="0" smtClean="0">
                <a:solidFill>
                  <a:srgbClr val="E5E6DA"/>
                </a:solidFill>
                <a:latin typeface="Segoe Print" panose="02000600000000000000" pitchFamily="2" charset="0"/>
              </a:rPr>
              <a:t>?????????</a:t>
            </a:r>
            <a:endParaRPr lang="pt-BR" sz="4800" dirty="0">
              <a:solidFill>
                <a:srgbClr val="E5E6DA"/>
              </a:solidFill>
              <a:latin typeface="Segoe Print" panose="02000600000000000000" pitchFamily="2" charset="0"/>
            </a:endParaRPr>
          </a:p>
        </p:txBody>
      </p:sp>
      <p:sp>
        <p:nvSpPr>
          <p:cNvPr id="95" name="Espaço Reservado para Conteúdo 94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552451"/>
          </a:xfrm>
        </p:spPr>
        <p:txBody>
          <a:bodyPr/>
          <a:lstStyle/>
          <a:p>
            <a:pPr marL="0" indent="0">
              <a:buNone/>
            </a:pPr>
            <a:r>
              <a:rPr lang="pt-BR" b="1" dirty="0" smtClean="0"/>
              <a:t>Atividade</a:t>
            </a:r>
          </a:p>
        </p:txBody>
      </p:sp>
      <p:sp>
        <p:nvSpPr>
          <p:cNvPr id="96" name="Espaço Reservado para Conteúdo 94"/>
          <p:cNvSpPr txBox="1">
            <a:spLocks/>
          </p:cNvSpPr>
          <p:nvPr/>
        </p:nvSpPr>
        <p:spPr>
          <a:xfrm>
            <a:off x="1280160" y="3229209"/>
            <a:ext cx="9628632" cy="552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pt-BR" dirty="0" smtClean="0"/>
              <a:t>Sugerir edição no original do autor.</a:t>
            </a:r>
            <a:endParaRPr lang="pt-BR" dirty="0" smtClean="0"/>
          </a:p>
        </p:txBody>
      </p:sp>
      <p:sp>
        <p:nvSpPr>
          <p:cNvPr id="97" name="Espaço Reservado para Conteúdo 94"/>
          <p:cNvSpPr txBox="1">
            <a:spLocks/>
          </p:cNvSpPr>
          <p:nvPr/>
        </p:nvSpPr>
        <p:spPr>
          <a:xfrm>
            <a:off x="1280160" y="4267669"/>
            <a:ext cx="9628632" cy="552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pt-BR" dirty="0" smtClean="0"/>
              <a:t>Não deu tempo! Verificar as melhorias possíveis na prova diagramada.</a:t>
            </a:r>
            <a:endParaRPr lang="pt-BR" dirty="0" smtClean="0"/>
          </a:p>
        </p:txBody>
      </p:sp>
      <p:sp>
        <p:nvSpPr>
          <p:cNvPr id="98" name="Espaço Reservado para Conteúdo 94"/>
          <p:cNvSpPr txBox="1">
            <a:spLocks/>
          </p:cNvSpPr>
          <p:nvPr/>
        </p:nvSpPr>
        <p:spPr>
          <a:xfrm>
            <a:off x="1280160" y="5306129"/>
            <a:ext cx="9628632" cy="552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pt-BR" b="1" dirty="0" smtClean="0"/>
              <a:t>Obrigado</a:t>
            </a: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1351861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build="p"/>
      <p:bldP spid="95" grpId="0" build="p"/>
      <p:bldP spid="96" grpId="0"/>
      <p:bldP spid="97" grpId="0"/>
      <p:bldP spid="9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280160" y="466343"/>
            <a:ext cx="4837305" cy="1362113"/>
          </a:xfrm>
        </p:spPr>
        <p:txBody>
          <a:bodyPr/>
          <a:lstStyle/>
          <a:p>
            <a:pPr algn="l" defTabSz="914400">
              <a:lnSpc>
                <a:spcPct val="95000"/>
              </a:lnSpc>
              <a:spcBef>
                <a:spcPts val="0"/>
              </a:spcBef>
              <a:buNone/>
            </a:pPr>
            <a:r>
              <a:rPr lang="pt-BR" sz="3000" b="0" i="0" dirty="0" smtClean="0">
                <a:solidFill>
                  <a:srgbClr val="E5E6DA"/>
                </a:solidFill>
                <a:latin typeface="Calibri"/>
                <a:ea typeface="+mj-ea"/>
                <a:cs typeface="+mj-cs"/>
              </a:rPr>
              <a:t>Perfil</a:t>
            </a:r>
            <a:endParaRPr lang="pt-BR" sz="3000" b="0" i="0" dirty="0">
              <a:solidFill>
                <a:srgbClr val="E5E6DA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280160" y="2190749"/>
            <a:ext cx="6293952" cy="526693"/>
          </a:xfrm>
        </p:spPr>
        <p:txBody>
          <a:bodyPr/>
          <a:lstStyle/>
          <a:p>
            <a:pPr marL="0" indent="0" algn="l" defTabSz="914400">
              <a:lnSpc>
                <a:spcPct val="100000"/>
              </a:lnSpc>
              <a:spcBef>
                <a:spcPts val="1500"/>
              </a:spcBef>
              <a:buClr>
                <a:srgbClr val="3C4743"/>
              </a:buClr>
              <a:buNone/>
            </a:pPr>
            <a:r>
              <a:rPr lang="pt-BR" sz="2200" b="1" i="0" dirty="0" smtClean="0">
                <a:solidFill>
                  <a:srgbClr val="3C4743"/>
                </a:solidFill>
                <a:latin typeface="Calibri"/>
                <a:ea typeface="+mn-ea"/>
                <a:cs typeface="+mn-cs"/>
              </a:rPr>
              <a:t>Igor Nóbrega</a:t>
            </a:r>
            <a:endParaRPr lang="pt-BR" sz="2200" b="1" i="0" dirty="0" smtClean="0">
              <a:solidFill>
                <a:srgbClr val="3C4743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http://www.seucoach.com/wp-content/uploads/2015/04/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2" r="26616"/>
          <a:stretch/>
        </p:blipFill>
        <p:spPr bwMode="auto">
          <a:xfrm>
            <a:off x="4660819" y="605308"/>
            <a:ext cx="1291154" cy="108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eucoach.com/wp-content/uploads/2015/04/05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2" r="26616"/>
          <a:stretch/>
        </p:blipFill>
        <p:spPr bwMode="auto">
          <a:xfrm>
            <a:off x="6282958" y="605308"/>
            <a:ext cx="1291154" cy="108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seucoach.com/wp-content/uploads/2015/04/05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2" r="26616"/>
          <a:stretch/>
        </p:blipFill>
        <p:spPr bwMode="auto">
          <a:xfrm>
            <a:off x="7905097" y="605307"/>
            <a:ext cx="1291154" cy="108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seucoach.com/wp-content/uploads/2015/04/05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2" r="26616"/>
          <a:stretch/>
        </p:blipFill>
        <p:spPr bwMode="auto">
          <a:xfrm>
            <a:off x="9527236" y="605307"/>
            <a:ext cx="1291154" cy="108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seucoach.com/wp-content/uploads/2015/04/05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2" r="26616"/>
          <a:stretch/>
        </p:blipFill>
        <p:spPr bwMode="auto">
          <a:xfrm>
            <a:off x="11149375" y="605307"/>
            <a:ext cx="1291154" cy="108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13"/>
          <p:cNvSpPr txBox="1">
            <a:spLocks/>
          </p:cNvSpPr>
          <p:nvPr/>
        </p:nvSpPr>
        <p:spPr>
          <a:xfrm>
            <a:off x="1280160" y="2717442"/>
            <a:ext cx="6293952" cy="526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C4743"/>
              </a:buClr>
              <a:buFont typeface="Wingdings"/>
              <a:buChar char="§"/>
            </a:pPr>
            <a:r>
              <a:rPr lang="pt-BR" dirty="0" smtClean="0">
                <a:solidFill>
                  <a:srgbClr val="3C4743"/>
                </a:solidFill>
                <a:latin typeface="Calibri"/>
              </a:rPr>
              <a:t>Licenciado em matemática (2008)</a:t>
            </a:r>
            <a:endParaRPr lang="pt-BR" dirty="0" smtClean="0">
              <a:solidFill>
                <a:srgbClr val="3C4743"/>
              </a:solidFill>
              <a:latin typeface="Calibri"/>
            </a:endParaRPr>
          </a:p>
        </p:txBody>
      </p:sp>
      <p:sp>
        <p:nvSpPr>
          <p:cNvPr id="10" name="Espaço Reservado para Conteúdo 13"/>
          <p:cNvSpPr txBox="1">
            <a:spLocks/>
          </p:cNvSpPr>
          <p:nvPr/>
        </p:nvSpPr>
        <p:spPr>
          <a:xfrm>
            <a:off x="1280160" y="3244135"/>
            <a:ext cx="6293952" cy="526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C4743"/>
              </a:buClr>
              <a:buFont typeface="Wingdings"/>
              <a:buChar char="§"/>
            </a:pPr>
            <a:r>
              <a:rPr lang="pt-BR" dirty="0" smtClean="0">
                <a:solidFill>
                  <a:srgbClr val="3C4743"/>
                </a:solidFill>
                <a:latin typeface="Calibri"/>
              </a:rPr>
              <a:t>Professor de matemática (2008 a 2013)</a:t>
            </a:r>
            <a:endParaRPr lang="pt-BR" dirty="0" smtClean="0">
              <a:solidFill>
                <a:srgbClr val="3C4743"/>
              </a:solidFill>
              <a:latin typeface="Calibri"/>
            </a:endParaRPr>
          </a:p>
        </p:txBody>
      </p:sp>
      <p:sp>
        <p:nvSpPr>
          <p:cNvPr id="11" name="Espaço Reservado para Conteúdo 13"/>
          <p:cNvSpPr txBox="1">
            <a:spLocks/>
          </p:cNvSpPr>
          <p:nvPr/>
        </p:nvSpPr>
        <p:spPr>
          <a:xfrm>
            <a:off x="1280160" y="3770828"/>
            <a:ext cx="6293952" cy="526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C4743"/>
              </a:buClr>
              <a:buFont typeface="Wingdings"/>
              <a:buChar char="§"/>
            </a:pPr>
            <a:r>
              <a:rPr lang="pt-BR" dirty="0" smtClean="0">
                <a:solidFill>
                  <a:srgbClr val="3C4743"/>
                </a:solidFill>
                <a:latin typeface="Calibri"/>
              </a:rPr>
              <a:t>Elaborador e editor de material (desde 2009)</a:t>
            </a:r>
            <a:endParaRPr lang="pt-BR" dirty="0" smtClean="0">
              <a:solidFill>
                <a:srgbClr val="3C4743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280160" y="466343"/>
            <a:ext cx="4837305" cy="1362113"/>
          </a:xfrm>
        </p:spPr>
        <p:txBody>
          <a:bodyPr/>
          <a:lstStyle/>
          <a:p>
            <a:pPr algn="l" defTabSz="914400">
              <a:lnSpc>
                <a:spcPct val="95000"/>
              </a:lnSpc>
              <a:spcBef>
                <a:spcPts val="0"/>
              </a:spcBef>
              <a:buNone/>
            </a:pPr>
            <a:r>
              <a:rPr lang="pt-BR" sz="3000" b="0" i="0" dirty="0" smtClean="0">
                <a:solidFill>
                  <a:srgbClr val="E5E6DA"/>
                </a:solidFill>
                <a:latin typeface="Calibri"/>
                <a:ea typeface="+mj-ea"/>
                <a:cs typeface="+mj-cs"/>
              </a:rPr>
              <a:t>Trajetória</a:t>
            </a:r>
            <a:endParaRPr lang="pt-BR" sz="3000" b="0" i="0" dirty="0">
              <a:solidFill>
                <a:srgbClr val="E5E6DA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280160" y="2190749"/>
            <a:ext cx="6293952" cy="526693"/>
          </a:xfrm>
        </p:spPr>
        <p:txBody>
          <a:bodyPr/>
          <a:lstStyle/>
          <a:p>
            <a:pPr marL="0" indent="0" algn="l" defTabSz="914400">
              <a:lnSpc>
                <a:spcPct val="100000"/>
              </a:lnSpc>
              <a:spcBef>
                <a:spcPts val="1500"/>
              </a:spcBef>
              <a:buClr>
                <a:srgbClr val="3C4743"/>
              </a:buClr>
              <a:buNone/>
            </a:pPr>
            <a:r>
              <a:rPr lang="pt-BR" sz="2200" b="1" i="0" dirty="0" smtClean="0">
                <a:solidFill>
                  <a:srgbClr val="3C4743"/>
                </a:solidFill>
                <a:latin typeface="Calibri"/>
                <a:ea typeface="+mn-ea"/>
                <a:cs typeface="+mn-cs"/>
              </a:rPr>
              <a:t>Primeiro fantasma</a:t>
            </a:r>
            <a:endParaRPr lang="pt-BR" sz="2200" b="1" i="0" dirty="0" smtClean="0">
              <a:solidFill>
                <a:srgbClr val="3C4743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Espaço Reservado para Conteúdo 13"/>
          <p:cNvSpPr txBox="1">
            <a:spLocks/>
          </p:cNvSpPr>
          <p:nvPr/>
        </p:nvSpPr>
        <p:spPr>
          <a:xfrm>
            <a:off x="1280160" y="4750082"/>
            <a:ext cx="3742599" cy="526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C4743"/>
              </a:buClr>
              <a:buNone/>
            </a:pPr>
            <a:r>
              <a:rPr lang="pt-BR" dirty="0" smtClean="0">
                <a:solidFill>
                  <a:srgbClr val="3C4743"/>
                </a:solidFill>
                <a:latin typeface="Calibri"/>
              </a:rPr>
              <a:t>Gostar de matemática...</a:t>
            </a:r>
            <a:endParaRPr lang="pt-BR" dirty="0" smtClean="0">
              <a:solidFill>
                <a:srgbClr val="3C4743"/>
              </a:solidFill>
              <a:latin typeface="Calibri"/>
            </a:endParaRPr>
          </a:p>
        </p:txBody>
      </p:sp>
      <p:sp>
        <p:nvSpPr>
          <p:cNvPr id="10" name="Espaço Reservado para Conteúdo 13"/>
          <p:cNvSpPr txBox="1">
            <a:spLocks/>
          </p:cNvSpPr>
          <p:nvPr/>
        </p:nvSpPr>
        <p:spPr>
          <a:xfrm>
            <a:off x="2682065" y="5283810"/>
            <a:ext cx="3543025" cy="526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C4743"/>
              </a:buClr>
              <a:buNone/>
            </a:pPr>
            <a:r>
              <a:rPr lang="pt-BR" dirty="0" smtClean="0">
                <a:solidFill>
                  <a:srgbClr val="3C4743"/>
                </a:solidFill>
                <a:latin typeface="Calibri"/>
              </a:rPr>
              <a:t>...saber matemática</a:t>
            </a:r>
            <a:endParaRPr lang="pt-BR" dirty="0" smtClean="0">
              <a:solidFill>
                <a:srgbClr val="3C4743"/>
              </a:solidFill>
              <a:latin typeface="Calibri"/>
            </a:endParaRPr>
          </a:p>
        </p:txBody>
      </p:sp>
      <p:sp>
        <p:nvSpPr>
          <p:cNvPr id="3" name="Forma livre 2"/>
          <p:cNvSpPr/>
          <p:nvPr/>
        </p:nvSpPr>
        <p:spPr>
          <a:xfrm>
            <a:off x="3644721" y="708338"/>
            <a:ext cx="6516710" cy="875763"/>
          </a:xfrm>
          <a:custGeom>
            <a:avLst/>
            <a:gdLst>
              <a:gd name="connsiteX0" fmla="*/ 0 w 6516710"/>
              <a:gd name="connsiteY0" fmla="*/ 875763 h 875763"/>
              <a:gd name="connsiteX1" fmla="*/ 540913 w 6516710"/>
              <a:gd name="connsiteY1" fmla="*/ 283335 h 875763"/>
              <a:gd name="connsiteX2" fmla="*/ 2240924 w 6516710"/>
              <a:gd name="connsiteY2" fmla="*/ 798490 h 875763"/>
              <a:gd name="connsiteX3" fmla="*/ 3940935 w 6516710"/>
              <a:gd name="connsiteY3" fmla="*/ 270456 h 875763"/>
              <a:gd name="connsiteX4" fmla="*/ 5550794 w 6516710"/>
              <a:gd name="connsiteY4" fmla="*/ 682580 h 875763"/>
              <a:gd name="connsiteX5" fmla="*/ 6516710 w 6516710"/>
              <a:gd name="connsiteY5" fmla="*/ 0 h 87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6710" h="875763">
                <a:moveTo>
                  <a:pt x="0" y="875763"/>
                </a:moveTo>
                <a:cubicBezTo>
                  <a:pt x="83713" y="585988"/>
                  <a:pt x="167426" y="296214"/>
                  <a:pt x="540913" y="283335"/>
                </a:cubicBezTo>
                <a:cubicBezTo>
                  <a:pt x="914400" y="270456"/>
                  <a:pt x="1674254" y="800636"/>
                  <a:pt x="2240924" y="798490"/>
                </a:cubicBezTo>
                <a:cubicBezTo>
                  <a:pt x="2807594" y="796343"/>
                  <a:pt x="3389290" y="289774"/>
                  <a:pt x="3940935" y="270456"/>
                </a:cubicBezTo>
                <a:cubicBezTo>
                  <a:pt x="4492580" y="251138"/>
                  <a:pt x="5121498" y="727656"/>
                  <a:pt x="5550794" y="682580"/>
                </a:cubicBezTo>
                <a:cubicBezTo>
                  <a:pt x="5980090" y="637504"/>
                  <a:pt x="6248400" y="318752"/>
                  <a:pt x="6516710" y="0"/>
                </a:cubicBezTo>
              </a:path>
            </a:pathLst>
          </a:custGeom>
          <a:noFill/>
          <a:ln w="57150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http://orig00.deviantart.net/8938/f/2013/025/f/7/the_pac_man_ghosts_by_alisonwonderland1951-d5smt5k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6" b="50193"/>
          <a:stretch/>
        </p:blipFill>
        <p:spPr bwMode="auto">
          <a:xfrm>
            <a:off x="1464759" y="2717442"/>
            <a:ext cx="1931831" cy="202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759" y="2942956"/>
            <a:ext cx="6076950" cy="1333500"/>
          </a:xfrm>
          <a:prstGeom prst="rect">
            <a:avLst/>
          </a:prstGeom>
        </p:spPr>
      </p:pic>
      <p:sp>
        <p:nvSpPr>
          <p:cNvPr id="16" name="Espaço Reservado para Conteúdo 13"/>
          <p:cNvSpPr txBox="1">
            <a:spLocks/>
          </p:cNvSpPr>
          <p:nvPr/>
        </p:nvSpPr>
        <p:spPr>
          <a:xfrm>
            <a:off x="5022759" y="2197784"/>
            <a:ext cx="3979573" cy="526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C4743"/>
              </a:buClr>
              <a:buNone/>
            </a:pPr>
            <a:r>
              <a:rPr lang="pt-BR" dirty="0" smtClean="0">
                <a:solidFill>
                  <a:srgbClr val="3C4743"/>
                </a:solidFill>
                <a:latin typeface="Calibri"/>
              </a:rPr>
              <a:t>Questão 7 da 2ª fase da FUVEST</a:t>
            </a:r>
            <a:endParaRPr lang="pt-BR" dirty="0" smtClean="0">
              <a:solidFill>
                <a:srgbClr val="3C4743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1641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9" grpId="0"/>
      <p:bldP spid="10" grpId="0"/>
      <p:bldP spid="3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280160" y="466343"/>
            <a:ext cx="4837305" cy="1362113"/>
          </a:xfrm>
        </p:spPr>
        <p:txBody>
          <a:bodyPr/>
          <a:lstStyle/>
          <a:p>
            <a:pPr algn="l" defTabSz="914400">
              <a:lnSpc>
                <a:spcPct val="95000"/>
              </a:lnSpc>
              <a:spcBef>
                <a:spcPts val="0"/>
              </a:spcBef>
              <a:buNone/>
            </a:pPr>
            <a:r>
              <a:rPr lang="pt-BR" sz="3000" b="0" i="0" dirty="0" smtClean="0">
                <a:solidFill>
                  <a:srgbClr val="E5E6DA"/>
                </a:solidFill>
                <a:latin typeface="Calibri"/>
                <a:ea typeface="+mj-ea"/>
                <a:cs typeface="+mj-cs"/>
              </a:rPr>
              <a:t>Trajetória</a:t>
            </a:r>
            <a:endParaRPr lang="pt-BR" sz="3000" b="0" i="0" dirty="0">
              <a:solidFill>
                <a:srgbClr val="E5E6DA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280160" y="2190749"/>
            <a:ext cx="6293952" cy="526693"/>
          </a:xfrm>
        </p:spPr>
        <p:txBody>
          <a:bodyPr/>
          <a:lstStyle/>
          <a:p>
            <a:pPr marL="0" indent="0" algn="l" defTabSz="914400">
              <a:lnSpc>
                <a:spcPct val="100000"/>
              </a:lnSpc>
              <a:spcBef>
                <a:spcPts val="1500"/>
              </a:spcBef>
              <a:buClr>
                <a:srgbClr val="3C4743"/>
              </a:buClr>
              <a:buNone/>
            </a:pPr>
            <a:r>
              <a:rPr lang="pt-BR" sz="2200" b="1" i="0" dirty="0" smtClean="0">
                <a:solidFill>
                  <a:srgbClr val="3C4743"/>
                </a:solidFill>
                <a:latin typeface="Calibri"/>
                <a:ea typeface="+mn-ea"/>
                <a:cs typeface="+mn-cs"/>
              </a:rPr>
              <a:t>Segundo fantasma</a:t>
            </a:r>
            <a:endParaRPr lang="pt-BR" sz="2200" b="1" i="0" dirty="0" smtClean="0">
              <a:solidFill>
                <a:srgbClr val="3C4743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Espaço Reservado para Conteúdo 13"/>
          <p:cNvSpPr txBox="1">
            <a:spLocks/>
          </p:cNvSpPr>
          <p:nvPr/>
        </p:nvSpPr>
        <p:spPr>
          <a:xfrm>
            <a:off x="1280160" y="4750082"/>
            <a:ext cx="3742599" cy="526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C4743"/>
              </a:buClr>
              <a:buNone/>
            </a:pPr>
            <a:r>
              <a:rPr lang="pt-BR" dirty="0" smtClean="0">
                <a:solidFill>
                  <a:srgbClr val="3C4743"/>
                </a:solidFill>
                <a:latin typeface="Calibri"/>
              </a:rPr>
              <a:t>Gostar de ensinar...</a:t>
            </a:r>
            <a:endParaRPr lang="pt-BR" dirty="0" smtClean="0">
              <a:solidFill>
                <a:srgbClr val="3C4743"/>
              </a:solidFill>
              <a:latin typeface="Calibri"/>
            </a:endParaRPr>
          </a:p>
        </p:txBody>
      </p:sp>
      <p:sp>
        <p:nvSpPr>
          <p:cNvPr id="10" name="Espaço Reservado para Conteúdo 13"/>
          <p:cNvSpPr txBox="1">
            <a:spLocks/>
          </p:cNvSpPr>
          <p:nvPr/>
        </p:nvSpPr>
        <p:spPr>
          <a:xfrm>
            <a:off x="2682065" y="5283810"/>
            <a:ext cx="3543025" cy="526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C4743"/>
              </a:buClr>
              <a:buNone/>
            </a:pPr>
            <a:r>
              <a:rPr lang="pt-BR" dirty="0" smtClean="0">
                <a:solidFill>
                  <a:srgbClr val="3C4743"/>
                </a:solidFill>
                <a:latin typeface="Calibri"/>
              </a:rPr>
              <a:t>...dar uma boa aula</a:t>
            </a:r>
            <a:endParaRPr lang="pt-BR" dirty="0" smtClean="0">
              <a:solidFill>
                <a:srgbClr val="3C4743"/>
              </a:solidFill>
              <a:latin typeface="Calibri"/>
            </a:endParaRPr>
          </a:p>
        </p:txBody>
      </p:sp>
      <p:sp>
        <p:nvSpPr>
          <p:cNvPr id="3" name="Forma livre 2"/>
          <p:cNvSpPr/>
          <p:nvPr/>
        </p:nvSpPr>
        <p:spPr>
          <a:xfrm>
            <a:off x="3644721" y="708338"/>
            <a:ext cx="6516710" cy="875763"/>
          </a:xfrm>
          <a:custGeom>
            <a:avLst/>
            <a:gdLst>
              <a:gd name="connsiteX0" fmla="*/ 0 w 6516710"/>
              <a:gd name="connsiteY0" fmla="*/ 875763 h 875763"/>
              <a:gd name="connsiteX1" fmla="*/ 540913 w 6516710"/>
              <a:gd name="connsiteY1" fmla="*/ 283335 h 875763"/>
              <a:gd name="connsiteX2" fmla="*/ 2240924 w 6516710"/>
              <a:gd name="connsiteY2" fmla="*/ 798490 h 875763"/>
              <a:gd name="connsiteX3" fmla="*/ 3940935 w 6516710"/>
              <a:gd name="connsiteY3" fmla="*/ 270456 h 875763"/>
              <a:gd name="connsiteX4" fmla="*/ 5550794 w 6516710"/>
              <a:gd name="connsiteY4" fmla="*/ 682580 h 875763"/>
              <a:gd name="connsiteX5" fmla="*/ 6516710 w 6516710"/>
              <a:gd name="connsiteY5" fmla="*/ 0 h 87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6710" h="875763">
                <a:moveTo>
                  <a:pt x="0" y="875763"/>
                </a:moveTo>
                <a:cubicBezTo>
                  <a:pt x="83713" y="585988"/>
                  <a:pt x="167426" y="296214"/>
                  <a:pt x="540913" y="283335"/>
                </a:cubicBezTo>
                <a:cubicBezTo>
                  <a:pt x="914400" y="270456"/>
                  <a:pt x="1674254" y="800636"/>
                  <a:pt x="2240924" y="798490"/>
                </a:cubicBezTo>
                <a:cubicBezTo>
                  <a:pt x="2807594" y="796343"/>
                  <a:pt x="3389290" y="289774"/>
                  <a:pt x="3940935" y="270456"/>
                </a:cubicBezTo>
                <a:cubicBezTo>
                  <a:pt x="4492580" y="251138"/>
                  <a:pt x="5121498" y="727656"/>
                  <a:pt x="5550794" y="682580"/>
                </a:cubicBezTo>
                <a:cubicBezTo>
                  <a:pt x="5980090" y="637504"/>
                  <a:pt x="6248400" y="318752"/>
                  <a:pt x="6516710" y="0"/>
                </a:cubicBezTo>
              </a:path>
            </a:pathLst>
          </a:custGeom>
          <a:noFill/>
          <a:ln w="57150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http://orig00.deviantart.net/8938/f/2013/025/f/7/the_pac_man_ghosts_by_alisonwonderland1951-d5smt5k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1" t="-1584" r="51817" b="51777"/>
          <a:stretch/>
        </p:blipFill>
        <p:spPr bwMode="auto">
          <a:xfrm>
            <a:off x="1464759" y="2717442"/>
            <a:ext cx="1931831" cy="202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spaço Reservado para Conteúdo 13"/>
          <p:cNvSpPr txBox="1">
            <a:spLocks/>
          </p:cNvSpPr>
          <p:nvPr/>
        </p:nvSpPr>
        <p:spPr>
          <a:xfrm>
            <a:off x="5022759" y="2197784"/>
            <a:ext cx="3979573" cy="526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C4743"/>
              </a:buClr>
              <a:buNone/>
            </a:pPr>
            <a:r>
              <a:rPr lang="pt-BR" dirty="0" smtClean="0">
                <a:solidFill>
                  <a:srgbClr val="3C4743"/>
                </a:solidFill>
                <a:latin typeface="Calibri"/>
              </a:rPr>
              <a:t>Dobradinha do 7º D</a:t>
            </a:r>
            <a:endParaRPr lang="pt-BR" dirty="0" smtClean="0">
              <a:solidFill>
                <a:srgbClr val="3C4743"/>
              </a:solidFill>
              <a:latin typeface="Calibri"/>
            </a:endParaRPr>
          </a:p>
        </p:txBody>
      </p:sp>
      <p:pic>
        <p:nvPicPr>
          <p:cNvPr id="3074" name="Picture 2" descr="http://www.lausanneschool.com/uploaded/12_13_images/News_Posts/DukeTip_Lausanne20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77"/>
          <a:stretch/>
        </p:blipFill>
        <p:spPr bwMode="auto">
          <a:xfrm>
            <a:off x="5117206" y="2907357"/>
            <a:ext cx="6327986" cy="317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65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9" grpId="0"/>
      <p:bldP spid="10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280160" y="466343"/>
            <a:ext cx="4837305" cy="1362113"/>
          </a:xfrm>
        </p:spPr>
        <p:txBody>
          <a:bodyPr/>
          <a:lstStyle/>
          <a:p>
            <a:pPr algn="l" defTabSz="914400">
              <a:lnSpc>
                <a:spcPct val="95000"/>
              </a:lnSpc>
              <a:spcBef>
                <a:spcPts val="0"/>
              </a:spcBef>
              <a:buNone/>
            </a:pPr>
            <a:r>
              <a:rPr lang="pt-BR" sz="3000" b="0" i="0" dirty="0" smtClean="0">
                <a:solidFill>
                  <a:srgbClr val="E5E6DA"/>
                </a:solidFill>
                <a:latin typeface="Calibri"/>
                <a:ea typeface="+mj-ea"/>
                <a:cs typeface="+mj-cs"/>
              </a:rPr>
              <a:t>Trajetória</a:t>
            </a:r>
            <a:endParaRPr lang="pt-BR" sz="3000" b="0" i="0" dirty="0">
              <a:solidFill>
                <a:srgbClr val="E5E6DA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280160" y="2190749"/>
            <a:ext cx="6293952" cy="526693"/>
          </a:xfrm>
        </p:spPr>
        <p:txBody>
          <a:bodyPr/>
          <a:lstStyle/>
          <a:p>
            <a:pPr marL="0" indent="0" algn="l" defTabSz="914400">
              <a:lnSpc>
                <a:spcPct val="100000"/>
              </a:lnSpc>
              <a:spcBef>
                <a:spcPts val="1500"/>
              </a:spcBef>
              <a:buClr>
                <a:srgbClr val="3C4743"/>
              </a:buClr>
              <a:buNone/>
            </a:pPr>
            <a:r>
              <a:rPr lang="pt-BR" sz="2200" b="1" i="0" dirty="0" smtClean="0">
                <a:solidFill>
                  <a:srgbClr val="3C4743"/>
                </a:solidFill>
                <a:latin typeface="Calibri"/>
                <a:ea typeface="+mn-ea"/>
                <a:cs typeface="+mn-cs"/>
              </a:rPr>
              <a:t>Terceiro fantasma</a:t>
            </a:r>
            <a:endParaRPr lang="pt-BR" sz="2200" b="1" i="0" dirty="0" smtClean="0">
              <a:solidFill>
                <a:srgbClr val="3C4743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Espaço Reservado para Conteúdo 13"/>
          <p:cNvSpPr txBox="1">
            <a:spLocks/>
          </p:cNvSpPr>
          <p:nvPr/>
        </p:nvSpPr>
        <p:spPr>
          <a:xfrm>
            <a:off x="1280160" y="4750082"/>
            <a:ext cx="3742599" cy="526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C4743"/>
              </a:buClr>
              <a:buNone/>
            </a:pPr>
            <a:r>
              <a:rPr lang="pt-BR" dirty="0" smtClean="0">
                <a:solidFill>
                  <a:srgbClr val="3C4743"/>
                </a:solidFill>
                <a:latin typeface="Calibri"/>
              </a:rPr>
              <a:t>Inventar probleminhas...</a:t>
            </a:r>
            <a:endParaRPr lang="pt-BR" dirty="0" smtClean="0">
              <a:solidFill>
                <a:srgbClr val="3C4743"/>
              </a:solidFill>
              <a:latin typeface="Calibri"/>
            </a:endParaRPr>
          </a:p>
        </p:txBody>
      </p:sp>
      <p:sp>
        <p:nvSpPr>
          <p:cNvPr id="10" name="Espaço Reservado para Conteúdo 13"/>
          <p:cNvSpPr txBox="1">
            <a:spLocks/>
          </p:cNvSpPr>
          <p:nvPr/>
        </p:nvSpPr>
        <p:spPr>
          <a:xfrm>
            <a:off x="2682065" y="5283810"/>
            <a:ext cx="3543025" cy="526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C4743"/>
              </a:buClr>
              <a:buNone/>
            </a:pPr>
            <a:r>
              <a:rPr lang="pt-BR" dirty="0" smtClean="0">
                <a:solidFill>
                  <a:srgbClr val="3C4743"/>
                </a:solidFill>
                <a:latin typeface="Calibri"/>
              </a:rPr>
              <a:t>...editar um livro</a:t>
            </a:r>
            <a:endParaRPr lang="pt-BR" dirty="0" smtClean="0">
              <a:solidFill>
                <a:srgbClr val="3C4743"/>
              </a:solidFill>
              <a:latin typeface="Calibri"/>
            </a:endParaRPr>
          </a:p>
        </p:txBody>
      </p:sp>
      <p:sp>
        <p:nvSpPr>
          <p:cNvPr id="3" name="Forma livre 2"/>
          <p:cNvSpPr/>
          <p:nvPr/>
        </p:nvSpPr>
        <p:spPr>
          <a:xfrm>
            <a:off x="3644721" y="708338"/>
            <a:ext cx="6516710" cy="875763"/>
          </a:xfrm>
          <a:custGeom>
            <a:avLst/>
            <a:gdLst>
              <a:gd name="connsiteX0" fmla="*/ 0 w 6516710"/>
              <a:gd name="connsiteY0" fmla="*/ 875763 h 875763"/>
              <a:gd name="connsiteX1" fmla="*/ 540913 w 6516710"/>
              <a:gd name="connsiteY1" fmla="*/ 283335 h 875763"/>
              <a:gd name="connsiteX2" fmla="*/ 2240924 w 6516710"/>
              <a:gd name="connsiteY2" fmla="*/ 798490 h 875763"/>
              <a:gd name="connsiteX3" fmla="*/ 3940935 w 6516710"/>
              <a:gd name="connsiteY3" fmla="*/ 270456 h 875763"/>
              <a:gd name="connsiteX4" fmla="*/ 5550794 w 6516710"/>
              <a:gd name="connsiteY4" fmla="*/ 682580 h 875763"/>
              <a:gd name="connsiteX5" fmla="*/ 6516710 w 6516710"/>
              <a:gd name="connsiteY5" fmla="*/ 0 h 87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6710" h="875763">
                <a:moveTo>
                  <a:pt x="0" y="875763"/>
                </a:moveTo>
                <a:cubicBezTo>
                  <a:pt x="83713" y="585988"/>
                  <a:pt x="167426" y="296214"/>
                  <a:pt x="540913" y="283335"/>
                </a:cubicBezTo>
                <a:cubicBezTo>
                  <a:pt x="914400" y="270456"/>
                  <a:pt x="1674254" y="800636"/>
                  <a:pt x="2240924" y="798490"/>
                </a:cubicBezTo>
                <a:cubicBezTo>
                  <a:pt x="2807594" y="796343"/>
                  <a:pt x="3389290" y="289774"/>
                  <a:pt x="3940935" y="270456"/>
                </a:cubicBezTo>
                <a:cubicBezTo>
                  <a:pt x="4492580" y="251138"/>
                  <a:pt x="5121498" y="727656"/>
                  <a:pt x="5550794" y="682580"/>
                </a:cubicBezTo>
                <a:cubicBezTo>
                  <a:pt x="5980090" y="637504"/>
                  <a:pt x="6248400" y="318752"/>
                  <a:pt x="6516710" y="0"/>
                </a:cubicBezTo>
              </a:path>
            </a:pathLst>
          </a:custGeom>
          <a:noFill/>
          <a:ln w="57150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http://orig00.deviantart.net/8938/f/2013/025/f/7/the_pac_man_ghosts_by_alisonwonderland1951-d5smt5k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9" t="51934" r="51485" b="-1741"/>
          <a:stretch/>
        </p:blipFill>
        <p:spPr bwMode="auto">
          <a:xfrm>
            <a:off x="1464759" y="2717442"/>
            <a:ext cx="1931831" cy="202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spaço Reservado para Conteúdo 13"/>
          <p:cNvSpPr txBox="1">
            <a:spLocks/>
          </p:cNvSpPr>
          <p:nvPr/>
        </p:nvSpPr>
        <p:spPr>
          <a:xfrm>
            <a:off x="5022759" y="2197784"/>
            <a:ext cx="3979573" cy="526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C4743"/>
              </a:buClr>
              <a:buNone/>
            </a:pPr>
            <a:r>
              <a:rPr lang="pt-BR" dirty="0" smtClean="0">
                <a:solidFill>
                  <a:srgbClr val="3C4743"/>
                </a:solidFill>
                <a:latin typeface="Calibri"/>
              </a:rPr>
              <a:t>A coleção de fundamental I</a:t>
            </a:r>
            <a:endParaRPr lang="pt-BR" dirty="0" smtClean="0">
              <a:solidFill>
                <a:srgbClr val="3C4743"/>
              </a:solidFill>
              <a:latin typeface="Calibri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759" y="2731512"/>
            <a:ext cx="5857875" cy="299085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678751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9" grpId="0"/>
      <p:bldP spid="10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280160" y="466343"/>
            <a:ext cx="4837305" cy="1362113"/>
          </a:xfrm>
        </p:spPr>
        <p:txBody>
          <a:bodyPr/>
          <a:lstStyle/>
          <a:p>
            <a:pPr algn="l" defTabSz="914400">
              <a:lnSpc>
                <a:spcPct val="95000"/>
              </a:lnSpc>
              <a:spcBef>
                <a:spcPts val="0"/>
              </a:spcBef>
              <a:buNone/>
            </a:pPr>
            <a:r>
              <a:rPr lang="pt-BR" sz="3000" b="0" i="0" dirty="0" smtClean="0">
                <a:solidFill>
                  <a:srgbClr val="E5E6DA"/>
                </a:solidFill>
                <a:latin typeface="Calibri"/>
                <a:ea typeface="+mj-ea"/>
                <a:cs typeface="+mj-cs"/>
              </a:rPr>
              <a:t>Edição de didáticos</a:t>
            </a:r>
            <a:endParaRPr lang="pt-BR" sz="3000" b="0" i="0" dirty="0">
              <a:solidFill>
                <a:srgbClr val="E5E6DA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12" name="Picture 2" descr="http://peoplesofttutorial.com/wp-content/uploads/2013/05/book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087" y="566670"/>
            <a:ext cx="1161458" cy="116145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Espaço Reservado para Conteúdo 24"/>
          <p:cNvSpPr>
            <a:spLocks noGrp="1"/>
          </p:cNvSpPr>
          <p:nvPr>
            <p:ph idx="1"/>
          </p:nvPr>
        </p:nvSpPr>
        <p:spPr>
          <a:xfrm>
            <a:off x="1280160" y="2190749"/>
            <a:ext cx="4071770" cy="3725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Censo da Educação Básica (2013):</a:t>
            </a:r>
          </a:p>
          <a:p>
            <a:r>
              <a:rPr lang="pt-BR" dirty="0" smtClean="0"/>
              <a:t>15,8 milhões de alunos no ensino fundamental I</a:t>
            </a:r>
          </a:p>
          <a:p>
            <a:r>
              <a:rPr lang="pt-BR" dirty="0" smtClean="0"/>
              <a:t>13,3 milhões de alunos no ensino fundamental II</a:t>
            </a:r>
          </a:p>
          <a:p>
            <a:r>
              <a:rPr lang="pt-BR" dirty="0" smtClean="0"/>
              <a:t>10,5 milhões de alunos no ensino médio</a:t>
            </a:r>
            <a:endParaRPr lang="pt-BR" dirty="0"/>
          </a:p>
        </p:txBody>
      </p:sp>
      <p:graphicFrame>
        <p:nvGraphicFramePr>
          <p:cNvPr id="31" name="Gráfico 30"/>
          <p:cNvGraphicFramePr/>
          <p:nvPr>
            <p:extLst>
              <p:ext uri="{D42A27DB-BD31-4B8C-83A1-F6EECF244321}">
                <p14:modId xmlns:p14="http://schemas.microsoft.com/office/powerpoint/2010/main" val="3910373596"/>
              </p:ext>
            </p:extLst>
          </p:nvPr>
        </p:nvGraphicFramePr>
        <p:xfrm>
          <a:off x="5257616" y="2190749"/>
          <a:ext cx="6314325" cy="3947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0282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Graphic spid="31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280160" y="466343"/>
            <a:ext cx="4837305" cy="1362113"/>
          </a:xfrm>
        </p:spPr>
        <p:txBody>
          <a:bodyPr/>
          <a:lstStyle/>
          <a:p>
            <a:pPr algn="l" defTabSz="914400">
              <a:lnSpc>
                <a:spcPct val="95000"/>
              </a:lnSpc>
              <a:spcBef>
                <a:spcPts val="0"/>
              </a:spcBef>
              <a:buNone/>
            </a:pPr>
            <a:r>
              <a:rPr lang="pt-BR" sz="3000" b="0" i="0" dirty="0" smtClean="0">
                <a:solidFill>
                  <a:srgbClr val="E5E6DA"/>
                </a:solidFill>
                <a:latin typeface="Calibri"/>
                <a:ea typeface="+mj-ea"/>
                <a:cs typeface="+mj-cs"/>
              </a:rPr>
              <a:t>Edição de didáticos</a:t>
            </a:r>
            <a:endParaRPr lang="pt-BR" sz="3000" b="0" i="0" dirty="0">
              <a:solidFill>
                <a:srgbClr val="E5E6DA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12" name="Picture 2" descr="http://peoplesofttutorial.com/wp-content/uploads/2013/05/book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087" y="566670"/>
            <a:ext cx="1161458" cy="116145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Espaço Reservado para Conteúdo 24"/>
          <p:cNvSpPr>
            <a:spLocks noGrp="1"/>
          </p:cNvSpPr>
          <p:nvPr>
            <p:ph idx="1"/>
          </p:nvPr>
        </p:nvSpPr>
        <p:spPr>
          <a:xfrm>
            <a:off x="1280160" y="2190749"/>
            <a:ext cx="4837306" cy="3725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Censo da Educação Básica (2013):</a:t>
            </a:r>
          </a:p>
          <a:p>
            <a:r>
              <a:rPr lang="pt-BR" dirty="0" smtClean="0"/>
              <a:t>Aproximadamente 80% desses alunos (ensinos fundamental e médio) são atendidos por escolas públicas.</a:t>
            </a:r>
          </a:p>
          <a:p>
            <a:r>
              <a:rPr lang="pt-BR" dirty="0" smtClean="0"/>
              <a:t>Livros das escolas públicas são distribuídos pelo PNLD (programa nacional do livro didático).</a:t>
            </a:r>
            <a:endParaRPr lang="pt-BR" dirty="0"/>
          </a:p>
        </p:txBody>
      </p:sp>
      <p:pic>
        <p:nvPicPr>
          <p:cNvPr id="11266" name="Picture 2" descr="http://quib.ly/media/admin_upload/Homer_simpsonwoohooo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9471" y="2458812"/>
            <a:ext cx="4980778" cy="398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 explicativo retangular com cantos arredondados 1"/>
          <p:cNvSpPr/>
          <p:nvPr/>
        </p:nvSpPr>
        <p:spPr>
          <a:xfrm>
            <a:off x="6090728" y="2090421"/>
            <a:ext cx="2017486" cy="1147537"/>
          </a:xfrm>
          <a:prstGeom prst="wedgeRoundRectCallout">
            <a:avLst>
              <a:gd name="adj1" fmla="val 71253"/>
              <a:gd name="adj2" fmla="val 688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 smtClean="0">
                <a:solidFill>
                  <a:schemeClr val="tx1"/>
                </a:solidFill>
              </a:rPr>
              <a:t>Vamos fazer livros pro governo!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717102" y="5441586"/>
            <a:ext cx="1291071" cy="4751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pt-BR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Editoras</a:t>
            </a:r>
            <a:endParaRPr lang="pt-B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5905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280160" y="466343"/>
            <a:ext cx="4837305" cy="1362113"/>
          </a:xfrm>
        </p:spPr>
        <p:txBody>
          <a:bodyPr/>
          <a:lstStyle/>
          <a:p>
            <a:pPr algn="l" defTabSz="914400">
              <a:lnSpc>
                <a:spcPct val="95000"/>
              </a:lnSpc>
              <a:spcBef>
                <a:spcPts val="0"/>
              </a:spcBef>
              <a:buNone/>
            </a:pPr>
            <a:r>
              <a:rPr lang="pt-BR" sz="3000" b="0" i="0" dirty="0" smtClean="0">
                <a:solidFill>
                  <a:srgbClr val="E5E6DA"/>
                </a:solidFill>
                <a:latin typeface="Calibri"/>
                <a:ea typeface="+mj-ea"/>
                <a:cs typeface="+mj-cs"/>
              </a:rPr>
              <a:t>Edição de didáticos</a:t>
            </a:r>
            <a:endParaRPr lang="pt-BR" sz="3000" b="0" i="0" dirty="0">
              <a:solidFill>
                <a:srgbClr val="E5E6DA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12" name="Picture 2" descr="http://peoplesofttutorial.com/wp-content/uploads/2013/05/book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087" y="566670"/>
            <a:ext cx="1161458" cy="116145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Espaço Reservado para Conteúdo 24"/>
          <p:cNvSpPr>
            <a:spLocks noGrp="1"/>
          </p:cNvSpPr>
          <p:nvPr>
            <p:ph idx="1"/>
          </p:nvPr>
        </p:nvSpPr>
        <p:spPr>
          <a:xfrm>
            <a:off x="1280160" y="2190749"/>
            <a:ext cx="4837306" cy="3725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No PNLD 2015 (Ensino Médio)</a:t>
            </a:r>
          </a:p>
          <a:p>
            <a:r>
              <a:rPr lang="pt-BR" dirty="0" smtClean="0"/>
              <a:t>8,5 milhões de exemplares adquiridos;</a:t>
            </a:r>
          </a:p>
          <a:p>
            <a:r>
              <a:rPr lang="pt-BR" dirty="0"/>
              <a:t>6</a:t>
            </a:r>
            <a:r>
              <a:rPr lang="pt-BR" dirty="0" smtClean="0"/>
              <a:t> coleções aprovadas;</a:t>
            </a:r>
          </a:p>
          <a:p>
            <a:r>
              <a:rPr lang="pt-BR" dirty="0" smtClean="0"/>
              <a:t>3 grupos editoriais:</a:t>
            </a:r>
          </a:p>
          <a:p>
            <a:pPr lvl="1"/>
            <a:r>
              <a:rPr lang="pt-BR" dirty="0" smtClean="0"/>
              <a:t>Abril (3 coleções);</a:t>
            </a:r>
          </a:p>
          <a:p>
            <a:pPr lvl="1"/>
            <a:r>
              <a:rPr lang="pt-BR" dirty="0" smtClean="0"/>
              <a:t>Moderna (2 coleções);</a:t>
            </a:r>
          </a:p>
          <a:p>
            <a:pPr lvl="1"/>
            <a:r>
              <a:rPr lang="pt-BR" dirty="0" smtClean="0"/>
              <a:t>FTD (1 coleção).</a:t>
            </a:r>
            <a:endParaRPr lang="pt-BR" dirty="0"/>
          </a:p>
        </p:txBody>
      </p:sp>
      <p:grpSp>
        <p:nvGrpSpPr>
          <p:cNvPr id="6" name="Grupo 5"/>
          <p:cNvGrpSpPr/>
          <p:nvPr/>
        </p:nvGrpSpPr>
        <p:grpSpPr>
          <a:xfrm rot="6533317">
            <a:off x="4742693" y="3849930"/>
            <a:ext cx="498909" cy="861174"/>
            <a:chOff x="5716695" y="2867581"/>
            <a:chExt cx="1572747" cy="2714739"/>
          </a:xfrm>
        </p:grpSpPr>
        <p:sp>
          <p:nvSpPr>
            <p:cNvPr id="7" name="Lua 6"/>
            <p:cNvSpPr/>
            <p:nvPr/>
          </p:nvSpPr>
          <p:spPr>
            <a:xfrm>
              <a:off x="5988676" y="2980788"/>
              <a:ext cx="1300766" cy="2601532"/>
            </a:xfrm>
            <a:prstGeom prst="moon">
              <a:avLst>
                <a:gd name="adj" fmla="val 3811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5716695" y="2867581"/>
              <a:ext cx="1572747" cy="1330932"/>
            </a:xfrm>
            <a:custGeom>
              <a:avLst/>
              <a:gdLst>
                <a:gd name="connsiteX0" fmla="*/ 0 w 1572747"/>
                <a:gd name="connsiteY0" fmla="*/ 0 h 1330932"/>
                <a:gd name="connsiteX1" fmla="*/ 1572747 w 1572747"/>
                <a:gd name="connsiteY1" fmla="*/ 0 h 1330932"/>
                <a:gd name="connsiteX2" fmla="*/ 1572747 w 1572747"/>
                <a:gd name="connsiteY2" fmla="*/ 1330932 h 1330932"/>
                <a:gd name="connsiteX3" fmla="*/ 0 w 1572747"/>
                <a:gd name="connsiteY3" fmla="*/ 1330932 h 1330932"/>
                <a:gd name="connsiteX4" fmla="*/ 0 w 1572747"/>
                <a:gd name="connsiteY4" fmla="*/ 0 h 1330932"/>
                <a:gd name="connsiteX0" fmla="*/ 605307 w 1572747"/>
                <a:gd name="connsiteY0" fmla="*/ 206062 h 1330932"/>
                <a:gd name="connsiteX1" fmla="*/ 1572747 w 1572747"/>
                <a:gd name="connsiteY1" fmla="*/ 0 h 1330932"/>
                <a:gd name="connsiteX2" fmla="*/ 1572747 w 1572747"/>
                <a:gd name="connsiteY2" fmla="*/ 1330932 h 1330932"/>
                <a:gd name="connsiteX3" fmla="*/ 0 w 1572747"/>
                <a:gd name="connsiteY3" fmla="*/ 1330932 h 1330932"/>
                <a:gd name="connsiteX4" fmla="*/ 605307 w 1572747"/>
                <a:gd name="connsiteY4" fmla="*/ 206062 h 133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2747" h="1330932">
                  <a:moveTo>
                    <a:pt x="605307" y="206062"/>
                  </a:moveTo>
                  <a:lnTo>
                    <a:pt x="1572747" y="0"/>
                  </a:lnTo>
                  <a:lnTo>
                    <a:pt x="1572747" y="1330932"/>
                  </a:lnTo>
                  <a:lnTo>
                    <a:pt x="0" y="1330932"/>
                  </a:lnTo>
                  <a:lnTo>
                    <a:pt x="605307" y="2060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Triângulo isósceles 8"/>
            <p:cNvSpPr/>
            <p:nvPr/>
          </p:nvSpPr>
          <p:spPr>
            <a:xfrm>
              <a:off x="5716695" y="3244135"/>
              <a:ext cx="1044713" cy="967257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7" name="Grupo 16"/>
          <p:cNvGrpSpPr/>
          <p:nvPr/>
        </p:nvGrpSpPr>
        <p:grpSpPr>
          <a:xfrm rot="6533317">
            <a:off x="4742693" y="4201898"/>
            <a:ext cx="498909" cy="861174"/>
            <a:chOff x="5716695" y="2867581"/>
            <a:chExt cx="1572747" cy="2714739"/>
          </a:xfrm>
        </p:grpSpPr>
        <p:sp>
          <p:nvSpPr>
            <p:cNvPr id="18" name="Lua 17"/>
            <p:cNvSpPr/>
            <p:nvPr/>
          </p:nvSpPr>
          <p:spPr>
            <a:xfrm>
              <a:off x="5988676" y="2980788"/>
              <a:ext cx="1300766" cy="2601532"/>
            </a:xfrm>
            <a:prstGeom prst="moon">
              <a:avLst>
                <a:gd name="adj" fmla="val 3811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7"/>
            <p:cNvSpPr/>
            <p:nvPr/>
          </p:nvSpPr>
          <p:spPr>
            <a:xfrm>
              <a:off x="5716695" y="2867581"/>
              <a:ext cx="1572747" cy="1330932"/>
            </a:xfrm>
            <a:custGeom>
              <a:avLst/>
              <a:gdLst>
                <a:gd name="connsiteX0" fmla="*/ 0 w 1572747"/>
                <a:gd name="connsiteY0" fmla="*/ 0 h 1330932"/>
                <a:gd name="connsiteX1" fmla="*/ 1572747 w 1572747"/>
                <a:gd name="connsiteY1" fmla="*/ 0 h 1330932"/>
                <a:gd name="connsiteX2" fmla="*/ 1572747 w 1572747"/>
                <a:gd name="connsiteY2" fmla="*/ 1330932 h 1330932"/>
                <a:gd name="connsiteX3" fmla="*/ 0 w 1572747"/>
                <a:gd name="connsiteY3" fmla="*/ 1330932 h 1330932"/>
                <a:gd name="connsiteX4" fmla="*/ 0 w 1572747"/>
                <a:gd name="connsiteY4" fmla="*/ 0 h 1330932"/>
                <a:gd name="connsiteX0" fmla="*/ 605307 w 1572747"/>
                <a:gd name="connsiteY0" fmla="*/ 206062 h 1330932"/>
                <a:gd name="connsiteX1" fmla="*/ 1572747 w 1572747"/>
                <a:gd name="connsiteY1" fmla="*/ 0 h 1330932"/>
                <a:gd name="connsiteX2" fmla="*/ 1572747 w 1572747"/>
                <a:gd name="connsiteY2" fmla="*/ 1330932 h 1330932"/>
                <a:gd name="connsiteX3" fmla="*/ 0 w 1572747"/>
                <a:gd name="connsiteY3" fmla="*/ 1330932 h 1330932"/>
                <a:gd name="connsiteX4" fmla="*/ 605307 w 1572747"/>
                <a:gd name="connsiteY4" fmla="*/ 206062 h 133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2747" h="1330932">
                  <a:moveTo>
                    <a:pt x="605307" y="206062"/>
                  </a:moveTo>
                  <a:lnTo>
                    <a:pt x="1572747" y="0"/>
                  </a:lnTo>
                  <a:lnTo>
                    <a:pt x="1572747" y="1330932"/>
                  </a:lnTo>
                  <a:lnTo>
                    <a:pt x="0" y="1330932"/>
                  </a:lnTo>
                  <a:lnTo>
                    <a:pt x="605307" y="2060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Triângulo isósceles 19"/>
            <p:cNvSpPr/>
            <p:nvPr/>
          </p:nvSpPr>
          <p:spPr>
            <a:xfrm>
              <a:off x="5716695" y="3244135"/>
              <a:ext cx="1044713" cy="967257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1" name="Grupo 20"/>
          <p:cNvGrpSpPr/>
          <p:nvPr/>
        </p:nvGrpSpPr>
        <p:grpSpPr>
          <a:xfrm rot="6533317">
            <a:off x="4742693" y="4553866"/>
            <a:ext cx="498909" cy="861174"/>
            <a:chOff x="5716695" y="2867581"/>
            <a:chExt cx="1572747" cy="2714739"/>
          </a:xfrm>
        </p:grpSpPr>
        <p:sp>
          <p:nvSpPr>
            <p:cNvPr id="22" name="Lua 21"/>
            <p:cNvSpPr/>
            <p:nvPr/>
          </p:nvSpPr>
          <p:spPr>
            <a:xfrm>
              <a:off x="5988676" y="2980788"/>
              <a:ext cx="1300766" cy="2601532"/>
            </a:xfrm>
            <a:prstGeom prst="moon">
              <a:avLst>
                <a:gd name="adj" fmla="val 3811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7"/>
            <p:cNvSpPr/>
            <p:nvPr/>
          </p:nvSpPr>
          <p:spPr>
            <a:xfrm>
              <a:off x="5716695" y="2867581"/>
              <a:ext cx="1572747" cy="1330932"/>
            </a:xfrm>
            <a:custGeom>
              <a:avLst/>
              <a:gdLst>
                <a:gd name="connsiteX0" fmla="*/ 0 w 1572747"/>
                <a:gd name="connsiteY0" fmla="*/ 0 h 1330932"/>
                <a:gd name="connsiteX1" fmla="*/ 1572747 w 1572747"/>
                <a:gd name="connsiteY1" fmla="*/ 0 h 1330932"/>
                <a:gd name="connsiteX2" fmla="*/ 1572747 w 1572747"/>
                <a:gd name="connsiteY2" fmla="*/ 1330932 h 1330932"/>
                <a:gd name="connsiteX3" fmla="*/ 0 w 1572747"/>
                <a:gd name="connsiteY3" fmla="*/ 1330932 h 1330932"/>
                <a:gd name="connsiteX4" fmla="*/ 0 w 1572747"/>
                <a:gd name="connsiteY4" fmla="*/ 0 h 1330932"/>
                <a:gd name="connsiteX0" fmla="*/ 605307 w 1572747"/>
                <a:gd name="connsiteY0" fmla="*/ 206062 h 1330932"/>
                <a:gd name="connsiteX1" fmla="*/ 1572747 w 1572747"/>
                <a:gd name="connsiteY1" fmla="*/ 0 h 1330932"/>
                <a:gd name="connsiteX2" fmla="*/ 1572747 w 1572747"/>
                <a:gd name="connsiteY2" fmla="*/ 1330932 h 1330932"/>
                <a:gd name="connsiteX3" fmla="*/ 0 w 1572747"/>
                <a:gd name="connsiteY3" fmla="*/ 1330932 h 1330932"/>
                <a:gd name="connsiteX4" fmla="*/ 605307 w 1572747"/>
                <a:gd name="connsiteY4" fmla="*/ 206062 h 133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2747" h="1330932">
                  <a:moveTo>
                    <a:pt x="605307" y="206062"/>
                  </a:moveTo>
                  <a:lnTo>
                    <a:pt x="1572747" y="0"/>
                  </a:lnTo>
                  <a:lnTo>
                    <a:pt x="1572747" y="1330932"/>
                  </a:lnTo>
                  <a:lnTo>
                    <a:pt x="0" y="1330932"/>
                  </a:lnTo>
                  <a:lnTo>
                    <a:pt x="605307" y="2060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Triângulo isósceles 23"/>
            <p:cNvSpPr/>
            <p:nvPr/>
          </p:nvSpPr>
          <p:spPr>
            <a:xfrm>
              <a:off x="5716695" y="3244135"/>
              <a:ext cx="1044713" cy="967257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6" name="Espaço Reservado para Conteúdo 24"/>
          <p:cNvSpPr txBox="1">
            <a:spLocks/>
          </p:cNvSpPr>
          <p:nvPr/>
        </p:nvSpPr>
        <p:spPr>
          <a:xfrm>
            <a:off x="4808875" y="4141694"/>
            <a:ext cx="3521757" cy="489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dirty="0" smtClean="0"/>
              <a:t>35 milhões de reais</a:t>
            </a:r>
          </a:p>
        </p:txBody>
      </p:sp>
      <p:sp>
        <p:nvSpPr>
          <p:cNvPr id="27" name="Espaço Reservado para Conteúdo 24"/>
          <p:cNvSpPr txBox="1">
            <a:spLocks/>
          </p:cNvSpPr>
          <p:nvPr/>
        </p:nvSpPr>
        <p:spPr>
          <a:xfrm>
            <a:off x="4808875" y="4481564"/>
            <a:ext cx="3521757" cy="489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dirty="0"/>
              <a:t>13 </a:t>
            </a:r>
            <a:r>
              <a:rPr lang="pt-BR" dirty="0" smtClean="0"/>
              <a:t>milhões de reais</a:t>
            </a:r>
            <a:endParaRPr lang="pt-BR" dirty="0"/>
          </a:p>
        </p:txBody>
      </p:sp>
      <p:sp>
        <p:nvSpPr>
          <p:cNvPr id="28" name="Espaço Reservado para Conteúdo 24"/>
          <p:cNvSpPr txBox="1">
            <a:spLocks/>
          </p:cNvSpPr>
          <p:nvPr/>
        </p:nvSpPr>
        <p:spPr>
          <a:xfrm>
            <a:off x="4808875" y="4821434"/>
            <a:ext cx="3521757" cy="489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dirty="0"/>
              <a:t>13 milhões </a:t>
            </a:r>
            <a:r>
              <a:rPr lang="pt-BR" dirty="0" smtClean="0"/>
              <a:t>de reais</a:t>
            </a:r>
            <a:endParaRPr lang="pt-BR" dirty="0"/>
          </a:p>
        </p:txBody>
      </p:sp>
      <p:sp>
        <p:nvSpPr>
          <p:cNvPr id="29" name="Espaço Reservado para Conteúdo 24"/>
          <p:cNvSpPr txBox="1">
            <a:spLocks/>
          </p:cNvSpPr>
          <p:nvPr/>
        </p:nvSpPr>
        <p:spPr>
          <a:xfrm rot="19867044">
            <a:off x="3987020" y="2584705"/>
            <a:ext cx="8687224" cy="4039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9000" dirty="0" smtClean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apenas com</a:t>
            </a:r>
          </a:p>
          <a:p>
            <a:pPr marL="0" lvl="1" indent="0" algn="ctr">
              <a:spcBef>
                <a:spcPts val="0"/>
              </a:spcBef>
              <a:buNone/>
            </a:pPr>
            <a:r>
              <a:rPr lang="pt-BR" sz="8800" dirty="0" smtClean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Matemática</a:t>
            </a:r>
          </a:p>
        </p:txBody>
      </p:sp>
    </p:spTree>
    <p:extLst>
      <p:ext uri="{BB962C8B-B14F-4D97-AF65-F5344CB8AC3E}">
        <p14:creationId xmlns:p14="http://schemas.microsoft.com/office/powerpoint/2010/main" val="3187059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6" grpId="0" build="p"/>
      <p:bldP spid="27" grpId="0" build="p"/>
      <p:bldP spid="28" grpId="0" build="p"/>
      <p:bldP spid="2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280160" y="466343"/>
            <a:ext cx="4837305" cy="1362113"/>
          </a:xfrm>
        </p:spPr>
        <p:txBody>
          <a:bodyPr/>
          <a:lstStyle/>
          <a:p>
            <a:pPr algn="l" defTabSz="914400">
              <a:lnSpc>
                <a:spcPct val="95000"/>
              </a:lnSpc>
              <a:spcBef>
                <a:spcPts val="0"/>
              </a:spcBef>
              <a:buNone/>
            </a:pPr>
            <a:r>
              <a:rPr lang="pt-BR" sz="3000" b="0" i="0" dirty="0" smtClean="0">
                <a:solidFill>
                  <a:srgbClr val="E5E6DA"/>
                </a:solidFill>
                <a:latin typeface="Calibri"/>
                <a:ea typeface="+mj-ea"/>
                <a:cs typeface="+mj-cs"/>
              </a:rPr>
              <a:t>Edição de didáticos</a:t>
            </a:r>
            <a:endParaRPr lang="pt-BR" sz="3000" b="0" i="0" dirty="0">
              <a:solidFill>
                <a:srgbClr val="E5E6DA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12" name="Picture 2" descr="http://peoplesofttutorial.com/wp-content/uploads/2013/05/book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087" y="566670"/>
            <a:ext cx="1161458" cy="116145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Espaço Reservado para Conteúdo 24"/>
          <p:cNvSpPr>
            <a:spLocks noGrp="1"/>
          </p:cNvSpPr>
          <p:nvPr>
            <p:ph idx="1"/>
          </p:nvPr>
        </p:nvSpPr>
        <p:spPr>
          <a:xfrm>
            <a:off x="1280160" y="2190750"/>
            <a:ext cx="4837306" cy="6909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PNLD</a:t>
            </a:r>
            <a:endParaRPr lang="pt-BR" b="1" dirty="0"/>
          </a:p>
        </p:txBody>
      </p:sp>
      <p:cxnSp>
        <p:nvCxnSpPr>
          <p:cNvPr id="57" name="Conector de seta reta 56"/>
          <p:cNvCxnSpPr/>
          <p:nvPr/>
        </p:nvCxnSpPr>
        <p:spPr>
          <a:xfrm>
            <a:off x="2480647" y="3412202"/>
            <a:ext cx="7273636" cy="0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>
            <a:off x="3155687" y="3280584"/>
            <a:ext cx="0" cy="26323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/>
          <p:cNvCxnSpPr/>
          <p:nvPr/>
        </p:nvCxnSpPr>
        <p:spPr>
          <a:xfrm>
            <a:off x="5072232" y="3280584"/>
            <a:ext cx="0" cy="26323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>
            <a:off x="6988777" y="3280584"/>
            <a:ext cx="0" cy="26323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>
            <a:off x="8905322" y="3280584"/>
            <a:ext cx="0" cy="26323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orma livre 61"/>
          <p:cNvSpPr/>
          <p:nvPr/>
        </p:nvSpPr>
        <p:spPr>
          <a:xfrm>
            <a:off x="4290902" y="3543820"/>
            <a:ext cx="692728" cy="609600"/>
          </a:xfrm>
          <a:custGeom>
            <a:avLst/>
            <a:gdLst>
              <a:gd name="connsiteX0" fmla="*/ 0 w 942109"/>
              <a:gd name="connsiteY0" fmla="*/ 609600 h 609600"/>
              <a:gd name="connsiteX1" fmla="*/ 678872 w 942109"/>
              <a:gd name="connsiteY1" fmla="*/ 346364 h 609600"/>
              <a:gd name="connsiteX2" fmla="*/ 942109 w 942109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109" h="609600">
                <a:moveTo>
                  <a:pt x="0" y="609600"/>
                </a:moveTo>
                <a:cubicBezTo>
                  <a:pt x="260927" y="528782"/>
                  <a:pt x="521854" y="447964"/>
                  <a:pt x="678872" y="346364"/>
                </a:cubicBezTo>
                <a:cubicBezTo>
                  <a:pt x="835890" y="244764"/>
                  <a:pt x="888999" y="122382"/>
                  <a:pt x="942109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Forma livre 62"/>
          <p:cNvSpPr/>
          <p:nvPr/>
        </p:nvSpPr>
        <p:spPr>
          <a:xfrm flipH="1">
            <a:off x="6117465" y="3543820"/>
            <a:ext cx="692728" cy="609600"/>
          </a:xfrm>
          <a:custGeom>
            <a:avLst/>
            <a:gdLst>
              <a:gd name="connsiteX0" fmla="*/ 0 w 942109"/>
              <a:gd name="connsiteY0" fmla="*/ 609600 h 609600"/>
              <a:gd name="connsiteX1" fmla="*/ 678872 w 942109"/>
              <a:gd name="connsiteY1" fmla="*/ 346364 h 609600"/>
              <a:gd name="connsiteX2" fmla="*/ 942109 w 942109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109" h="609600">
                <a:moveTo>
                  <a:pt x="0" y="609600"/>
                </a:moveTo>
                <a:cubicBezTo>
                  <a:pt x="260927" y="528782"/>
                  <a:pt x="521854" y="447964"/>
                  <a:pt x="678872" y="346364"/>
                </a:cubicBezTo>
                <a:cubicBezTo>
                  <a:pt x="835890" y="244764"/>
                  <a:pt x="888999" y="122382"/>
                  <a:pt x="942109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Forma livre 63"/>
          <p:cNvSpPr/>
          <p:nvPr/>
        </p:nvSpPr>
        <p:spPr>
          <a:xfrm flipH="1">
            <a:off x="7951553" y="3543820"/>
            <a:ext cx="692728" cy="609600"/>
          </a:xfrm>
          <a:custGeom>
            <a:avLst/>
            <a:gdLst>
              <a:gd name="connsiteX0" fmla="*/ 0 w 942109"/>
              <a:gd name="connsiteY0" fmla="*/ 609600 h 609600"/>
              <a:gd name="connsiteX1" fmla="*/ 678872 w 942109"/>
              <a:gd name="connsiteY1" fmla="*/ 346364 h 609600"/>
              <a:gd name="connsiteX2" fmla="*/ 942109 w 942109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109" h="609600">
                <a:moveTo>
                  <a:pt x="0" y="609600"/>
                </a:moveTo>
                <a:cubicBezTo>
                  <a:pt x="260927" y="528782"/>
                  <a:pt x="521854" y="447964"/>
                  <a:pt x="678872" y="346364"/>
                </a:cubicBezTo>
                <a:cubicBezTo>
                  <a:pt x="835890" y="244764"/>
                  <a:pt x="888999" y="122382"/>
                  <a:pt x="942109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Espaço Reservado para Conteúdo 24"/>
          <p:cNvSpPr txBox="1">
            <a:spLocks/>
          </p:cNvSpPr>
          <p:nvPr/>
        </p:nvSpPr>
        <p:spPr>
          <a:xfrm>
            <a:off x="3522231" y="3976512"/>
            <a:ext cx="906872" cy="491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800" dirty="0" smtClean="0"/>
              <a:t>edital</a:t>
            </a:r>
          </a:p>
        </p:txBody>
      </p:sp>
      <p:sp>
        <p:nvSpPr>
          <p:cNvPr id="66" name="Espaço Reservado para Conteúdo 24"/>
          <p:cNvSpPr txBox="1">
            <a:spLocks/>
          </p:cNvSpPr>
          <p:nvPr/>
        </p:nvSpPr>
        <p:spPr>
          <a:xfrm>
            <a:off x="6783640" y="3976512"/>
            <a:ext cx="906872" cy="491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800" dirty="0" smtClean="0"/>
              <a:t>entrega</a:t>
            </a:r>
          </a:p>
        </p:txBody>
      </p:sp>
      <p:sp>
        <p:nvSpPr>
          <p:cNvPr id="67" name="Espaço Reservado para Conteúdo 24"/>
          <p:cNvSpPr txBox="1">
            <a:spLocks/>
          </p:cNvSpPr>
          <p:nvPr/>
        </p:nvSpPr>
        <p:spPr>
          <a:xfrm>
            <a:off x="8627365" y="3976512"/>
            <a:ext cx="1132354" cy="491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800" dirty="0" smtClean="0"/>
              <a:t>resultado</a:t>
            </a:r>
          </a:p>
        </p:txBody>
      </p:sp>
      <p:sp>
        <p:nvSpPr>
          <p:cNvPr id="68" name="Retângulo de cantos arredondados 67"/>
          <p:cNvSpPr/>
          <p:nvPr/>
        </p:nvSpPr>
        <p:spPr>
          <a:xfrm>
            <a:off x="3183397" y="3280584"/>
            <a:ext cx="2934068" cy="263236"/>
          </a:xfrm>
          <a:prstGeom prst="roundRect">
            <a:avLst/>
          </a:prstGeom>
          <a:solidFill>
            <a:srgbClr val="DDC2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Retângulo de cantos arredondados 68"/>
          <p:cNvSpPr/>
          <p:nvPr/>
        </p:nvSpPr>
        <p:spPr>
          <a:xfrm>
            <a:off x="6117465" y="3280584"/>
            <a:ext cx="1834088" cy="263236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Retângulo de cantos arredondados 69"/>
          <p:cNvSpPr/>
          <p:nvPr/>
        </p:nvSpPr>
        <p:spPr>
          <a:xfrm>
            <a:off x="7951553" y="3280584"/>
            <a:ext cx="953720" cy="263236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Espaço Reservado para Conteúdo 24"/>
          <p:cNvSpPr txBox="1">
            <a:spLocks/>
          </p:cNvSpPr>
          <p:nvPr/>
        </p:nvSpPr>
        <p:spPr>
          <a:xfrm>
            <a:off x="2702253" y="2920366"/>
            <a:ext cx="906872" cy="491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800" dirty="0" smtClean="0"/>
              <a:t>2013</a:t>
            </a:r>
          </a:p>
        </p:txBody>
      </p:sp>
      <p:sp>
        <p:nvSpPr>
          <p:cNvPr id="72" name="Espaço Reservado para Conteúdo 24"/>
          <p:cNvSpPr txBox="1">
            <a:spLocks/>
          </p:cNvSpPr>
          <p:nvPr/>
        </p:nvSpPr>
        <p:spPr>
          <a:xfrm>
            <a:off x="4618797" y="2920366"/>
            <a:ext cx="906872" cy="491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800" dirty="0" smtClean="0"/>
              <a:t>2014</a:t>
            </a:r>
          </a:p>
        </p:txBody>
      </p:sp>
      <p:sp>
        <p:nvSpPr>
          <p:cNvPr id="73" name="Espaço Reservado para Conteúdo 24"/>
          <p:cNvSpPr txBox="1">
            <a:spLocks/>
          </p:cNvSpPr>
          <p:nvPr/>
        </p:nvSpPr>
        <p:spPr>
          <a:xfrm>
            <a:off x="6535341" y="2920366"/>
            <a:ext cx="906872" cy="491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800" dirty="0" smtClean="0"/>
              <a:t>2015</a:t>
            </a:r>
          </a:p>
        </p:txBody>
      </p:sp>
      <p:sp>
        <p:nvSpPr>
          <p:cNvPr id="74" name="Espaço Reservado para Conteúdo 24"/>
          <p:cNvSpPr txBox="1">
            <a:spLocks/>
          </p:cNvSpPr>
          <p:nvPr/>
        </p:nvSpPr>
        <p:spPr>
          <a:xfrm>
            <a:off x="8451885" y="2920366"/>
            <a:ext cx="906872" cy="491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800" dirty="0" smtClean="0"/>
              <a:t>2016</a:t>
            </a:r>
          </a:p>
        </p:txBody>
      </p:sp>
      <p:sp>
        <p:nvSpPr>
          <p:cNvPr id="75" name="Espaço Reservado para Conteúdo 24"/>
          <p:cNvSpPr txBox="1">
            <a:spLocks/>
          </p:cNvSpPr>
          <p:nvPr/>
        </p:nvSpPr>
        <p:spPr>
          <a:xfrm>
            <a:off x="3366655" y="4504112"/>
            <a:ext cx="2533300" cy="1447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Fase de produção dos livros, originais, edição, diagramação, revisão e finalização.</a:t>
            </a:r>
          </a:p>
        </p:txBody>
      </p:sp>
      <p:sp>
        <p:nvSpPr>
          <p:cNvPr id="76" name="Espaço Reservado para Conteúdo 24"/>
          <p:cNvSpPr txBox="1">
            <a:spLocks/>
          </p:cNvSpPr>
          <p:nvPr/>
        </p:nvSpPr>
        <p:spPr>
          <a:xfrm>
            <a:off x="6117465" y="4504112"/>
            <a:ext cx="1834088" cy="1447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800" dirty="0" smtClean="0">
                <a:solidFill>
                  <a:schemeClr val="accent2">
                    <a:lumMod val="75000"/>
                  </a:schemeClr>
                </a:solidFill>
              </a:rPr>
              <a:t>Análise nas universidades federais contratadas.</a:t>
            </a:r>
          </a:p>
        </p:txBody>
      </p:sp>
      <p:sp>
        <p:nvSpPr>
          <p:cNvPr id="77" name="Espaço Reservado para Conteúdo 24"/>
          <p:cNvSpPr txBox="1">
            <a:spLocks/>
          </p:cNvSpPr>
          <p:nvPr/>
        </p:nvSpPr>
        <p:spPr>
          <a:xfrm>
            <a:off x="7800109" y="4504112"/>
            <a:ext cx="1256608" cy="1447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800" dirty="0" smtClean="0">
                <a:solidFill>
                  <a:srgbClr val="FF0000"/>
                </a:solidFill>
              </a:rPr>
              <a:t>Divulgação e venda das obras aprovadas.</a:t>
            </a:r>
          </a:p>
        </p:txBody>
      </p:sp>
    </p:spTree>
    <p:extLst>
      <p:ext uri="{BB962C8B-B14F-4D97-AF65-F5344CB8AC3E}">
        <p14:creationId xmlns:p14="http://schemas.microsoft.com/office/powerpoint/2010/main" val="3030083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5" grpId="0"/>
      <p:bldP spid="76" grpId="0"/>
      <p:bldP spid="77" grpId="0"/>
    </p:bldLst>
  </p:timing>
</p:sld>
</file>

<file path=ppt/theme/theme1.xml><?xml version="1.0" encoding="utf-8"?>
<a:theme xmlns:a="http://schemas.openxmlformats.org/drawingml/2006/main" name="Educatio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assuntos educacionais, design de ilustrações no quadro negro (widescreen)</Template>
  <TotalTime>0</TotalTime>
  <Words>308</Words>
  <Application>Microsoft Office PowerPoint</Application>
  <PresentationFormat>Widescreen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Segoe Print</vt:lpstr>
      <vt:lpstr>Wingdings</vt:lpstr>
      <vt:lpstr>Education 16x9</vt:lpstr>
      <vt:lpstr>Edição de livros didáticos</vt:lpstr>
      <vt:lpstr>Perfil</vt:lpstr>
      <vt:lpstr>Trajetória</vt:lpstr>
      <vt:lpstr>Trajetória</vt:lpstr>
      <vt:lpstr>Trajetória</vt:lpstr>
      <vt:lpstr>Edição de didáticos</vt:lpstr>
      <vt:lpstr>Edição de didáticos</vt:lpstr>
      <vt:lpstr>Edição de didáticos</vt:lpstr>
      <vt:lpstr>Edição de didáticos</vt:lpstr>
      <vt:lpstr>Edição de didáticos</vt:lpstr>
      <vt:lpstr>Edição de didáticos</vt:lpstr>
      <vt:lpstr>Perguntas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2015-08-19T16:26:50Z</dcterms:created>
  <dcterms:modified xsi:type="dcterms:W3CDTF">2015-08-20T23:49:57Z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