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7513" autoAdjust="0"/>
  </p:normalViewPr>
  <p:slideViewPr>
    <p:cSldViewPr>
      <p:cViewPr>
        <p:scale>
          <a:sx n="76" d="100"/>
          <a:sy n="76" d="100"/>
        </p:scale>
        <p:origin x="-63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9204CBF-C6C0-4978-BEF2-0C5B6B527A15}" type="datetimeFigureOut">
              <a:rPr lang="pt-BR" smtClean="0"/>
              <a:pPr/>
              <a:t>10/11/2014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27FD506-AFD8-485F-A1E8-2BEEEA6A6A8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000240"/>
            <a:ext cx="4572032" cy="171451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 Recurso a Modelos Matemáticos em sala de aula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Débora Cona</a:t>
            </a:r>
          </a:p>
          <a:p>
            <a:r>
              <a:rPr lang="pt-BR" dirty="0" smtClean="0"/>
              <a:t>Herbert Azevedo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317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pt-BR" dirty="0" smtClean="0"/>
              <a:t>Papel do professor </a:t>
            </a:r>
            <a:r>
              <a:rPr lang="pt-BR" dirty="0" smtClean="0">
                <a:latin typeface="Calibri"/>
              </a:rPr>
              <a:t>→ problematizar e realizar a ligação entre as ideias exploradas no processo de modelagem e o saber sistematizado.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108784"/>
            <a:ext cx="4849483" cy="3602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8872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3. Modelagem e os professores de matemática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apresentação de estruturas matemáticas não é mais o foco central, mas são um recurso de organização de ideias exploradas e/ou investigadas.</a:t>
            </a:r>
          </a:p>
          <a:p>
            <a:r>
              <a:rPr lang="pt-BR" dirty="0" smtClean="0"/>
              <a:t>Respostas aproximadas, não mais certeza e precisão.</a:t>
            </a:r>
          </a:p>
          <a:p>
            <a:r>
              <a:rPr lang="pt-BR" dirty="0" smtClean="0"/>
              <a:t>Pode-se obter mais de uma solução, com diferentes caminhos.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	“</a:t>
            </a:r>
            <a:r>
              <a:rPr lang="pt-BR" b="1" dirty="0" smtClean="0"/>
              <a:t>A modelagem redefine o papel do professor quando ele perde o caráter de detentor e transmissor do saber e passa a ser entendido como aquele que está na condução, no direcionamento das atividades.</a:t>
            </a:r>
            <a:r>
              <a:rPr lang="pt-BR" dirty="0" smtClean="0"/>
              <a:t>”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xmlns="" val="98854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adesão a essa postura não é instantânea, pois as concepções do professor não se alteram facilmente.</a:t>
            </a:r>
          </a:p>
          <a:p>
            <a:endParaRPr lang="pt-BR" dirty="0" smtClean="0"/>
          </a:p>
          <a:p>
            <a:r>
              <a:rPr lang="pt-BR" dirty="0" smtClean="0"/>
              <a:t>Professores são um dos principais obstáculos para a implementação da Modelagem Matemática na escola.</a:t>
            </a:r>
          </a:p>
          <a:p>
            <a:endParaRPr lang="pt-BR" dirty="0"/>
          </a:p>
          <a:p>
            <a:r>
              <a:rPr lang="pt-BR" dirty="0" smtClean="0"/>
              <a:t>Professores cientes de suas inseguranças nas atividades de Modelagem, mas a implementação do método altera posturas didáticas.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0427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4. Objetivo do estudo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Descrever a percepção de professores de matemática sobre a Modelagem Matemática no ensino aprendizagem da disciplina.</a:t>
            </a:r>
            <a:endParaRPr lang="pt-B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068960"/>
            <a:ext cx="2608790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1952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5. </a:t>
            </a:r>
            <a:r>
              <a:rPr lang="pt-BR" smtClean="0"/>
              <a:t>Procedimentos metodológicos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Pesquisa qualitativa</a:t>
            </a:r>
            <a:r>
              <a:rPr lang="pt-BR" dirty="0" smtClean="0">
                <a:latin typeface="Calibri"/>
              </a:rPr>
              <a:t> → envolve  “entender o  processo pelo qual as pessoas constroem significados” (BOGDAN e BIKLEN, 1998);</a:t>
            </a:r>
          </a:p>
          <a:p>
            <a:endParaRPr lang="pt-BR" dirty="0" smtClean="0">
              <a:latin typeface="Calibri"/>
            </a:endParaRPr>
          </a:p>
          <a:p>
            <a:r>
              <a:rPr lang="pt-BR" dirty="0" smtClean="0">
                <a:latin typeface="Calibri"/>
              </a:rPr>
              <a:t>Questão aberta: “Qual o seu modo de pensar acerca da ‘Modelagem Matemática’ como um método de ensino-aprendizagem?”</a:t>
            </a:r>
          </a:p>
          <a:p>
            <a:endParaRPr lang="pt-BR" dirty="0" smtClean="0">
              <a:latin typeface="Calibri"/>
            </a:endParaRPr>
          </a:p>
          <a:p>
            <a:r>
              <a:rPr lang="pt-BR" dirty="0" smtClean="0">
                <a:latin typeface="Calibri"/>
              </a:rPr>
              <a:t>Entrevista feita com 40 professores participantes  do Mini-  Curso sobre Modelação Matemática (São Leopoldo- RS SBEM/UNISINOS, 1998).</a:t>
            </a:r>
          </a:p>
          <a:p>
            <a:endParaRPr lang="pt-BR" dirty="0" smtClean="0">
              <a:latin typeface="Calibri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522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ESTRUTURA DO MINI-CURSO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1. Discussão sobre os rumos da sociedade e da educação e suas implicações na educação matemática;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2. Apresentação da proposta de Modelagem Matemática para o ensino-aprendizagem;</a:t>
            </a:r>
          </a:p>
          <a:p>
            <a:pPr>
              <a:buNone/>
            </a:pPr>
            <a:endParaRPr lang="pt-BR" dirty="0" smtClean="0"/>
          </a:p>
          <a:p>
            <a:pPr marL="457200" indent="-457200">
              <a:buNone/>
            </a:pPr>
            <a:r>
              <a:rPr lang="pt-BR" dirty="0" smtClean="0"/>
              <a:t>3. Aplicação de atividades parciais de Modelagem feitas pelo autor em sua prática docente;</a:t>
            </a:r>
          </a:p>
          <a:p>
            <a:pPr marL="457200" indent="-457200">
              <a:buNone/>
            </a:pPr>
            <a:endParaRPr lang="pt-BR" dirty="0" smtClean="0"/>
          </a:p>
          <a:p>
            <a:pPr marL="457200" indent="-457200">
              <a:buNone/>
            </a:pPr>
            <a:r>
              <a:rPr lang="pt-BR" dirty="0" smtClean="0"/>
              <a:t>4. Discussão sobre as formas de condução das atividades descritas no item 3;</a:t>
            </a:r>
          </a:p>
          <a:p>
            <a:pPr marL="457200" indent="-457200">
              <a:buNone/>
            </a:pPr>
            <a:endParaRPr lang="pt-BR" dirty="0" smtClean="0"/>
          </a:p>
          <a:p>
            <a:pPr marL="457200" indent="-457200">
              <a:buNone/>
            </a:pPr>
            <a:r>
              <a:rPr lang="pt-BR" dirty="0" smtClean="0"/>
              <a:t>5. Conclusão, discutindo vantagens e obstáculos.</a:t>
            </a:r>
          </a:p>
        </p:txBody>
      </p:sp>
    </p:spTree>
    <p:extLst>
      <p:ext uri="{BB962C8B-B14F-4D97-AF65-F5344CB8AC3E}">
        <p14:creationId xmlns:p14="http://schemas.microsoft.com/office/powerpoint/2010/main" xmlns="" val="41522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37776049"/>
              </p:ext>
            </p:extLst>
          </p:nvPr>
        </p:nvGraphicFramePr>
        <p:xfrm>
          <a:off x="395536" y="1124744"/>
          <a:ext cx="8472518" cy="450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672"/>
                <a:gridCol w="2907798"/>
                <a:gridCol w="1710918"/>
                <a:gridCol w="2118130"/>
              </a:tblGrid>
              <a:tr h="1500191">
                <a:tc>
                  <a:txBody>
                    <a:bodyPr/>
                    <a:lstStyle/>
                    <a:p>
                      <a:r>
                        <a:rPr lang="pt-BR" dirty="0" smtClean="0"/>
                        <a:t>Escolaridade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Graduação – 62,5%</a:t>
                      </a:r>
                    </a:p>
                    <a:p>
                      <a:r>
                        <a:rPr lang="pt-BR" dirty="0" smtClean="0"/>
                        <a:t>Especialização</a:t>
                      </a:r>
                      <a:r>
                        <a:rPr lang="pt-BR" baseline="0" dirty="0" smtClean="0"/>
                        <a:t> – 25%</a:t>
                      </a:r>
                    </a:p>
                    <a:p>
                      <a:r>
                        <a:rPr lang="pt-BR" baseline="0" dirty="0" smtClean="0"/>
                        <a:t>Mestrado – 10%</a:t>
                      </a:r>
                    </a:p>
                    <a:p>
                      <a:r>
                        <a:rPr lang="pt-BR" baseline="0" dirty="0" smtClean="0"/>
                        <a:t>Doutorado – 2,5%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Nível que leciona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1º grau – 60%</a:t>
                      </a:r>
                    </a:p>
                    <a:p>
                      <a:r>
                        <a:rPr lang="pt-BR" dirty="0" smtClean="0"/>
                        <a:t>2º grau – 42,5%</a:t>
                      </a:r>
                    </a:p>
                    <a:p>
                      <a:r>
                        <a:rPr lang="pt-BR" dirty="0" smtClean="0"/>
                        <a:t>Superior</a:t>
                      </a:r>
                      <a:r>
                        <a:rPr lang="pt-BR" baseline="0" dirty="0" smtClean="0"/>
                        <a:t> – 15%</a:t>
                      </a:r>
                    </a:p>
                    <a:p>
                      <a:r>
                        <a:rPr lang="pt-BR" baseline="0" dirty="0" smtClean="0"/>
                        <a:t>Outros – 7,5%</a:t>
                      </a:r>
                      <a:endParaRPr lang="pt-BR" dirty="0"/>
                    </a:p>
                  </a:txBody>
                  <a:tcPr/>
                </a:tc>
              </a:tr>
              <a:tr h="1500191">
                <a:tc>
                  <a:txBody>
                    <a:bodyPr/>
                    <a:lstStyle/>
                    <a:p>
                      <a:r>
                        <a:rPr lang="pt-BR" dirty="0" smtClean="0"/>
                        <a:t>Experiência</a:t>
                      </a:r>
                    </a:p>
                    <a:p>
                      <a:r>
                        <a:rPr lang="pt-BR" dirty="0" smtClean="0"/>
                        <a:t>Profissional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 a 5 anos- 47,5%</a:t>
                      </a:r>
                    </a:p>
                    <a:p>
                      <a:r>
                        <a:rPr lang="pt-BR" dirty="0" smtClean="0"/>
                        <a:t>5 a 10 anos – 17,5%</a:t>
                      </a:r>
                    </a:p>
                    <a:p>
                      <a:r>
                        <a:rPr lang="pt-BR" dirty="0" smtClean="0"/>
                        <a:t>10</a:t>
                      </a:r>
                      <a:r>
                        <a:rPr lang="pt-BR" baseline="0" dirty="0" smtClean="0"/>
                        <a:t> a 15 anos – 22,5%</a:t>
                      </a:r>
                    </a:p>
                    <a:p>
                      <a:r>
                        <a:rPr lang="pt-BR" baseline="0" dirty="0" smtClean="0"/>
                        <a:t>15 a 20 anos – 0%</a:t>
                      </a:r>
                    </a:p>
                    <a:p>
                      <a:r>
                        <a:rPr lang="pt-BR" baseline="0" dirty="0" smtClean="0"/>
                        <a:t>Mais de 20 anos – 12,5%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Tipo de </a:t>
                      </a:r>
                    </a:p>
                    <a:p>
                      <a:r>
                        <a:rPr lang="pt-BR" b="1" dirty="0" smtClean="0"/>
                        <a:t>Instituição</a:t>
                      </a:r>
                      <a:r>
                        <a:rPr lang="pt-BR" b="1" baseline="0" dirty="0" smtClean="0"/>
                        <a:t> que</a:t>
                      </a:r>
                    </a:p>
                    <a:p>
                      <a:r>
                        <a:rPr lang="pt-BR" b="1" baseline="0" dirty="0" smtClean="0"/>
                        <a:t>Leciona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Pública</a:t>
                      </a:r>
                      <a:r>
                        <a:rPr lang="pt-BR" b="1" baseline="0" dirty="0" smtClean="0"/>
                        <a:t> – 60%</a:t>
                      </a:r>
                    </a:p>
                    <a:p>
                      <a:r>
                        <a:rPr lang="pt-BR" b="1" baseline="0" dirty="0" smtClean="0"/>
                        <a:t>Privada – 37,5%</a:t>
                      </a:r>
                    </a:p>
                    <a:p>
                      <a:r>
                        <a:rPr lang="pt-BR" b="1" baseline="0" dirty="0" smtClean="0"/>
                        <a:t>Outros – 17,5%</a:t>
                      </a:r>
                      <a:endParaRPr lang="pt-BR" b="1" dirty="0"/>
                    </a:p>
                  </a:txBody>
                  <a:tcPr/>
                </a:tc>
              </a:tr>
              <a:tr h="1500191">
                <a:tc>
                  <a:txBody>
                    <a:bodyPr/>
                    <a:lstStyle/>
                    <a:p>
                      <a:r>
                        <a:rPr lang="pt-BR" b="1" dirty="0" smtClean="0"/>
                        <a:t>Participou de algum curso sobre </a:t>
                      </a:r>
                    </a:p>
                    <a:p>
                      <a:r>
                        <a:rPr lang="pt-BR" b="1" dirty="0" smtClean="0"/>
                        <a:t>Modelagem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Sim – 40%</a:t>
                      </a:r>
                    </a:p>
                    <a:p>
                      <a:endParaRPr lang="pt-BR" b="1" dirty="0" smtClean="0"/>
                    </a:p>
                    <a:p>
                      <a:endParaRPr lang="pt-BR" b="1" dirty="0" smtClean="0"/>
                    </a:p>
                    <a:p>
                      <a:r>
                        <a:rPr lang="pt-BR" b="1" dirty="0" smtClean="0"/>
                        <a:t>Não  - 60%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Tentou implementar a Modelagem na</a:t>
                      </a:r>
                      <a:r>
                        <a:rPr lang="pt-BR" baseline="0" dirty="0" smtClean="0"/>
                        <a:t> sala de aula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Sim – 55%</a:t>
                      </a:r>
                    </a:p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Não – 45%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22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6. 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A MODELAGEM TRAZ VANTAGENS PARA O ENSINO-APRENDIZAGEM DE MATEMÁTICA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Relação entre a realidade e o mundo matemático;</a:t>
            </a:r>
          </a:p>
          <a:p>
            <a:r>
              <a:rPr lang="pt-BR" dirty="0" smtClean="0"/>
              <a:t>Conduz ao trabalho interdisciplinar;</a:t>
            </a:r>
          </a:p>
          <a:p>
            <a:r>
              <a:rPr lang="pt-BR" dirty="0" smtClean="0"/>
              <a:t>Transformação da postura do professor;</a:t>
            </a:r>
          </a:p>
          <a:p>
            <a:r>
              <a:rPr lang="pt-BR" dirty="0" smtClean="0"/>
              <a:t>Relação professor e alunos com nova divisão de responsabilidades;</a:t>
            </a:r>
          </a:p>
          <a:p>
            <a:r>
              <a:rPr lang="pt-BR" dirty="0" smtClean="0"/>
              <a:t>Explorar matemática considerando o contexto social do aluno.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522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FontTx/>
              <a:buChar char="-"/>
            </a:pPr>
            <a:endParaRPr lang="pt-BR" dirty="0" smtClean="0"/>
          </a:p>
          <a:p>
            <a:r>
              <a:rPr lang="pt-BR" dirty="0" smtClean="0"/>
              <a:t>Manejar matemática como um processo de construção;</a:t>
            </a:r>
          </a:p>
          <a:p>
            <a:r>
              <a:rPr lang="pt-BR" dirty="0" smtClean="0"/>
              <a:t>O uso do computador enriquece esta metodologia, como afirmam MESQUITA, MARQUES e CARREIRA (1992), entre outros.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Desenvolve  a postura dos alunos para a pesquisa:</a:t>
            </a:r>
          </a:p>
          <a:p>
            <a:pPr marL="0" indent="0">
              <a:buNone/>
            </a:pPr>
            <a:r>
              <a:rPr lang="pt-BR" dirty="0" smtClean="0"/>
              <a:t>		 </a:t>
            </a:r>
            <a:r>
              <a:rPr lang="pt-BR" i="1" dirty="0" smtClean="0"/>
              <a:t>“É uma forma de fazer com que o aluno investigue 	matemática”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05842"/>
            <a:ext cx="2984748" cy="2093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522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428604"/>
            <a:ext cx="8643998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200" dirty="0" smtClean="0"/>
              <a:t>OBSTÁCULOS PARA A IMPLEMENTAÇÃO DA MODELAGEM</a:t>
            </a:r>
          </a:p>
          <a:p>
            <a:pPr>
              <a:buNone/>
            </a:pPr>
            <a:endParaRPr lang="pt-BR" sz="2200" dirty="0" smtClean="0"/>
          </a:p>
          <a:p>
            <a:r>
              <a:rPr lang="pt-BR" dirty="0" smtClean="0"/>
              <a:t>Os professores apontam a falta de motivação dos alunos:</a:t>
            </a:r>
          </a:p>
          <a:p>
            <a:pPr>
              <a:buNone/>
            </a:pPr>
            <a:r>
              <a:rPr lang="pt-BR" dirty="0" smtClean="0"/>
              <a:t>		</a:t>
            </a:r>
            <a:r>
              <a:rPr lang="pt-BR" i="1" dirty="0" smtClean="0"/>
              <a:t>“Os alunos não querem se esforçar para pensar.”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Possível explicação:</a:t>
            </a:r>
          </a:p>
          <a:p>
            <a:pPr>
              <a:buNone/>
            </a:pPr>
            <a:r>
              <a:rPr lang="pt-BR" dirty="0" smtClean="0"/>
              <a:t> 		</a:t>
            </a:r>
            <a:r>
              <a:rPr lang="pt-BR" sz="2200" i="1" dirty="0" smtClean="0"/>
              <a:t>Eles estão acostumados a ver o professor como transmissor de conhecimentos e, portanto, têm postura passiva em relação à aula </a:t>
            </a:r>
            <a:r>
              <a:rPr lang="pt-BR" dirty="0" smtClean="0"/>
              <a:t>(FRANCHI, 1993)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O contexto escolar pode inibir iniciativas dos professores:</a:t>
            </a:r>
          </a:p>
          <a:p>
            <a:pPr>
              <a:buNone/>
            </a:pPr>
            <a:r>
              <a:rPr lang="pt-BR" dirty="0" smtClean="0"/>
              <a:t>		* currículo atual;	*realidade da escola pública;</a:t>
            </a:r>
          </a:p>
          <a:p>
            <a:pPr>
              <a:buNone/>
            </a:pPr>
            <a:r>
              <a:rPr lang="pt-BR" dirty="0" smtClean="0"/>
              <a:t>		* vestibular;		*conteúdos;</a:t>
            </a:r>
          </a:p>
          <a:p>
            <a:pPr>
              <a:buNone/>
            </a:pPr>
            <a:r>
              <a:rPr lang="pt-BR" dirty="0" smtClean="0"/>
              <a:t>		* tempo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522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2071694"/>
          </a:xfrm>
        </p:spPr>
        <p:txBody>
          <a:bodyPr>
            <a:noAutofit/>
          </a:bodyPr>
          <a:lstStyle/>
          <a:p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>O que pensam os professores sobre a Modelagem Matemática?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i="1" dirty="0" err="1" smtClean="0"/>
              <a:t>Jonêi</a:t>
            </a:r>
            <a:r>
              <a:rPr lang="pt-BR" i="1" dirty="0" smtClean="0"/>
              <a:t> Cerqueira Barbosa</a:t>
            </a:r>
          </a:p>
          <a:p>
            <a:pPr marL="0" indent="0" algn="ctr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5" y="3460497"/>
            <a:ext cx="3960440" cy="311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6893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24162"/>
          </a:xfrm>
        </p:spPr>
        <p:txBody>
          <a:bodyPr/>
          <a:lstStyle/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BLUM </a:t>
            </a:r>
            <a:r>
              <a:rPr lang="pt-BR" dirty="0"/>
              <a:t>e NISS (1991) e BASSANEZI (1994</a:t>
            </a:r>
            <a:r>
              <a:rPr lang="pt-BR" dirty="0" smtClean="0"/>
              <a:t>) identificaram também que os </a:t>
            </a:r>
            <a:r>
              <a:rPr lang="pt-BR" dirty="0"/>
              <a:t>próprios professores </a:t>
            </a:r>
            <a:r>
              <a:rPr lang="pt-BR" dirty="0" smtClean="0"/>
              <a:t>são obstáculo:		</a:t>
            </a:r>
            <a:endParaRPr lang="pt-BR" i="1" dirty="0"/>
          </a:p>
          <a:p>
            <a:pPr marL="0" indent="0">
              <a:buNone/>
            </a:pPr>
            <a:r>
              <a:rPr lang="pt-BR" i="1" dirty="0" smtClean="0"/>
              <a:t>	“O professor não tem preparação adequada para 	desenvolver tal trabalho.”</a:t>
            </a:r>
          </a:p>
          <a:p>
            <a:pPr>
              <a:buNone/>
            </a:pPr>
            <a:endParaRPr lang="pt-BR" i="1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pt-BR" dirty="0">
                <a:latin typeface="Calibri"/>
              </a:rPr>
              <a:t> → </a:t>
            </a:r>
            <a:r>
              <a:rPr lang="en-US" dirty="0" smtClean="0"/>
              <a:t>O </a:t>
            </a:r>
            <a:r>
              <a:rPr lang="pt-BR" dirty="0" smtClean="0"/>
              <a:t>autor</a:t>
            </a:r>
            <a:r>
              <a:rPr lang="en-US" dirty="0" smtClean="0"/>
              <a:t> </a:t>
            </a:r>
            <a:r>
              <a:rPr lang="pt-BR" dirty="0" smtClean="0"/>
              <a:t>afirma</a:t>
            </a:r>
            <a:r>
              <a:rPr lang="en-US" dirty="0" smtClean="0"/>
              <a:t> que </a:t>
            </a:r>
            <a:r>
              <a:rPr lang="pt-BR" dirty="0" smtClean="0"/>
              <a:t>uma</a:t>
            </a:r>
            <a:r>
              <a:rPr lang="en-US" dirty="0" smtClean="0"/>
              <a:t> </a:t>
            </a:r>
            <a:r>
              <a:rPr lang="en-US" dirty="0"/>
              <a:t>das </a:t>
            </a:r>
            <a:r>
              <a:rPr lang="pt-BR" dirty="0" smtClean="0"/>
              <a:t>causas</a:t>
            </a:r>
            <a:r>
              <a:rPr lang="en-US" dirty="0" smtClean="0"/>
              <a:t> </a:t>
            </a:r>
            <a:r>
              <a:rPr lang="pt-BR" dirty="0" smtClean="0"/>
              <a:t>pode</a:t>
            </a:r>
            <a:r>
              <a:rPr lang="en-US" dirty="0" smtClean="0"/>
              <a:t> </a:t>
            </a:r>
            <a:r>
              <a:rPr lang="pt-BR" dirty="0" smtClean="0"/>
              <a:t>ser o curso 	de  formação</a:t>
            </a:r>
            <a:r>
              <a:rPr lang="en-US" dirty="0" smtClean="0"/>
              <a:t> de professores. 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75320" y="4333874"/>
            <a:ext cx="2866434" cy="204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522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ABSTENÇÃO DE RESPOSTA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Existe a necessidade de conhecimento sobre o m</a:t>
            </a:r>
            <a:r>
              <a:rPr lang="pt-BR" altLang="zh-CN" dirty="0" smtClean="0"/>
              <a:t>é</a:t>
            </a:r>
            <a:r>
              <a:rPr lang="pt-BR" dirty="0" smtClean="0"/>
              <a:t>todo:</a:t>
            </a:r>
          </a:p>
          <a:p>
            <a:pPr marL="0" indent="0">
              <a:buNone/>
            </a:pPr>
            <a:r>
              <a:rPr lang="pt-BR" dirty="0" smtClean="0"/>
              <a:t>	</a:t>
            </a:r>
            <a:r>
              <a:rPr lang="pt-BR" i="1" dirty="0" smtClean="0"/>
              <a:t>"É a primeira vez que ouço falar em modelagem 	matem</a:t>
            </a:r>
            <a:r>
              <a:rPr lang="pt-BR" altLang="zh-CN" i="1" dirty="0" smtClean="0"/>
              <a:t>á</a:t>
            </a:r>
            <a:r>
              <a:rPr lang="pt-BR" i="1" dirty="0" smtClean="0"/>
              <a:t>tica."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O autor ainda comenta:</a:t>
            </a:r>
          </a:p>
          <a:p>
            <a:r>
              <a:rPr lang="pt-BR" dirty="0" smtClean="0"/>
              <a:t>H</a:t>
            </a:r>
            <a:r>
              <a:rPr lang="pt-BR" altLang="zh-CN" dirty="0" smtClean="0"/>
              <a:t>á</a:t>
            </a:r>
            <a:r>
              <a:rPr lang="pt-BR" dirty="0" smtClean="0"/>
              <a:t> falta de materiais para o professor;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Falta de investigação metodol</a:t>
            </a:r>
            <a:r>
              <a:rPr lang="pt-BR" altLang="zh-CN" dirty="0" smtClean="0"/>
              <a:t>ó</a:t>
            </a:r>
            <a:r>
              <a:rPr lang="pt-BR" dirty="0" smtClean="0"/>
              <a:t>gica consistente no Brasil.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522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H</a:t>
            </a:r>
            <a:r>
              <a:rPr lang="pt-BR" altLang="zh-CN" dirty="0" smtClean="0"/>
              <a:t>á u</a:t>
            </a:r>
            <a:r>
              <a:rPr lang="pt-BR" dirty="0" smtClean="0"/>
              <a:t>m conflito entre as vantagens em aderir a modelagem e os obst</a:t>
            </a:r>
            <a:r>
              <a:rPr lang="pt-BR" altLang="zh-CN" dirty="0" smtClean="0"/>
              <a:t>á</a:t>
            </a:r>
            <a:r>
              <a:rPr lang="pt-BR" dirty="0" smtClean="0"/>
              <a:t>culos a sua implementação;</a:t>
            </a:r>
          </a:p>
          <a:p>
            <a:pPr marL="0" indent="0">
              <a:buNone/>
            </a:pPr>
            <a:r>
              <a:rPr lang="pt-BR" dirty="0" smtClean="0"/>
              <a:t> </a:t>
            </a:r>
          </a:p>
          <a:p>
            <a:pPr marL="0" indent="0">
              <a:buNone/>
            </a:pPr>
            <a:r>
              <a:rPr lang="pt-BR" dirty="0" smtClean="0"/>
              <a:t>Existe um conflito maior dentro da escola, que envolve:</a:t>
            </a:r>
          </a:p>
          <a:p>
            <a:pPr marL="0" indent="0">
              <a:buNone/>
            </a:pPr>
            <a:r>
              <a:rPr lang="pt-BR" dirty="0" smtClean="0"/>
              <a:t> *pressão da sociedade por uma educação compat</a:t>
            </a:r>
            <a:r>
              <a:rPr lang="pt-BR" altLang="zh-CN" dirty="0" smtClean="0"/>
              <a:t>í</a:t>
            </a:r>
            <a:r>
              <a:rPr lang="pt-BR" dirty="0" smtClean="0"/>
              <a:t>vel;</a:t>
            </a:r>
          </a:p>
          <a:p>
            <a:pPr marL="0" indent="0">
              <a:buNone/>
            </a:pPr>
            <a:r>
              <a:rPr lang="pt-BR" dirty="0" smtClean="0"/>
              <a:t> *posição dos pais, supervisores, diretores.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Existe a vantagem de aumentar/desenvolver a habilidade de pesquisar entre os alunos;</a:t>
            </a:r>
          </a:p>
          <a:p>
            <a:endParaRPr lang="pt-BR" dirty="0" smtClean="0"/>
          </a:p>
          <a:p>
            <a:r>
              <a:rPr lang="pt-BR" dirty="0" smtClean="0"/>
              <a:t>H</a:t>
            </a:r>
            <a:r>
              <a:rPr lang="pt-BR" altLang="zh-CN" dirty="0" smtClean="0"/>
              <a:t>á</a:t>
            </a:r>
            <a:r>
              <a:rPr lang="pt-BR" dirty="0" smtClean="0"/>
              <a:t> uma quebra das expectativas dos alunos, que pode gerar uma apatia por parte destes.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pt-BR" dirty="0"/>
              <a:t>7</a:t>
            </a:r>
            <a:r>
              <a:rPr lang="pt-BR" dirty="0" smtClean="0"/>
              <a:t>. Considerações Finais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8275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Por que nos curso de formação de professores se fala pouco sobre modelagem matemática</a:t>
            </a:r>
            <a:r>
              <a:rPr lang="pt-BR" dirty="0"/>
              <a:t>?</a:t>
            </a:r>
          </a:p>
          <a:p>
            <a:endParaRPr lang="pt-BR" dirty="0" smtClean="0"/>
          </a:p>
          <a:p>
            <a:r>
              <a:rPr lang="pt-BR" dirty="0" smtClean="0"/>
              <a:t>Os professores universitários têm conhecimento sobre </a:t>
            </a:r>
            <a:r>
              <a:rPr lang="pt-BR" dirty="0"/>
              <a:t>modelagem matemática</a:t>
            </a:r>
            <a:r>
              <a:rPr lang="pt-BR" dirty="0" smtClean="0"/>
              <a:t>? </a:t>
            </a:r>
          </a:p>
          <a:p>
            <a:pPr>
              <a:buNone/>
            </a:pPr>
            <a:r>
              <a:rPr lang="pt-BR" dirty="0" smtClean="0"/>
              <a:t>		Se têm, será que encontram as mesmas dificuldades de 	implementação do método que os entrevistados</a:t>
            </a:r>
            <a:r>
              <a:rPr lang="pt-BR" dirty="0"/>
              <a:t>?</a:t>
            </a:r>
            <a:endParaRPr lang="pt-BR" dirty="0" smtClean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23528" y="269776"/>
            <a:ext cx="8229600" cy="1143000"/>
          </a:xfrm>
        </p:spPr>
        <p:txBody>
          <a:bodyPr/>
          <a:lstStyle/>
          <a:p>
            <a:r>
              <a:rPr lang="pt-BR" dirty="0" smtClean="0"/>
              <a:t>Questionamentos: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7968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1. Matemática e aplicações – uma tendência na Educação Matemática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Ensino de Matemática </a:t>
            </a:r>
            <a:r>
              <a:rPr lang="pt-BR" dirty="0" smtClean="0">
                <a:latin typeface="Calibri"/>
              </a:rPr>
              <a:t>→ Alvo constante das atenções sociais, especialmente após o processo de industrialização.</a:t>
            </a:r>
          </a:p>
          <a:p>
            <a:endParaRPr lang="pt-BR" dirty="0" smtClean="0">
              <a:latin typeface="Calibri"/>
            </a:endParaRPr>
          </a:p>
          <a:p>
            <a:r>
              <a:rPr lang="pt-BR" dirty="0" smtClean="0">
                <a:latin typeface="Calibri"/>
              </a:rPr>
              <a:t>Baixo rendimento escolar → Motivo de preocupação a professores e à sociedade.</a:t>
            </a:r>
          </a:p>
          <a:p>
            <a:endParaRPr lang="pt-BR" dirty="0" smtClean="0">
              <a:latin typeface="Calibri"/>
            </a:endParaRPr>
          </a:p>
          <a:p>
            <a:r>
              <a:rPr lang="pt-BR" dirty="0" smtClean="0">
                <a:latin typeface="Calibri"/>
              </a:rPr>
              <a:t>Educadores matemáticos apontam inadequações entre necessidades socioculturais e abordagem recorrente nas escolas → dificuldades de aprendizagem.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1599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Influência do movimento Matemática Moderna (década de 60 – formalidade e rigor nos fundamento de Teoria dos conjuntos e Álgebra)</a:t>
            </a:r>
          </a:p>
          <a:p>
            <a:endParaRPr lang="pt-BR" dirty="0" smtClean="0"/>
          </a:p>
          <a:p>
            <a:r>
              <a:rPr lang="pt-BR" dirty="0" smtClean="0"/>
              <a:t>Avanços tecnológicos </a:t>
            </a:r>
            <a:r>
              <a:rPr lang="pt-BR" dirty="0" smtClean="0">
                <a:latin typeface="Calibri"/>
              </a:rPr>
              <a:t>→ domínio de habilidades matemáticas para exercício da cidadania.</a:t>
            </a:r>
          </a:p>
          <a:p>
            <a:endParaRPr lang="pt-BR" dirty="0" smtClean="0">
              <a:latin typeface="Calibri"/>
            </a:endParaRPr>
          </a:p>
          <a:p>
            <a:r>
              <a:rPr lang="pt-BR" dirty="0" smtClean="0">
                <a:latin typeface="Calibri"/>
              </a:rPr>
              <a:t>Conexões com a realidade → situações reais na sala de aula para compreender e intervir no meio social.</a:t>
            </a:r>
          </a:p>
          <a:p>
            <a:endParaRPr lang="pt-BR" dirty="0" smtClean="0">
              <a:latin typeface="Calibri"/>
            </a:endParaRPr>
          </a:p>
          <a:p>
            <a:endParaRPr lang="pt-BR" dirty="0" smtClean="0">
              <a:latin typeface="Calibri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7186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191385" cy="5733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2907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2. Modelagem Matemática no ensino-aprendizagem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que é a modelagem matemática?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Método da matemática aplicada, usada em variedades de problemas econômicos, biológicos, geográficos e outros ramos.</a:t>
            </a:r>
          </a:p>
          <a:p>
            <a:endParaRPr lang="pt-BR" dirty="0" smtClean="0"/>
          </a:p>
          <a:p>
            <a:r>
              <a:rPr lang="pt-BR" dirty="0" smtClean="0"/>
              <a:t>Objetivo</a:t>
            </a:r>
          </a:p>
          <a:p>
            <a:pPr marL="0" indent="0">
              <a:buNone/>
            </a:pPr>
            <a:r>
              <a:rPr lang="pt-BR" dirty="0" smtClean="0"/>
              <a:t>	Reduzir um fenômeno em termos idealizados da situação real para termos matemáticos.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Modelo </a:t>
            </a:r>
            <a:r>
              <a:rPr lang="pt-BR" dirty="0" smtClean="0">
                <a:latin typeface="Calibri"/>
              </a:rPr>
              <a:t>→  Estrutura matemática que descreve aproximadamente as características do  fenômeno.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5360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	</a:t>
            </a:r>
          </a:p>
          <a:p>
            <a:pPr marL="0" indent="0">
              <a:buNone/>
            </a:pPr>
            <a:r>
              <a:rPr lang="pt-BR" sz="2800" dirty="0"/>
              <a:t>	</a:t>
            </a:r>
            <a:r>
              <a:rPr lang="pt-BR" sz="2800" dirty="0" smtClean="0"/>
              <a:t>Esse método foi  transposto para o ensino-aprendizagem como forma de utilizar a realidade nas aulas de matemática.</a:t>
            </a:r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r>
              <a:rPr lang="pt-BR" sz="2800" dirty="0"/>
              <a:t>	</a:t>
            </a:r>
            <a:r>
              <a:rPr lang="pt-BR" sz="2800" dirty="0" smtClean="0"/>
              <a:t>A </a:t>
            </a:r>
            <a:r>
              <a:rPr lang="pt-BR" sz="2800" dirty="0"/>
              <a:t>Modelagem pode aparecer no </a:t>
            </a:r>
            <a:r>
              <a:rPr lang="pt-BR" sz="2800" dirty="0" smtClean="0"/>
              <a:t>currículo através de três meios principais:</a:t>
            </a:r>
          </a:p>
          <a:p>
            <a:r>
              <a:rPr lang="pt-BR" sz="2800" dirty="0" smtClean="0"/>
              <a:t>Projetos extensos (duração de semanas ou meses);</a:t>
            </a:r>
          </a:p>
          <a:p>
            <a:r>
              <a:rPr lang="pt-BR" sz="2800" dirty="0" smtClean="0"/>
              <a:t>Situações que possam requerer uma ou duas aulas;</a:t>
            </a:r>
          </a:p>
          <a:p>
            <a:r>
              <a:rPr lang="pt-BR" sz="2800" dirty="0" smtClean="0"/>
              <a:t>Atividade  mais simplificadas (que possam ser concluídas numa aula).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372019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As formas de implementar a Modelagem na sala de aula podem se organizar de diferentes maneiras: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Modelagem pode servir como motivação para a introdução de novos conceitos e/ou aplicar conhecimentos adquiridos anteriormente;</a:t>
            </a:r>
          </a:p>
          <a:p>
            <a:endParaRPr lang="pt-BR" dirty="0" smtClean="0"/>
          </a:p>
          <a:p>
            <a:r>
              <a:rPr lang="pt-BR" dirty="0" smtClean="0"/>
              <a:t>O aluno ou o professor podem escolher um tema e a formulação do problema não-matemático a ser modelado;</a:t>
            </a:r>
          </a:p>
          <a:p>
            <a:endParaRPr lang="pt-BR" dirty="0" smtClean="0"/>
          </a:p>
          <a:p>
            <a:r>
              <a:rPr lang="pt-BR" dirty="0" smtClean="0"/>
              <a:t>Modelagem pode estar integrada a um programa pré-definido ou constituir uma atividade extra.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0115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	</a:t>
            </a:r>
            <a:r>
              <a:rPr lang="pt-BR" dirty="0" err="1" smtClean="0"/>
              <a:t>Bassanezi</a:t>
            </a:r>
            <a:r>
              <a:rPr lang="pt-BR" dirty="0" smtClean="0"/>
              <a:t> e </a:t>
            </a:r>
            <a:r>
              <a:rPr lang="pt-BR" dirty="0" err="1" smtClean="0"/>
              <a:t>Biembengut</a:t>
            </a:r>
            <a:r>
              <a:rPr lang="pt-BR" dirty="0" smtClean="0"/>
              <a:t> (1997) dão-nos algumas pistas de como proceder nessa abordagem: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Escolher um tema central para ser desenvolvido pelos alunos;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Recolher dados gerais e quantitativos que ajudem na elaboração de hipóteses;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Elaborar problemas conforme interesse dos alunos;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Selecionar as variáveis essenciais envolvidas nos problemas e formulação das hipóteses;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Sistematização dos conceitos que serão utilizados na resolução;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Interpretação da solução;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Validação dos modelos.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6116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olhagem">
  <a:themeElements>
    <a:clrScheme name="Folhagem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lhagem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416</TotalTime>
  <Words>735</Words>
  <Application>Microsoft Office PowerPoint</Application>
  <PresentationFormat>Apresentação na tela (4:3)</PresentationFormat>
  <Paragraphs>178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Folhagem</vt:lpstr>
      <vt:lpstr>O Recurso a Modelos Matemáticos em sala de aula</vt:lpstr>
      <vt:lpstr>            O que pensam os professores sobre a Modelagem Matemática?</vt:lpstr>
      <vt:lpstr>1. Matemática e aplicações – uma tendência na Educação Matemática</vt:lpstr>
      <vt:lpstr>Slide 4</vt:lpstr>
      <vt:lpstr>Slide 5</vt:lpstr>
      <vt:lpstr>2. Modelagem Matemática no ensino-aprendizagem</vt:lpstr>
      <vt:lpstr>Slide 7</vt:lpstr>
      <vt:lpstr>Slide 8</vt:lpstr>
      <vt:lpstr>Slide 9</vt:lpstr>
      <vt:lpstr>Slide 10</vt:lpstr>
      <vt:lpstr>3. Modelagem e os professores de matemática</vt:lpstr>
      <vt:lpstr>Slide 12</vt:lpstr>
      <vt:lpstr>4. Objetivo do estudo</vt:lpstr>
      <vt:lpstr>5. Procedimentos metodológicos</vt:lpstr>
      <vt:lpstr>Slide 15</vt:lpstr>
      <vt:lpstr>Slide 16</vt:lpstr>
      <vt:lpstr>6. Resultados</vt:lpstr>
      <vt:lpstr>Slide 18</vt:lpstr>
      <vt:lpstr>Slide 19</vt:lpstr>
      <vt:lpstr>Slide 20</vt:lpstr>
      <vt:lpstr>Slide 21</vt:lpstr>
      <vt:lpstr>7. Considerações Finais</vt:lpstr>
      <vt:lpstr>Questionamentos: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Recurso a Modelos Matemáticos em sala de aula</dc:title>
  <dc:creator>Débora</dc:creator>
  <cp:lastModifiedBy>herbert</cp:lastModifiedBy>
  <cp:revision>55</cp:revision>
  <dcterms:created xsi:type="dcterms:W3CDTF">2014-11-03T19:26:27Z</dcterms:created>
  <dcterms:modified xsi:type="dcterms:W3CDTF">2014-11-10T22:37:23Z</dcterms:modified>
</cp:coreProperties>
</file>