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69" r:id="rId16"/>
    <p:sldId id="270" r:id="rId17"/>
    <p:sldId id="271" r:id="rId18"/>
    <p:sldId id="282" r:id="rId19"/>
    <p:sldId id="283" r:id="rId20"/>
    <p:sldId id="290" r:id="rId21"/>
    <p:sldId id="291" r:id="rId22"/>
    <p:sldId id="284" r:id="rId23"/>
    <p:sldId id="285" r:id="rId24"/>
    <p:sldId id="286" r:id="rId25"/>
    <p:sldId id="287" r:id="rId26"/>
    <p:sldId id="288" r:id="rId27"/>
    <p:sldId id="289" r:id="rId28"/>
    <p:sldId id="274" r:id="rId29"/>
    <p:sldId id="275" r:id="rId30"/>
    <p:sldId id="292" r:id="rId31"/>
    <p:sldId id="293" r:id="rId32"/>
    <p:sldId id="276" r:id="rId33"/>
    <p:sldId id="277" r:id="rId34"/>
    <p:sldId id="278" r:id="rId35"/>
    <p:sldId id="279"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3" autoAdjust="0"/>
  </p:normalViewPr>
  <p:slideViewPr>
    <p:cSldViewPr>
      <p:cViewPr varScale="1">
        <p:scale>
          <a:sx n="63" d="100"/>
          <a:sy n="63" d="100"/>
        </p:scale>
        <p:origin x="-103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60739-8C62-47F0-97B8-19F1776351D9}" type="datetimeFigureOut">
              <a:rPr lang="pt-BR" smtClean="0"/>
              <a:t>03/11/2014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621F3-B7C4-4883-901C-DED8760535C1}"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315BB393-7B59-4718-9C1E-931CD6056929}"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partir de finais da década de 1980, momento que se intensificaram as críticas às propostas do </a:t>
            </a:r>
            <a:r>
              <a:rPr lang="pt-BR" i="1" dirty="0" smtClean="0"/>
              <a:t>Movimento da Matemática Moderna</a:t>
            </a:r>
            <a:r>
              <a:rPr lang="pt-BR" dirty="0" smtClean="0"/>
              <a:t>, podemos perceber uma crescente ampliação de manifestações da participação da história em textos dirigidos à prática pedagógica de Matemática.</a:t>
            </a:r>
          </a:p>
          <a:p>
            <a:pPr>
              <a:buNone/>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15BB393-7B59-4718-9C1E-931CD6056929}" type="slidenum">
              <a:rPr lang="pt-BR" smtClean="0"/>
              <a:pPr/>
              <a:t>19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r>
              <a:rPr lang="pt-BR" dirty="0" smtClean="0"/>
              <a:t>Jones (1969) acredita na existência de três categorias de porquês que deveriam ser levadas em consideração por todos os que se propõem a ensinar Matemática:</a:t>
            </a:r>
          </a:p>
          <a:p>
            <a:r>
              <a:rPr lang="pt-BR" dirty="0" smtClean="0"/>
              <a:t>os porquês cronológicos</a:t>
            </a:r>
          </a:p>
          <a:p>
            <a:r>
              <a:rPr lang="pt-BR" dirty="0" smtClean="0"/>
              <a:t> os porquês lógicos</a:t>
            </a:r>
          </a:p>
          <a:p>
            <a:r>
              <a:rPr lang="pt-BR" dirty="0" smtClean="0"/>
              <a:t>os porquês pedagógicos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15BB393-7B59-4718-9C1E-931CD6056929}" type="slidenum">
              <a:rPr lang="pt-BR" smtClean="0"/>
              <a:pPr/>
              <a:t>23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r>
              <a:rPr lang="pt-BR" dirty="0" smtClean="0"/>
              <a:t>Alguns exemplos do porque </a:t>
            </a:r>
            <a:r>
              <a:rPr lang="pt-BR" dirty="0" err="1" smtClean="0"/>
              <a:t>Swetz</a:t>
            </a:r>
            <a:r>
              <a:rPr lang="pt-BR" dirty="0" smtClean="0"/>
              <a:t> (1989) acredita que os problemas históricos motivam:</a:t>
            </a:r>
          </a:p>
          <a:p>
            <a:r>
              <a:rPr lang="pt-BR" dirty="0" smtClean="0"/>
              <a:t>possibilitam o esclarecimento e o reforço de muitos conceitos, propriedades e métodos matemáticos são ensinados;</a:t>
            </a:r>
          </a:p>
          <a:p>
            <a:r>
              <a:rPr lang="pt-BR" dirty="0" smtClean="0"/>
              <a:t>constituem veículos de informação cultural e sociológica;</a:t>
            </a:r>
          </a:p>
          <a:p>
            <a:r>
              <a:rPr lang="pt-BR" dirty="0" smtClean="0"/>
              <a:t>refletem as preocupações práticas ou teóricas das diferentes culturas em diferentes momentos históricos;</a:t>
            </a:r>
          </a:p>
          <a:p>
            <a:r>
              <a:rPr lang="pt-BR" dirty="0" smtClean="0"/>
              <a:t>constituem meios de aferimento a habilidade matemática de nossos antepassados;</a:t>
            </a:r>
          </a:p>
          <a:p>
            <a:r>
              <a:rPr lang="pt-BR" dirty="0" smtClean="0"/>
              <a:t>permitem mostrar a existência de uma analogia ou continuidade entre os conceitos e processos matemáticos do passado e do presente.</a:t>
            </a:r>
          </a:p>
          <a:p>
            <a:endParaRPr lang="pt-BR" dirty="0"/>
          </a:p>
        </p:txBody>
      </p:sp>
      <p:sp>
        <p:nvSpPr>
          <p:cNvPr id="4" name="Espaço Reservado para Número de Slide 3"/>
          <p:cNvSpPr>
            <a:spLocks noGrp="1"/>
          </p:cNvSpPr>
          <p:nvPr>
            <p:ph type="sldNum" sz="quarter" idx="10"/>
          </p:nvPr>
        </p:nvSpPr>
        <p:spPr/>
        <p:txBody>
          <a:bodyPr/>
          <a:lstStyle/>
          <a:p>
            <a:fld id="{315BB393-7B59-4718-9C1E-931CD6056929}" type="slidenum">
              <a:rPr lang="pt-BR" smtClean="0"/>
              <a:pPr/>
              <a:t>25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Glaeser</a:t>
            </a:r>
            <a:r>
              <a:rPr lang="pt-BR" dirty="0" smtClean="0"/>
              <a:t> (1985) considera que o estudo dos obstáculos encontrados por representantes típicos da comunidade científica de épocas determinadas podem fornecer elementos para orientar as situações didáticas. (P. 55)</a:t>
            </a:r>
          </a:p>
          <a:p>
            <a:pPr>
              <a:buNone/>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15BB393-7B59-4718-9C1E-931CD6056929}" type="slidenum">
              <a:rPr lang="pt-BR" smtClean="0"/>
              <a:pPr/>
              <a:t>30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84A01C-825C-4FA9-BF9C-26B2F5724296}"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84A01C-825C-4FA9-BF9C-26B2F5724296}"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C484A01C-825C-4FA9-BF9C-26B2F5724296}"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C484A01C-825C-4FA9-BF9C-26B2F5724296}"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84A01C-825C-4FA9-BF9C-26B2F5724296}"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3A5D5727-BDD8-4C6F-A022-716CEAB2D3AD}" type="datetimeFigureOut">
              <a:rPr lang="pt-BR" smtClean="0"/>
              <a:pPr/>
              <a:t>03/11/2014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84A01C-825C-4FA9-BF9C-26B2F5724296}"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C484A01C-825C-4FA9-BF9C-26B2F5724296}"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C484A01C-825C-4FA9-BF9C-26B2F572429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84A01C-825C-4FA9-BF9C-26B2F572429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84A01C-825C-4FA9-BF9C-26B2F5724296}"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3A5D5727-BDD8-4C6F-A022-716CEAB2D3AD}" type="datetimeFigureOut">
              <a:rPr lang="pt-BR" smtClean="0"/>
              <a:pPr/>
              <a:t>03/11/2014</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C484A01C-825C-4FA9-BF9C-26B2F5724296}"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3A5D5727-BDD8-4C6F-A022-716CEAB2D3AD}" type="datetimeFigureOut">
              <a:rPr lang="pt-BR" smtClean="0"/>
              <a:pPr/>
              <a:t>03/11/2014</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A5D5727-BDD8-4C6F-A022-716CEAB2D3AD}" type="datetimeFigureOut">
              <a:rPr lang="pt-BR" smtClean="0"/>
              <a:pPr/>
              <a:t>03/11/2014</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84A01C-825C-4FA9-BF9C-26B2F5724296}"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Propostas e desafios</a:t>
            </a:r>
          </a:p>
          <a:p>
            <a:endParaRPr lang="pt-BR" dirty="0" smtClean="0"/>
          </a:p>
          <a:p>
            <a:r>
              <a:rPr lang="pt-BR" dirty="0" smtClean="0"/>
              <a:t>Antonio </a:t>
            </a:r>
            <a:r>
              <a:rPr lang="pt-BR" dirty="0" err="1" smtClean="0"/>
              <a:t>miguel</a:t>
            </a:r>
            <a:endParaRPr lang="pt-BR" dirty="0" smtClean="0"/>
          </a:p>
          <a:p>
            <a:r>
              <a:rPr lang="pt-BR" dirty="0" smtClean="0"/>
              <a:t>Maria </a:t>
            </a:r>
            <a:r>
              <a:rPr lang="pt-BR" dirty="0" err="1" smtClean="0"/>
              <a:t>ângela</a:t>
            </a:r>
            <a:endParaRPr lang="pt-BR" dirty="0" smtClean="0"/>
          </a:p>
          <a:p>
            <a:endParaRPr lang="pt-BR" dirty="0"/>
          </a:p>
        </p:txBody>
      </p:sp>
      <p:sp>
        <p:nvSpPr>
          <p:cNvPr id="2" name="Título 1"/>
          <p:cNvSpPr>
            <a:spLocks noGrp="1"/>
          </p:cNvSpPr>
          <p:nvPr>
            <p:ph type="ctrTitle"/>
          </p:nvPr>
        </p:nvSpPr>
        <p:spPr/>
        <p:txBody>
          <a:bodyPr>
            <a:normAutofit fontScale="90000"/>
          </a:bodyPr>
          <a:lstStyle/>
          <a:p>
            <a:r>
              <a:rPr lang="pt-BR" sz="3100" dirty="0" smtClean="0">
                <a:solidFill>
                  <a:schemeClr val="tx2">
                    <a:lumMod val="50000"/>
                  </a:schemeClr>
                </a:solidFill>
              </a:rPr>
              <a:t>Apresentação e Discussão do livro: </a:t>
            </a:r>
            <a:r>
              <a:rPr lang="pt-BR" dirty="0" smtClean="0"/>
              <a:t/>
            </a:r>
            <a:br>
              <a:rPr lang="pt-BR" dirty="0" smtClean="0"/>
            </a:br>
            <a:r>
              <a:rPr lang="pt-BR" dirty="0" smtClean="0"/>
              <a:t>História na Educação Matemática</a:t>
            </a:r>
            <a:endParaRPr lang="pt-BR" dirty="0"/>
          </a:p>
        </p:txBody>
      </p:sp>
      <p:sp>
        <p:nvSpPr>
          <p:cNvPr id="4" name="Retângulo 3"/>
          <p:cNvSpPr/>
          <p:nvPr/>
        </p:nvSpPr>
        <p:spPr>
          <a:xfrm>
            <a:off x="4824536" y="5661248"/>
            <a:ext cx="41399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t>Por: </a:t>
            </a:r>
          </a:p>
          <a:p>
            <a:r>
              <a:rPr lang="pt-BR" dirty="0" smtClean="0"/>
              <a:t>Ana Olívia</a:t>
            </a:r>
          </a:p>
          <a:p>
            <a:r>
              <a:rPr lang="pt-BR" dirty="0" smtClean="0"/>
              <a:t>Fabiana </a:t>
            </a:r>
            <a:r>
              <a:rPr lang="pt-BR" dirty="0" err="1" smtClean="0"/>
              <a:t>Bomfim</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A Matemática Escolar e os </a:t>
            </a:r>
            <a:br>
              <a:rPr lang="pt-BR" sz="2600" dirty="0" smtClean="0"/>
            </a:br>
            <a:r>
              <a:rPr lang="pt-BR" sz="2600" dirty="0" smtClean="0"/>
              <a:t>Métodos Matemáticos Historicamente Produzidos</a:t>
            </a:r>
            <a:endParaRPr lang="pt-BR" sz="2600" dirty="0"/>
          </a:p>
        </p:txBody>
      </p:sp>
      <p:sp>
        <p:nvSpPr>
          <p:cNvPr id="3" name="Espaço Reservado para Conteúdo 2"/>
          <p:cNvSpPr>
            <a:spLocks noGrp="1"/>
          </p:cNvSpPr>
          <p:nvPr>
            <p:ph sz="quarter" idx="1"/>
          </p:nvPr>
        </p:nvSpPr>
        <p:spPr/>
        <p:txBody>
          <a:bodyPr/>
          <a:lstStyle/>
          <a:p>
            <a:r>
              <a:rPr lang="pt-BR" dirty="0" smtClean="0"/>
              <a:t>Em livros didáticos de matemática brasileiros mais antigos, particularmente do final do século XIX e começo do XX, localizamos também a presença de elementos históricos. Nesses livros, encontramos, em geral em </a:t>
            </a:r>
            <a:r>
              <a:rPr lang="pt-BR" b="1" dirty="0" smtClean="0"/>
              <a:t>notas de rodapé</a:t>
            </a:r>
            <a:r>
              <a:rPr lang="pt-BR" dirty="0" smtClean="0"/>
              <a:t>, algumas observações ou comentários acerca de temas e personagens da história matemática.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A Matemática Escolar e os </a:t>
            </a:r>
            <a:br>
              <a:rPr lang="pt-BR" sz="2600" dirty="0" smtClean="0"/>
            </a:br>
            <a:r>
              <a:rPr lang="pt-BR" sz="2600" dirty="0" smtClean="0"/>
              <a:t>Métodos Matemáticos Historicamente Produzidos</a:t>
            </a:r>
            <a:endParaRPr lang="pt-BR" sz="2600" dirty="0"/>
          </a:p>
        </p:txBody>
      </p:sp>
      <p:sp>
        <p:nvSpPr>
          <p:cNvPr id="3" name="Espaço Reservado para Conteúdo 2"/>
          <p:cNvSpPr>
            <a:spLocks noGrp="1"/>
          </p:cNvSpPr>
          <p:nvPr>
            <p:ph sz="quarter" idx="1"/>
          </p:nvPr>
        </p:nvSpPr>
        <p:spPr/>
        <p:txBody>
          <a:bodyPr>
            <a:normAutofit/>
          </a:bodyPr>
          <a:lstStyle/>
          <a:p>
            <a:pPr algn="ctr">
              <a:buNone/>
            </a:pPr>
            <a:r>
              <a:rPr lang="pt-BR" sz="2100" b="1" dirty="0" smtClean="0"/>
              <a:t>PEREZ  Y MARIN,</a:t>
            </a:r>
            <a:r>
              <a:rPr lang="pt-BR" sz="2100" b="1" i="1" dirty="0" smtClean="0"/>
              <a:t> Elementos de Álgebra</a:t>
            </a:r>
            <a:r>
              <a:rPr lang="pt-BR" sz="2100" b="1" dirty="0" smtClean="0"/>
              <a:t>, 1928.</a:t>
            </a:r>
            <a:endParaRPr lang="pt-BR" sz="2100" dirty="0" smtClean="0"/>
          </a:p>
          <a:p>
            <a:pPr>
              <a:buNone/>
            </a:pPr>
            <a:r>
              <a:rPr lang="pt-BR" sz="2100" dirty="0" smtClean="0"/>
              <a:t>	Destaca-se  a preocupação do autor em informar o leitor acerca da origem de uma expressão, e muitas vezes o autor mostra atitudes reflexivas, onde partilha questionamentos e reflexões sobre o conceito discutido</a:t>
            </a:r>
            <a:r>
              <a:rPr lang="pt-BR" sz="2100" dirty="0" smtClean="0"/>
              <a:t>.</a:t>
            </a:r>
            <a:endParaRPr lang="pt-BR" sz="2100" dirty="0" smtClean="0"/>
          </a:p>
          <a:p>
            <a:endParaRPr lang="pt-BR" dirty="0"/>
          </a:p>
        </p:txBody>
      </p:sp>
      <p:sp>
        <p:nvSpPr>
          <p:cNvPr id="4" name="Retângulo 3"/>
          <p:cNvSpPr/>
          <p:nvPr/>
        </p:nvSpPr>
        <p:spPr>
          <a:xfrm>
            <a:off x="2843808" y="3573016"/>
            <a:ext cx="608416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smtClean="0"/>
              <a:t>A preocupação com a preservação de certos métodos históricos ou com certas concepções que foram historicamente produzidas também pode ser percebida </a:t>
            </a:r>
            <a:r>
              <a:rPr lang="pt-BR" sz="2200" dirty="0" smtClean="0"/>
              <a:t>em </a:t>
            </a:r>
            <a:r>
              <a:rPr lang="pt-BR" sz="2200" dirty="0" smtClean="0"/>
              <a:t>programas oficiais de Matemática entre finais do século XIX e começo do XX</a:t>
            </a:r>
            <a:r>
              <a:rPr lang="pt-BR" dirty="0" smtClean="0"/>
              <a:t>.</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Positivismo e Matemática Escolar</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BR" dirty="0" smtClean="0"/>
              <a:t>A influência do positivismo  no Brasil, particularmente entre finais do século XIX e começo do XX, seria um fator decisivo e reforçado de várias formas de participação da história em livros didáticos e propostas oficiais brasileiras.</a:t>
            </a:r>
          </a:p>
          <a:p>
            <a:r>
              <a:rPr lang="pt-BR" dirty="0" smtClean="0"/>
              <a:t>No seu curso de filosofia positiva, Auguste Comte se manifestava com relação a matemática escolar:</a:t>
            </a:r>
          </a:p>
          <a:p>
            <a:pPr>
              <a:buNone/>
            </a:pPr>
            <a:r>
              <a:rPr lang="pt-BR" dirty="0" smtClean="0"/>
              <a:t>	[...] toda ciência pode ser exposta mediante dois caminhos essencialmente distintos: o caminho histórico e o caminho dogmático. Qualquer outro modo de exposição não será mais do que combinação desses caminhos. (COMTE, 1978, p. 27</a:t>
            </a:r>
            <a:r>
              <a:rPr lang="pt-BR" dirty="0" smtClean="0"/>
              <a:t>)</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Positivismo e Matemática Escolar</a:t>
            </a:r>
            <a:endParaRPr lang="pt-BR" dirty="0"/>
          </a:p>
        </p:txBody>
      </p:sp>
      <p:sp>
        <p:nvSpPr>
          <p:cNvPr id="3" name="Espaço Reservado para Conteúdo 2"/>
          <p:cNvSpPr>
            <a:spLocks noGrp="1"/>
          </p:cNvSpPr>
          <p:nvPr>
            <p:ph sz="quarter" idx="1"/>
          </p:nvPr>
        </p:nvSpPr>
        <p:spPr/>
        <p:txBody>
          <a:bodyPr/>
          <a:lstStyle/>
          <a:p>
            <a:pPr algn="ctr">
              <a:buNone/>
            </a:pPr>
            <a:r>
              <a:rPr lang="pt-BR" sz="2100" b="1" dirty="0" smtClean="0"/>
              <a:t>CLUADE CLAIRAUT,</a:t>
            </a:r>
            <a:r>
              <a:rPr lang="pt-BR" sz="2100" b="1" i="1" dirty="0" smtClean="0"/>
              <a:t> </a:t>
            </a:r>
            <a:r>
              <a:rPr lang="pt-BR" sz="2100" b="1" i="1" dirty="0" err="1" smtClean="0"/>
              <a:t>Eleménts</a:t>
            </a:r>
            <a:r>
              <a:rPr lang="pt-BR" sz="2100" b="1" i="1" dirty="0" smtClean="0"/>
              <a:t> de </a:t>
            </a:r>
            <a:r>
              <a:rPr lang="pt-BR" sz="2100" b="1" i="1" dirty="0" err="1" smtClean="0"/>
              <a:t>Géométrie</a:t>
            </a:r>
            <a:r>
              <a:rPr lang="pt-BR" sz="2100" b="1" dirty="0" smtClean="0"/>
              <a:t>, 1741.</a:t>
            </a:r>
            <a:endParaRPr lang="pt-BR" sz="2100" dirty="0" smtClean="0"/>
          </a:p>
          <a:p>
            <a:pPr>
              <a:buNone/>
            </a:pPr>
            <a:r>
              <a:rPr lang="pt-BR" sz="2100" dirty="0" smtClean="0"/>
              <a:t>	Tomou a história como fio orientador da produção de sua obra, tendo em vista produzir uma obra que pudesse ao mesmo tempo </a:t>
            </a:r>
            <a:r>
              <a:rPr lang="pt-BR" sz="2100" i="1" dirty="0" smtClean="0"/>
              <a:t>interessar </a:t>
            </a:r>
            <a:r>
              <a:rPr lang="pt-BR" sz="2100" dirty="0" smtClean="0"/>
              <a:t>e </a:t>
            </a:r>
            <a:r>
              <a:rPr lang="pt-BR" sz="2100" i="1" dirty="0" smtClean="0"/>
              <a:t>esclarecer</a:t>
            </a:r>
            <a:r>
              <a:rPr lang="pt-BR" sz="2100" dirty="0" smtClean="0"/>
              <a:t> aqueles que estariam iniciando seus estudos em geometria. </a:t>
            </a:r>
          </a:p>
          <a:p>
            <a:pPr>
              <a:buNone/>
            </a:pPr>
            <a:r>
              <a:rPr lang="pt-BR" sz="1000" dirty="0" smtClean="0"/>
              <a:t>	</a:t>
            </a:r>
          </a:p>
          <a:p>
            <a:pPr>
              <a:buNone/>
            </a:pPr>
            <a:r>
              <a:rPr lang="pt-BR" dirty="0" smtClean="0"/>
              <a:t>	</a:t>
            </a:r>
            <a:r>
              <a:rPr lang="pt-BR" sz="2100" dirty="0" smtClean="0"/>
              <a:t>Essa decisão teria levado muitos autores a considerar </a:t>
            </a:r>
            <a:r>
              <a:rPr lang="pt-BR" sz="2100" dirty="0" err="1" smtClean="0"/>
              <a:t>Clairaut</a:t>
            </a:r>
            <a:r>
              <a:rPr lang="pt-BR" sz="2100" dirty="0" smtClean="0"/>
              <a:t> como o primeiro autor que utilizaria o “princípio genético” no ensino de matemática</a:t>
            </a:r>
            <a:r>
              <a:rPr lang="pt-BR" sz="2100" dirty="0" smtClean="0"/>
              <a:t>.</a:t>
            </a:r>
            <a:endParaRPr lang="pt-BR" sz="2100" dirty="0"/>
          </a:p>
        </p:txBody>
      </p:sp>
      <p:sp>
        <p:nvSpPr>
          <p:cNvPr id="5" name="Retângulo 4"/>
          <p:cNvSpPr/>
          <p:nvPr/>
        </p:nvSpPr>
        <p:spPr>
          <a:xfrm>
            <a:off x="2843808" y="3212976"/>
            <a:ext cx="6156176"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dirty="0" smtClean="0"/>
              <a:t>Esse “princípio genético” considera que todo indivíduo, em sua construção particular do conhecimento, passaria pelos mesmos estágios que a humanidade teria passado na construção desse conhecimento.</a:t>
            </a:r>
            <a:endParaRPr lang="pt-B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Positivismo e Matemática Escolar</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 O educador deve fazer a criança passar novamente por onde passaram seus antepassados; mais rapidamente, mas sem omitir etapa. Por essa razão, a história da ciência deve ser nosso primeiro guia” (</a:t>
            </a:r>
            <a:r>
              <a:rPr lang="pt-BR" i="1" dirty="0" smtClean="0"/>
              <a:t>apud</a:t>
            </a:r>
            <a:r>
              <a:rPr lang="pt-BR" dirty="0" smtClean="0"/>
              <a:t> Roxo, 1929, p. 10) (P. 41)</a:t>
            </a:r>
          </a:p>
          <a:p>
            <a:pPr>
              <a:buNone/>
            </a:pPr>
            <a:endParaRPr lang="pt-BR" dirty="0" smtClean="0"/>
          </a:p>
          <a:p>
            <a:pPr algn="ctr">
              <a:buNone/>
            </a:pPr>
            <a:r>
              <a:rPr lang="pt-BR" sz="2100" b="1" dirty="0" smtClean="0"/>
              <a:t>EUCLIDES DE MEDEIROS GUIMARÃES ROXO,</a:t>
            </a:r>
            <a:r>
              <a:rPr lang="pt-BR" sz="2100" b="1" i="1" dirty="0" smtClean="0"/>
              <a:t> </a:t>
            </a:r>
          </a:p>
          <a:p>
            <a:pPr algn="ctr">
              <a:buNone/>
            </a:pPr>
            <a:r>
              <a:rPr lang="pt-BR" sz="2100" b="1" i="1" dirty="0" smtClean="0"/>
              <a:t>Curso de </a:t>
            </a:r>
            <a:r>
              <a:rPr lang="pt-BR" sz="2100" b="1" i="1" dirty="0" err="1" smtClean="0"/>
              <a:t>Mathematica</a:t>
            </a:r>
            <a:r>
              <a:rPr lang="pt-BR" sz="2100" b="1" i="1" dirty="0" smtClean="0"/>
              <a:t> Elementar</a:t>
            </a:r>
            <a:r>
              <a:rPr lang="pt-BR" sz="2100" b="1" dirty="0" smtClean="0"/>
              <a:t>, v. 1, 1929.</a:t>
            </a:r>
            <a:endParaRPr lang="pt-BR" sz="2100" dirty="0" smtClean="0"/>
          </a:p>
          <a:p>
            <a:pPr>
              <a:buNone/>
            </a:pPr>
            <a:r>
              <a:rPr lang="pt-BR" sz="2100" dirty="0" smtClean="0"/>
              <a:t>	Verifica-se o uso do “princípio genético” para a elaboração de sua obra. Intercalam-se textos com exercícios. Em alguns momentos apresenta situações cotidianas. Além disso o livro apresenta algumas notas históricas, integradas a um capítulo ou ao seu final. </a:t>
            </a:r>
            <a:endParaRPr lang="pt-BR" sz="2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chemeClr val="accent1">
                    <a:lumMod val="75000"/>
                  </a:schemeClr>
                </a:solidFill>
              </a:rPr>
              <a:t>Perspectivas</a:t>
            </a:r>
            <a:r>
              <a:rPr lang="en-US" dirty="0" smtClean="0">
                <a:solidFill>
                  <a:schemeClr val="accent1">
                    <a:lumMod val="75000"/>
                  </a:schemeClr>
                </a:solidFill>
              </a:rPr>
              <a:t> </a:t>
            </a:r>
            <a:r>
              <a:rPr lang="en-US" dirty="0" err="1" smtClean="0">
                <a:solidFill>
                  <a:schemeClr val="accent1">
                    <a:lumMod val="75000"/>
                  </a:schemeClr>
                </a:solidFill>
              </a:rPr>
              <a:t>Teóricas</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normAutofit/>
          </a:bodyPr>
          <a:lstStyle/>
          <a:p>
            <a:r>
              <a:rPr lang="en-US" sz="2500" dirty="0" err="1" smtClean="0"/>
              <a:t>Objetivo</a:t>
            </a:r>
            <a:r>
              <a:rPr lang="en-US" sz="2500" dirty="0" smtClean="0"/>
              <a:t>: </a:t>
            </a:r>
            <a:r>
              <a:rPr lang="en-US" sz="2500" dirty="0" err="1" smtClean="0"/>
              <a:t>fundamentar</a:t>
            </a:r>
            <a:r>
              <a:rPr lang="en-US" sz="2500" dirty="0" smtClean="0"/>
              <a:t> </a:t>
            </a:r>
            <a:r>
              <a:rPr lang="en-US" sz="2500" dirty="0" err="1" smtClean="0"/>
              <a:t>os</a:t>
            </a:r>
            <a:r>
              <a:rPr lang="en-US" sz="2500" dirty="0" smtClean="0"/>
              <a:t> </a:t>
            </a:r>
            <a:r>
              <a:rPr lang="en-US" sz="2500" dirty="0" err="1" smtClean="0"/>
              <a:t>pontos</a:t>
            </a:r>
            <a:r>
              <a:rPr lang="en-US" sz="2500" dirty="0" smtClean="0"/>
              <a:t> de vista </a:t>
            </a:r>
            <a:r>
              <a:rPr lang="en-US" sz="2500" dirty="0" err="1" smtClean="0"/>
              <a:t>acerca</a:t>
            </a:r>
            <a:r>
              <a:rPr lang="en-US" sz="2500" dirty="0" smtClean="0"/>
              <a:t> </a:t>
            </a:r>
            <a:r>
              <a:rPr lang="en-US" sz="2500" dirty="0" err="1" smtClean="0"/>
              <a:t>da</a:t>
            </a:r>
            <a:r>
              <a:rPr lang="en-US" sz="2500" dirty="0" smtClean="0"/>
              <a:t> </a:t>
            </a:r>
            <a:r>
              <a:rPr lang="en-US" sz="2500" dirty="0" err="1" smtClean="0"/>
              <a:t>participação</a:t>
            </a:r>
            <a:r>
              <a:rPr lang="en-US" sz="2500" dirty="0" smtClean="0"/>
              <a:t> </a:t>
            </a:r>
            <a:r>
              <a:rPr lang="en-US" sz="2500" dirty="0" err="1" smtClean="0"/>
              <a:t>da</a:t>
            </a:r>
            <a:r>
              <a:rPr lang="en-US" sz="2500" dirty="0" smtClean="0"/>
              <a:t> </a:t>
            </a:r>
            <a:r>
              <a:rPr lang="en-US" sz="2500" dirty="0" err="1" smtClean="0"/>
              <a:t>história</a:t>
            </a:r>
            <a:r>
              <a:rPr lang="en-US" sz="2500" dirty="0" smtClean="0"/>
              <a:t> </a:t>
            </a:r>
            <a:r>
              <a:rPr lang="en-US" sz="2500" dirty="0" err="1" smtClean="0"/>
              <a:t>na</a:t>
            </a:r>
            <a:r>
              <a:rPr lang="en-US" sz="2500" dirty="0" smtClean="0"/>
              <a:t> </a:t>
            </a:r>
            <a:r>
              <a:rPr lang="en-US" sz="2500" dirty="0" err="1" smtClean="0"/>
              <a:t>educação</a:t>
            </a:r>
            <a:r>
              <a:rPr lang="en-US" sz="2500" dirty="0" smtClean="0"/>
              <a:t> </a:t>
            </a:r>
            <a:r>
              <a:rPr lang="en-US" sz="2500" dirty="0" err="1" smtClean="0"/>
              <a:t>matemática</a:t>
            </a:r>
            <a:r>
              <a:rPr lang="en-US" sz="2500" dirty="0" smtClean="0"/>
              <a:t> </a:t>
            </a:r>
            <a:r>
              <a:rPr lang="en-US" sz="2500" dirty="0" err="1" smtClean="0"/>
              <a:t>através</a:t>
            </a:r>
            <a:r>
              <a:rPr lang="en-US" sz="2500" dirty="0" smtClean="0"/>
              <a:t> de </a:t>
            </a:r>
            <a:r>
              <a:rPr lang="en-US" sz="2500" dirty="0" err="1" smtClean="0"/>
              <a:t>perspectivas</a:t>
            </a:r>
            <a:r>
              <a:rPr lang="en-US" sz="2500" dirty="0" smtClean="0"/>
              <a:t> </a:t>
            </a:r>
            <a:r>
              <a:rPr lang="en-US" sz="2500" dirty="0" err="1" smtClean="0"/>
              <a:t>teóricas</a:t>
            </a:r>
            <a:r>
              <a:rPr lang="en-US" sz="2500" dirty="0" smtClean="0"/>
              <a:t> </a:t>
            </a:r>
            <a:r>
              <a:rPr lang="en-US" sz="2500" dirty="0" err="1" smtClean="0"/>
              <a:t>definidas</a:t>
            </a:r>
            <a:r>
              <a:rPr lang="en-US" sz="2500" dirty="0" smtClean="0"/>
              <a:t>. </a:t>
            </a:r>
            <a:endParaRPr lang="pt-BR"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smtClean="0">
                <a:solidFill>
                  <a:schemeClr val="accent1">
                    <a:lumMod val="75000"/>
                  </a:schemeClr>
                </a:solidFill>
              </a:rPr>
              <a:t/>
            </a:r>
            <a:br>
              <a:rPr lang="en-US" dirty="0" smtClean="0">
                <a:solidFill>
                  <a:schemeClr val="accent1">
                    <a:lumMod val="75000"/>
                  </a:schemeClr>
                </a:solidFill>
              </a:rPr>
            </a:br>
            <a:r>
              <a:rPr lang="en-US" dirty="0" err="1" smtClean="0">
                <a:solidFill>
                  <a:schemeClr val="accent1">
                    <a:lumMod val="75000"/>
                  </a:schemeClr>
                </a:solidFill>
              </a:rPr>
              <a:t>Perspectivas</a:t>
            </a:r>
            <a:r>
              <a:rPr lang="en-US" dirty="0" smtClean="0">
                <a:solidFill>
                  <a:schemeClr val="accent1">
                    <a:lumMod val="75000"/>
                  </a:schemeClr>
                </a:solidFill>
              </a:rPr>
              <a:t> </a:t>
            </a:r>
            <a:r>
              <a:rPr lang="en-US" dirty="0" err="1" smtClean="0">
                <a:solidFill>
                  <a:schemeClr val="accent1">
                    <a:lumMod val="75000"/>
                  </a:schemeClr>
                </a:solidFill>
              </a:rPr>
              <a:t>Teóricas</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Evolucionista</a:t>
            </a:r>
            <a:r>
              <a:rPr lang="en-US" dirty="0" smtClean="0">
                <a:solidFill>
                  <a:schemeClr val="accent1">
                    <a:lumMod val="75000"/>
                  </a:schemeClr>
                </a:solidFill>
              </a:rPr>
              <a:t> Linear</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normAutofit fontScale="92500" lnSpcReduction="10000"/>
          </a:bodyPr>
          <a:lstStyle/>
          <a:p>
            <a:r>
              <a:rPr lang="en-US" dirty="0" err="1" smtClean="0"/>
              <a:t>Baseado</a:t>
            </a:r>
            <a:r>
              <a:rPr lang="en-US" dirty="0" smtClean="0"/>
              <a:t> </a:t>
            </a:r>
            <a:r>
              <a:rPr lang="en-US" dirty="0" err="1" smtClean="0"/>
              <a:t>nos</a:t>
            </a:r>
            <a:r>
              <a:rPr lang="en-US" dirty="0" smtClean="0"/>
              <a:t> </a:t>
            </a:r>
            <a:r>
              <a:rPr lang="en-US" dirty="0" err="1" smtClean="0"/>
              <a:t>trabalhos</a:t>
            </a:r>
            <a:r>
              <a:rPr lang="en-US" dirty="0" smtClean="0"/>
              <a:t> de Ernst Haeckel.</a:t>
            </a:r>
          </a:p>
          <a:p>
            <a:r>
              <a:rPr lang="en-US" dirty="0" err="1" smtClean="0"/>
              <a:t>Tudo</a:t>
            </a:r>
            <a:r>
              <a:rPr lang="en-US" dirty="0" smtClean="0"/>
              <a:t> se </a:t>
            </a:r>
            <a:r>
              <a:rPr lang="en-US" dirty="0" err="1" smtClean="0"/>
              <a:t>passa</a:t>
            </a:r>
            <a:r>
              <a:rPr lang="en-US" dirty="0" smtClean="0"/>
              <a:t> </a:t>
            </a:r>
            <a:r>
              <a:rPr lang="en-US" dirty="0" err="1" smtClean="0"/>
              <a:t>como</a:t>
            </a:r>
            <a:r>
              <a:rPr lang="en-US" dirty="0" smtClean="0"/>
              <a:t> se a </a:t>
            </a:r>
            <a:r>
              <a:rPr lang="en-US" dirty="0" err="1" smtClean="0"/>
              <a:t>produção</a:t>
            </a:r>
            <a:r>
              <a:rPr lang="en-US" dirty="0" smtClean="0"/>
              <a:t> cultural do </a:t>
            </a:r>
            <a:r>
              <a:rPr lang="en-US" dirty="0" err="1" smtClean="0"/>
              <a:t>passado</a:t>
            </a:r>
            <a:r>
              <a:rPr lang="en-US" dirty="0" smtClean="0"/>
              <a:t> </a:t>
            </a:r>
            <a:r>
              <a:rPr lang="en-US" dirty="0" err="1" smtClean="0"/>
              <a:t>tivesse</a:t>
            </a:r>
            <a:r>
              <a:rPr lang="en-US" dirty="0" smtClean="0"/>
              <a:t> o </a:t>
            </a:r>
            <a:r>
              <a:rPr lang="en-US" dirty="0" err="1" smtClean="0"/>
              <a:t>poder</a:t>
            </a:r>
            <a:r>
              <a:rPr lang="en-US" dirty="0" smtClean="0"/>
              <a:t> de </a:t>
            </a:r>
            <a:r>
              <a:rPr lang="en-US" dirty="0" err="1" smtClean="0"/>
              <a:t>projetar</a:t>
            </a:r>
            <a:r>
              <a:rPr lang="en-US" dirty="0" smtClean="0"/>
              <a:t>-se </a:t>
            </a:r>
            <a:r>
              <a:rPr lang="en-US" dirty="0" err="1" smtClean="0"/>
              <a:t>biologicamente</a:t>
            </a:r>
            <a:r>
              <a:rPr lang="en-US" dirty="0" smtClean="0"/>
              <a:t> (e </a:t>
            </a:r>
            <a:r>
              <a:rPr lang="en-US" dirty="0" err="1" smtClean="0"/>
              <a:t>cronologicamente</a:t>
            </a:r>
            <a:r>
              <a:rPr lang="en-US" dirty="0" smtClean="0"/>
              <a:t>, </a:t>
            </a:r>
            <a:r>
              <a:rPr lang="en-US" dirty="0" err="1" smtClean="0"/>
              <a:t>por</a:t>
            </a:r>
            <a:r>
              <a:rPr lang="en-US" dirty="0" smtClean="0"/>
              <a:t> se </a:t>
            </a:r>
            <a:r>
              <a:rPr lang="en-US" dirty="0" err="1" smtClean="0"/>
              <a:t>ter</a:t>
            </a:r>
            <a:r>
              <a:rPr lang="en-US" dirty="0" smtClean="0"/>
              <a:t> </a:t>
            </a:r>
            <a:r>
              <a:rPr lang="en-US" dirty="0" err="1" smtClean="0"/>
              <a:t>uma</a:t>
            </a:r>
            <a:r>
              <a:rPr lang="en-US" dirty="0" smtClean="0"/>
              <a:t> </a:t>
            </a:r>
            <a:r>
              <a:rPr lang="en-US" dirty="0" err="1" smtClean="0"/>
              <a:t>concepção</a:t>
            </a:r>
            <a:r>
              <a:rPr lang="en-US" dirty="0" smtClean="0"/>
              <a:t> </a:t>
            </a:r>
            <a:r>
              <a:rPr lang="en-US" dirty="0" err="1" smtClean="0"/>
              <a:t>evolutiva</a:t>
            </a:r>
            <a:r>
              <a:rPr lang="en-US" dirty="0" smtClean="0"/>
              <a:t> </a:t>
            </a:r>
            <a:r>
              <a:rPr lang="en-US" dirty="0" err="1" smtClean="0"/>
              <a:t>da</a:t>
            </a:r>
            <a:r>
              <a:rPr lang="en-US" dirty="0" smtClean="0"/>
              <a:t> </a:t>
            </a:r>
            <a:r>
              <a:rPr lang="en-US" dirty="0" err="1" smtClean="0"/>
              <a:t>filogenia</a:t>
            </a:r>
            <a:r>
              <a:rPr lang="en-US" dirty="0" smtClean="0"/>
              <a:t>), </a:t>
            </a:r>
            <a:r>
              <a:rPr lang="en-US" dirty="0" err="1" smtClean="0"/>
              <a:t>sobre</a:t>
            </a:r>
            <a:r>
              <a:rPr lang="en-US" dirty="0" smtClean="0"/>
              <a:t> o </a:t>
            </a:r>
            <a:r>
              <a:rPr lang="en-US" dirty="0" err="1" smtClean="0"/>
              <a:t>presente</a:t>
            </a:r>
            <a:r>
              <a:rPr lang="en-US" dirty="0" smtClean="0"/>
              <a:t> e </a:t>
            </a:r>
            <a:r>
              <a:rPr lang="en-US" dirty="0" err="1" smtClean="0"/>
              <a:t>determinar</a:t>
            </a:r>
            <a:r>
              <a:rPr lang="en-US" dirty="0" smtClean="0"/>
              <a:t>, de </a:t>
            </a:r>
            <a:r>
              <a:rPr lang="en-US" dirty="0" err="1" smtClean="0"/>
              <a:t>algum</a:t>
            </a:r>
            <a:r>
              <a:rPr lang="en-US" dirty="0" smtClean="0"/>
              <a:t> </a:t>
            </a:r>
            <a:r>
              <a:rPr lang="en-US" dirty="0" err="1" smtClean="0"/>
              <a:t>modo</a:t>
            </a:r>
            <a:r>
              <a:rPr lang="en-US" dirty="0" smtClean="0"/>
              <a:t>, o </a:t>
            </a:r>
            <a:r>
              <a:rPr lang="en-US" dirty="0" err="1" smtClean="0"/>
              <a:t>seu</a:t>
            </a:r>
            <a:r>
              <a:rPr lang="en-US" dirty="0" smtClean="0"/>
              <a:t> </a:t>
            </a:r>
            <a:r>
              <a:rPr lang="en-US" dirty="0" err="1" smtClean="0"/>
              <a:t>curso</a:t>
            </a:r>
            <a:r>
              <a:rPr lang="en-US" dirty="0" smtClean="0"/>
              <a:t>.</a:t>
            </a:r>
          </a:p>
          <a:p>
            <a:r>
              <a:rPr lang="en-US" dirty="0" smtClean="0"/>
              <a:t>A </a:t>
            </a:r>
            <a:r>
              <a:rPr lang="en-US" dirty="0" err="1" smtClean="0"/>
              <a:t>Matemática</a:t>
            </a:r>
            <a:r>
              <a:rPr lang="en-US" dirty="0" smtClean="0"/>
              <a:t> </a:t>
            </a:r>
            <a:r>
              <a:rPr lang="en-US" dirty="0" err="1" smtClean="0"/>
              <a:t>constiruiria</a:t>
            </a:r>
            <a:r>
              <a:rPr lang="en-US" dirty="0" smtClean="0"/>
              <a:t> </a:t>
            </a:r>
            <a:r>
              <a:rPr lang="en-US" dirty="0" err="1" smtClean="0"/>
              <a:t>meramente</a:t>
            </a:r>
            <a:r>
              <a:rPr lang="en-US" dirty="0" smtClean="0"/>
              <a:t> um </a:t>
            </a:r>
            <a:r>
              <a:rPr lang="en-US" dirty="0" err="1" smtClean="0"/>
              <a:t>corpo</a:t>
            </a:r>
            <a:r>
              <a:rPr lang="en-US" dirty="0" smtClean="0"/>
              <a:t> </a:t>
            </a:r>
            <a:r>
              <a:rPr lang="en-US" dirty="0" err="1" smtClean="0"/>
              <a:t>cumulativo</a:t>
            </a:r>
            <a:r>
              <a:rPr lang="en-US" dirty="0" smtClean="0"/>
              <a:t> </a:t>
            </a:r>
            <a:r>
              <a:rPr lang="en-US" dirty="0" err="1" smtClean="0"/>
              <a:t>prévio</a:t>
            </a:r>
            <a:r>
              <a:rPr lang="en-US" dirty="0" smtClean="0"/>
              <a:t> e </a:t>
            </a:r>
            <a:r>
              <a:rPr lang="en-US" dirty="0" err="1" smtClean="0"/>
              <a:t>sequenciado</a:t>
            </a:r>
            <a:r>
              <a:rPr lang="en-US" dirty="0" smtClean="0"/>
              <a:t> de </a:t>
            </a:r>
            <a:r>
              <a:rPr lang="en-US" dirty="0" err="1" smtClean="0"/>
              <a:t>conhecimentos</a:t>
            </a:r>
            <a:r>
              <a:rPr lang="en-US" dirty="0" smtClean="0"/>
              <a:t> </a:t>
            </a:r>
            <a:r>
              <a:rPr lang="en-US" dirty="0" err="1" smtClean="0"/>
              <a:t>produzidos</a:t>
            </a:r>
            <a:r>
              <a:rPr lang="en-US" dirty="0" smtClean="0"/>
              <a:t>, </a:t>
            </a:r>
            <a:r>
              <a:rPr lang="en-US" dirty="0" err="1" smtClean="0"/>
              <a:t>cada</a:t>
            </a:r>
            <a:r>
              <a:rPr lang="en-US" dirty="0" smtClean="0"/>
              <a:t> um </a:t>
            </a:r>
            <a:r>
              <a:rPr lang="en-US" dirty="0" err="1" smtClean="0"/>
              <a:t>em</a:t>
            </a:r>
            <a:r>
              <a:rPr lang="en-US" dirty="0" smtClean="0"/>
              <a:t> um tempo </a:t>
            </a:r>
            <a:r>
              <a:rPr lang="en-US" dirty="0" err="1" smtClean="0"/>
              <a:t>determinado</a:t>
            </a:r>
            <a:r>
              <a:rPr lang="en-US" dirty="0" smtClean="0"/>
              <a:t>, </a:t>
            </a:r>
            <a:r>
              <a:rPr lang="en-US" dirty="0" err="1" smtClean="0"/>
              <a:t>que</a:t>
            </a:r>
            <a:r>
              <a:rPr lang="en-US" dirty="0" smtClean="0"/>
              <a:t> </a:t>
            </a:r>
            <a:r>
              <a:rPr lang="en-US" dirty="0" err="1" smtClean="0"/>
              <a:t>deveria</a:t>
            </a:r>
            <a:r>
              <a:rPr lang="en-US" dirty="0" smtClean="0"/>
              <a:t> ser </a:t>
            </a:r>
            <a:r>
              <a:rPr lang="en-US" dirty="0" err="1" smtClean="0"/>
              <a:t>administrado</a:t>
            </a:r>
            <a:r>
              <a:rPr lang="en-US" dirty="0" smtClean="0"/>
              <a:t> </a:t>
            </a:r>
            <a:r>
              <a:rPr lang="en-US" dirty="0" err="1" smtClean="0"/>
              <a:t>em</a:t>
            </a:r>
            <a:r>
              <a:rPr lang="en-US" dirty="0" smtClean="0"/>
              <a:t> </a:t>
            </a:r>
            <a:r>
              <a:rPr lang="en-US" dirty="0" err="1" smtClean="0"/>
              <a:t>etapas</a:t>
            </a:r>
            <a:r>
              <a:rPr lang="en-US" dirty="0" smtClean="0"/>
              <a:t> </a:t>
            </a:r>
            <a:r>
              <a:rPr lang="en-US" dirty="0" err="1" smtClean="0"/>
              <a:t>cronologicamente</a:t>
            </a:r>
            <a:r>
              <a:rPr lang="en-US" dirty="0" smtClean="0"/>
              <a:t> </a:t>
            </a:r>
            <a:r>
              <a:rPr lang="en-US" dirty="0" err="1" smtClean="0"/>
              <a:t>sequenciadas</a:t>
            </a:r>
            <a:r>
              <a:rPr lang="en-US" dirty="0" smtClean="0"/>
              <a:t>, </a:t>
            </a:r>
            <a:r>
              <a:rPr lang="en-US" dirty="0" err="1" smtClean="0"/>
              <a:t>hierarquizadas</a:t>
            </a:r>
            <a:r>
              <a:rPr lang="en-US" dirty="0" smtClean="0"/>
              <a:t> e </a:t>
            </a:r>
            <a:r>
              <a:rPr lang="en-US" dirty="0" err="1" smtClean="0"/>
              <a:t>qualitativamente</a:t>
            </a:r>
            <a:r>
              <a:rPr lang="en-US" dirty="0" smtClean="0"/>
              <a:t> </a:t>
            </a:r>
            <a:r>
              <a:rPr lang="en-US" dirty="0" err="1" smtClean="0"/>
              <a:t>distintas</a:t>
            </a:r>
            <a:r>
              <a:rPr lang="en-US" dirty="0" smtClean="0"/>
              <a:t> </a:t>
            </a:r>
            <a:r>
              <a:rPr lang="en-US" dirty="0" err="1" smtClean="0"/>
              <a:t>durante</a:t>
            </a:r>
            <a:r>
              <a:rPr lang="en-US" dirty="0" smtClean="0"/>
              <a:t> o </a:t>
            </a:r>
            <a:r>
              <a:rPr lang="en-US" dirty="0" err="1" smtClean="0"/>
              <a:t>processo</a:t>
            </a:r>
            <a:r>
              <a:rPr lang="en-US" dirty="0" smtClean="0"/>
              <a:t> de </a:t>
            </a:r>
            <a:r>
              <a:rPr lang="en-US" dirty="0" err="1" smtClean="0"/>
              <a:t>ensino-aprendizagem</a:t>
            </a:r>
            <a:r>
              <a:rPr lang="en-US" dirty="0" smtClean="0"/>
              <a:t>.</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rmAutofit fontScale="90000"/>
          </a:bodyPr>
          <a:lstStyle/>
          <a:p>
            <a:r>
              <a:rPr lang="en-US" dirty="0" err="1" smtClean="0">
                <a:solidFill>
                  <a:schemeClr val="accent1">
                    <a:lumMod val="75000"/>
                  </a:schemeClr>
                </a:solidFill>
              </a:rPr>
              <a:t>Perspectivas</a:t>
            </a:r>
            <a:r>
              <a:rPr lang="en-US" dirty="0" smtClean="0">
                <a:solidFill>
                  <a:schemeClr val="accent1">
                    <a:lumMod val="75000"/>
                  </a:schemeClr>
                </a:solidFill>
              </a:rPr>
              <a:t> </a:t>
            </a:r>
            <a:r>
              <a:rPr lang="en-US" dirty="0" err="1" smtClean="0">
                <a:solidFill>
                  <a:schemeClr val="accent1">
                    <a:lumMod val="75000"/>
                  </a:schemeClr>
                </a:solidFill>
              </a:rPr>
              <a:t>Teóricas</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Evolucionista</a:t>
            </a:r>
            <a:r>
              <a:rPr lang="en-US" dirty="0" smtClean="0">
                <a:solidFill>
                  <a:schemeClr val="accent1">
                    <a:lumMod val="75000"/>
                  </a:schemeClr>
                </a:solidFill>
              </a:rPr>
              <a:t> Linear</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lstStyle/>
          <a:p>
            <a:r>
              <a:rPr lang="en-US" dirty="0" smtClean="0"/>
              <a:t>O </a:t>
            </a:r>
            <a:r>
              <a:rPr lang="en-US" dirty="0" err="1" smtClean="0"/>
              <a:t>recurso</a:t>
            </a:r>
            <a:r>
              <a:rPr lang="en-US" dirty="0" smtClean="0"/>
              <a:t> à </a:t>
            </a:r>
            <a:r>
              <a:rPr lang="en-US" dirty="0" err="1" smtClean="0"/>
              <a:t>história</a:t>
            </a:r>
            <a:r>
              <a:rPr lang="en-US" dirty="0" smtClean="0"/>
              <a:t>, </a:t>
            </a:r>
            <a:r>
              <a:rPr lang="en-US" dirty="0" err="1" smtClean="0"/>
              <a:t>tanto</a:t>
            </a:r>
            <a:r>
              <a:rPr lang="en-US" dirty="0" smtClean="0"/>
              <a:t> no </a:t>
            </a:r>
            <a:r>
              <a:rPr lang="en-US" dirty="0" err="1" smtClean="0"/>
              <a:t>processo</a:t>
            </a:r>
            <a:r>
              <a:rPr lang="en-US" dirty="0" smtClean="0"/>
              <a:t> de </a:t>
            </a:r>
            <a:r>
              <a:rPr lang="en-US" dirty="0" err="1" smtClean="0"/>
              <a:t>ensino</a:t>
            </a:r>
            <a:r>
              <a:rPr lang="en-US" dirty="0" smtClean="0"/>
              <a:t>-      -</a:t>
            </a:r>
            <a:r>
              <a:rPr lang="en-US" dirty="0" err="1" smtClean="0"/>
              <a:t>aprendizagem</a:t>
            </a:r>
            <a:r>
              <a:rPr lang="en-US" dirty="0" smtClean="0"/>
              <a:t> </a:t>
            </a:r>
            <a:r>
              <a:rPr lang="en-US" dirty="0" err="1" smtClean="0"/>
              <a:t>da</a:t>
            </a:r>
            <a:r>
              <a:rPr lang="en-US" dirty="0" smtClean="0"/>
              <a:t> </a:t>
            </a:r>
            <a:r>
              <a:rPr lang="en-US" dirty="0" err="1" smtClean="0"/>
              <a:t>Matemática</a:t>
            </a:r>
            <a:r>
              <a:rPr lang="en-US" dirty="0" smtClean="0"/>
              <a:t> </a:t>
            </a:r>
            <a:r>
              <a:rPr lang="en-US" dirty="0" err="1" smtClean="0"/>
              <a:t>quanto</a:t>
            </a:r>
            <a:r>
              <a:rPr lang="en-US" dirty="0" smtClean="0"/>
              <a:t> no </a:t>
            </a:r>
            <a:r>
              <a:rPr lang="en-US" dirty="0" err="1" smtClean="0"/>
              <a:t>processo</a:t>
            </a:r>
            <a:r>
              <a:rPr lang="en-US" dirty="0" smtClean="0"/>
              <a:t> de </a:t>
            </a:r>
            <a:r>
              <a:rPr lang="en-US" dirty="0" err="1" smtClean="0"/>
              <a:t>investigação</a:t>
            </a:r>
            <a:r>
              <a:rPr lang="en-US" dirty="0" smtClean="0"/>
              <a:t> </a:t>
            </a:r>
            <a:r>
              <a:rPr lang="en-US" dirty="0" err="1" smtClean="0"/>
              <a:t>em</a:t>
            </a:r>
            <a:r>
              <a:rPr lang="en-US" dirty="0" smtClean="0"/>
              <a:t> </a:t>
            </a:r>
            <a:r>
              <a:rPr lang="en-US" dirty="0" err="1" smtClean="0"/>
              <a:t>Educação</a:t>
            </a:r>
            <a:r>
              <a:rPr lang="en-US" dirty="0" smtClean="0"/>
              <a:t> </a:t>
            </a:r>
            <a:r>
              <a:rPr lang="en-US" dirty="0" err="1" smtClean="0"/>
              <a:t>Matemática</a:t>
            </a:r>
            <a:r>
              <a:rPr lang="en-US" dirty="0" smtClean="0"/>
              <a:t>, </a:t>
            </a:r>
            <a:r>
              <a:rPr lang="en-US" dirty="0" err="1" smtClean="0"/>
              <a:t>restringe</a:t>
            </a:r>
            <a:r>
              <a:rPr lang="en-US" dirty="0" smtClean="0"/>
              <a:t>-se à </a:t>
            </a:r>
            <a:r>
              <a:rPr lang="en-US" dirty="0" err="1" smtClean="0"/>
              <a:t>identificação</a:t>
            </a:r>
            <a:r>
              <a:rPr lang="en-US" dirty="0" smtClean="0"/>
              <a:t>, </a:t>
            </a:r>
            <a:r>
              <a:rPr lang="en-US" dirty="0" err="1" smtClean="0"/>
              <a:t>na</a:t>
            </a:r>
            <a:r>
              <a:rPr lang="en-US" dirty="0" smtClean="0"/>
              <a:t> </a:t>
            </a:r>
            <a:r>
              <a:rPr lang="en-US" dirty="0" err="1" smtClean="0"/>
              <a:t>historiografia</a:t>
            </a:r>
            <a:r>
              <a:rPr lang="en-US" dirty="0" smtClean="0"/>
              <a:t> </a:t>
            </a:r>
            <a:r>
              <a:rPr lang="en-US" dirty="0" err="1" smtClean="0"/>
              <a:t>da</a:t>
            </a:r>
            <a:r>
              <a:rPr lang="en-US" dirty="0" smtClean="0"/>
              <a:t> </a:t>
            </a:r>
            <a:r>
              <a:rPr lang="en-US" dirty="0" err="1" smtClean="0"/>
              <a:t>Matemática</a:t>
            </a:r>
            <a:r>
              <a:rPr lang="en-US" dirty="0" smtClean="0"/>
              <a:t>, </a:t>
            </a:r>
            <a:r>
              <a:rPr lang="en-US" dirty="0" err="1" smtClean="0"/>
              <a:t>da</a:t>
            </a:r>
            <a:r>
              <a:rPr lang="en-US" dirty="0" smtClean="0"/>
              <a:t> </a:t>
            </a:r>
            <a:r>
              <a:rPr lang="en-US" dirty="0" err="1" smtClean="0"/>
              <a:t>ordem</a:t>
            </a:r>
            <a:r>
              <a:rPr lang="en-US" dirty="0" smtClean="0"/>
              <a:t> </a:t>
            </a:r>
            <a:r>
              <a:rPr lang="en-US" dirty="0" err="1" smtClean="0"/>
              <a:t>cronológica</a:t>
            </a:r>
            <a:r>
              <a:rPr lang="en-US" dirty="0" smtClean="0"/>
              <a:t> de </a:t>
            </a:r>
            <a:r>
              <a:rPr lang="en-US" dirty="0" err="1" smtClean="0"/>
              <a:t>surgimento</a:t>
            </a:r>
            <a:r>
              <a:rPr lang="en-US" dirty="0" smtClean="0"/>
              <a:t> dos </a:t>
            </a:r>
            <a:r>
              <a:rPr lang="en-US" dirty="0" err="1" smtClean="0"/>
              <a:t>diferentes</a:t>
            </a:r>
            <a:r>
              <a:rPr lang="en-US" dirty="0" smtClean="0"/>
              <a:t> </a:t>
            </a:r>
            <a:r>
              <a:rPr lang="en-US" dirty="0" err="1" smtClean="0"/>
              <a:t>temas</a:t>
            </a:r>
            <a:r>
              <a:rPr lang="en-US" dirty="0" smtClean="0"/>
              <a:t> </a:t>
            </a:r>
            <a:r>
              <a:rPr lang="en-US" dirty="0" err="1" smtClean="0"/>
              <a:t>que</a:t>
            </a:r>
            <a:r>
              <a:rPr lang="en-US" dirty="0" smtClean="0"/>
              <a:t> </a:t>
            </a:r>
            <a:r>
              <a:rPr lang="en-US" dirty="0" err="1" smtClean="0"/>
              <a:t>deverão</a:t>
            </a:r>
            <a:r>
              <a:rPr lang="en-US" dirty="0" smtClean="0"/>
              <a:t> </a:t>
            </a:r>
            <a:r>
              <a:rPr lang="en-US" dirty="0" err="1" smtClean="0"/>
              <a:t>constituir</a:t>
            </a:r>
            <a:r>
              <a:rPr lang="en-US" dirty="0" smtClean="0"/>
              <a:t> </a:t>
            </a:r>
            <a:r>
              <a:rPr lang="en-US" dirty="0" err="1" smtClean="0"/>
              <a:t>objetos</a:t>
            </a:r>
            <a:r>
              <a:rPr lang="en-US" dirty="0" smtClean="0"/>
              <a:t> de </a:t>
            </a:r>
            <a:r>
              <a:rPr lang="en-US" dirty="0" err="1" smtClean="0"/>
              <a:t>ensino</a:t>
            </a:r>
            <a:r>
              <a:rPr lang="en-US" dirty="0" smtClean="0"/>
              <a:t>-         -</a:t>
            </a:r>
            <a:r>
              <a:rPr lang="en-US" dirty="0" err="1" smtClean="0"/>
              <a:t>aprendizagem</a:t>
            </a:r>
            <a:r>
              <a:rPr lang="en-US" dirty="0" smtClean="0"/>
              <a:t> </a:t>
            </a:r>
            <a:r>
              <a:rPr lang="en-US" dirty="0" err="1" smtClean="0"/>
              <a:t>na</a:t>
            </a:r>
            <a:r>
              <a:rPr lang="en-US" dirty="0" smtClean="0"/>
              <a:t> </a:t>
            </a:r>
            <a:r>
              <a:rPr lang="en-US" dirty="0" err="1" smtClean="0"/>
              <a:t>prática</a:t>
            </a:r>
            <a:r>
              <a:rPr lang="en-US" dirty="0" smtClean="0"/>
              <a:t> social </a:t>
            </a:r>
            <a:r>
              <a:rPr lang="en-US" dirty="0" err="1" smtClean="0"/>
              <a:t>escolar</a:t>
            </a:r>
            <a:r>
              <a:rPr lang="en-US" dirty="0" smtClean="0"/>
              <a:t>.</a:t>
            </a:r>
            <a:endParaRPr lang="pt-BR" dirty="0"/>
          </a:p>
        </p:txBody>
      </p:sp>
      <p:sp>
        <p:nvSpPr>
          <p:cNvPr id="6" name="Retângulo 5"/>
          <p:cNvSpPr/>
          <p:nvPr/>
        </p:nvSpPr>
        <p:spPr>
          <a:xfrm>
            <a:off x="2880320" y="2996952"/>
            <a:ext cx="6084168"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Filho</a:t>
            </a:r>
            <a:r>
              <a:rPr lang="en-US" sz="2200" dirty="0" smtClean="0"/>
              <a:t> de </a:t>
            </a:r>
            <a:r>
              <a:rPr lang="en-US" sz="2200" dirty="0" err="1" smtClean="0"/>
              <a:t>peixe</a:t>
            </a:r>
            <a:r>
              <a:rPr lang="en-US" sz="2200" dirty="0" smtClean="0"/>
              <a:t>, </a:t>
            </a:r>
            <a:r>
              <a:rPr lang="en-US" sz="2200" dirty="0" err="1" smtClean="0"/>
              <a:t>peixinho</a:t>
            </a:r>
            <a:r>
              <a:rPr lang="en-US" sz="2200" dirty="0" smtClean="0"/>
              <a:t> é?!?</a:t>
            </a:r>
          </a:p>
          <a:p>
            <a:pPr algn="ctr"/>
            <a:endParaRPr lang="en-US" sz="2200" dirty="0" smtClean="0"/>
          </a:p>
          <a:p>
            <a:pPr algn="ctr"/>
            <a:endParaRPr lang="en-US" sz="3200" dirty="0" smtClean="0"/>
          </a:p>
          <a:p>
            <a:pPr algn="ctr"/>
            <a:endParaRPr lang="en-US" sz="2200" dirty="0" smtClean="0"/>
          </a:p>
          <a:p>
            <a:pPr algn="ctr"/>
            <a:endParaRPr lang="pt-BR" dirty="0"/>
          </a:p>
        </p:txBody>
      </p:sp>
      <p:sp>
        <p:nvSpPr>
          <p:cNvPr id="1026" name="AutoShape 2" descr="data:image/jpeg;base64,/9j/4AAQSkZJRgABAQAAAQABAAD/2wCEAAkGBxMQEhAQEBQWFRUXGBQYFRYUFBUTGBQTFhQWGBQaFRQYHCggGBolHhQUITEhJSkrLi4uFx8zODMsNygtLisBCgoKDg0OGxAQGywkICUsLCwsLCwsLCwsLCwsLCwsLCwsLCwsLCwsLCwsLCwsLCwsLCwsLCwsLCwsLCwsLCwsLP/AABEIALoBDwMBEQACEQEDEQH/xAAbAAEAAgMBAQAAAAAAAAAAAAAABAUBAwYCB//EADsQAAIBAgQDBQYEBQQDAQAAAAABAgMRBAUhMRJBUQYiYXGBMpGhwdHwE0Kx4QcjUmKSFUNy8SSCwhT/xAAaAQEAAwEBAQAAAAAAAAAAAAAAAwQFAgEG/8QALBEBAAICAgICAgECBwEBAAAAAAECAxEEIRIxBUETIjJCUQYUYXGBkaGxFf/aAAwDAQACEQMRAD8A+4gAAAAAAAAAAAAAAAAAAAAAAAAAAAAAAAAAAAAAAAAAAAAAAAAAAAAAAAAAAAAAAAAAAAAAAAAAAAAAAAAAAAAAAAAAAAAAAAAAAAAAAAAAAAAAAAAAAAAAAAAAAAAAAAAAAAA1VanDy+/IrZc043UV21U8dB37yuuXP3HFOdjn306nFaG6FaL2afqT1y0t6lzNZj3DYSuQAAAAAAAAAAAAAAAAAAAAAAAAAAAAAAAAAAEbEt8mvKRR5F7R/Cf+3dNKbMbS9pcD5Pde9Hz/AC8kWjuNSvYN1nrtQYq65vTaUW0/eZMZMlZ/WzUxxW3uG/Bdpa1LSf8ANj46SXrzNji/L5adX7R5vjMd+69T/wCOoyzOqVdLhdn/AEvR+nU3+NzsWf8AjOmRn4mTDP7QsS5tVZPQAAAAAAAAAAAAAAAAAAAAAAAAAAAAAAYAqsxx3C2ov4L5sw/kOZ49Qt4MPl3KjxmOct17tD5jkcick/s0sWDXpVV6y1b+/VEMRv0u48cz1CoxWZU1z1LOPDZfx8e8+4QP9Wad4e9fr+5bpS1Z3HtNPGpaNWdTk3b5xio4iDla/fi1ey6p7s2uP8j4V1dicr4Tc7xT/wAL/D9tsJJ2c3B6e1F2121V0XsfPw2+2bk+J5NO/FeYTG06qvTnGS/taZaretvUqN8V8f8AKJhIO0bIAAAAAAAAAAAAAAAAAAAAAAAAAAeZSsc2tFY3JpV4/HpaK/6X9TE5nyUU3ELmHjzaXN4vHHzGbPbJb218WCNKPH53GN0tX4DHxpt7aOHhzM7lzmLx06r1dkaGPDWkNKlKY0Ph8XyJtk5J+mePlbrz+A04myTRaemmydld8rNanM7gid9vXBsuvdtdbr2Wmebe7l4U6sHCpQk4yvbuNp8fj1uTY8s1nqdObxS8eOSNw7TIu3c6TjDGrijt+IlZp81JczT4/wAh9X/7YXL+GrfduP8A9O8wGZ0q64qNSM1/a07eaNSmSt43EsDLx8uKdXrMJdyRCyAAAAAAAAAAAAGLnmwuNwDlY5teKxuRoeMpreSXnoQf5zDvXk7/AB2/s2RrRe0k/VEtc+O3q0PPGf7PdySJiXLJ6AAABCzHFxgtXr5X+BQ52euOnabDiteenH5pmEdW38EvmfGZpnLbpvcbj2nqHHZlm0ptxpvTrctYuPWsblu4uPXHG7K1Qb3ZY3Du2R74Uc7RzMvLR7ty1TtyXT6HcG3mCs9fvoJl1VmdT6+7YRDtIpV2oyel3zf5fFPk72OfHcvfDc9q/G/icXebabvdaK9uhYp466Waa9Q9YXMJ0pKVFzhJck3f4ElLWr3EucuLHlr43jbvOz/8RpK0MSuLlxJWl9GaGLmzHVnznM+Cr/LF07/LM5o4hfyppvmtpLzRfx5qX/jL5/NxcuGf3hPuSq7IAABi4C4GQAAAB4nTTOLU29idIlWnOOsXfw2KeSloS1tSfcItXGxj7akvf8ipfw13KeMM29KTMcySvwO687fBmHyff6S0ePx5/qhS1swk9vkVY8mjTjUj3CJ/q9an7M5Lyb/TYs4suSk9WlN/kcN/cN1LttiYbyjL/lFfqjTx/IZ499o7fCce3rcJ1H+I017dGL8VJx+FmW6/JW+6q1v8O7/jZvh/ERP/AGkv/f8AY5t8pkj1VHP+HrR/U1Vv4kKP+3H/ACf0PK/J5be6w6j/AA9P3ZW4vtrHEp3hwSW1nxJrxTRX5Wb8sftCfD8VOGerbhzGYY2rVbTenovgilWlK9tbHjx441EdtNKnY9tO3lrTLZKNjjbh5rd3n9s6jt5MNKqXOvF49X+f7B7BGL5b/TQJavappd57aPXY88pnqElY8vTXGLqtzm7RWyW79DuZisah5a0V6bsThU4PgunbRdSPHkmJ7dUugZNg3Opd37r+/wBCzmyxWpbJpsnh6leo4Uo+zfieyV3oeVtWld2728yZ4pD1x1sPKM1P/jUpyurrdJrmuhJG6+ukdcmLkxqdS+k9he2SqxdLFT79+7OWzvybNXh8iZjVnzfyvxf4reWGOneRd1dF/wBsCfepej0YbArcwz3D0E3UqxTX5U7y/wAUQZOTjxxuZT4uJlyz+tZV2A7TxrS7qSjybd2/dsY8/MzOSK61C5l+NvjjdnRRd1c3KWi1YmGZrUvR2AAAeDxNEOSNvYQ62FjLdXKN8Fbe09Mk19SqcXkdOSdov3soZOHj16XsXNvX7cxmOT8DfCpe8ys1fCdNjj8vzjtV1sJLoyOt4XqZaoFTDsnrkhbrkhHlRJYvCSLtNTDXOoukjJCuxGHtvclpcydwkZfFStePTwOMszCtrUbTMdhXS4XZ2a0fiRUnyQxfy+0RVyTxJmGPx2+g8HLRXqtu3kSVpp7pIw8VZN2/Nz5rY5t7RfbNOLe321qczMQl2n4alZeN/g1/2Q3s939tue4J06dO3NL3O/0PMF92ecfN5TaIV1OCtHyX6EtpnfRkntd5XQUteaTKWa8wivk1puyPBLvqK1cm35W/c85Ga0xDnk5NTEoGB/Dp1sXhq8nTVaLUZ7W4oyjo+qu7eJo4bRMUye9IOXjvmp+isyrs/Tw9KWGp1VXcqinKcY8MIKMWoqKu+876vwXQtczm1v3rSP4vi5OLM3t9pNTDRhsrPlbmVsOad7bM/vWdvqHYHETlQcZu9rcKb1St06H0fGv5VfG/KYopl6XWc5nDC0pVal7LRJK7lJ7JeZLlyRjr5So4MFs14pX2+ZZx2px2KVofyabteMdZcLuu9Jrw2RjZ/kJmOvT6XifH8bFb9+7f+ObcJNNrZPWy57mbNomdtbcR1BhcU6bvGXC0eWptxMRbqzt8l7fKlCMa8Jyb2cLNP3mhw+V+GJiWPyfhrZbeWOYhart7CWlOjN+Mml+lyxl+XrWOoVf/AMPJH8rQ6DK8xlWipOm436k3F5eTL/KNMzPgjHbW9rM0lZkBY81A8tI4tSNPUSvHiuotlHLTyjVU1JiPapr5dfcys3En7XacjXpAxGVwXJso3wRRapybKfE4G/s0/UqT5fUL+PN/eVZXwfDvbyW57W8rtM/l6RamH8CSMieMivx9DT70LGO/axjtvpUUas4zWvh6Fq0VtVLNIj2tsfFyjTcpcW+l/Z1+ZWpOumfOovMRCulwrw+/3RNG5RWnUvKVldPwPXVXmlS4pJdb/BX+h3NtQXtpP/8AzpXXRXXzK02mXEWKVZvSC5t+ttUezH93fS5ynA2lGUuVtOqa1sVM+SNahxmv+vSx7UYS9OMovRct7cO6IeLbVu0HByfvMS5V07JX+HQ0N7npZy7306XIowlTk4qzS1fUzeTNotqVO158oiW/s1JKo5Lq162V0c8uJ8Ih1zv2r4s5zlccRO7in46aHPGz2xxrZx8/466lo/Ahh46K+ltDvztlt27nNOSe5VtPL6taorRsnayfTyNbi4pt1Ce/Mx4qdvpvZbJ3hoNz9qVr+C6H0vGxTSvb5Lncr819ws8xwEMRB06seKL+D5NdGS5ccZK+MquLJbHbyrPbksz7POjF8N3G9+JR4np/V9T57kfFzWfKszprYvkJtMeTj6apxo4iFRqMozfCrpuSsuF+N9dilbH+0NT8ltxMelPDCSqyhGlFzm+UVd2sTY4tadRCa2etY3aVjTy7gqQjLdJJ+De+hXyWmI8ZW6Zqzim0PpmR9n6UIxk1dtehrcL4yk0i9+3yvL5+S1pja/p0lFWirI2qYq0jUQzbWm07l7JHIAAAYseRWI9A43ObUifb3bVPDxe6K1+JSXUZLK3GZe56LRGTn4VreuoW8XIivtSY3K1DSKvLqzLzcWcfpo4eVNvcqHG0OHTeRTiNS08OTajxcCzjlpYpV1TDrVlmLrXn9N7wydNu3ei9X4Pb4pnHl2oZ+sn+6CoLW/oS+Ti8baKsLO3vt1ZJHojqEzD0O5xJ6pu3pb5HF5RTbdtS3UoLvLmmreXQhmXkyzRlJz7kd3p66NHto6c+WnWZPgVwqU5Pmutn9NSrekTKpmzzHUNuPqRUakJPSKlJXW7S+h7GKY1pxiv++4cdlFWFbihJ2u+7Loyzlpampho3tOl7g8JUwymmrxaumldPyZUyx+SYlV86TLZlEXCPC3q27O2qla+q5xZNbD5o8+es26XcVJwT4Gnzs4y+egrw67U5ySj0MqqVpcKtfd6X4V4vYvYeB+Sf9HF+V4OwyfJIULSfen1fLyRvcbi1w11DMzZ7ZJ7WhaQMnowwOb7R9maFWMqrglJJ34e7xLd3sZvM4tZr5R9L/F5d6T4vXZ3BOhHuJODsrcKUo+N0u8viR8Cmo3o5d/K3bHaPI1Uar01317S/qivmh8hwYyV8q+3fC5s44nHb0uMra/DhboXOJXxxRCnn/nMphaQgAAAAAAMAGjm1dxo2gZhS0tFasy+Zh1GqQsYbantyua4NUotvWT+7GFnwVwx37lt8fNOSY/s5LFLX73K1JbuOUZxJYlPtZ5XSUlVTWjil8dLkdrKHKmd1c/i8JKnJpplql9w7m8TCC07tsmj09mybh5cufdXqiK0Si2kVGlfo3o+jI43KO0sYOpdpX/Ndfrv08CS1elabuzyqqvw10fEter5teZW8e1XJ21do8O5YWcm1+JGD2fK2vwdvQt4761EvOP3kfPshwzcoQ5K3wRNntvttZ/0x7l9GwWJdFRs24PlJOz8Unr6ohx12wMsxbuFms1oxScI8Ur7cK0fvLVcMz6VLTP2m4bLamI79VuEeUVo/dy9S9h4Mz3ZDbN49QvsNh401wwVl+vmzTpStI1CvNpt7bjt4AAAGJRvozyYiY1J6nbVQoKCsjmtIr1D21ptO5bTt48wpqOytzOYjT2Z29nTwAAAAAAAAAa6srK5DlmIjbqsbnTis+r3vJ7v2V4dT5Lm5PO07b/CrrX9nL4mlZ2fr5lSrbx2iY6RXDck2n8lnlcJW4YK8pPTwS8D2Im8+NYUOVasT5Wl2OXdlYNXxC4/7XsvM3+L8XER5XfP8j5K1p1j6cl2n7FVKTc6Cc6e9lrKPg/qV+Rw74p3WNwtcX5CLdXcoqEk9VbX4lK3XtpVy1tHUtlSdlaS01vY8r24tFvpDp10mreJLNUU0trta4LOZQ4b37t7Nb6+LIZrDz8e2cxzidXuxbSd78t1Z7Hla67XeNx6xO07s4oUVKpKKcnZRT6Ld7pns+U/SD5DL5frEuhwuEq4yfFTjwx24npFLnZW38i5x+He87jqGNkzUpGnWZXkVKgr245f1S19y5G5h49ccKGTLN5WxZRAAAAAAAAAAAAAAAAAAAAAI+Mtwu+3Mq8rqkykxRPl05DGUnJyqy2Wy/RHymakzM5J/4bmG8REUq57ER1u+evoVYlrYp1GoRoUXOSjFXbdlbqTY6TedQmtkilZtP0+kdncljh4JtXm9306JH1XD4dcNe/b5Dmcy2e869LkvqTDPJ69inzTCYWV/xqcX42s/ejM5H+X/AK4WsP5v6Zcfm+SYSzlTrOHhKLkkY98eH3js2MGTk+prtxc6NqjVGP4qX5lFxX/RzrruWjNJ1+/SasG5JNRs+m7b8PA4iv3tBG4tr6WvZ/srKvPhekVrKXyRNxsF899fTvl82vHx6j277AdlcPSs3HjfWWq92x9Bj4eOn0+Xycm952u4xSVkrLoi1ERHpB7ej0AAAAAAAAAAAAAAAAAAAAAAI+LhxKxV5NfKNSkxzMTuHMZp320vZX2z5vlftM/2hr8fr/dzWKWr+7JGdFbTLYxzERt1PZDJOD/yKi7zXcT5RfPzZ9R8bw/CPO3th/Jc38k/jp6+3VGsyGT0acTUUYuTdkt2+RFmnVXdImbREQ4fF4yti5uGFhdbOcvZXqfO5K2z2nxb+LHh49Ytln/h5p9mYrXE1HVlzS0hH6nE4Yp7e2+QtbrHGo/9SK1CKXDTiktrJWOfx+fuHNLTPdpbMuyVe01dv7fkXcHDR5+Xrp1WX4NUo2XPV+ZsYMMYq6hj5ss5LblJsTomQAAAAAAAAAAAAAAAAAAAAAAACHjm2rIp8jvpNi6nbm8yna8Y6vmzD5NddQ1uPG+5MgyNVJfi1NYp6J/ma/8AlFn4/gf12c83m6j8dHXpG/EaYrIHirUUU23ZI5taK+3sRM9QopUZY2V53jQi9IrR1GuvgUPC3Jt31WF6L149f1/l/wDFpKjGEVCCUYrorJIkvWK11EahVi8zO7dypsZLayt/Sv1bMfP/AKL+KFTWqtbenkvqyl+W8TqF6sRrt2GW0uGnBPeyv5n1XGrrHEyws1/K8pZYRAAAAAAAAAAAAAAAAAAAAAAAABhnkivzCdkylnnpZwRuVPhMA68+kE+81z8E/mU8PHnLk3PpdyZ4x019y6anTUUlFWS2XRGzWsVjUMq0zPt7PXgBoxGHU7J7Ed6eTqtvH02wikklojqIisahzM79tWItbUiyx07p7UuJg/WWi8EZOXGv0lBw+F46kYrbiX+MdypgwTfLrX2sZcvjj265I+miNRpi/bJ0AAAAAAAAAAAAAAAAAAAAAAAABhgQcZhpTsl6voipkxTaU+PJFYSsPRUIqMVoixSkUjUIr2m9ty2nbkAAAAEXFq2vIjvXbuttK+sr36v4IoZKytUlJyvC8N5tWvol0X7k3Fw+Pcos+XfULEuq4AAAAAAAAAAAAAAAAAAAAAAAAAAAAAAAAAADDV9zwaVhY3uc+EOvKW87cg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8" name="Picture 4" descr="http://thumbor.guiame.com.br/unsafe/static.guiame.com.br/imagens/2013/07/01/peixe.jpg"/>
          <p:cNvPicPr>
            <a:picLocks noChangeAspect="1" noChangeArrowheads="1"/>
          </p:cNvPicPr>
          <p:nvPr/>
        </p:nvPicPr>
        <p:blipFill>
          <a:blip r:embed="rId2" cstate="print">
            <a:clrChange>
              <a:clrFrom>
                <a:srgbClr val="FFFFFF"/>
              </a:clrFrom>
              <a:clrTo>
                <a:srgbClr val="FFFFFF">
                  <a:alpha val="0"/>
                </a:srgbClr>
              </a:clrTo>
            </a:clrChange>
          </a:blip>
          <a:srcRect t="10536" b="16710"/>
          <a:stretch>
            <a:fillRect/>
          </a:stretch>
        </p:blipFill>
        <p:spPr bwMode="auto">
          <a:xfrm>
            <a:off x="3635896" y="4437112"/>
            <a:ext cx="3981450" cy="1988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p:txBody>
          <a:bodyPr/>
          <a:lstStyle/>
          <a:p>
            <a:pPr algn="ctr"/>
            <a:r>
              <a:rPr lang="pt-BR" dirty="0" smtClean="0"/>
              <a:t>Crivo de Erastóstenes</a:t>
            </a:r>
            <a:endParaRPr lang="pt-BR" dirty="0"/>
          </a:p>
        </p:txBody>
      </p:sp>
      <p:sp>
        <p:nvSpPr>
          <p:cNvPr id="6" name="Espaço Reservado para Texto 5"/>
          <p:cNvSpPr>
            <a:spLocks noGrp="1"/>
          </p:cNvSpPr>
          <p:nvPr>
            <p:ph type="body" sz="half" idx="3"/>
          </p:nvPr>
        </p:nvSpPr>
        <p:spPr/>
        <p:txBody>
          <a:bodyPr/>
          <a:lstStyle/>
          <a:p>
            <a:pPr algn="ctr"/>
            <a:r>
              <a:rPr lang="pt-BR" dirty="0" smtClean="0"/>
              <a:t>Triângulo de Pascal</a:t>
            </a:r>
            <a:endParaRPr lang="pt-BR" dirty="0"/>
          </a:p>
        </p:txBody>
      </p:sp>
      <p:sp>
        <p:nvSpPr>
          <p:cNvPr id="2" name="Título 1"/>
          <p:cNvSpPr>
            <a:spLocks noGrp="1"/>
          </p:cNvSpPr>
          <p:nvPr>
            <p:ph type="title"/>
          </p:nvPr>
        </p:nvSpPr>
        <p:spPr/>
        <p:txBody>
          <a:bodyPr/>
          <a:lstStyle/>
          <a:p>
            <a:r>
              <a:rPr lang="pt-BR" dirty="0" smtClean="0"/>
              <a:t>História, Positivismo e Matemática Escolar</a:t>
            </a:r>
            <a:endParaRPr lang="pt-BR" dirty="0"/>
          </a:p>
        </p:txBody>
      </p:sp>
      <p:pic>
        <p:nvPicPr>
          <p:cNvPr id="1028" name="Picture 4" descr="http://perlbal.hi-pi.com/blog-images/395581/mn/1188095421.jpg"/>
          <p:cNvPicPr>
            <a:picLocks noChangeAspect="1" noChangeArrowheads="1"/>
          </p:cNvPicPr>
          <p:nvPr/>
        </p:nvPicPr>
        <p:blipFill>
          <a:blip r:embed="rId2" cstate="print"/>
          <a:srcRect/>
          <a:stretch>
            <a:fillRect/>
          </a:stretch>
        </p:blipFill>
        <p:spPr bwMode="auto">
          <a:xfrm>
            <a:off x="467544" y="2420888"/>
            <a:ext cx="3810000" cy="3810000"/>
          </a:xfrm>
          <a:prstGeom prst="rect">
            <a:avLst/>
          </a:prstGeom>
          <a:noFill/>
        </p:spPr>
      </p:pic>
      <p:pic>
        <p:nvPicPr>
          <p:cNvPr id="1030" name="Picture 6" descr="http://dc308.4shared.com/doc/qQUk-4LW/preview_html_m4acebed0.gif"/>
          <p:cNvPicPr>
            <a:picLocks noChangeAspect="1" noChangeArrowheads="1"/>
          </p:cNvPicPr>
          <p:nvPr/>
        </p:nvPicPr>
        <p:blipFill>
          <a:blip r:embed="rId3" cstate="print"/>
          <a:srcRect/>
          <a:stretch>
            <a:fillRect/>
          </a:stretch>
        </p:blipFill>
        <p:spPr bwMode="auto">
          <a:xfrm>
            <a:off x="4644008" y="2780928"/>
            <a:ext cx="4261006" cy="2952328"/>
          </a:xfrm>
          <a:prstGeom prst="rect">
            <a:avLst/>
          </a:prstGeom>
          <a:noFill/>
        </p:spPr>
      </p:pic>
      <p:sp>
        <p:nvSpPr>
          <p:cNvPr id="14" name="Texto explicativo em forma de nuvem 13"/>
          <p:cNvSpPr/>
          <p:nvPr/>
        </p:nvSpPr>
        <p:spPr>
          <a:xfrm>
            <a:off x="1043608" y="1196752"/>
            <a:ext cx="6696744" cy="4752528"/>
          </a:xfrm>
          <a:prstGeom prst="cloudCallout">
            <a:avLst>
              <a:gd name="adj1" fmla="val 48381"/>
              <a:gd name="adj2" fmla="val 638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b="1" dirty="0" smtClean="0">
                <a:solidFill>
                  <a:schemeClr val="bg2">
                    <a:lumMod val="50000"/>
                  </a:schemeClr>
                </a:solidFill>
              </a:rPr>
              <a:t>NOVAS REFLEXÕES</a:t>
            </a:r>
          </a:p>
          <a:p>
            <a:pPr algn="ctr"/>
            <a:endParaRPr lang="pt-BR" sz="2200" dirty="0" smtClean="0"/>
          </a:p>
          <a:p>
            <a:pPr algn="ctr"/>
            <a:r>
              <a:rPr lang="pt-BR" sz="2200" dirty="0" smtClean="0"/>
              <a:t>Possibilidades de existência de formas “implícitas” de participação da história no processo de </a:t>
            </a:r>
          </a:p>
          <a:p>
            <a:pPr algn="ctr"/>
            <a:r>
              <a:rPr lang="pt-BR" sz="2200" dirty="0" smtClean="0"/>
              <a:t>ensino-aprendizagem da Matemática escolar</a:t>
            </a:r>
            <a:r>
              <a:rPr lang="pt-BR" sz="2200" dirty="0" smtClean="0"/>
              <a:t>.</a:t>
            </a:r>
            <a:endParaRPr lang="pt-B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lstStyle/>
          <a:p>
            <a:r>
              <a:rPr lang="pt-BR" dirty="0" smtClean="0"/>
              <a:t>A partir de finais da década de 1980, momento que se intensificaram as críticas às propostas do </a:t>
            </a:r>
            <a:r>
              <a:rPr lang="pt-BR" i="1" dirty="0" smtClean="0"/>
              <a:t>Movimento da Matemática Moderna</a:t>
            </a:r>
            <a:r>
              <a:rPr lang="pt-BR" dirty="0" smtClean="0"/>
              <a:t>, podemos perceber uma crescente ampliação de manifestações da participação da história em textos dirigidos à prática pedagógica de Matemática.</a:t>
            </a:r>
          </a:p>
          <a:p>
            <a:pPr>
              <a:buNone/>
            </a:pPr>
            <a:endParaRPr lang="pt-BR" dirty="0" smtClean="0"/>
          </a:p>
        </p:txBody>
      </p:sp>
      <p:sp>
        <p:nvSpPr>
          <p:cNvPr id="4" name="Retângulo 3"/>
          <p:cNvSpPr/>
          <p:nvPr/>
        </p:nvSpPr>
        <p:spPr>
          <a:xfrm>
            <a:off x="1259632" y="3645024"/>
            <a:ext cx="7704856" cy="299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Char char="•"/>
            </a:pPr>
            <a:r>
              <a:rPr lang="pt-BR" sz="2500" dirty="0" smtClean="0"/>
              <a:t> elemento orientador da sequência de trabalho;</a:t>
            </a:r>
          </a:p>
          <a:p>
            <a:pPr algn="ctr">
              <a:buFont typeface="Arial" charset="0"/>
              <a:buChar char="•"/>
            </a:pPr>
            <a:endParaRPr lang="pt-BR" sz="1000" dirty="0" smtClean="0"/>
          </a:p>
          <a:p>
            <a:pPr algn="ctr">
              <a:buFont typeface="Arial" charset="0"/>
              <a:buChar char="•"/>
            </a:pPr>
            <a:r>
              <a:rPr lang="pt-BR" sz="2500" dirty="0" smtClean="0"/>
              <a:t>  apresentação de diferentes métodos históricos;</a:t>
            </a:r>
          </a:p>
          <a:p>
            <a:pPr algn="ctr">
              <a:buFont typeface="Arial" charset="0"/>
              <a:buChar char="•"/>
            </a:pPr>
            <a:endParaRPr lang="pt-BR" sz="1000" dirty="0" smtClean="0"/>
          </a:p>
          <a:p>
            <a:pPr algn="ctr">
              <a:buFont typeface="Arial" charset="0"/>
              <a:buChar char="•"/>
            </a:pPr>
            <a:r>
              <a:rPr lang="pt-BR" sz="2500" dirty="0" smtClean="0"/>
              <a:t> discussão de problemas de natureza histórica.</a:t>
            </a:r>
            <a:endParaRPr lang="pt-B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sz="quarter" idx="1"/>
          </p:nvPr>
        </p:nvSpPr>
        <p:spPr/>
        <p:txBody>
          <a:bodyPr/>
          <a:lstStyle/>
          <a:p>
            <a:r>
              <a:rPr lang="pt-BR" dirty="0" smtClean="0"/>
              <a:t>A esperança de que cada vez mais, abordagens histórias significativas, orgânicas e esclarecedoras da cultura matemática venham modificar qualitativamente as práticas escolares nas quais a Matemática se achava envolvida, a formação matemática e educacional dos profissionais que promovem e realizam essas práticas e, consequentemente, a formação da qual essas práticas, em últimas instância, se constituem e se transformam</a:t>
            </a:r>
            <a:r>
              <a:rPr lang="pt-BR" dirty="0" smtClean="0"/>
              <a:t>.</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err="1" smtClean="0">
                <a:solidFill>
                  <a:schemeClr val="accent1">
                    <a:lumMod val="75000"/>
                  </a:schemeClr>
                </a:solidFill>
              </a:rPr>
              <a:t>Perspectivas</a:t>
            </a:r>
            <a:r>
              <a:rPr lang="en-US" dirty="0" smtClean="0">
                <a:solidFill>
                  <a:schemeClr val="accent1">
                    <a:lumMod val="75000"/>
                  </a:schemeClr>
                </a:solidFill>
              </a:rPr>
              <a:t> </a:t>
            </a:r>
            <a:r>
              <a:rPr lang="en-US" dirty="0" err="1" smtClean="0">
                <a:solidFill>
                  <a:schemeClr val="accent1">
                    <a:lumMod val="75000"/>
                  </a:schemeClr>
                </a:solidFill>
              </a:rPr>
              <a:t>Teóricas</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Construtivista</a:t>
            </a:r>
            <a:r>
              <a:rPr lang="en-US" dirty="0" smtClean="0">
                <a:solidFill>
                  <a:schemeClr val="accent1">
                    <a:lumMod val="75000"/>
                  </a:schemeClr>
                </a:solidFill>
              </a:rPr>
              <a:t> </a:t>
            </a:r>
            <a:r>
              <a:rPr lang="en-US" dirty="0" err="1" smtClean="0">
                <a:solidFill>
                  <a:schemeClr val="accent1">
                    <a:lumMod val="75000"/>
                  </a:schemeClr>
                </a:solidFill>
              </a:rPr>
              <a:t>Operatória</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normAutofit lnSpcReduction="10000"/>
          </a:bodyPr>
          <a:lstStyle/>
          <a:p>
            <a:r>
              <a:rPr lang="en-US" dirty="0" err="1" smtClean="0"/>
              <a:t>Referencial</a:t>
            </a:r>
            <a:r>
              <a:rPr lang="en-US" dirty="0" smtClean="0"/>
              <a:t> </a:t>
            </a:r>
            <a:r>
              <a:rPr lang="en-US" dirty="0" err="1" smtClean="0"/>
              <a:t>teórico</a:t>
            </a:r>
            <a:r>
              <a:rPr lang="en-US" dirty="0" smtClean="0"/>
              <a:t> </a:t>
            </a:r>
            <a:r>
              <a:rPr lang="en-US" dirty="0" err="1" smtClean="0"/>
              <a:t>desenvolvidos</a:t>
            </a:r>
            <a:r>
              <a:rPr lang="en-US" dirty="0" smtClean="0"/>
              <a:t> </a:t>
            </a:r>
            <a:r>
              <a:rPr lang="en-US" dirty="0" err="1" smtClean="0"/>
              <a:t>por</a:t>
            </a:r>
            <a:r>
              <a:rPr lang="en-US" dirty="0" smtClean="0"/>
              <a:t> Jean Piaget e Roland </a:t>
            </a:r>
            <a:r>
              <a:rPr lang="en-US" dirty="0" err="1" smtClean="0"/>
              <a:t>García</a:t>
            </a:r>
            <a:endParaRPr lang="en-US" dirty="0" smtClean="0"/>
          </a:p>
          <a:p>
            <a:r>
              <a:rPr lang="en-US" dirty="0" smtClean="0"/>
              <a:t>A </a:t>
            </a:r>
            <a:r>
              <a:rPr lang="en-US" dirty="0" err="1" smtClean="0"/>
              <a:t>aprendizagem</a:t>
            </a:r>
            <a:r>
              <a:rPr lang="en-US" dirty="0" smtClean="0"/>
              <a:t> </a:t>
            </a:r>
            <a:r>
              <a:rPr lang="en-US" dirty="0" err="1" smtClean="0"/>
              <a:t>Matemática</a:t>
            </a:r>
            <a:r>
              <a:rPr lang="en-US" dirty="0" smtClean="0"/>
              <a:t> é vista </a:t>
            </a:r>
            <a:r>
              <a:rPr lang="en-US" dirty="0" err="1" smtClean="0"/>
              <a:t>como</a:t>
            </a:r>
            <a:r>
              <a:rPr lang="en-US" dirty="0" smtClean="0"/>
              <a:t> </a:t>
            </a:r>
            <a:r>
              <a:rPr lang="en-US" dirty="0" err="1" smtClean="0"/>
              <a:t>uma</a:t>
            </a:r>
            <a:r>
              <a:rPr lang="en-US" dirty="0" smtClean="0"/>
              <a:t> </a:t>
            </a:r>
            <a:r>
              <a:rPr lang="en-US" dirty="0" err="1" smtClean="0"/>
              <a:t>reconstrução</a:t>
            </a:r>
            <a:r>
              <a:rPr lang="en-US" dirty="0" smtClean="0"/>
              <a:t> </a:t>
            </a:r>
            <a:r>
              <a:rPr lang="en-US" dirty="0" err="1" smtClean="0"/>
              <a:t>pessoal</a:t>
            </a:r>
            <a:r>
              <a:rPr lang="en-US" dirty="0" smtClean="0"/>
              <a:t> do </a:t>
            </a:r>
            <a:r>
              <a:rPr lang="en-US" dirty="0" err="1" smtClean="0"/>
              <a:t>conhecimento</a:t>
            </a:r>
            <a:r>
              <a:rPr lang="en-US" dirty="0" smtClean="0"/>
              <a:t> </a:t>
            </a:r>
            <a:r>
              <a:rPr lang="en-US" dirty="0" err="1" smtClean="0"/>
              <a:t>matemático</a:t>
            </a:r>
            <a:r>
              <a:rPr lang="en-US" dirty="0" smtClean="0"/>
              <a:t> </a:t>
            </a:r>
            <a:r>
              <a:rPr lang="en-US" dirty="0" err="1" smtClean="0"/>
              <a:t>já</a:t>
            </a:r>
            <a:r>
              <a:rPr lang="en-US" dirty="0" smtClean="0"/>
              <a:t> </a:t>
            </a:r>
            <a:r>
              <a:rPr lang="en-US" dirty="0" err="1" smtClean="0"/>
              <a:t>construído</a:t>
            </a:r>
            <a:r>
              <a:rPr lang="en-US" dirty="0" smtClean="0"/>
              <a:t> </a:t>
            </a:r>
            <a:r>
              <a:rPr lang="en-US" dirty="0" err="1" smtClean="0"/>
              <a:t>históricamente</a:t>
            </a:r>
            <a:r>
              <a:rPr lang="en-US" dirty="0" smtClean="0"/>
              <a:t>. </a:t>
            </a:r>
            <a:r>
              <a:rPr lang="en-US" dirty="0" err="1" smtClean="0"/>
              <a:t>Assim</a:t>
            </a:r>
            <a:r>
              <a:rPr lang="en-US" dirty="0" smtClean="0"/>
              <a:t>, </a:t>
            </a:r>
            <a:r>
              <a:rPr lang="en-US" dirty="0" err="1" smtClean="0"/>
              <a:t>tanto</a:t>
            </a:r>
            <a:r>
              <a:rPr lang="en-US" dirty="0" smtClean="0"/>
              <a:t> a </a:t>
            </a:r>
            <a:r>
              <a:rPr lang="en-US" dirty="0" err="1" smtClean="0"/>
              <a:t>construção</a:t>
            </a:r>
            <a:r>
              <a:rPr lang="en-US" dirty="0" smtClean="0"/>
              <a:t> </a:t>
            </a:r>
            <a:r>
              <a:rPr lang="en-US" dirty="0" err="1" smtClean="0"/>
              <a:t>histórica</a:t>
            </a:r>
            <a:r>
              <a:rPr lang="en-US" dirty="0" smtClean="0"/>
              <a:t> (</a:t>
            </a:r>
            <a:r>
              <a:rPr lang="en-US" dirty="0" err="1" smtClean="0"/>
              <a:t>filogênese</a:t>
            </a:r>
            <a:r>
              <a:rPr lang="en-US" dirty="0" smtClean="0"/>
              <a:t>) </a:t>
            </a:r>
            <a:r>
              <a:rPr lang="en-US" dirty="0" err="1" smtClean="0"/>
              <a:t>quanto</a:t>
            </a:r>
            <a:r>
              <a:rPr lang="en-US" dirty="0" smtClean="0"/>
              <a:t> a </a:t>
            </a:r>
            <a:r>
              <a:rPr lang="en-US" dirty="0" err="1" smtClean="0"/>
              <a:t>reconstrução</a:t>
            </a:r>
            <a:r>
              <a:rPr lang="en-US" dirty="0" smtClean="0"/>
              <a:t> </a:t>
            </a:r>
            <a:r>
              <a:rPr lang="en-US" dirty="0" err="1" smtClean="0"/>
              <a:t>pessoal</a:t>
            </a:r>
            <a:r>
              <a:rPr lang="en-US" dirty="0" smtClean="0"/>
              <a:t> (</a:t>
            </a:r>
            <a:r>
              <a:rPr lang="en-US" dirty="0" err="1" smtClean="0"/>
              <a:t>psicogênese</a:t>
            </a:r>
            <a:r>
              <a:rPr lang="en-US" dirty="0" smtClean="0"/>
              <a:t>) </a:t>
            </a:r>
            <a:r>
              <a:rPr lang="en-US" dirty="0" err="1" smtClean="0"/>
              <a:t>desenvolvem</a:t>
            </a:r>
            <a:r>
              <a:rPr lang="en-US" dirty="0" smtClean="0"/>
              <a:t>-se </a:t>
            </a:r>
            <a:r>
              <a:rPr lang="en-US" dirty="0" err="1" smtClean="0"/>
              <a:t>segundo</a:t>
            </a:r>
            <a:r>
              <a:rPr lang="en-US" dirty="0" smtClean="0"/>
              <a:t> um </a:t>
            </a:r>
            <a:r>
              <a:rPr lang="en-US" dirty="0" err="1" smtClean="0"/>
              <a:t>mesmo</a:t>
            </a:r>
            <a:r>
              <a:rPr lang="en-US" dirty="0" smtClean="0"/>
              <a:t> </a:t>
            </a:r>
            <a:r>
              <a:rPr lang="en-US" dirty="0" err="1" smtClean="0"/>
              <a:t>esquema</a:t>
            </a:r>
            <a:r>
              <a:rPr lang="en-US" dirty="0" smtClean="0"/>
              <a:t> </a:t>
            </a:r>
            <a:r>
              <a:rPr lang="en-US" dirty="0" err="1" smtClean="0"/>
              <a:t>evolutivo</a:t>
            </a:r>
            <a:r>
              <a:rPr lang="en-US" dirty="0" smtClean="0"/>
              <a:t> </a:t>
            </a:r>
            <a:r>
              <a:rPr lang="en-US" dirty="0" err="1" smtClean="0"/>
              <a:t>constituído</a:t>
            </a:r>
            <a:r>
              <a:rPr lang="en-US" dirty="0" smtClean="0"/>
              <a:t> </a:t>
            </a:r>
            <a:r>
              <a:rPr lang="en-US" dirty="0" err="1" smtClean="0"/>
              <a:t>por</a:t>
            </a:r>
            <a:r>
              <a:rPr lang="en-US" dirty="0" smtClean="0"/>
              <a:t> </a:t>
            </a:r>
            <a:r>
              <a:rPr lang="en-US" dirty="0" err="1" smtClean="0"/>
              <a:t>três</a:t>
            </a:r>
            <a:r>
              <a:rPr lang="en-US" dirty="0" smtClean="0"/>
              <a:t> </a:t>
            </a:r>
            <a:r>
              <a:rPr lang="en-US" dirty="0" err="1" smtClean="0"/>
              <a:t>etapas</a:t>
            </a:r>
            <a:r>
              <a:rPr lang="en-US" dirty="0" smtClean="0"/>
              <a:t> </a:t>
            </a:r>
            <a:r>
              <a:rPr lang="en-US" dirty="0" err="1" smtClean="0"/>
              <a:t>qualitativamente</a:t>
            </a:r>
            <a:r>
              <a:rPr lang="en-US" dirty="0" smtClean="0"/>
              <a:t> </a:t>
            </a:r>
            <a:r>
              <a:rPr lang="en-US" dirty="0" err="1" smtClean="0"/>
              <a:t>distintas</a:t>
            </a:r>
            <a:r>
              <a:rPr lang="en-US" dirty="0" smtClean="0"/>
              <a:t>: </a:t>
            </a:r>
            <a:r>
              <a:rPr lang="en-US" dirty="0" err="1" smtClean="0"/>
              <a:t>intraoperacional</a:t>
            </a:r>
            <a:r>
              <a:rPr lang="en-US" dirty="0" smtClean="0"/>
              <a:t>, </a:t>
            </a:r>
            <a:r>
              <a:rPr lang="en-US" dirty="0" err="1" smtClean="0"/>
              <a:t>interoperacional</a:t>
            </a:r>
            <a:r>
              <a:rPr lang="en-US" dirty="0" smtClean="0"/>
              <a:t> e </a:t>
            </a:r>
            <a:r>
              <a:rPr lang="en-US" dirty="0" err="1" smtClean="0"/>
              <a:t>transoperacional</a:t>
            </a:r>
            <a:r>
              <a:rPr lang="en-US" dirty="0" smtClean="0"/>
              <a:t>.</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188640"/>
            <a:ext cx="8534400" cy="1080120"/>
          </a:xfrm>
        </p:spPr>
        <p:txBody>
          <a:bodyPr>
            <a:normAutofit fontScale="90000"/>
          </a:bodyPr>
          <a:lstStyle/>
          <a:p>
            <a:r>
              <a:rPr lang="en-US" dirty="0" err="1" smtClean="0">
                <a:solidFill>
                  <a:schemeClr val="accent1">
                    <a:lumMod val="75000"/>
                  </a:schemeClr>
                </a:solidFill>
              </a:rPr>
              <a:t>Perspectivas</a:t>
            </a:r>
            <a:r>
              <a:rPr lang="en-US" dirty="0" smtClean="0">
                <a:solidFill>
                  <a:schemeClr val="accent1">
                    <a:lumMod val="75000"/>
                  </a:schemeClr>
                </a:solidFill>
              </a:rPr>
              <a:t> </a:t>
            </a:r>
            <a:r>
              <a:rPr lang="en-US" dirty="0" err="1" smtClean="0">
                <a:solidFill>
                  <a:schemeClr val="accent1">
                    <a:lumMod val="75000"/>
                  </a:schemeClr>
                </a:solidFill>
              </a:rPr>
              <a:t>Teóricas</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Construtivista</a:t>
            </a:r>
            <a:r>
              <a:rPr lang="en-US" dirty="0" smtClean="0">
                <a:solidFill>
                  <a:schemeClr val="accent1">
                    <a:lumMod val="75000"/>
                  </a:schemeClr>
                </a:solidFill>
              </a:rPr>
              <a:t> </a:t>
            </a:r>
            <a:r>
              <a:rPr lang="en-US" dirty="0" err="1" smtClean="0">
                <a:solidFill>
                  <a:schemeClr val="accent1">
                    <a:lumMod val="75000"/>
                  </a:schemeClr>
                </a:solidFill>
              </a:rPr>
              <a:t>Operatória</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normAutofit fontScale="85000" lnSpcReduction="10000"/>
          </a:bodyPr>
          <a:lstStyle/>
          <a:p>
            <a:r>
              <a:rPr lang="en-US" dirty="0" smtClean="0"/>
              <a:t>A </a:t>
            </a:r>
            <a:r>
              <a:rPr lang="en-US" dirty="0" err="1" smtClean="0"/>
              <a:t>psicogênese</a:t>
            </a:r>
            <a:r>
              <a:rPr lang="en-US" dirty="0" smtClean="0"/>
              <a:t> </a:t>
            </a:r>
            <a:r>
              <a:rPr lang="en-US" dirty="0" err="1" smtClean="0"/>
              <a:t>deve</a:t>
            </a:r>
            <a:r>
              <a:rPr lang="en-US" dirty="0" smtClean="0"/>
              <a:t> </a:t>
            </a:r>
            <a:r>
              <a:rPr lang="en-US" dirty="0" err="1" smtClean="0"/>
              <a:t>recapitular</a:t>
            </a:r>
            <a:r>
              <a:rPr lang="en-US" dirty="0" smtClean="0"/>
              <a:t>  </a:t>
            </a:r>
            <a:r>
              <a:rPr lang="en-US" dirty="0" err="1" smtClean="0"/>
              <a:t>os</a:t>
            </a:r>
            <a:r>
              <a:rPr lang="en-US" dirty="0" smtClean="0"/>
              <a:t> </a:t>
            </a:r>
            <a:r>
              <a:rPr lang="en-US" dirty="0" err="1" smtClean="0"/>
              <a:t>três</a:t>
            </a:r>
            <a:r>
              <a:rPr lang="en-US" dirty="0" smtClean="0"/>
              <a:t> </a:t>
            </a:r>
            <a:r>
              <a:rPr lang="en-US" dirty="0" err="1" smtClean="0"/>
              <a:t>momentos</a:t>
            </a:r>
            <a:r>
              <a:rPr lang="en-US" dirty="0" smtClean="0"/>
              <a:t> </a:t>
            </a:r>
            <a:r>
              <a:rPr lang="en-US" dirty="0" err="1" smtClean="0"/>
              <a:t>da</a:t>
            </a:r>
            <a:r>
              <a:rPr lang="en-US" dirty="0" smtClean="0"/>
              <a:t> </a:t>
            </a:r>
            <a:r>
              <a:rPr lang="en-US" dirty="0" err="1" smtClean="0"/>
              <a:t>psicogênese</a:t>
            </a:r>
            <a:r>
              <a:rPr lang="en-US" dirty="0" smtClean="0"/>
              <a:t>, a </a:t>
            </a:r>
            <a:r>
              <a:rPr lang="en-US" dirty="0" err="1" smtClean="0"/>
              <a:t>fim</a:t>
            </a:r>
            <a:r>
              <a:rPr lang="en-US" dirty="0" smtClean="0"/>
              <a:t> de </a:t>
            </a:r>
            <a:r>
              <a:rPr lang="en-US" dirty="0" err="1" smtClean="0"/>
              <a:t>que</a:t>
            </a:r>
            <a:r>
              <a:rPr lang="en-US" dirty="0" smtClean="0"/>
              <a:t> se </a:t>
            </a:r>
            <a:r>
              <a:rPr lang="en-US" dirty="0" err="1" smtClean="0"/>
              <a:t>garanta</a:t>
            </a:r>
            <a:r>
              <a:rPr lang="en-US" dirty="0" smtClean="0"/>
              <a:t> o </a:t>
            </a:r>
            <a:r>
              <a:rPr lang="en-US" dirty="0" err="1" smtClean="0"/>
              <a:t>resgate</a:t>
            </a:r>
            <a:r>
              <a:rPr lang="en-US" dirty="0" smtClean="0"/>
              <a:t>, </a:t>
            </a:r>
            <a:r>
              <a:rPr lang="en-US" dirty="0" err="1" smtClean="0"/>
              <a:t>por</a:t>
            </a:r>
            <a:r>
              <a:rPr lang="en-US" dirty="0" smtClean="0"/>
              <a:t> parte do </a:t>
            </a:r>
            <a:r>
              <a:rPr lang="en-US" dirty="0" err="1" smtClean="0"/>
              <a:t>sujeito</a:t>
            </a:r>
            <a:r>
              <a:rPr lang="en-US" dirty="0" smtClean="0"/>
              <a:t>, das </a:t>
            </a:r>
            <a:r>
              <a:rPr lang="en-US" dirty="0" err="1" smtClean="0"/>
              <a:t>propriedades</a:t>
            </a:r>
            <a:r>
              <a:rPr lang="en-US" dirty="0" smtClean="0"/>
              <a:t> </a:t>
            </a:r>
            <a:r>
              <a:rPr lang="en-US" dirty="0" err="1" smtClean="0"/>
              <a:t>operatórias</a:t>
            </a:r>
            <a:r>
              <a:rPr lang="en-US" dirty="0" smtClean="0"/>
              <a:t> </a:t>
            </a:r>
            <a:r>
              <a:rPr lang="en-US" dirty="0" err="1" smtClean="0"/>
              <a:t>inerentes</a:t>
            </a:r>
            <a:r>
              <a:rPr lang="en-US" dirty="0" smtClean="0"/>
              <a:t> </a:t>
            </a:r>
            <a:r>
              <a:rPr lang="en-US" dirty="0" err="1" smtClean="0"/>
              <a:t>ao</a:t>
            </a:r>
            <a:r>
              <a:rPr lang="en-US" dirty="0" smtClean="0"/>
              <a:t> </a:t>
            </a:r>
            <a:r>
              <a:rPr lang="en-US" dirty="0" err="1" smtClean="0"/>
              <a:t>próprio</a:t>
            </a:r>
            <a:r>
              <a:rPr lang="en-US" dirty="0" smtClean="0"/>
              <a:t> </a:t>
            </a:r>
            <a:r>
              <a:rPr lang="en-US" dirty="0" err="1" smtClean="0"/>
              <a:t>objeto</a:t>
            </a:r>
            <a:r>
              <a:rPr lang="en-US" dirty="0" smtClean="0"/>
              <a:t> </a:t>
            </a:r>
            <a:r>
              <a:rPr lang="en-US" dirty="0" err="1" smtClean="0"/>
              <a:t>matemático</a:t>
            </a:r>
            <a:r>
              <a:rPr lang="en-US" dirty="0" smtClean="0"/>
              <a:t> </a:t>
            </a:r>
            <a:r>
              <a:rPr lang="en-US" dirty="0" err="1" smtClean="0"/>
              <a:t>que</a:t>
            </a:r>
            <a:r>
              <a:rPr lang="en-US" dirty="0" smtClean="0"/>
              <a:t> se </a:t>
            </a:r>
            <a:r>
              <a:rPr lang="en-US" dirty="0" err="1" smtClean="0"/>
              <a:t>deseja</a:t>
            </a:r>
            <a:r>
              <a:rPr lang="en-US" dirty="0" smtClean="0"/>
              <a:t> </a:t>
            </a:r>
            <a:r>
              <a:rPr lang="en-US" dirty="0" err="1" smtClean="0"/>
              <a:t>reconstruir</a:t>
            </a:r>
            <a:r>
              <a:rPr lang="en-US" dirty="0" smtClean="0"/>
              <a:t>, </a:t>
            </a:r>
            <a:r>
              <a:rPr lang="en-US" dirty="0" err="1" smtClean="0"/>
              <a:t>atentando</a:t>
            </a:r>
            <a:r>
              <a:rPr lang="en-US" dirty="0" smtClean="0"/>
              <a:t>-se </a:t>
            </a:r>
            <a:r>
              <a:rPr lang="en-US" dirty="0" err="1" smtClean="0"/>
              <a:t>para</a:t>
            </a:r>
            <a:r>
              <a:rPr lang="en-US" dirty="0" smtClean="0"/>
              <a:t> o </a:t>
            </a:r>
            <a:r>
              <a:rPr lang="en-US" dirty="0" err="1" smtClean="0"/>
              <a:t>fato</a:t>
            </a:r>
            <a:r>
              <a:rPr lang="en-US" dirty="0" smtClean="0"/>
              <a:t> </a:t>
            </a:r>
            <a:r>
              <a:rPr lang="en-US" dirty="0" err="1" smtClean="0"/>
              <a:t>da</a:t>
            </a:r>
            <a:r>
              <a:rPr lang="en-US" dirty="0" smtClean="0"/>
              <a:t> </a:t>
            </a:r>
            <a:r>
              <a:rPr lang="en-US" dirty="0" err="1" smtClean="0"/>
              <a:t>presença</a:t>
            </a:r>
            <a:r>
              <a:rPr lang="en-US" dirty="0" smtClean="0"/>
              <a:t> de </a:t>
            </a:r>
            <a:r>
              <a:rPr lang="en-US" dirty="0" err="1" smtClean="0"/>
              <a:t>conflitos</a:t>
            </a:r>
            <a:r>
              <a:rPr lang="en-US" dirty="0" smtClean="0"/>
              <a:t> </a:t>
            </a:r>
            <a:r>
              <a:rPr lang="en-US" dirty="0" err="1" smtClean="0"/>
              <a:t>cognitivos</a:t>
            </a:r>
            <a:r>
              <a:rPr lang="en-US" dirty="0" smtClean="0"/>
              <a:t> </a:t>
            </a:r>
            <a:r>
              <a:rPr lang="en-US" dirty="0" err="1" smtClean="0"/>
              <a:t>semelhantes</a:t>
            </a:r>
            <a:r>
              <a:rPr lang="en-US" dirty="0" smtClean="0"/>
              <a:t>.</a:t>
            </a:r>
          </a:p>
          <a:p>
            <a:r>
              <a:rPr lang="en-US" dirty="0" smtClean="0"/>
              <a:t>A </a:t>
            </a:r>
            <a:r>
              <a:rPr lang="en-US" dirty="0" err="1" smtClean="0"/>
              <a:t>história</a:t>
            </a:r>
            <a:r>
              <a:rPr lang="en-US" dirty="0" smtClean="0"/>
              <a:t> </a:t>
            </a:r>
            <a:r>
              <a:rPr lang="en-US" dirty="0" err="1" smtClean="0"/>
              <a:t>aparece</a:t>
            </a:r>
            <a:r>
              <a:rPr lang="en-US" dirty="0" smtClean="0"/>
              <a:t> </a:t>
            </a:r>
            <a:r>
              <a:rPr lang="en-US" dirty="0" err="1" smtClean="0"/>
              <a:t>como</a:t>
            </a:r>
            <a:r>
              <a:rPr lang="en-US" dirty="0" smtClean="0"/>
              <a:t> campo de </a:t>
            </a:r>
            <a:r>
              <a:rPr lang="en-US" dirty="0" err="1" smtClean="0"/>
              <a:t>possibilidade</a:t>
            </a:r>
            <a:r>
              <a:rPr lang="en-US" dirty="0" smtClean="0"/>
              <a:t> de </a:t>
            </a:r>
            <a:r>
              <a:rPr lang="en-US" dirty="0" err="1" smtClean="0"/>
              <a:t>busca</a:t>
            </a:r>
            <a:r>
              <a:rPr lang="en-US" dirty="0" smtClean="0"/>
              <a:t> de </a:t>
            </a:r>
            <a:r>
              <a:rPr lang="en-US" dirty="0" err="1" smtClean="0"/>
              <a:t>conflitos</a:t>
            </a:r>
            <a:r>
              <a:rPr lang="en-US" dirty="0" smtClean="0"/>
              <a:t> e </a:t>
            </a:r>
            <a:r>
              <a:rPr lang="en-US" dirty="0" err="1" smtClean="0"/>
              <a:t>mecanismos</a:t>
            </a:r>
            <a:r>
              <a:rPr lang="en-US" dirty="0" smtClean="0"/>
              <a:t> </a:t>
            </a:r>
            <a:r>
              <a:rPr lang="en-US" dirty="0" err="1" smtClean="0"/>
              <a:t>cognitivos</a:t>
            </a:r>
            <a:r>
              <a:rPr lang="en-US" dirty="0" smtClean="0"/>
              <a:t> </a:t>
            </a:r>
            <a:r>
              <a:rPr lang="en-US" dirty="0" err="1" smtClean="0"/>
              <a:t>operatórios</a:t>
            </a:r>
            <a:r>
              <a:rPr lang="en-US" dirty="0" smtClean="0"/>
              <a:t> </a:t>
            </a:r>
            <a:r>
              <a:rPr lang="en-US" dirty="0" err="1" smtClean="0"/>
              <a:t>relativos</a:t>
            </a:r>
            <a:r>
              <a:rPr lang="en-US" dirty="0" smtClean="0"/>
              <a:t> a um </a:t>
            </a:r>
            <a:r>
              <a:rPr lang="en-US" dirty="0" err="1" smtClean="0"/>
              <a:t>conceito</a:t>
            </a:r>
            <a:r>
              <a:rPr lang="en-US" dirty="0" smtClean="0"/>
              <a:t> </a:t>
            </a:r>
            <a:r>
              <a:rPr lang="en-US" dirty="0" err="1" smtClean="0"/>
              <a:t>matemático</a:t>
            </a:r>
            <a:r>
              <a:rPr lang="en-US" dirty="0" smtClean="0"/>
              <a:t> </a:t>
            </a:r>
            <a:r>
              <a:rPr lang="en-US" dirty="0" err="1" smtClean="0"/>
              <a:t>específico</a:t>
            </a:r>
            <a:r>
              <a:rPr lang="en-US" dirty="0" smtClean="0"/>
              <a:t> </a:t>
            </a:r>
            <a:r>
              <a:rPr lang="en-US" dirty="0" err="1" smtClean="0"/>
              <a:t>que</a:t>
            </a:r>
            <a:r>
              <a:rPr lang="en-US" dirty="0" smtClean="0"/>
              <a:t> </a:t>
            </a:r>
            <a:r>
              <a:rPr lang="en-US" dirty="0" err="1" smtClean="0"/>
              <a:t>teriam</a:t>
            </a:r>
            <a:r>
              <a:rPr lang="en-US" dirty="0" smtClean="0"/>
              <a:t> se </a:t>
            </a:r>
            <a:r>
              <a:rPr lang="en-US" dirty="0" err="1" smtClean="0"/>
              <a:t>manifestado</a:t>
            </a:r>
            <a:r>
              <a:rPr lang="en-US" dirty="0" smtClean="0"/>
              <a:t> </a:t>
            </a:r>
            <a:r>
              <a:rPr lang="en-US" dirty="0" err="1" smtClean="0"/>
              <a:t>na</a:t>
            </a:r>
            <a:r>
              <a:rPr lang="en-US" dirty="0" smtClean="0"/>
              <a:t> </a:t>
            </a:r>
            <a:r>
              <a:rPr lang="en-US" dirty="0" err="1" smtClean="0"/>
              <a:t>pasagem</a:t>
            </a:r>
            <a:r>
              <a:rPr lang="en-US" dirty="0" smtClean="0"/>
              <a:t> de </a:t>
            </a:r>
            <a:r>
              <a:rPr lang="en-US" dirty="0" err="1" smtClean="0"/>
              <a:t>uma</a:t>
            </a:r>
            <a:r>
              <a:rPr lang="en-US" dirty="0" smtClean="0"/>
              <a:t> a </a:t>
            </a:r>
            <a:r>
              <a:rPr lang="en-US" dirty="0" err="1" smtClean="0"/>
              <a:t>outra</a:t>
            </a:r>
            <a:r>
              <a:rPr lang="en-US" dirty="0" smtClean="0"/>
              <a:t> </a:t>
            </a:r>
            <a:r>
              <a:rPr lang="en-US" dirty="0" err="1" smtClean="0"/>
              <a:t>etapa</a:t>
            </a:r>
            <a:r>
              <a:rPr lang="en-US" dirty="0" smtClean="0"/>
              <a:t> do </a:t>
            </a:r>
            <a:r>
              <a:rPr lang="en-US" dirty="0" err="1" smtClean="0"/>
              <a:t>processo</a:t>
            </a:r>
            <a:r>
              <a:rPr lang="en-US" dirty="0" smtClean="0"/>
              <a:t> de </a:t>
            </a:r>
            <a:r>
              <a:rPr lang="en-US" dirty="0" err="1" smtClean="0"/>
              <a:t>construção</a:t>
            </a:r>
            <a:r>
              <a:rPr lang="en-US" dirty="0" smtClean="0"/>
              <a:t> de </a:t>
            </a:r>
            <a:r>
              <a:rPr lang="en-US" dirty="0" err="1" smtClean="0"/>
              <a:t>tal</a:t>
            </a:r>
            <a:r>
              <a:rPr lang="en-US" dirty="0" smtClean="0"/>
              <a:t> </a:t>
            </a:r>
            <a:r>
              <a:rPr lang="en-US" dirty="0" err="1" smtClean="0"/>
              <a:t>conceito.E</a:t>
            </a:r>
            <a:r>
              <a:rPr lang="en-US" dirty="0" smtClean="0"/>
              <a:t> se </a:t>
            </a:r>
            <a:r>
              <a:rPr lang="en-US" dirty="0" err="1" smtClean="0"/>
              <a:t>não</a:t>
            </a:r>
            <a:r>
              <a:rPr lang="en-US" dirty="0" smtClean="0"/>
              <a:t> </a:t>
            </a:r>
            <a:r>
              <a:rPr lang="en-US" dirty="0" err="1" smtClean="0"/>
              <a:t>houver</a:t>
            </a:r>
            <a:r>
              <a:rPr lang="en-US" dirty="0" smtClean="0"/>
              <a:t> </a:t>
            </a:r>
            <a:r>
              <a:rPr lang="en-US" dirty="0" err="1" smtClean="0"/>
              <a:t>uma</a:t>
            </a:r>
            <a:r>
              <a:rPr lang="en-US" dirty="0" smtClean="0"/>
              <a:t> </a:t>
            </a:r>
            <a:r>
              <a:rPr lang="en-US" dirty="0" err="1" smtClean="0"/>
              <a:t>história</a:t>
            </a:r>
            <a:r>
              <a:rPr lang="en-US" dirty="0" smtClean="0"/>
              <a:t> </a:t>
            </a:r>
            <a:r>
              <a:rPr lang="en-US" dirty="0" err="1" smtClean="0"/>
              <a:t>da</a:t>
            </a:r>
            <a:r>
              <a:rPr lang="en-US" dirty="0" smtClean="0"/>
              <a:t> </a:t>
            </a:r>
            <a:r>
              <a:rPr lang="en-US" dirty="0" err="1" smtClean="0"/>
              <a:t>Matemática</a:t>
            </a:r>
            <a:r>
              <a:rPr lang="en-US" dirty="0" smtClean="0"/>
              <a:t> </a:t>
            </a:r>
            <a:r>
              <a:rPr lang="en-US" dirty="0" err="1" smtClean="0"/>
              <a:t>constituída</a:t>
            </a:r>
            <a:r>
              <a:rPr lang="en-US" dirty="0" smtClean="0"/>
              <a:t> </a:t>
            </a:r>
            <a:r>
              <a:rPr lang="en-US" dirty="0" err="1" smtClean="0"/>
              <a:t>dentro</a:t>
            </a:r>
            <a:r>
              <a:rPr lang="en-US" dirty="0" smtClean="0"/>
              <a:t> </a:t>
            </a:r>
            <a:r>
              <a:rPr lang="en-US" dirty="0" err="1" smtClean="0"/>
              <a:t>dessa</a:t>
            </a:r>
            <a:r>
              <a:rPr lang="en-US" dirty="0" smtClean="0"/>
              <a:t> </a:t>
            </a:r>
            <a:r>
              <a:rPr lang="en-US" dirty="0" err="1" smtClean="0"/>
              <a:t>perspectiva</a:t>
            </a:r>
            <a:r>
              <a:rPr lang="en-US" dirty="0" smtClean="0"/>
              <a:t>, </a:t>
            </a:r>
            <a:r>
              <a:rPr lang="en-US" dirty="0" err="1" smtClean="0"/>
              <a:t>torna</a:t>
            </a:r>
            <a:r>
              <a:rPr lang="en-US" dirty="0" smtClean="0"/>
              <a:t>-se </a:t>
            </a:r>
            <a:r>
              <a:rPr lang="en-US" dirty="0" err="1" smtClean="0"/>
              <a:t>necessário</a:t>
            </a:r>
            <a:r>
              <a:rPr lang="en-US" dirty="0" smtClean="0"/>
              <a:t> </a:t>
            </a:r>
            <a:r>
              <a:rPr lang="en-US" dirty="0" err="1" smtClean="0"/>
              <a:t>construí</a:t>
            </a:r>
            <a:r>
              <a:rPr lang="en-US" dirty="0" smtClean="0"/>
              <a:t>-la </a:t>
            </a:r>
            <a:r>
              <a:rPr lang="en-US" dirty="0" err="1" smtClean="0"/>
              <a:t>procedendo</a:t>
            </a:r>
            <a:r>
              <a:rPr lang="en-US" dirty="0" smtClean="0"/>
              <a:t> a </a:t>
            </a:r>
            <a:r>
              <a:rPr lang="en-US" dirty="0" err="1" smtClean="0"/>
              <a:t>uma</a:t>
            </a:r>
            <a:r>
              <a:rPr lang="en-US" dirty="0" smtClean="0"/>
              <a:t> </a:t>
            </a:r>
            <a:r>
              <a:rPr lang="en-US" dirty="0" err="1" smtClean="0"/>
              <a:t>releitura</a:t>
            </a:r>
            <a:r>
              <a:rPr lang="en-US" dirty="0" smtClean="0"/>
              <a:t> </a:t>
            </a:r>
            <a:r>
              <a:rPr lang="en-US" dirty="0" err="1" smtClean="0"/>
              <a:t>epistemológica</a:t>
            </a:r>
            <a:r>
              <a:rPr lang="en-US" dirty="0" smtClean="0"/>
              <a:t> </a:t>
            </a:r>
            <a:r>
              <a:rPr lang="en-US" dirty="0" err="1" smtClean="0"/>
              <a:t>da</a:t>
            </a:r>
            <a:r>
              <a:rPr lang="en-US" dirty="0" smtClean="0"/>
              <a:t> </a:t>
            </a:r>
            <a:r>
              <a:rPr lang="en-US" dirty="0" err="1" smtClean="0"/>
              <a:t>história</a:t>
            </a:r>
            <a:r>
              <a:rPr lang="en-US" dirty="0" smtClean="0"/>
              <a:t> </a:t>
            </a:r>
            <a:r>
              <a:rPr lang="en-US" dirty="0" err="1" smtClean="0"/>
              <a:t>da</a:t>
            </a:r>
            <a:r>
              <a:rPr lang="en-US" dirty="0" smtClean="0"/>
              <a:t> </a:t>
            </a:r>
            <a:r>
              <a:rPr lang="en-US" dirty="0" err="1" smtClean="0"/>
              <a:t>Matemática</a:t>
            </a:r>
            <a:r>
              <a:rPr lang="en-US" dirty="0" smtClean="0"/>
              <a:t>.</a:t>
            </a:r>
            <a:endParaRPr lang="pt-BR" dirty="0"/>
          </a:p>
        </p:txBody>
      </p:sp>
      <p:sp>
        <p:nvSpPr>
          <p:cNvPr id="4" name="Retângulo 3"/>
          <p:cNvSpPr/>
          <p:nvPr/>
        </p:nvSpPr>
        <p:spPr>
          <a:xfrm>
            <a:off x="2843808" y="3429000"/>
            <a:ext cx="608416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Releitura</a:t>
            </a:r>
            <a:r>
              <a:rPr lang="en-US" sz="2200" dirty="0" smtClean="0"/>
              <a:t> </a:t>
            </a:r>
            <a:r>
              <a:rPr lang="en-US" sz="2200" dirty="0" err="1" smtClean="0"/>
              <a:t>da</a:t>
            </a:r>
            <a:r>
              <a:rPr lang="en-US" sz="2200" dirty="0" smtClean="0"/>
              <a:t> </a:t>
            </a:r>
            <a:r>
              <a:rPr lang="en-US" sz="2200" dirty="0" err="1" smtClean="0"/>
              <a:t>História</a:t>
            </a:r>
            <a:r>
              <a:rPr lang="en-US" sz="2200" dirty="0" smtClean="0"/>
              <a:t> </a:t>
            </a:r>
            <a:r>
              <a:rPr lang="en-US" sz="2200" dirty="0" err="1" smtClean="0"/>
              <a:t>da</a:t>
            </a:r>
            <a:r>
              <a:rPr lang="en-US" sz="2200" dirty="0" smtClean="0"/>
              <a:t> </a:t>
            </a:r>
            <a:r>
              <a:rPr lang="en-US" sz="2200" dirty="0" err="1" smtClean="0"/>
              <a:t>Matemática</a:t>
            </a:r>
            <a:endParaRPr lang="en-US" sz="2200" dirty="0" smtClean="0"/>
          </a:p>
          <a:p>
            <a:pPr algn="ctr"/>
            <a:endParaRPr lang="en-US" sz="2200" dirty="0" smtClean="0"/>
          </a:p>
          <a:p>
            <a:pPr algn="ctr"/>
            <a:endParaRPr lang="en-US" sz="2200" dirty="0" smtClean="0"/>
          </a:p>
          <a:p>
            <a:pPr algn="ctr"/>
            <a:endParaRPr lang="en-US" sz="3200" dirty="0" smtClean="0"/>
          </a:p>
          <a:p>
            <a:pPr algn="ctr"/>
            <a:endParaRPr lang="en-US" sz="2200" dirty="0" smtClean="0"/>
          </a:p>
          <a:p>
            <a:pPr algn="ctr"/>
            <a:endParaRPr lang="pt-BR" dirty="0"/>
          </a:p>
        </p:txBody>
      </p:sp>
      <p:pic>
        <p:nvPicPr>
          <p:cNvPr id="29698" name="Picture 2" descr="http://ejaitabira.files.wordpress.com/2011/04/grand.jpg"/>
          <p:cNvPicPr>
            <a:picLocks noChangeAspect="1" noChangeArrowheads="1"/>
          </p:cNvPicPr>
          <p:nvPr/>
        </p:nvPicPr>
        <p:blipFill>
          <a:blip r:embed="rId2" cstate="print"/>
          <a:srcRect/>
          <a:stretch>
            <a:fillRect/>
          </a:stretch>
        </p:blipFill>
        <p:spPr bwMode="auto">
          <a:xfrm>
            <a:off x="3635896" y="4365104"/>
            <a:ext cx="4305300" cy="2088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amond(in)">
                                      <p:cBhvr>
                                        <p:cTn id="12"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normAutofit/>
          </a:bodyPr>
          <a:lstStyle/>
          <a:p>
            <a:r>
              <a:rPr lang="pt-BR" dirty="0" smtClean="0"/>
              <a:t>Durante o 4.º </a:t>
            </a:r>
            <a:r>
              <a:rPr lang="pt-BR" dirty="0" smtClean="0"/>
              <a:t>ICME </a:t>
            </a:r>
            <a:r>
              <a:rPr lang="pt-BR" dirty="0" smtClean="0"/>
              <a:t>(Congresso Internacional de Educação Matemática), </a:t>
            </a:r>
            <a:r>
              <a:rPr lang="pt-BR" dirty="0" err="1" smtClean="0"/>
              <a:t>Meserve</a:t>
            </a:r>
            <a:r>
              <a:rPr lang="pt-BR" dirty="0" smtClean="0"/>
              <a:t>, professor da Universidade de Vermont, expôs um ponto de vista semelhante ao dos </a:t>
            </a:r>
            <a:r>
              <a:rPr lang="pt-BR" dirty="0" err="1" smtClean="0"/>
              <a:t>PCNs</a:t>
            </a:r>
            <a:r>
              <a:rPr lang="pt-BR" dirty="0" smtClean="0"/>
              <a:t>, ao defender que:</a:t>
            </a:r>
          </a:p>
          <a:p>
            <a:endParaRPr lang="pt-BR" sz="1000" dirty="0" smtClean="0"/>
          </a:p>
          <a:p>
            <a:pPr algn="r">
              <a:buNone/>
            </a:pPr>
            <a:r>
              <a:rPr lang="pt-BR" dirty="0" smtClean="0"/>
              <a:t>		A história da matemática aparece como um elemento que poderia subsidiar a compreensão de certos tópicos matemáticos por parte do estudante, tópicos que lhe deveriam ser ensinados a partir de técnicas de resolução de problemas práticos. (MERSEVE, 1980, p. 398)</a:t>
            </a:r>
            <a:endParaRPr lang="pt-BR" dirty="0"/>
          </a:p>
        </p:txBody>
      </p:sp>
      <p:sp>
        <p:nvSpPr>
          <p:cNvPr id="4" name="Pentágono 3"/>
          <p:cNvSpPr/>
          <p:nvPr/>
        </p:nvSpPr>
        <p:spPr>
          <a:xfrm>
            <a:off x="1331640" y="5589240"/>
            <a:ext cx="7632848" cy="108012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500" dirty="0" smtClean="0"/>
              <a:t>Os </a:t>
            </a:r>
            <a:r>
              <a:rPr lang="pt-BR" sz="2500" i="1" dirty="0" smtClean="0"/>
              <a:t>problemas históricos</a:t>
            </a:r>
            <a:r>
              <a:rPr lang="pt-BR" sz="2500" dirty="0" smtClean="0"/>
              <a:t> também foram defendidos por </a:t>
            </a:r>
            <a:r>
              <a:rPr lang="pt-BR" sz="2500" dirty="0" err="1" smtClean="0"/>
              <a:t>Zúñiga</a:t>
            </a:r>
            <a:r>
              <a:rPr lang="pt-BR" sz="2500" dirty="0" smtClean="0"/>
              <a:t> (1988).</a:t>
            </a:r>
            <a:endParaRPr lang="pt-B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lstStyle/>
          <a:p>
            <a:pPr>
              <a:buNone/>
            </a:pPr>
            <a:r>
              <a:rPr lang="pt-BR" dirty="0" smtClean="0"/>
              <a:t>	Jones (1969) acredita na existência de três categorias de porquês que deveriam ser levadas em consideração por todos os que se propõem a ensinar Matemática:</a:t>
            </a:r>
          </a:p>
          <a:p>
            <a:r>
              <a:rPr lang="pt-BR" dirty="0" smtClean="0"/>
              <a:t>os porquês cronológicos</a:t>
            </a:r>
          </a:p>
          <a:p>
            <a:r>
              <a:rPr lang="pt-BR" dirty="0" smtClean="0"/>
              <a:t> os porquês lógicos</a:t>
            </a:r>
          </a:p>
          <a:p>
            <a:r>
              <a:rPr lang="pt-BR" dirty="0" smtClean="0"/>
              <a:t>os porquês pedagógicos</a:t>
            </a:r>
          </a:p>
          <a:p>
            <a:endParaRPr lang="pt-BR" dirty="0"/>
          </a:p>
        </p:txBody>
      </p:sp>
      <p:sp>
        <p:nvSpPr>
          <p:cNvPr id="4" name="Texto explicativo retangular com cantos arredondados 3"/>
          <p:cNvSpPr/>
          <p:nvPr/>
        </p:nvSpPr>
        <p:spPr>
          <a:xfrm>
            <a:off x="2051720" y="4077072"/>
            <a:ext cx="6264696" cy="1944216"/>
          </a:xfrm>
          <a:prstGeom prst="wedgeRoundRectCallout">
            <a:avLst>
              <a:gd name="adj1" fmla="val -41529"/>
              <a:gd name="adj2" fmla="val 81952"/>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pt-BR" sz="2500" dirty="0" smtClean="0"/>
              <a:t>Por que o seno se chama seno?</a:t>
            </a:r>
            <a:endParaRPr lang="pt-BR" sz="2500" dirty="0"/>
          </a:p>
        </p:txBody>
      </p:sp>
      <p:sp>
        <p:nvSpPr>
          <p:cNvPr id="5" name="Texto explicativo retangular com cantos arredondados 4"/>
          <p:cNvSpPr/>
          <p:nvPr/>
        </p:nvSpPr>
        <p:spPr>
          <a:xfrm>
            <a:off x="2339752" y="4077072"/>
            <a:ext cx="6264696" cy="1944216"/>
          </a:xfrm>
          <a:prstGeom prst="wedgeRoundRectCallout">
            <a:avLst>
              <a:gd name="adj1" fmla="val -41529"/>
              <a:gd name="adj2" fmla="val 8195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pt-BR" sz="2500" dirty="0" smtClean="0"/>
              <a:t>Por que o produto de dois números negativos é um número positivo?</a:t>
            </a:r>
            <a:endParaRPr lang="pt-BR" sz="2500" dirty="0"/>
          </a:p>
        </p:txBody>
      </p:sp>
      <p:sp>
        <p:nvSpPr>
          <p:cNvPr id="6" name="Texto explicativo retangular com cantos arredondados 5"/>
          <p:cNvSpPr/>
          <p:nvPr/>
        </p:nvSpPr>
        <p:spPr>
          <a:xfrm>
            <a:off x="2699792" y="4077072"/>
            <a:ext cx="6264696" cy="1944216"/>
          </a:xfrm>
          <a:prstGeom prst="wedgeRoundRectCallout">
            <a:avLst>
              <a:gd name="adj1" fmla="val -41529"/>
              <a:gd name="adj2" fmla="val 81952"/>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pt-BR" sz="2500" dirty="0" smtClean="0"/>
              <a:t>Por que você ensina a extrair o maior divisor comum entre dois números pelo método da decomposição simultânea e não por outro qualquer?</a:t>
            </a:r>
            <a:endParaRPr lang="pt-BR" sz="2500" dirty="0"/>
          </a:p>
        </p:txBody>
      </p:sp>
      <p:sp>
        <p:nvSpPr>
          <p:cNvPr id="7" name="Explosão 1 6"/>
          <p:cNvSpPr/>
          <p:nvPr/>
        </p:nvSpPr>
        <p:spPr>
          <a:xfrm>
            <a:off x="611560" y="332656"/>
            <a:ext cx="8208912" cy="630932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2200" dirty="0" smtClean="0"/>
              <a:t>Com </a:t>
            </a:r>
            <a:r>
              <a:rPr lang="pt-BR" sz="2200" dirty="0" smtClean="0"/>
              <a:t>essas três categorias de “</a:t>
            </a:r>
            <a:r>
              <a:rPr lang="pt-BR" sz="2200" dirty="0" err="1" smtClean="0"/>
              <a:t>porques</a:t>
            </a:r>
            <a:r>
              <a:rPr lang="pt-BR" sz="2200" dirty="0" smtClean="0"/>
              <a:t>”,percebemos </a:t>
            </a:r>
            <a:r>
              <a:rPr lang="pt-BR" sz="2200" dirty="0" smtClean="0"/>
              <a:t>o poder da história para a promoção de um </a:t>
            </a:r>
            <a:r>
              <a:rPr lang="pt-BR" sz="2200" dirty="0" smtClean="0"/>
              <a:t>ensino-aprendizagem </a:t>
            </a:r>
            <a:r>
              <a:rPr lang="pt-BR" sz="2200" dirty="0" smtClean="0"/>
              <a:t>da Matemática escolar baseado na compreensão e significação.</a:t>
            </a:r>
            <a:endParaRPr lang="pt-B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4)">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lstStyle/>
          <a:p>
            <a:r>
              <a:rPr lang="pt-BR" dirty="0" smtClean="0"/>
              <a:t>Durante o 5.º </a:t>
            </a:r>
            <a:r>
              <a:rPr lang="pt-BR" dirty="0" smtClean="0"/>
              <a:t>ICME</a:t>
            </a:r>
            <a:r>
              <a:rPr lang="pt-BR" dirty="0" smtClean="0"/>
              <a:t>, foi reforçada a ideia de que a Matemática pode ser desenvolvida pelo estudante mediante a resolução de problemas históricos, a apreciação e a análise das soluções apresentadas a esses problemas por nossos antepassados. </a:t>
            </a:r>
          </a:p>
          <a:p>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normAutofit fontScale="92500" lnSpcReduction="20000"/>
          </a:bodyPr>
          <a:lstStyle/>
          <a:p>
            <a:pPr>
              <a:buNone/>
            </a:pPr>
            <a:r>
              <a:rPr lang="pt-BR" dirty="0" smtClean="0"/>
              <a:t>	Alguns exemplos do porque </a:t>
            </a:r>
            <a:r>
              <a:rPr lang="pt-BR" dirty="0" err="1" smtClean="0"/>
              <a:t>Swetz</a:t>
            </a:r>
            <a:r>
              <a:rPr lang="pt-BR" dirty="0" smtClean="0"/>
              <a:t> (1989) acredita que os problemas históricos </a:t>
            </a:r>
            <a:r>
              <a:rPr lang="pt-BR" dirty="0" smtClean="0"/>
              <a:t>motivam, são porque:</a:t>
            </a:r>
            <a:endParaRPr lang="pt-BR" dirty="0" smtClean="0"/>
          </a:p>
          <a:p>
            <a:r>
              <a:rPr lang="pt-BR" dirty="0" smtClean="0"/>
              <a:t>possibilitam o esclarecimento e o reforço de muitos conceitos, propriedades e métodos </a:t>
            </a:r>
            <a:r>
              <a:rPr lang="pt-BR" dirty="0" smtClean="0"/>
              <a:t>matemáticos que </a:t>
            </a:r>
            <a:r>
              <a:rPr lang="pt-BR" dirty="0" smtClean="0"/>
              <a:t>são ensinados;</a:t>
            </a:r>
          </a:p>
          <a:p>
            <a:r>
              <a:rPr lang="pt-BR" dirty="0" smtClean="0"/>
              <a:t>constituem veículos de informação cultural e sociológica;</a:t>
            </a:r>
          </a:p>
          <a:p>
            <a:r>
              <a:rPr lang="pt-BR" dirty="0" smtClean="0"/>
              <a:t>refletem as preocupações práticas ou teóricas das diferentes culturas em diferentes momentos históricos;</a:t>
            </a:r>
          </a:p>
          <a:p>
            <a:r>
              <a:rPr lang="pt-BR" dirty="0" smtClean="0"/>
              <a:t>constituem meios de aferimento a habilidade matemática de nossos antepassados;</a:t>
            </a:r>
          </a:p>
          <a:p>
            <a:r>
              <a:rPr lang="pt-BR" dirty="0" smtClean="0"/>
              <a:t>permitem mostrar a existência de uma analogia ou continuidade entre os conceitos e processos matemáticos do passado e do presente.</a:t>
            </a:r>
            <a:endParaRPr lang="pt-BR" dirty="0"/>
          </a:p>
        </p:txBody>
      </p:sp>
      <p:sp>
        <p:nvSpPr>
          <p:cNvPr id="5" name="Texto explicativo em forma de nuvem 4"/>
          <p:cNvSpPr/>
          <p:nvPr/>
        </p:nvSpPr>
        <p:spPr>
          <a:xfrm>
            <a:off x="2339752" y="1772816"/>
            <a:ext cx="5904656" cy="3600400"/>
          </a:xfrm>
          <a:prstGeom prst="cloudCallout">
            <a:avLst>
              <a:gd name="adj1" fmla="val -63593"/>
              <a:gd name="adj2" fmla="val 560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b="1" dirty="0" smtClean="0">
                <a:solidFill>
                  <a:schemeClr val="tx2">
                    <a:lumMod val="75000"/>
                  </a:schemeClr>
                </a:solidFill>
              </a:rPr>
              <a:t>REFLEXÃO: </a:t>
            </a:r>
          </a:p>
          <a:p>
            <a:pPr algn="ctr"/>
            <a:endParaRPr lang="pt-BR" sz="1000" b="1" dirty="0" smtClean="0">
              <a:solidFill>
                <a:schemeClr val="tx2">
                  <a:lumMod val="75000"/>
                </a:schemeClr>
              </a:solidFill>
            </a:endParaRPr>
          </a:p>
          <a:p>
            <a:pPr algn="ctr"/>
            <a:r>
              <a:rPr lang="pt-BR" sz="2200" dirty="0" smtClean="0"/>
              <a:t>Como problemas históricos participam do projeto pedagógico do professor e </a:t>
            </a:r>
            <a:r>
              <a:rPr lang="pt-BR" sz="2200" dirty="0" smtClean="0"/>
              <a:t>de que </a:t>
            </a:r>
            <a:r>
              <a:rPr lang="pt-BR" sz="2200" dirty="0" smtClean="0"/>
              <a:t>maneira </a:t>
            </a:r>
            <a:r>
              <a:rPr lang="pt-BR" sz="2200" dirty="0" smtClean="0"/>
              <a:t>os </a:t>
            </a:r>
            <a:r>
              <a:rPr lang="pt-BR" sz="2200" dirty="0" smtClean="0"/>
              <a:t>estudantes se relacionam com </a:t>
            </a:r>
            <a:r>
              <a:rPr lang="pt-BR" sz="2200" dirty="0" smtClean="0"/>
              <a:t>eles?</a:t>
            </a:r>
            <a:endParaRPr lang="pt-B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600" dirty="0" smtClean="0"/>
              <a:t>História, Compreensão, Significação </a:t>
            </a:r>
            <a:br>
              <a:rPr lang="pt-BR" sz="2600" dirty="0" smtClean="0"/>
            </a:br>
            <a:r>
              <a:rPr lang="pt-BR" sz="2600" dirty="0" smtClean="0"/>
              <a:t>e Resolução de Problemas</a:t>
            </a:r>
            <a:endParaRPr lang="pt-BR" sz="2600" dirty="0"/>
          </a:p>
        </p:txBody>
      </p:sp>
      <p:sp>
        <p:nvSpPr>
          <p:cNvPr id="3" name="Espaço Reservado para Conteúdo 2"/>
          <p:cNvSpPr>
            <a:spLocks noGrp="1"/>
          </p:cNvSpPr>
          <p:nvPr>
            <p:ph sz="quarter" idx="1"/>
          </p:nvPr>
        </p:nvSpPr>
        <p:spPr/>
        <p:txBody>
          <a:bodyPr/>
          <a:lstStyle/>
          <a:p>
            <a:r>
              <a:rPr lang="pt-BR" dirty="0" smtClean="0"/>
              <a:t>A própria História da Matemática mostra que ela foi construída como resposta a perguntas provenientes de diferentes origens e contextos, motivadas por problemas de ordem prática (divisão de terras, cálculo de créditos), por problemas vinculados a outra ciências (física, astronomia), bem como por problemas relacionados a investigação interna à própria matemática. (BRASIL, 1998, p. 40</a:t>
            </a:r>
            <a:r>
              <a:rPr lang="pt-BR" dirty="0" smtClean="0"/>
              <a:t>)</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e Desmistificação da Matemática</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desenvolvimento da atitudes  e valores mais favoráveis diante do conhecimento matemático</a:t>
            </a:r>
          </a:p>
          <a:p>
            <a:r>
              <a:rPr lang="pt-BR" dirty="0" smtClean="0"/>
              <a:t>resgate da própria identidade cultural</a:t>
            </a:r>
          </a:p>
          <a:p>
            <a:r>
              <a:rPr lang="pt-BR" dirty="0" smtClean="0"/>
              <a:t>a compreensão das relações entre tecnologia e herança cultural</a:t>
            </a:r>
          </a:p>
          <a:p>
            <a:r>
              <a:rPr lang="pt-BR" dirty="0" smtClean="0"/>
              <a:t>constituição de um olhar mais críticos sobre os objetos matemáticos</a:t>
            </a:r>
          </a:p>
          <a:p>
            <a:r>
              <a:rPr lang="pt-BR" dirty="0" smtClean="0"/>
              <a:t>sugestão de abordagens diferenciadas</a:t>
            </a:r>
          </a:p>
          <a:p>
            <a:r>
              <a:rPr lang="pt-BR" dirty="0" smtClean="0"/>
              <a:t>a compreensão de obstáculos encontrados pelos alunos </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Teórica</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Evolutiva</a:t>
            </a:r>
            <a:r>
              <a:rPr lang="en-US" dirty="0" smtClean="0">
                <a:solidFill>
                  <a:schemeClr val="accent1">
                    <a:lumMod val="75000"/>
                  </a:schemeClr>
                </a:solidFill>
              </a:rPr>
              <a:t> </a:t>
            </a:r>
            <a:r>
              <a:rPr lang="en-US" dirty="0" err="1" smtClean="0">
                <a:solidFill>
                  <a:schemeClr val="accent1">
                    <a:lumMod val="75000"/>
                  </a:schemeClr>
                </a:solidFill>
              </a:rPr>
              <a:t>Descontínua</a:t>
            </a:r>
            <a:endParaRPr lang="pt-BR" dirty="0">
              <a:solidFill>
                <a:schemeClr val="accent1">
                  <a:lumMod val="75000"/>
                </a:schemeClr>
              </a:solidFill>
            </a:endParaRPr>
          </a:p>
        </p:txBody>
      </p:sp>
      <p:sp>
        <p:nvSpPr>
          <p:cNvPr id="3" name="Espaço Reservado para Conteúdo 2"/>
          <p:cNvSpPr>
            <a:spLocks noGrp="1"/>
          </p:cNvSpPr>
          <p:nvPr>
            <p:ph sz="quarter" idx="1"/>
          </p:nvPr>
        </p:nvSpPr>
        <p:spPr>
          <a:xfrm>
            <a:off x="301752" y="1700808"/>
            <a:ext cx="8503920" cy="4398240"/>
          </a:xfrm>
        </p:spPr>
        <p:txBody>
          <a:bodyPr>
            <a:normAutofit fontScale="92500" lnSpcReduction="10000"/>
          </a:bodyPr>
          <a:lstStyle/>
          <a:p>
            <a:r>
              <a:rPr lang="en-US" dirty="0" err="1" smtClean="0"/>
              <a:t>Inspirados</a:t>
            </a:r>
            <a:r>
              <a:rPr lang="en-US" dirty="0" smtClean="0"/>
              <a:t> </a:t>
            </a:r>
            <a:r>
              <a:rPr lang="en-US" dirty="0" err="1" smtClean="0"/>
              <a:t>na</a:t>
            </a:r>
            <a:r>
              <a:rPr lang="en-US" dirty="0" smtClean="0"/>
              <a:t> </a:t>
            </a:r>
            <a:r>
              <a:rPr lang="en-US" dirty="0" err="1" smtClean="0"/>
              <a:t>obra</a:t>
            </a:r>
            <a:r>
              <a:rPr lang="en-US" dirty="0" smtClean="0"/>
              <a:t> de Gaston </a:t>
            </a:r>
            <a:r>
              <a:rPr lang="en-US" dirty="0" err="1" smtClean="0"/>
              <a:t>Bachelard</a:t>
            </a:r>
            <a:r>
              <a:rPr lang="en-US" dirty="0" smtClean="0"/>
              <a:t>, com </a:t>
            </a:r>
            <a:r>
              <a:rPr lang="en-US" dirty="0" err="1" smtClean="0"/>
              <a:t>pesquisadores</a:t>
            </a:r>
            <a:r>
              <a:rPr lang="en-US" dirty="0" smtClean="0"/>
              <a:t> </a:t>
            </a:r>
            <a:r>
              <a:rPr lang="en-US" dirty="0" err="1" smtClean="0"/>
              <a:t>da</a:t>
            </a:r>
            <a:r>
              <a:rPr lang="en-US" dirty="0" smtClean="0"/>
              <a:t> </a:t>
            </a:r>
            <a:r>
              <a:rPr lang="en-US" dirty="0" err="1" smtClean="0"/>
              <a:t>escola</a:t>
            </a:r>
            <a:r>
              <a:rPr lang="en-US" dirty="0" smtClean="0"/>
              <a:t> </a:t>
            </a:r>
            <a:r>
              <a:rPr lang="en-US" dirty="0" err="1" smtClean="0"/>
              <a:t>francesa</a:t>
            </a:r>
            <a:r>
              <a:rPr lang="en-US" dirty="0" smtClean="0"/>
              <a:t> </a:t>
            </a:r>
            <a:r>
              <a:rPr lang="en-US" dirty="0" err="1" smtClean="0"/>
              <a:t>contemporânea</a:t>
            </a:r>
            <a:r>
              <a:rPr lang="en-US" dirty="0" smtClean="0"/>
              <a:t> de </a:t>
            </a:r>
            <a:r>
              <a:rPr lang="en-US" dirty="0" err="1" smtClean="0"/>
              <a:t>didática</a:t>
            </a:r>
            <a:r>
              <a:rPr lang="en-US" dirty="0" smtClean="0"/>
              <a:t> </a:t>
            </a:r>
            <a:r>
              <a:rPr lang="en-US" dirty="0" err="1" smtClean="0"/>
              <a:t>da</a:t>
            </a:r>
            <a:r>
              <a:rPr lang="en-US" dirty="0" smtClean="0"/>
              <a:t> </a:t>
            </a:r>
            <a:r>
              <a:rPr lang="en-US" dirty="0" err="1" smtClean="0"/>
              <a:t>Matemática</a:t>
            </a:r>
            <a:r>
              <a:rPr lang="en-US" dirty="0" smtClean="0"/>
              <a:t>.</a:t>
            </a:r>
          </a:p>
          <a:p>
            <a:r>
              <a:rPr lang="en-US" dirty="0" smtClean="0"/>
              <a:t>A </a:t>
            </a:r>
            <a:r>
              <a:rPr lang="en-US" dirty="0" err="1" smtClean="0"/>
              <a:t>aprendizagem</a:t>
            </a:r>
            <a:r>
              <a:rPr lang="en-US" dirty="0" smtClean="0"/>
              <a:t> </a:t>
            </a:r>
            <a:r>
              <a:rPr lang="en-US" dirty="0" err="1" smtClean="0"/>
              <a:t>matemática</a:t>
            </a:r>
            <a:r>
              <a:rPr lang="en-US" dirty="0" smtClean="0"/>
              <a:t> é vista </a:t>
            </a:r>
            <a:r>
              <a:rPr lang="en-US" dirty="0" err="1" smtClean="0"/>
              <a:t>como</a:t>
            </a:r>
            <a:r>
              <a:rPr lang="en-US" dirty="0" smtClean="0"/>
              <a:t> a </a:t>
            </a:r>
            <a:r>
              <a:rPr lang="en-US" dirty="0" err="1" smtClean="0"/>
              <a:t>capacidade</a:t>
            </a:r>
            <a:r>
              <a:rPr lang="en-US" dirty="0" smtClean="0"/>
              <a:t> de </a:t>
            </a:r>
            <a:r>
              <a:rPr lang="en-US" dirty="0" err="1" smtClean="0"/>
              <a:t>construção</a:t>
            </a:r>
            <a:r>
              <a:rPr lang="en-US" dirty="0" smtClean="0"/>
              <a:t>, </a:t>
            </a:r>
            <a:r>
              <a:rPr lang="en-US" dirty="0" err="1" smtClean="0"/>
              <a:t>dentro</a:t>
            </a:r>
            <a:r>
              <a:rPr lang="en-US" dirty="0" smtClean="0"/>
              <a:t> de um </a:t>
            </a:r>
            <a:r>
              <a:rPr lang="en-US" dirty="0" err="1" smtClean="0"/>
              <a:t>contexto</a:t>
            </a:r>
            <a:r>
              <a:rPr lang="en-US" dirty="0" smtClean="0"/>
              <a:t> </a:t>
            </a:r>
            <a:r>
              <a:rPr lang="en-US" dirty="0" err="1" smtClean="0"/>
              <a:t>institucional</a:t>
            </a:r>
            <a:r>
              <a:rPr lang="en-US" dirty="0" smtClean="0"/>
              <a:t> (</a:t>
            </a:r>
            <a:r>
              <a:rPr lang="en-US" dirty="0" err="1" smtClean="0"/>
              <a:t>escola</a:t>
            </a:r>
            <a:r>
              <a:rPr lang="en-US" dirty="0" smtClean="0"/>
              <a:t>), de </a:t>
            </a:r>
            <a:r>
              <a:rPr lang="en-US" dirty="0" err="1" smtClean="0"/>
              <a:t>recursos</a:t>
            </a:r>
            <a:r>
              <a:rPr lang="en-US" dirty="0" smtClean="0"/>
              <a:t> </a:t>
            </a:r>
            <a:r>
              <a:rPr lang="en-US" dirty="0" err="1" smtClean="0"/>
              <a:t>cognitivos</a:t>
            </a:r>
            <a:r>
              <a:rPr lang="en-US" dirty="0" smtClean="0"/>
              <a:t> (</a:t>
            </a:r>
            <a:r>
              <a:rPr lang="en-US" dirty="0" err="1" smtClean="0"/>
              <a:t>conhecimentos</a:t>
            </a:r>
            <a:r>
              <a:rPr lang="en-US" dirty="0" smtClean="0"/>
              <a:t> e/</a:t>
            </a:r>
            <a:r>
              <a:rPr lang="en-US" dirty="0" err="1" smtClean="0"/>
              <a:t>ou</a:t>
            </a:r>
            <a:r>
              <a:rPr lang="en-US" dirty="0" smtClean="0"/>
              <a:t> </a:t>
            </a:r>
            <a:r>
              <a:rPr lang="en-US" dirty="0" err="1" smtClean="0"/>
              <a:t>procedimentos</a:t>
            </a:r>
            <a:r>
              <a:rPr lang="en-US" dirty="0" smtClean="0"/>
              <a:t> e/</a:t>
            </a:r>
            <a:r>
              <a:rPr lang="en-US" dirty="0" err="1" smtClean="0"/>
              <a:t>ou</a:t>
            </a:r>
            <a:r>
              <a:rPr lang="en-US" dirty="0" smtClean="0"/>
              <a:t> </a:t>
            </a:r>
            <a:r>
              <a:rPr lang="en-US" dirty="0" err="1" smtClean="0"/>
              <a:t>concepções</a:t>
            </a:r>
            <a:r>
              <a:rPr lang="en-US" dirty="0" smtClean="0"/>
              <a:t>) </a:t>
            </a:r>
            <a:r>
              <a:rPr lang="en-US" dirty="0" err="1" smtClean="0"/>
              <a:t>superadores</a:t>
            </a:r>
            <a:r>
              <a:rPr lang="en-US" dirty="0" smtClean="0"/>
              <a:t> de </a:t>
            </a:r>
            <a:r>
              <a:rPr lang="en-US" dirty="0" err="1" smtClean="0"/>
              <a:t>obstáculos</a:t>
            </a:r>
            <a:r>
              <a:rPr lang="en-US" dirty="0" smtClean="0"/>
              <a:t> </a:t>
            </a:r>
            <a:r>
              <a:rPr lang="en-US" dirty="0" err="1" smtClean="0"/>
              <a:t>cognitivos</a:t>
            </a:r>
            <a:r>
              <a:rPr lang="en-US" dirty="0" smtClean="0"/>
              <a:t> </a:t>
            </a:r>
            <a:r>
              <a:rPr lang="en-US" dirty="0" err="1" smtClean="0"/>
              <a:t>que</a:t>
            </a:r>
            <a:r>
              <a:rPr lang="en-US" dirty="0" smtClean="0"/>
              <a:t> se </a:t>
            </a:r>
            <a:r>
              <a:rPr lang="en-US" dirty="0" err="1" smtClean="0"/>
              <a:t>manifestariam</a:t>
            </a:r>
            <a:r>
              <a:rPr lang="en-US" dirty="0" smtClean="0"/>
              <a:t> no </a:t>
            </a:r>
            <a:r>
              <a:rPr lang="en-US" dirty="0" err="1" smtClean="0"/>
              <a:t>ato</a:t>
            </a:r>
            <a:r>
              <a:rPr lang="en-US" dirty="0" smtClean="0"/>
              <a:t> individual de </a:t>
            </a:r>
            <a:r>
              <a:rPr lang="en-US" dirty="0" err="1" smtClean="0"/>
              <a:t>resolução</a:t>
            </a:r>
            <a:r>
              <a:rPr lang="en-US" dirty="0" smtClean="0"/>
              <a:t> de </a:t>
            </a:r>
            <a:r>
              <a:rPr lang="en-US" dirty="0" err="1" smtClean="0"/>
              <a:t>problemas</a:t>
            </a:r>
            <a:r>
              <a:rPr lang="en-US" dirty="0" smtClean="0"/>
              <a:t> </a:t>
            </a:r>
            <a:r>
              <a:rPr lang="en-US" dirty="0" err="1" smtClean="0"/>
              <a:t>matemáticos</a:t>
            </a:r>
            <a:r>
              <a:rPr lang="en-US" dirty="0" smtClean="0"/>
              <a:t>, </a:t>
            </a:r>
            <a:r>
              <a:rPr lang="en-US" dirty="0" err="1" smtClean="0"/>
              <a:t>portanto</a:t>
            </a:r>
            <a:r>
              <a:rPr lang="en-US" dirty="0" smtClean="0"/>
              <a:t> no </a:t>
            </a:r>
            <a:r>
              <a:rPr lang="en-US" dirty="0" err="1" smtClean="0"/>
              <a:t>ato</a:t>
            </a:r>
            <a:r>
              <a:rPr lang="en-US" dirty="0" smtClean="0"/>
              <a:t> de </a:t>
            </a:r>
            <a:r>
              <a:rPr lang="en-US" dirty="0" err="1" smtClean="0"/>
              <a:t>enfrentamento</a:t>
            </a:r>
            <a:r>
              <a:rPr lang="en-US" dirty="0" smtClean="0"/>
              <a:t> de </a:t>
            </a:r>
            <a:r>
              <a:rPr lang="en-US" dirty="0" err="1" smtClean="0"/>
              <a:t>uma</a:t>
            </a:r>
            <a:r>
              <a:rPr lang="en-US" dirty="0" smtClean="0"/>
              <a:t> </a:t>
            </a:r>
            <a:r>
              <a:rPr lang="en-US" dirty="0" err="1" smtClean="0"/>
              <a:t>situação</a:t>
            </a:r>
            <a:r>
              <a:rPr lang="en-US" dirty="0" smtClean="0"/>
              <a:t> com um </a:t>
            </a:r>
            <a:r>
              <a:rPr lang="en-US" dirty="0" err="1" smtClean="0"/>
              <a:t>conjunto</a:t>
            </a:r>
            <a:r>
              <a:rPr lang="en-US" dirty="0" smtClean="0"/>
              <a:t> de </a:t>
            </a:r>
            <a:r>
              <a:rPr lang="en-US" dirty="0" err="1" smtClean="0"/>
              <a:t>conicionantes</a:t>
            </a:r>
            <a:r>
              <a:rPr lang="en-US" dirty="0" smtClean="0"/>
              <a:t> </a:t>
            </a:r>
            <a:r>
              <a:rPr lang="en-US" dirty="0" err="1" smtClean="0"/>
              <a:t>que</a:t>
            </a:r>
            <a:r>
              <a:rPr lang="en-US" dirty="0" smtClean="0"/>
              <a:t> </a:t>
            </a:r>
            <a:r>
              <a:rPr lang="en-US" dirty="0" err="1" smtClean="0"/>
              <a:t>não</a:t>
            </a:r>
            <a:r>
              <a:rPr lang="en-US" dirty="0" smtClean="0"/>
              <a:t> </a:t>
            </a:r>
            <a:r>
              <a:rPr lang="en-US" dirty="0" err="1" smtClean="0"/>
              <a:t>podem</a:t>
            </a:r>
            <a:r>
              <a:rPr lang="en-US" dirty="0" smtClean="0"/>
              <a:t> ser </a:t>
            </a:r>
            <a:r>
              <a:rPr lang="en-US" dirty="0" err="1" smtClean="0"/>
              <a:t>desrespeitados</a:t>
            </a:r>
            <a:r>
              <a:rPr lang="en-US" dirty="0" smtClean="0"/>
              <a:t>.</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Teórica</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Evolutiva</a:t>
            </a:r>
            <a:r>
              <a:rPr lang="en-US" dirty="0" smtClean="0">
                <a:solidFill>
                  <a:schemeClr val="accent1">
                    <a:lumMod val="75000"/>
                  </a:schemeClr>
                </a:solidFill>
              </a:rPr>
              <a:t> </a:t>
            </a:r>
            <a:r>
              <a:rPr lang="en-US" dirty="0" err="1" smtClean="0">
                <a:solidFill>
                  <a:schemeClr val="accent1">
                    <a:lumMod val="75000"/>
                  </a:schemeClr>
                </a:solidFill>
              </a:rPr>
              <a:t>Descontínua</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lstStyle/>
          <a:p>
            <a:r>
              <a:rPr lang="en-US" dirty="0" smtClean="0"/>
              <a:t>A </a:t>
            </a:r>
            <a:r>
              <a:rPr lang="en-US" dirty="0" err="1" smtClean="0"/>
              <a:t>história</a:t>
            </a:r>
            <a:r>
              <a:rPr lang="en-US" dirty="0" smtClean="0"/>
              <a:t> </a:t>
            </a:r>
            <a:r>
              <a:rPr lang="en-US" dirty="0" err="1" smtClean="0"/>
              <a:t>aparece</a:t>
            </a:r>
            <a:r>
              <a:rPr lang="en-US" dirty="0" smtClean="0"/>
              <a:t> </a:t>
            </a:r>
            <a:r>
              <a:rPr lang="en-US" dirty="0" err="1" smtClean="0"/>
              <a:t>como</a:t>
            </a:r>
            <a:r>
              <a:rPr lang="en-US" dirty="0" smtClean="0"/>
              <a:t> campo de </a:t>
            </a:r>
            <a:r>
              <a:rPr lang="en-US" dirty="0" err="1" smtClean="0"/>
              <a:t>possibilidades</a:t>
            </a:r>
            <a:r>
              <a:rPr lang="en-US" dirty="0" smtClean="0"/>
              <a:t> de </a:t>
            </a:r>
            <a:r>
              <a:rPr lang="en-US" dirty="0" err="1" smtClean="0"/>
              <a:t>busca</a:t>
            </a:r>
            <a:r>
              <a:rPr lang="en-US" dirty="0" smtClean="0"/>
              <a:t> de </a:t>
            </a:r>
            <a:r>
              <a:rPr lang="en-US" dirty="0" err="1" smtClean="0"/>
              <a:t>obstáculos</a:t>
            </a:r>
            <a:r>
              <a:rPr lang="en-US" dirty="0" smtClean="0"/>
              <a:t> </a:t>
            </a:r>
            <a:r>
              <a:rPr lang="en-US" dirty="0" err="1" smtClean="0"/>
              <a:t>epistemológicos</a:t>
            </a:r>
            <a:r>
              <a:rPr lang="en-US" dirty="0" smtClean="0"/>
              <a:t> (</a:t>
            </a:r>
            <a:r>
              <a:rPr lang="en-US" dirty="0" err="1" smtClean="0"/>
              <a:t>isto</a:t>
            </a:r>
            <a:r>
              <a:rPr lang="en-US" dirty="0" smtClean="0"/>
              <a:t> é, de </a:t>
            </a:r>
            <a:r>
              <a:rPr lang="en-US" dirty="0" err="1" smtClean="0"/>
              <a:t>conhecimentos</a:t>
            </a:r>
            <a:r>
              <a:rPr lang="en-US" dirty="0" smtClean="0"/>
              <a:t>, e/</a:t>
            </a:r>
            <a:r>
              <a:rPr lang="en-US" dirty="0" err="1" smtClean="0"/>
              <a:t>ou</a:t>
            </a:r>
            <a:r>
              <a:rPr lang="en-US" dirty="0" smtClean="0"/>
              <a:t> </a:t>
            </a:r>
            <a:r>
              <a:rPr lang="en-US" dirty="0" err="1" smtClean="0"/>
              <a:t>concepções</a:t>
            </a:r>
            <a:r>
              <a:rPr lang="en-US" dirty="0" smtClean="0"/>
              <a:t> e/</a:t>
            </a:r>
            <a:r>
              <a:rPr lang="en-US" dirty="0" err="1" smtClean="0"/>
              <a:t>ou</a:t>
            </a:r>
            <a:r>
              <a:rPr lang="en-US" dirty="0" smtClean="0"/>
              <a:t> </a:t>
            </a:r>
            <a:r>
              <a:rPr lang="en-US" dirty="0" err="1" smtClean="0"/>
              <a:t>procedimentos</a:t>
            </a:r>
            <a:r>
              <a:rPr lang="en-US" dirty="0" smtClean="0"/>
              <a:t> </a:t>
            </a:r>
            <a:r>
              <a:rPr lang="en-US" dirty="0" err="1" smtClean="0"/>
              <a:t>inadequados</a:t>
            </a:r>
            <a:r>
              <a:rPr lang="en-US" dirty="0" smtClean="0"/>
              <a:t>) </a:t>
            </a:r>
            <a:r>
              <a:rPr lang="en-US" dirty="0" err="1" smtClean="0"/>
              <a:t>que</a:t>
            </a:r>
            <a:r>
              <a:rPr lang="en-US" dirty="0" smtClean="0"/>
              <a:t> </a:t>
            </a:r>
            <a:r>
              <a:rPr lang="en-US" dirty="0" err="1" smtClean="0"/>
              <a:t>teriam</a:t>
            </a:r>
            <a:r>
              <a:rPr lang="en-US" dirty="0" smtClean="0"/>
              <a:t> se </a:t>
            </a:r>
            <a:r>
              <a:rPr lang="en-US" dirty="0" err="1" smtClean="0"/>
              <a:t>manifestado</a:t>
            </a:r>
            <a:r>
              <a:rPr lang="en-US" dirty="0" smtClean="0"/>
              <a:t> </a:t>
            </a:r>
            <a:r>
              <a:rPr lang="en-US" dirty="0" err="1" smtClean="0"/>
              <a:t>aos</a:t>
            </a:r>
            <a:r>
              <a:rPr lang="en-US" dirty="0" smtClean="0"/>
              <a:t> </a:t>
            </a:r>
            <a:r>
              <a:rPr lang="en-US" dirty="0" err="1" smtClean="0"/>
              <a:t>produtores</a:t>
            </a:r>
            <a:r>
              <a:rPr lang="en-US" dirty="0" smtClean="0"/>
              <a:t> </a:t>
            </a:r>
            <a:r>
              <a:rPr lang="en-US" dirty="0" err="1" smtClean="0"/>
              <a:t>históricos</a:t>
            </a:r>
            <a:r>
              <a:rPr lang="en-US" dirty="0" smtClean="0"/>
              <a:t> do </a:t>
            </a:r>
            <a:r>
              <a:rPr lang="en-US" dirty="0" err="1" smtClean="0"/>
              <a:t>conhecimento</a:t>
            </a:r>
            <a:r>
              <a:rPr lang="en-US" dirty="0" smtClean="0"/>
              <a:t> </a:t>
            </a:r>
            <a:r>
              <a:rPr lang="en-US" dirty="0" err="1" smtClean="0"/>
              <a:t>matemático</a:t>
            </a:r>
            <a:r>
              <a:rPr lang="en-US" dirty="0" smtClean="0"/>
              <a:t> no </a:t>
            </a:r>
            <a:r>
              <a:rPr lang="en-US" dirty="0" err="1" smtClean="0"/>
              <a:t>enfrentamento</a:t>
            </a:r>
            <a:r>
              <a:rPr lang="en-US" dirty="0" smtClean="0"/>
              <a:t> de </a:t>
            </a:r>
            <a:r>
              <a:rPr lang="en-US" dirty="0" err="1" smtClean="0"/>
              <a:t>situações-problema</a:t>
            </a:r>
            <a:r>
              <a:rPr lang="en-US" dirty="0" smtClean="0"/>
              <a:t> </a:t>
            </a:r>
            <a:r>
              <a:rPr lang="en-US" dirty="0" err="1" smtClean="0"/>
              <a:t>bem</a:t>
            </a:r>
            <a:r>
              <a:rPr lang="en-US" dirty="0" smtClean="0"/>
              <a:t> </a:t>
            </a:r>
            <a:r>
              <a:rPr lang="en-US" dirty="0" err="1" smtClean="0"/>
              <a:t>determinadas</a:t>
            </a:r>
            <a:r>
              <a:rPr lang="en-US" dirty="0" smtClean="0"/>
              <a:t>.</a:t>
            </a:r>
          </a:p>
          <a:p>
            <a:endParaRPr lang="en-US" dirty="0" smtClean="0"/>
          </a:p>
          <a:p>
            <a:endParaRPr lang="pt-BR" dirty="0"/>
          </a:p>
        </p:txBody>
      </p:sp>
      <p:pic>
        <p:nvPicPr>
          <p:cNvPr id="31746" name="Picture 2" descr="http://www.brasilescola.com/upload/conteudo/images/obstaculos-entre-professor-e-alunos.jpg"/>
          <p:cNvPicPr>
            <a:picLocks noChangeAspect="1" noChangeArrowheads="1"/>
          </p:cNvPicPr>
          <p:nvPr/>
        </p:nvPicPr>
        <p:blipFill>
          <a:blip r:embed="rId2" cstate="print"/>
          <a:srcRect/>
          <a:stretch>
            <a:fillRect/>
          </a:stretch>
        </p:blipFill>
        <p:spPr bwMode="auto">
          <a:xfrm>
            <a:off x="5436096" y="4581128"/>
            <a:ext cx="3133725" cy="22768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r>
              <a:rPr lang="pt-BR" dirty="0" smtClean="0"/>
              <a:t>Apresentada em várias propostas como um dos aspectos importantes da aprendizagem matemática, por propiciar compreensão mais ampla da trajetória dos conceitos e métodos da ciência, a História da Matemática também tem se transformado em assunto específico, um item a mais a ser incorporado ao rol dos conteúdos, que muitas vezes não passa da apresentação de fatos ou biografias de matemáticos </a:t>
            </a:r>
            <a:r>
              <a:rPr lang="pt-BR" dirty="0" smtClean="0"/>
              <a:t>famosos. (BRASIL, 1998, p. 23) </a:t>
            </a:r>
            <a:endParaRPr lang="pt-BR" dirty="0"/>
          </a:p>
        </p:txBody>
      </p:sp>
      <p:sp>
        <p:nvSpPr>
          <p:cNvPr id="4" name="Retângulo 3"/>
          <p:cNvSpPr/>
          <p:nvPr/>
        </p:nvSpPr>
        <p:spPr>
          <a:xfrm>
            <a:off x="2123728" y="3933056"/>
            <a:ext cx="684076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700" dirty="0" smtClean="0"/>
              <a:t>Para eles, o conhecimento histórico da Matemática despertaria o interesse do aluno pelo conteúdo matemático que lhe estaria sendo ensinado. </a:t>
            </a:r>
            <a:endParaRPr lang="pt-B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e Desmistificação da Matemática</a:t>
            </a:r>
            <a:endParaRPr lang="pt-BR" dirty="0"/>
          </a:p>
        </p:txBody>
      </p:sp>
      <p:sp>
        <p:nvSpPr>
          <p:cNvPr id="3" name="Espaço Reservado para Conteúdo 2"/>
          <p:cNvSpPr>
            <a:spLocks noGrp="1"/>
          </p:cNvSpPr>
          <p:nvPr>
            <p:ph sz="quarter" idx="1"/>
          </p:nvPr>
        </p:nvSpPr>
        <p:spPr/>
        <p:txBody>
          <a:bodyPr/>
          <a:lstStyle/>
          <a:p>
            <a:r>
              <a:rPr lang="pt-BR" dirty="0" err="1" smtClean="0"/>
              <a:t>Glaeser</a:t>
            </a:r>
            <a:r>
              <a:rPr lang="pt-BR" dirty="0" smtClean="0"/>
              <a:t> (1985) considera que o estudo dos obstáculos encontrados por representantes típicos da comunidade científica de épocas determinadas podem fornecer elementos para orientar as situações didáticas. </a:t>
            </a:r>
          </a:p>
          <a:p>
            <a:pPr>
              <a:buNone/>
            </a:pPr>
            <a:endParaRPr lang="pt-BR" dirty="0"/>
          </a:p>
        </p:txBody>
      </p:sp>
      <p:sp>
        <p:nvSpPr>
          <p:cNvPr id="4" name="Retângulo 3"/>
          <p:cNvSpPr/>
          <p:nvPr/>
        </p:nvSpPr>
        <p:spPr>
          <a:xfrm>
            <a:off x="2483768" y="3096344"/>
            <a:ext cx="6552728" cy="364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dirty="0" smtClean="0"/>
              <a:t>UMA  NOVA ABORDAGEM</a:t>
            </a:r>
          </a:p>
          <a:p>
            <a:pPr algn="ctr"/>
            <a:endParaRPr lang="pt-BR" sz="2500" dirty="0" smtClean="0"/>
          </a:p>
          <a:p>
            <a:pPr algn="ctr"/>
            <a:r>
              <a:rPr lang="pt-BR" sz="2500" dirty="0" smtClean="0"/>
              <a:t>Trata-se de uma abordagem que  não apresenta necessariamente elementos históricos explícitos nem considera o “principio genético”  da mesma maneira que outras fizeram.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pt-BR" sz="2600" dirty="0" smtClean="0"/>
              <a:t>Argumentos Questionadores das </a:t>
            </a:r>
            <a:br>
              <a:rPr lang="pt-BR" sz="2600" dirty="0" smtClean="0"/>
            </a:br>
            <a:r>
              <a:rPr lang="pt-BR" sz="2600" dirty="0" smtClean="0"/>
              <a:t>Potencialidades Pedagógicas da História</a:t>
            </a:r>
            <a:endParaRPr lang="pt-BR" sz="2600" dirty="0"/>
          </a:p>
        </p:txBody>
      </p:sp>
      <p:sp>
        <p:nvSpPr>
          <p:cNvPr id="6" name="Espaço Reservado para Conteúdo 5"/>
          <p:cNvSpPr>
            <a:spLocks noGrp="1"/>
          </p:cNvSpPr>
          <p:nvPr>
            <p:ph sz="quarter" idx="1"/>
          </p:nvPr>
        </p:nvSpPr>
        <p:spPr/>
        <p:txBody>
          <a:bodyPr/>
          <a:lstStyle/>
          <a:p>
            <a:pPr>
              <a:buNone/>
            </a:pPr>
            <a:r>
              <a:rPr lang="pt-BR" dirty="0" smtClean="0"/>
              <a:t>	Nem todos os autores defendem e incentivam a participação da História no processo de ensino e aprendizagem da Matemática. Os argumentos desses autores são:</a:t>
            </a:r>
          </a:p>
          <a:p>
            <a:r>
              <a:rPr lang="pt-BR" dirty="0" smtClean="0"/>
              <a:t>ausência  de literatura adequada</a:t>
            </a:r>
          </a:p>
          <a:p>
            <a:r>
              <a:rPr lang="pt-BR" dirty="0" smtClean="0"/>
              <a:t>natureza imprópria da literatura disponível</a:t>
            </a:r>
          </a:p>
          <a:p>
            <a:r>
              <a:rPr lang="pt-BR" dirty="0" smtClean="0"/>
              <a:t>história como fator complicador</a:t>
            </a:r>
          </a:p>
          <a:p>
            <a:r>
              <a:rPr lang="pt-BR" dirty="0" smtClean="0"/>
              <a:t>ausência do sentido de </a:t>
            </a:r>
            <a:r>
              <a:rPr lang="pt-BR" dirty="0" smtClean="0"/>
              <a:t>progresso</a:t>
            </a:r>
            <a:endParaRPr lang="pt-BR" dirty="0" smtClean="0"/>
          </a:p>
        </p:txBody>
      </p:sp>
      <p:sp>
        <p:nvSpPr>
          <p:cNvPr id="8" name="Pentágono 7"/>
          <p:cNvSpPr/>
          <p:nvPr/>
        </p:nvSpPr>
        <p:spPr>
          <a:xfrm>
            <a:off x="3383360" y="5373216"/>
            <a:ext cx="5760640" cy="12961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t>Grattan-Guinness</a:t>
            </a:r>
            <a:r>
              <a:rPr lang="pt-BR" dirty="0" smtClean="0"/>
              <a:t> (1973) sugere a “história satírica”, ou seja, história </a:t>
            </a:r>
            <a:r>
              <a:rPr lang="pt-BR" dirty="0" smtClean="0"/>
              <a:t>cronológica </a:t>
            </a:r>
            <a:r>
              <a:rPr lang="pt-BR" dirty="0" smtClean="0"/>
              <a:t>descontextualizada de um tema.</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Teórica</a:t>
            </a:r>
            <a:r>
              <a:rPr lang="en-US" dirty="0" smtClean="0">
                <a:solidFill>
                  <a:schemeClr val="accent1">
                    <a:lumMod val="75000"/>
                  </a:schemeClr>
                </a:solidFill>
              </a:rPr>
              <a:t>:</a:t>
            </a:r>
            <a:br>
              <a:rPr lang="en-US" dirty="0" smtClean="0">
                <a:solidFill>
                  <a:schemeClr val="accent1">
                    <a:lumMod val="75000"/>
                  </a:schemeClr>
                </a:solidFill>
              </a:rPr>
            </a:br>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Sociocultural</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normAutofit fontScale="92500" lnSpcReduction="20000"/>
          </a:bodyPr>
          <a:lstStyle/>
          <a:p>
            <a:r>
              <a:rPr lang="en-US" dirty="0" err="1" smtClean="0"/>
              <a:t>Desenvolvida</a:t>
            </a:r>
            <a:r>
              <a:rPr lang="en-US" dirty="0" smtClean="0"/>
              <a:t> </a:t>
            </a:r>
            <a:r>
              <a:rPr lang="en-US" dirty="0" err="1" smtClean="0"/>
              <a:t>por</a:t>
            </a:r>
            <a:r>
              <a:rPr lang="en-US" dirty="0" smtClean="0"/>
              <a:t> Luis Radford.</a:t>
            </a:r>
          </a:p>
          <a:p>
            <a:r>
              <a:rPr lang="en-US" dirty="0" smtClean="0"/>
              <a:t>O </a:t>
            </a:r>
            <a:r>
              <a:rPr lang="en-US" dirty="0" err="1" smtClean="0"/>
              <a:t>conteúdo</a:t>
            </a:r>
            <a:r>
              <a:rPr lang="en-US" dirty="0" smtClean="0"/>
              <a:t> e a forma do </a:t>
            </a:r>
            <a:r>
              <a:rPr lang="en-US" dirty="0" err="1" smtClean="0"/>
              <a:t>conhecimento</a:t>
            </a:r>
            <a:r>
              <a:rPr lang="en-US" dirty="0" smtClean="0"/>
              <a:t> </a:t>
            </a:r>
            <a:r>
              <a:rPr lang="en-US" dirty="0" err="1" smtClean="0"/>
              <a:t>matemático</a:t>
            </a:r>
            <a:r>
              <a:rPr lang="en-US" dirty="0" smtClean="0"/>
              <a:t> </a:t>
            </a:r>
            <a:r>
              <a:rPr lang="en-US" dirty="0" err="1" smtClean="0"/>
              <a:t>são</a:t>
            </a:r>
            <a:r>
              <a:rPr lang="en-US" dirty="0" smtClean="0"/>
              <a:t> </a:t>
            </a:r>
            <a:r>
              <a:rPr lang="en-US" dirty="0" err="1" smtClean="0"/>
              <a:t>definidos</a:t>
            </a:r>
            <a:r>
              <a:rPr lang="en-US" dirty="0" smtClean="0"/>
              <a:t> </a:t>
            </a:r>
            <a:r>
              <a:rPr lang="en-US" dirty="0" err="1" smtClean="0"/>
              <a:t>pela</a:t>
            </a:r>
            <a:r>
              <a:rPr lang="en-US" dirty="0" smtClean="0"/>
              <a:t> </a:t>
            </a:r>
            <a:r>
              <a:rPr lang="en-US" dirty="0" err="1" smtClean="0"/>
              <a:t>complexa</a:t>
            </a:r>
            <a:r>
              <a:rPr lang="en-US" dirty="0" smtClean="0"/>
              <a:t> </a:t>
            </a:r>
            <a:r>
              <a:rPr lang="en-US" dirty="0" err="1" smtClean="0"/>
              <a:t>estrutura</a:t>
            </a:r>
            <a:r>
              <a:rPr lang="en-US" dirty="0" smtClean="0"/>
              <a:t> cultural </a:t>
            </a:r>
            <a:r>
              <a:rPr lang="en-US" dirty="0" err="1" smtClean="0"/>
              <a:t>extramatemática</a:t>
            </a:r>
            <a:r>
              <a:rPr lang="en-US" dirty="0" smtClean="0"/>
              <a:t> </a:t>
            </a:r>
            <a:r>
              <a:rPr lang="en-US" dirty="0" err="1" smtClean="0"/>
              <a:t>que</a:t>
            </a:r>
            <a:r>
              <a:rPr lang="en-US" dirty="0" smtClean="0"/>
              <a:t> o </a:t>
            </a:r>
            <a:r>
              <a:rPr lang="en-US" dirty="0" err="1" smtClean="0"/>
              <a:t>envolve</a:t>
            </a:r>
            <a:r>
              <a:rPr lang="en-US" dirty="0" smtClean="0"/>
              <a:t> e </a:t>
            </a:r>
            <a:r>
              <a:rPr lang="en-US" dirty="0" err="1" smtClean="0"/>
              <a:t>na</a:t>
            </a:r>
            <a:r>
              <a:rPr lang="en-US" dirty="0" smtClean="0"/>
              <a:t> </a:t>
            </a:r>
            <a:r>
              <a:rPr lang="en-US" dirty="0" err="1" smtClean="0"/>
              <a:t>qual</a:t>
            </a:r>
            <a:r>
              <a:rPr lang="en-US" dirty="0" smtClean="0"/>
              <a:t> </a:t>
            </a:r>
            <a:r>
              <a:rPr lang="en-US" dirty="0" err="1" smtClean="0"/>
              <a:t>ele</a:t>
            </a:r>
            <a:r>
              <a:rPr lang="en-US" dirty="0" smtClean="0"/>
              <a:t> se </a:t>
            </a:r>
            <a:r>
              <a:rPr lang="en-US" dirty="0" err="1" smtClean="0"/>
              <a:t>constitui</a:t>
            </a:r>
            <a:r>
              <a:rPr lang="en-US" dirty="0" smtClean="0"/>
              <a:t> e se </a:t>
            </a:r>
            <a:r>
              <a:rPr lang="en-US" dirty="0" err="1" smtClean="0"/>
              <a:t>desenvolve</a:t>
            </a:r>
            <a:r>
              <a:rPr lang="en-US" dirty="0" smtClean="0"/>
              <a:t>.</a:t>
            </a:r>
          </a:p>
          <a:p>
            <a:r>
              <a:rPr lang="en-US" dirty="0" smtClean="0"/>
              <a:t>A </a:t>
            </a:r>
            <a:r>
              <a:rPr lang="en-US" dirty="0" err="1" smtClean="0"/>
              <a:t>história</a:t>
            </a:r>
            <a:r>
              <a:rPr lang="en-US" dirty="0" smtClean="0"/>
              <a:t> </a:t>
            </a:r>
            <a:r>
              <a:rPr lang="en-US" dirty="0" err="1" smtClean="0"/>
              <a:t>da</a:t>
            </a:r>
            <a:r>
              <a:rPr lang="en-US" dirty="0" smtClean="0"/>
              <a:t> </a:t>
            </a:r>
            <a:r>
              <a:rPr lang="en-US" dirty="0" err="1" smtClean="0"/>
              <a:t>Matemática</a:t>
            </a:r>
            <a:r>
              <a:rPr lang="en-US" dirty="0" smtClean="0"/>
              <a:t> </a:t>
            </a:r>
            <a:r>
              <a:rPr lang="en-US" dirty="0" err="1" smtClean="0"/>
              <a:t>aparece</a:t>
            </a:r>
            <a:r>
              <a:rPr lang="en-US" dirty="0" smtClean="0"/>
              <a:t> </a:t>
            </a:r>
            <a:r>
              <a:rPr lang="en-US" dirty="0" err="1" smtClean="0"/>
              <a:t>como</a:t>
            </a:r>
            <a:r>
              <a:rPr lang="en-US" dirty="0" smtClean="0"/>
              <a:t> campo de </a:t>
            </a:r>
            <a:r>
              <a:rPr lang="en-US" dirty="0" err="1" smtClean="0"/>
              <a:t>possibilidade</a:t>
            </a:r>
            <a:r>
              <a:rPr lang="en-US" dirty="0" smtClean="0"/>
              <a:t> de </a:t>
            </a:r>
            <a:r>
              <a:rPr lang="en-US" dirty="0" err="1" smtClean="0"/>
              <a:t>constituição</a:t>
            </a:r>
            <a:r>
              <a:rPr lang="en-US" dirty="0" smtClean="0"/>
              <a:t> das </a:t>
            </a:r>
            <a:r>
              <a:rPr lang="en-US" dirty="0" err="1" smtClean="0"/>
              <a:t>situações</a:t>
            </a:r>
            <a:r>
              <a:rPr lang="en-US" dirty="0" smtClean="0"/>
              <a:t>, </a:t>
            </a:r>
            <a:r>
              <a:rPr lang="en-US" dirty="0" err="1" smtClean="0"/>
              <a:t>contextos</a:t>
            </a:r>
            <a:r>
              <a:rPr lang="en-US" dirty="0" smtClean="0"/>
              <a:t> e </a:t>
            </a:r>
            <a:r>
              <a:rPr lang="en-US" dirty="0" err="1" smtClean="0"/>
              <a:t>circunstâncias</a:t>
            </a:r>
            <a:r>
              <a:rPr lang="en-US" dirty="0" smtClean="0"/>
              <a:t> </a:t>
            </a:r>
            <a:r>
              <a:rPr lang="en-US" dirty="0" err="1" smtClean="0"/>
              <a:t>culturais</a:t>
            </a:r>
            <a:r>
              <a:rPr lang="en-US" dirty="0" smtClean="0"/>
              <a:t> </a:t>
            </a:r>
            <a:r>
              <a:rPr lang="en-US" dirty="0" err="1" smtClean="0"/>
              <a:t>engendradoras</a:t>
            </a:r>
            <a:r>
              <a:rPr lang="en-US" dirty="0" smtClean="0"/>
              <a:t> do </a:t>
            </a:r>
            <a:r>
              <a:rPr lang="en-US" dirty="0" err="1" smtClean="0"/>
              <a:t>conhecimento</a:t>
            </a:r>
            <a:r>
              <a:rPr lang="en-US" dirty="0" smtClean="0"/>
              <a:t> </a:t>
            </a:r>
            <a:r>
              <a:rPr lang="en-US" dirty="0" err="1" smtClean="0"/>
              <a:t>matemático</a:t>
            </a:r>
            <a:r>
              <a:rPr lang="en-US" dirty="0" smtClean="0"/>
              <a:t> e de </a:t>
            </a:r>
            <a:r>
              <a:rPr lang="en-US" dirty="0" err="1" smtClean="0"/>
              <a:t>suas</a:t>
            </a:r>
            <a:r>
              <a:rPr lang="en-US" dirty="0" smtClean="0"/>
              <a:t> </a:t>
            </a:r>
            <a:r>
              <a:rPr lang="en-US" dirty="0" err="1" smtClean="0"/>
              <a:t>transformações</a:t>
            </a:r>
            <a:r>
              <a:rPr lang="en-US" dirty="0" smtClean="0"/>
              <a:t>, </a:t>
            </a:r>
            <a:r>
              <a:rPr lang="en-US" dirty="0" err="1" smtClean="0"/>
              <a:t>bem</a:t>
            </a:r>
            <a:r>
              <a:rPr lang="en-US" dirty="0" smtClean="0"/>
              <a:t> </a:t>
            </a:r>
            <a:r>
              <a:rPr lang="en-US" dirty="0" err="1" smtClean="0"/>
              <a:t>como</a:t>
            </a:r>
            <a:r>
              <a:rPr lang="en-US" dirty="0" smtClean="0"/>
              <a:t>, é </a:t>
            </a:r>
            <a:r>
              <a:rPr lang="en-US" dirty="0" err="1" smtClean="0"/>
              <a:t>claro</a:t>
            </a:r>
            <a:r>
              <a:rPr lang="en-US" dirty="0" smtClean="0"/>
              <a:t>, das </a:t>
            </a:r>
            <a:r>
              <a:rPr lang="en-US" dirty="0" err="1" smtClean="0"/>
              <a:t>significações</a:t>
            </a:r>
            <a:r>
              <a:rPr lang="en-US" dirty="0" smtClean="0"/>
              <a:t> </a:t>
            </a:r>
            <a:r>
              <a:rPr lang="en-US" dirty="0" err="1" smtClean="0"/>
              <a:t>semióticas</a:t>
            </a:r>
            <a:r>
              <a:rPr lang="en-US" dirty="0" smtClean="0"/>
              <a:t> intra e </a:t>
            </a:r>
            <a:r>
              <a:rPr lang="en-US" dirty="0" err="1" smtClean="0"/>
              <a:t>interculturais</a:t>
            </a:r>
            <a:r>
              <a:rPr lang="en-US" dirty="0" smtClean="0"/>
              <a:t> </a:t>
            </a:r>
            <a:r>
              <a:rPr lang="en-US" dirty="0" err="1" smtClean="0"/>
              <a:t>produzidas</a:t>
            </a:r>
            <a:r>
              <a:rPr lang="en-US" dirty="0" smtClean="0"/>
              <a:t> e </a:t>
            </a:r>
            <a:r>
              <a:rPr lang="en-US" dirty="0" err="1" smtClean="0"/>
              <a:t>negociadas</a:t>
            </a:r>
            <a:r>
              <a:rPr lang="en-US" dirty="0" smtClean="0"/>
              <a:t> </a:t>
            </a:r>
            <a:r>
              <a:rPr lang="en-US" dirty="0" err="1" smtClean="0"/>
              <a:t>nos</a:t>
            </a:r>
            <a:r>
              <a:rPr lang="en-US" dirty="0" smtClean="0"/>
              <a:t> </a:t>
            </a:r>
            <a:r>
              <a:rPr lang="en-US" dirty="0" err="1" smtClean="0"/>
              <a:t>procesos</a:t>
            </a:r>
            <a:r>
              <a:rPr lang="en-US" dirty="0" smtClean="0"/>
              <a:t> de </a:t>
            </a:r>
            <a:r>
              <a:rPr lang="en-US" dirty="0" err="1" smtClean="0"/>
              <a:t>circulação</a:t>
            </a:r>
            <a:r>
              <a:rPr lang="en-US" dirty="0" smtClean="0"/>
              <a:t>, </a:t>
            </a:r>
            <a:r>
              <a:rPr lang="en-US" dirty="0" err="1" smtClean="0"/>
              <a:t>recepção</a:t>
            </a:r>
            <a:r>
              <a:rPr lang="en-US" dirty="0" smtClean="0"/>
              <a:t> e </a:t>
            </a:r>
            <a:r>
              <a:rPr lang="en-US" dirty="0" err="1" smtClean="0"/>
              <a:t>transformação</a:t>
            </a:r>
            <a:r>
              <a:rPr lang="en-US" dirty="0" smtClean="0"/>
              <a:t> </a:t>
            </a:r>
            <a:r>
              <a:rPr lang="en-US" dirty="0" err="1" smtClean="0"/>
              <a:t>desse</a:t>
            </a:r>
            <a:r>
              <a:rPr lang="en-US" dirty="0" smtClean="0"/>
              <a:t> </a:t>
            </a:r>
            <a:r>
              <a:rPr lang="en-US" dirty="0" err="1" smtClean="0"/>
              <a:t>conhecimento</a:t>
            </a:r>
            <a:r>
              <a:rPr lang="en-US" dirty="0" smtClean="0"/>
              <a:t> </a:t>
            </a:r>
            <a:r>
              <a:rPr lang="en-US" dirty="0" err="1" smtClean="0"/>
              <a:t>em</a:t>
            </a:r>
            <a:r>
              <a:rPr lang="en-US" dirty="0" smtClean="0"/>
              <a:t> </a:t>
            </a:r>
            <a:r>
              <a:rPr lang="en-US" dirty="0" err="1" smtClean="0"/>
              <a:t>diferentes</a:t>
            </a:r>
            <a:r>
              <a:rPr lang="en-US" dirty="0" smtClean="0"/>
              <a:t> </a:t>
            </a:r>
            <a:r>
              <a:rPr lang="en-US" dirty="0" err="1" smtClean="0"/>
              <a:t>contextos</a:t>
            </a:r>
            <a:r>
              <a:rPr lang="en-US" dirty="0" smtClean="0"/>
              <a:t> e </a:t>
            </a:r>
            <a:r>
              <a:rPr lang="en-US" dirty="0" err="1" smtClean="0"/>
              <a:t>épocas</a:t>
            </a:r>
            <a:r>
              <a:rPr lang="en-US" dirty="0" smtClean="0"/>
              <a:t>.</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1040160"/>
          </a:xfrm>
        </p:spPr>
        <p:txBody>
          <a:bodyPr>
            <a:normAutofit fontScale="90000"/>
          </a:bodyPr>
          <a:lstStyle/>
          <a:p>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Teórica</a:t>
            </a:r>
            <a:r>
              <a:rPr lang="en-US" dirty="0" smtClean="0">
                <a:solidFill>
                  <a:schemeClr val="accent1">
                    <a:lumMod val="75000"/>
                  </a:schemeClr>
                </a:solidFill>
              </a:rPr>
              <a:t>:</a:t>
            </a:r>
            <a:br>
              <a:rPr lang="en-US" dirty="0" smtClean="0">
                <a:solidFill>
                  <a:schemeClr val="accent1">
                    <a:lumMod val="75000"/>
                  </a:schemeClr>
                </a:solidFill>
              </a:rPr>
            </a:br>
            <a:r>
              <a:rPr lang="en-US" dirty="0" smtClean="0">
                <a:solidFill>
                  <a:schemeClr val="accent1">
                    <a:lumMod val="75000"/>
                  </a:schemeClr>
                </a:solidFill>
              </a:rPr>
              <a:t>Jogo de </a:t>
            </a:r>
            <a:r>
              <a:rPr lang="en-US" dirty="0" err="1" smtClean="0">
                <a:solidFill>
                  <a:schemeClr val="accent1">
                    <a:lumMod val="75000"/>
                  </a:schemeClr>
                </a:solidFill>
              </a:rPr>
              <a:t>Vozes</a:t>
            </a:r>
            <a:r>
              <a:rPr lang="en-US" dirty="0" smtClean="0">
                <a:solidFill>
                  <a:schemeClr val="accent1">
                    <a:lumMod val="75000"/>
                  </a:schemeClr>
                </a:solidFill>
              </a:rPr>
              <a:t> e </a:t>
            </a:r>
            <a:r>
              <a:rPr lang="en-US" dirty="0" err="1" smtClean="0">
                <a:solidFill>
                  <a:schemeClr val="accent1">
                    <a:lumMod val="75000"/>
                  </a:schemeClr>
                </a:solidFill>
              </a:rPr>
              <a:t>Ecos</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lstStyle/>
          <a:p>
            <a:r>
              <a:rPr lang="en-US" dirty="0" smtClean="0"/>
              <a:t>Tem </a:t>
            </a:r>
            <a:r>
              <a:rPr lang="en-US" dirty="0" err="1" smtClean="0"/>
              <a:t>como</a:t>
            </a:r>
            <a:r>
              <a:rPr lang="en-US" dirty="0" smtClean="0"/>
              <a:t> base </a:t>
            </a:r>
            <a:r>
              <a:rPr lang="en-US" dirty="0" err="1" smtClean="0"/>
              <a:t>teórica</a:t>
            </a:r>
            <a:r>
              <a:rPr lang="en-US" dirty="0" smtClean="0"/>
              <a:t>: </a:t>
            </a:r>
            <a:r>
              <a:rPr lang="en-US" dirty="0" err="1" smtClean="0"/>
              <a:t>Vygotsky</a:t>
            </a:r>
            <a:r>
              <a:rPr lang="en-US" dirty="0" smtClean="0"/>
              <a:t>, </a:t>
            </a:r>
            <a:r>
              <a:rPr lang="en-US" dirty="0" err="1" smtClean="0"/>
              <a:t>Wittgentein</a:t>
            </a:r>
            <a:r>
              <a:rPr lang="en-US" dirty="0" smtClean="0"/>
              <a:t> e </a:t>
            </a:r>
            <a:r>
              <a:rPr lang="en-US" dirty="0" err="1" smtClean="0"/>
              <a:t>Bakhtin</a:t>
            </a:r>
            <a:r>
              <a:rPr lang="en-US" dirty="0" smtClean="0"/>
              <a:t>.</a:t>
            </a:r>
          </a:p>
          <a:p>
            <a:r>
              <a:rPr lang="en-US" dirty="0" err="1" smtClean="0"/>
              <a:t>Vozes</a:t>
            </a:r>
            <a:r>
              <a:rPr lang="en-US" dirty="0" smtClean="0"/>
              <a:t>: </a:t>
            </a:r>
            <a:r>
              <a:rPr lang="en-US" dirty="0" err="1" smtClean="0"/>
              <a:t>toda</a:t>
            </a:r>
            <a:r>
              <a:rPr lang="en-US" dirty="0" smtClean="0"/>
              <a:t> a </a:t>
            </a:r>
            <a:r>
              <a:rPr lang="en-US" dirty="0" err="1" smtClean="0"/>
              <a:t>expressão</a:t>
            </a:r>
            <a:r>
              <a:rPr lang="en-US" dirty="0" smtClean="0"/>
              <a:t> verbal </a:t>
            </a:r>
            <a:r>
              <a:rPr lang="en-US" dirty="0" err="1" smtClean="0"/>
              <a:t>ou</a:t>
            </a:r>
            <a:r>
              <a:rPr lang="en-US" dirty="0" smtClean="0"/>
              <a:t> </a:t>
            </a:r>
            <a:r>
              <a:rPr lang="en-US" dirty="0" err="1" smtClean="0"/>
              <a:t>não</a:t>
            </a:r>
            <a:r>
              <a:rPr lang="en-US" dirty="0" smtClean="0"/>
              <a:t> verbal, </a:t>
            </a:r>
            <a:r>
              <a:rPr lang="en-US" dirty="0" err="1" smtClean="0"/>
              <a:t>notadamente</a:t>
            </a:r>
            <a:r>
              <a:rPr lang="en-US" dirty="0" smtClean="0"/>
              <a:t> </a:t>
            </a:r>
            <a:r>
              <a:rPr lang="en-US" dirty="0" err="1" smtClean="0"/>
              <a:t>aquelas</a:t>
            </a:r>
            <a:r>
              <a:rPr lang="en-US" dirty="0" smtClean="0"/>
              <a:t> </a:t>
            </a:r>
            <a:r>
              <a:rPr lang="en-US" dirty="0" err="1" smtClean="0"/>
              <a:t>produzidas</a:t>
            </a:r>
            <a:r>
              <a:rPr lang="en-US" dirty="0" smtClean="0"/>
              <a:t> </a:t>
            </a:r>
            <a:r>
              <a:rPr lang="en-US" dirty="0" err="1" smtClean="0"/>
              <a:t>por</a:t>
            </a:r>
            <a:r>
              <a:rPr lang="en-US" dirty="0" smtClean="0"/>
              <a:t> </a:t>
            </a:r>
            <a:r>
              <a:rPr lang="en-US" dirty="0" err="1" smtClean="0"/>
              <a:t>cientistas</a:t>
            </a:r>
            <a:r>
              <a:rPr lang="en-US" dirty="0" smtClean="0"/>
              <a:t> do </a:t>
            </a:r>
            <a:r>
              <a:rPr lang="en-US" dirty="0" err="1" smtClean="0"/>
              <a:t>passado</a:t>
            </a:r>
            <a:r>
              <a:rPr lang="en-US" dirty="0" smtClean="0"/>
              <a:t>, </a:t>
            </a:r>
            <a:r>
              <a:rPr lang="en-US" dirty="0" err="1" smtClean="0"/>
              <a:t>que</a:t>
            </a:r>
            <a:r>
              <a:rPr lang="en-US" dirty="0" smtClean="0"/>
              <a:t> </a:t>
            </a:r>
            <a:r>
              <a:rPr lang="en-US" dirty="0" err="1" smtClean="0"/>
              <a:t>representariam</a:t>
            </a:r>
            <a:r>
              <a:rPr lang="en-US" dirty="0" smtClean="0"/>
              <a:t>, </a:t>
            </a:r>
            <a:r>
              <a:rPr lang="en-US" dirty="0" err="1" smtClean="0"/>
              <a:t>segundo</a:t>
            </a:r>
            <a:r>
              <a:rPr lang="en-US" dirty="0" smtClean="0"/>
              <a:t> </a:t>
            </a:r>
            <a:r>
              <a:rPr lang="en-US" dirty="0" err="1" smtClean="0"/>
              <a:t>Boero</a:t>
            </a:r>
            <a:r>
              <a:rPr lang="en-US" dirty="0" smtClean="0"/>
              <a:t> e </a:t>
            </a:r>
            <a:r>
              <a:rPr lang="en-US" dirty="0" err="1" smtClean="0"/>
              <a:t>seus</a:t>
            </a:r>
            <a:r>
              <a:rPr lang="en-US" dirty="0" smtClean="0"/>
              <a:t> </a:t>
            </a:r>
            <a:r>
              <a:rPr lang="en-US" dirty="0" err="1" smtClean="0"/>
              <a:t>colaboradores</a:t>
            </a:r>
            <a:r>
              <a:rPr lang="en-US" dirty="0" smtClean="0"/>
              <a:t>, </a:t>
            </a:r>
            <a:r>
              <a:rPr lang="en-US" dirty="0" err="1" smtClean="0"/>
              <a:t>importantes</a:t>
            </a:r>
            <a:r>
              <a:rPr lang="en-US" dirty="0" smtClean="0"/>
              <a:t> </a:t>
            </a:r>
            <a:r>
              <a:rPr lang="en-US" dirty="0" err="1" smtClean="0"/>
              <a:t>saltos</a:t>
            </a:r>
            <a:r>
              <a:rPr lang="en-US" dirty="0" smtClean="0"/>
              <a:t> </a:t>
            </a:r>
            <a:r>
              <a:rPr lang="en-US" dirty="0" err="1" smtClean="0"/>
              <a:t>históricos</a:t>
            </a:r>
            <a:r>
              <a:rPr lang="en-US" dirty="0" smtClean="0"/>
              <a:t> </a:t>
            </a:r>
            <a:r>
              <a:rPr lang="en-US" dirty="0" err="1" smtClean="0"/>
              <a:t>na</a:t>
            </a:r>
            <a:r>
              <a:rPr lang="en-US" dirty="0" smtClean="0"/>
              <a:t> </a:t>
            </a:r>
            <a:r>
              <a:rPr lang="en-US" dirty="0" err="1" smtClean="0"/>
              <a:t>evolução</a:t>
            </a:r>
            <a:r>
              <a:rPr lang="en-US" dirty="0" smtClean="0"/>
              <a:t> </a:t>
            </a:r>
            <a:r>
              <a:rPr lang="en-US" dirty="0" err="1" smtClean="0"/>
              <a:t>da</a:t>
            </a:r>
            <a:r>
              <a:rPr lang="en-US" dirty="0" smtClean="0"/>
              <a:t> </a:t>
            </a:r>
            <a:r>
              <a:rPr lang="en-US" dirty="0" err="1" smtClean="0"/>
              <a:t>Matemática</a:t>
            </a:r>
            <a:r>
              <a:rPr lang="en-US" dirty="0" smtClean="0"/>
              <a:t> e </a:t>
            </a:r>
            <a:r>
              <a:rPr lang="en-US" dirty="0" err="1" smtClean="0"/>
              <a:t>da</a:t>
            </a:r>
            <a:r>
              <a:rPr lang="en-US" dirty="0" smtClean="0"/>
              <a:t> </a:t>
            </a:r>
            <a:r>
              <a:rPr lang="en-US" dirty="0" err="1" smtClean="0"/>
              <a:t>ciência</a:t>
            </a:r>
            <a:r>
              <a:rPr lang="en-US" dirty="0" smtClean="0"/>
              <a:t>, e </a:t>
            </a:r>
            <a:r>
              <a:rPr lang="en-US" dirty="0" err="1" smtClean="0"/>
              <a:t>que</a:t>
            </a:r>
            <a:r>
              <a:rPr lang="en-US" dirty="0" smtClean="0"/>
              <a:t> </a:t>
            </a:r>
            <a:r>
              <a:rPr lang="en-US" dirty="0" err="1" smtClean="0"/>
              <a:t>funcionariam</a:t>
            </a:r>
            <a:r>
              <a:rPr lang="en-US" dirty="0" smtClean="0"/>
              <a:t> </a:t>
            </a:r>
            <a:r>
              <a:rPr lang="en-US" dirty="0" err="1" smtClean="0"/>
              <a:t>como</a:t>
            </a:r>
            <a:r>
              <a:rPr lang="en-US" dirty="0" smtClean="0"/>
              <a:t> </a:t>
            </a:r>
            <a:r>
              <a:rPr lang="en-US" dirty="0" err="1" smtClean="0"/>
              <a:t>veículos</a:t>
            </a:r>
            <a:r>
              <a:rPr lang="en-US" dirty="0" smtClean="0"/>
              <a:t> de um </a:t>
            </a:r>
            <a:r>
              <a:rPr lang="en-US" dirty="0" err="1" smtClean="0"/>
              <a:t>conteúdo</a:t>
            </a:r>
            <a:r>
              <a:rPr lang="en-US" dirty="0" smtClean="0"/>
              <a:t>  e de </a:t>
            </a:r>
            <a:r>
              <a:rPr lang="en-US" dirty="0" err="1" smtClean="0"/>
              <a:t>uma</a:t>
            </a:r>
            <a:r>
              <a:rPr lang="en-US" dirty="0" smtClean="0"/>
              <a:t> </a:t>
            </a:r>
            <a:r>
              <a:rPr lang="en-US" dirty="0" err="1" smtClean="0"/>
              <a:t>organização</a:t>
            </a:r>
            <a:r>
              <a:rPr lang="en-US" dirty="0" smtClean="0"/>
              <a:t> do </a:t>
            </a:r>
            <a:r>
              <a:rPr lang="en-US" dirty="0" err="1" smtClean="0"/>
              <a:t>discurso</a:t>
            </a:r>
            <a:r>
              <a:rPr lang="en-US" dirty="0" smtClean="0"/>
              <a:t> e do </a:t>
            </a:r>
            <a:r>
              <a:rPr lang="en-US" dirty="0" err="1" smtClean="0"/>
              <a:t>horizonte</a:t>
            </a:r>
            <a:r>
              <a:rPr lang="en-US" dirty="0" smtClean="0"/>
              <a:t> cultural </a:t>
            </a:r>
            <a:r>
              <a:rPr lang="en-US" dirty="0" err="1" smtClean="0"/>
              <a:t>desses</a:t>
            </a:r>
            <a:r>
              <a:rPr lang="en-US" dirty="0" smtClean="0"/>
              <a:t> </a:t>
            </a:r>
            <a:r>
              <a:rPr lang="en-US" dirty="0" err="1" smtClean="0"/>
              <a:t>saltos</a:t>
            </a:r>
            <a:r>
              <a:rPr lang="en-US" dirty="0" smtClean="0"/>
              <a:t>.</a:t>
            </a: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96144"/>
          </a:xfrm>
        </p:spPr>
        <p:txBody>
          <a:bodyPr>
            <a:normAutofit fontScale="90000"/>
          </a:bodyPr>
          <a:lstStyle/>
          <a:p>
            <a:r>
              <a:rPr lang="en-US" dirty="0" err="1" smtClean="0">
                <a:solidFill>
                  <a:schemeClr val="accent1">
                    <a:lumMod val="75000"/>
                  </a:schemeClr>
                </a:solidFill>
              </a:rPr>
              <a:t>Perspectiva</a:t>
            </a:r>
            <a:r>
              <a:rPr lang="en-US" dirty="0" smtClean="0">
                <a:solidFill>
                  <a:schemeClr val="accent1">
                    <a:lumMod val="75000"/>
                  </a:schemeClr>
                </a:solidFill>
              </a:rPr>
              <a:t> </a:t>
            </a:r>
            <a:r>
              <a:rPr lang="en-US" dirty="0" err="1" smtClean="0">
                <a:solidFill>
                  <a:schemeClr val="accent1">
                    <a:lumMod val="75000"/>
                  </a:schemeClr>
                </a:solidFill>
              </a:rPr>
              <a:t>Teórica</a:t>
            </a:r>
            <a:r>
              <a:rPr lang="en-US" dirty="0" smtClean="0">
                <a:solidFill>
                  <a:schemeClr val="accent1">
                    <a:lumMod val="75000"/>
                  </a:schemeClr>
                </a:solidFill>
              </a:rPr>
              <a:t>:</a:t>
            </a:r>
            <a:br>
              <a:rPr lang="en-US" dirty="0" smtClean="0">
                <a:solidFill>
                  <a:schemeClr val="accent1">
                    <a:lumMod val="75000"/>
                  </a:schemeClr>
                </a:solidFill>
              </a:rPr>
            </a:br>
            <a:r>
              <a:rPr lang="en-US" dirty="0" smtClean="0">
                <a:solidFill>
                  <a:schemeClr val="accent1">
                    <a:lumMod val="75000"/>
                  </a:schemeClr>
                </a:solidFill>
              </a:rPr>
              <a:t>Jogo de </a:t>
            </a:r>
            <a:r>
              <a:rPr lang="en-US" dirty="0" err="1" smtClean="0">
                <a:solidFill>
                  <a:schemeClr val="accent1">
                    <a:lumMod val="75000"/>
                  </a:schemeClr>
                </a:solidFill>
              </a:rPr>
              <a:t>Vozes</a:t>
            </a:r>
            <a:r>
              <a:rPr lang="en-US" dirty="0" smtClean="0">
                <a:solidFill>
                  <a:schemeClr val="accent1">
                    <a:lumMod val="75000"/>
                  </a:schemeClr>
                </a:solidFill>
              </a:rPr>
              <a:t> e </a:t>
            </a:r>
            <a:r>
              <a:rPr lang="en-US" dirty="0" err="1" smtClean="0">
                <a:solidFill>
                  <a:schemeClr val="accent1">
                    <a:lumMod val="75000"/>
                  </a:schemeClr>
                </a:solidFill>
              </a:rPr>
              <a:t>Ecos</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lstStyle/>
          <a:p>
            <a:r>
              <a:rPr lang="en-US" dirty="0" smtClean="0"/>
              <a:t>Eco: é </a:t>
            </a:r>
            <a:r>
              <a:rPr lang="en-US" dirty="0" err="1" smtClean="0"/>
              <a:t>uma</a:t>
            </a:r>
            <a:r>
              <a:rPr lang="en-US" dirty="0" smtClean="0"/>
              <a:t> </a:t>
            </a:r>
            <a:r>
              <a:rPr lang="en-US" dirty="0" err="1" smtClean="0"/>
              <a:t>conexão</a:t>
            </a:r>
            <a:r>
              <a:rPr lang="en-US" dirty="0" smtClean="0"/>
              <a:t> </a:t>
            </a:r>
            <a:r>
              <a:rPr lang="en-US" dirty="0" err="1" smtClean="0"/>
              <a:t>remota</a:t>
            </a:r>
            <a:r>
              <a:rPr lang="en-US" dirty="0" smtClean="0"/>
              <a:t> </a:t>
            </a:r>
            <a:r>
              <a:rPr lang="en-US" dirty="0" err="1" smtClean="0"/>
              <a:t>estabelecida</a:t>
            </a:r>
            <a:r>
              <a:rPr lang="en-US" dirty="0" smtClean="0"/>
              <a:t> entre </a:t>
            </a:r>
            <a:r>
              <a:rPr lang="en-US" dirty="0" err="1" smtClean="0"/>
              <a:t>pessoas</a:t>
            </a:r>
            <a:r>
              <a:rPr lang="en-US" dirty="0" smtClean="0"/>
              <a:t> de </a:t>
            </a:r>
            <a:r>
              <a:rPr lang="en-US" dirty="0" err="1" smtClean="0"/>
              <a:t>diferentes</a:t>
            </a:r>
            <a:r>
              <a:rPr lang="en-US" dirty="0" smtClean="0"/>
              <a:t> </a:t>
            </a:r>
            <a:r>
              <a:rPr lang="en-US" dirty="0" err="1" smtClean="0"/>
              <a:t>épocas</a:t>
            </a:r>
            <a:r>
              <a:rPr lang="en-US" dirty="0" smtClean="0"/>
              <a:t> e </a:t>
            </a:r>
            <a:r>
              <a:rPr lang="en-US" dirty="0" err="1" smtClean="0"/>
              <a:t>culturas</a:t>
            </a:r>
            <a:r>
              <a:rPr lang="en-US" dirty="0" smtClean="0"/>
              <a:t> com base </a:t>
            </a:r>
            <a:r>
              <a:rPr lang="en-US" dirty="0" err="1" smtClean="0"/>
              <a:t>em</a:t>
            </a:r>
            <a:r>
              <a:rPr lang="en-US" dirty="0" smtClean="0"/>
              <a:t> </a:t>
            </a:r>
            <a:r>
              <a:rPr lang="en-US" dirty="0" err="1" smtClean="0"/>
              <a:t>seus</a:t>
            </a:r>
            <a:r>
              <a:rPr lang="en-US" dirty="0" smtClean="0"/>
              <a:t> </a:t>
            </a:r>
            <a:r>
              <a:rPr lang="en-US" dirty="0" err="1" smtClean="0"/>
              <a:t>diferentes</a:t>
            </a:r>
            <a:r>
              <a:rPr lang="en-US" dirty="0" smtClean="0"/>
              <a:t> </a:t>
            </a:r>
            <a:r>
              <a:rPr lang="en-US" dirty="0" err="1" smtClean="0"/>
              <a:t>propósitos</a:t>
            </a:r>
            <a:r>
              <a:rPr lang="en-US" dirty="0" smtClean="0"/>
              <a:t>, </a:t>
            </a:r>
            <a:r>
              <a:rPr lang="en-US" dirty="0" err="1" smtClean="0"/>
              <a:t>experiências</a:t>
            </a:r>
            <a:r>
              <a:rPr lang="en-US" dirty="0" smtClean="0"/>
              <a:t>, </a:t>
            </a:r>
            <a:r>
              <a:rPr lang="en-US" dirty="0" err="1" smtClean="0"/>
              <a:t>concepções</a:t>
            </a:r>
            <a:r>
              <a:rPr lang="en-US" dirty="0" smtClean="0"/>
              <a:t> e </a:t>
            </a:r>
            <a:r>
              <a:rPr lang="en-US" dirty="0" err="1" smtClean="0"/>
              <a:t>sentidos</a:t>
            </a:r>
            <a:r>
              <a:rPr lang="en-US" dirty="0" smtClean="0"/>
              <a:t>.</a:t>
            </a:r>
          </a:p>
          <a:p>
            <a:r>
              <a:rPr lang="en-US" dirty="0" smtClean="0"/>
              <a:t>A </a:t>
            </a:r>
            <a:r>
              <a:rPr lang="en-US" dirty="0" err="1" smtClean="0"/>
              <a:t>história</a:t>
            </a:r>
            <a:r>
              <a:rPr lang="en-US" dirty="0" smtClean="0"/>
              <a:t> é o </a:t>
            </a:r>
            <a:r>
              <a:rPr lang="en-US" dirty="0" err="1" smtClean="0"/>
              <a:t>instrumento</a:t>
            </a:r>
            <a:r>
              <a:rPr lang="en-US" dirty="0" smtClean="0"/>
              <a:t> ideal </a:t>
            </a:r>
            <a:r>
              <a:rPr lang="en-US" dirty="0" err="1" smtClean="0"/>
              <a:t>para</a:t>
            </a:r>
            <a:r>
              <a:rPr lang="en-US" dirty="0" smtClean="0"/>
              <a:t> </a:t>
            </a:r>
            <a:r>
              <a:rPr lang="en-US" dirty="0" err="1" smtClean="0"/>
              <a:t>acessar</a:t>
            </a:r>
            <a:r>
              <a:rPr lang="en-US" dirty="0" smtClean="0"/>
              <a:t> </a:t>
            </a:r>
            <a:r>
              <a:rPr lang="en-US" dirty="0" err="1" smtClean="0"/>
              <a:t>aquelas</a:t>
            </a:r>
            <a:r>
              <a:rPr lang="en-US" dirty="0" smtClean="0"/>
              <a:t> </a:t>
            </a:r>
            <a:r>
              <a:rPr lang="en-US" dirty="0" err="1" smtClean="0"/>
              <a:t>características</a:t>
            </a:r>
            <a:r>
              <a:rPr lang="en-US" dirty="0" smtClean="0"/>
              <a:t> do </a:t>
            </a:r>
            <a:r>
              <a:rPr lang="en-US" dirty="0" err="1" smtClean="0"/>
              <a:t>conhecimento</a:t>
            </a:r>
            <a:r>
              <a:rPr lang="en-US" dirty="0" smtClean="0"/>
              <a:t> </a:t>
            </a:r>
            <a:r>
              <a:rPr lang="en-US" dirty="0" err="1" smtClean="0"/>
              <a:t>científico</a:t>
            </a:r>
            <a:r>
              <a:rPr lang="en-US" dirty="0" smtClean="0"/>
              <a:t> </a:t>
            </a:r>
            <a:r>
              <a:rPr lang="en-US" dirty="0" err="1" smtClean="0"/>
              <a:t>ou</a:t>
            </a:r>
            <a:r>
              <a:rPr lang="en-US" dirty="0" smtClean="0"/>
              <a:t> </a:t>
            </a:r>
            <a:r>
              <a:rPr lang="en-US" dirty="0" err="1" smtClean="0"/>
              <a:t>teórico</a:t>
            </a:r>
            <a:r>
              <a:rPr lang="en-US" dirty="0" smtClean="0"/>
              <a:t> </a:t>
            </a:r>
            <a:r>
              <a:rPr lang="en-US" dirty="0" err="1" smtClean="0"/>
              <a:t>que</a:t>
            </a:r>
            <a:r>
              <a:rPr lang="en-US" dirty="0" smtClean="0"/>
              <a:t> </a:t>
            </a:r>
            <a:r>
              <a:rPr lang="en-US" dirty="0" err="1" smtClean="0"/>
              <a:t>não</a:t>
            </a:r>
            <a:r>
              <a:rPr lang="en-US" dirty="0" smtClean="0"/>
              <a:t> se </a:t>
            </a:r>
            <a:r>
              <a:rPr lang="en-US" dirty="0" err="1" smtClean="0"/>
              <a:t>manifestam</a:t>
            </a:r>
            <a:r>
              <a:rPr lang="en-US" dirty="0" smtClean="0"/>
              <a:t> no </a:t>
            </a:r>
            <a:r>
              <a:rPr lang="en-US" dirty="0" err="1" smtClean="0"/>
              <a:t>conhecimento</a:t>
            </a:r>
            <a:r>
              <a:rPr lang="en-US" dirty="0" smtClean="0"/>
              <a:t> </a:t>
            </a:r>
            <a:r>
              <a:rPr lang="en-US" dirty="0" err="1" smtClean="0"/>
              <a:t>construído</a:t>
            </a:r>
            <a:r>
              <a:rPr lang="en-US" dirty="0" smtClean="0"/>
              <a:t> </a:t>
            </a:r>
            <a:r>
              <a:rPr lang="en-US" dirty="0" err="1" smtClean="0"/>
              <a:t>espontaneamente</a:t>
            </a:r>
            <a:r>
              <a:rPr lang="en-US" dirty="0" smtClean="0"/>
              <a:t> for a </a:t>
            </a:r>
            <a:r>
              <a:rPr lang="en-US" dirty="0" err="1" smtClean="0"/>
              <a:t>da</a:t>
            </a:r>
            <a:r>
              <a:rPr lang="en-US" dirty="0" smtClean="0"/>
              <a:t> </a:t>
            </a:r>
            <a:r>
              <a:rPr lang="en-US" dirty="0" err="1" smtClean="0"/>
              <a:t>escola</a:t>
            </a:r>
            <a:r>
              <a:rPr lang="en-US" dirty="0" smtClean="0"/>
              <a:t>.</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chemeClr val="accent1">
                    <a:lumMod val="75000"/>
                  </a:schemeClr>
                </a:solidFill>
              </a:rPr>
              <a:t>Conclusão</a:t>
            </a:r>
            <a:endParaRPr lang="pt-BR" dirty="0">
              <a:solidFill>
                <a:schemeClr val="accent1">
                  <a:lumMod val="75000"/>
                </a:schemeClr>
              </a:solidFill>
            </a:endParaRPr>
          </a:p>
        </p:txBody>
      </p:sp>
      <p:sp>
        <p:nvSpPr>
          <p:cNvPr id="3" name="Espaço Reservado para Conteúdo 2"/>
          <p:cNvSpPr>
            <a:spLocks noGrp="1"/>
          </p:cNvSpPr>
          <p:nvPr>
            <p:ph sz="quarter" idx="1"/>
          </p:nvPr>
        </p:nvSpPr>
        <p:spPr/>
        <p:txBody>
          <a:bodyPr/>
          <a:lstStyle/>
          <a:p>
            <a:pPr algn="ctr">
              <a:buNone/>
            </a:pPr>
            <a:r>
              <a:rPr lang="en-US" sz="4000" dirty="0" err="1" smtClean="0"/>
              <a:t>Só</a:t>
            </a:r>
            <a:r>
              <a:rPr lang="en-US" sz="4000" dirty="0" smtClean="0"/>
              <a:t> o </a:t>
            </a:r>
            <a:r>
              <a:rPr lang="en-US" sz="4000" dirty="0" err="1" smtClean="0"/>
              <a:t>passado</a:t>
            </a:r>
            <a:r>
              <a:rPr lang="en-US" sz="4000" dirty="0" smtClean="0"/>
              <a:t>, </a:t>
            </a:r>
            <a:r>
              <a:rPr lang="en-US" sz="4000" dirty="0" err="1" smtClean="0"/>
              <a:t>comum</a:t>
            </a:r>
            <a:r>
              <a:rPr lang="en-US" sz="4000" dirty="0" smtClean="0"/>
              <a:t> a </a:t>
            </a:r>
            <a:r>
              <a:rPr lang="en-US" sz="4000" dirty="0" err="1" smtClean="0"/>
              <a:t>nós</a:t>
            </a:r>
            <a:r>
              <a:rPr lang="en-US" sz="4000" dirty="0" smtClean="0"/>
              <a:t> e a </a:t>
            </a:r>
            <a:r>
              <a:rPr lang="en-US" sz="4000" dirty="0" err="1" smtClean="0"/>
              <a:t>ele</a:t>
            </a:r>
            <a:r>
              <a:rPr lang="en-US" sz="4000" dirty="0" smtClean="0"/>
              <a:t> </a:t>
            </a:r>
            <a:r>
              <a:rPr lang="en-US" sz="4000" dirty="0" err="1" smtClean="0"/>
              <a:t>Será</a:t>
            </a:r>
            <a:r>
              <a:rPr lang="en-US" sz="4000" dirty="0" smtClean="0"/>
              <a:t> </a:t>
            </a:r>
            <a:r>
              <a:rPr lang="en-US" sz="4000" dirty="0" err="1" smtClean="0"/>
              <a:t>indício</a:t>
            </a:r>
            <a:r>
              <a:rPr lang="en-US" sz="4000" dirty="0" smtClean="0"/>
              <a:t> de </a:t>
            </a:r>
            <a:r>
              <a:rPr lang="en-US" sz="4000" dirty="0" err="1" smtClean="0"/>
              <a:t>que</a:t>
            </a:r>
            <a:r>
              <a:rPr lang="en-US" sz="4000" dirty="0" smtClean="0"/>
              <a:t> a </a:t>
            </a:r>
            <a:r>
              <a:rPr lang="en-US" sz="4000" dirty="0" err="1" smtClean="0"/>
              <a:t>nossa</a:t>
            </a:r>
            <a:r>
              <a:rPr lang="en-US" sz="4000" dirty="0" smtClean="0"/>
              <a:t> alma</a:t>
            </a:r>
          </a:p>
          <a:p>
            <a:pPr algn="ctr">
              <a:buNone/>
            </a:pPr>
            <a:r>
              <a:rPr lang="en-US" sz="4000" dirty="0" smtClean="0"/>
              <a:t>      </a:t>
            </a:r>
            <a:r>
              <a:rPr lang="en-US" sz="4000" dirty="0" err="1" smtClean="0"/>
              <a:t>Persiste</a:t>
            </a:r>
            <a:r>
              <a:rPr lang="en-US" sz="4000" dirty="0" smtClean="0"/>
              <a:t> e </a:t>
            </a:r>
            <a:r>
              <a:rPr lang="en-US" sz="4000" dirty="0" err="1" smtClean="0"/>
              <a:t>como</a:t>
            </a:r>
            <a:r>
              <a:rPr lang="en-US" sz="4000" dirty="0" smtClean="0"/>
              <a:t> </a:t>
            </a:r>
            <a:r>
              <a:rPr lang="en-US" sz="4000" dirty="0" err="1" smtClean="0"/>
              <a:t>antiga</a:t>
            </a:r>
            <a:r>
              <a:rPr lang="en-US" sz="4000" dirty="0" smtClean="0"/>
              <a:t> </a:t>
            </a:r>
            <a:r>
              <a:rPr lang="en-US" sz="4000" dirty="0" err="1" smtClean="0"/>
              <a:t>ama</a:t>
            </a:r>
            <a:r>
              <a:rPr lang="en-US" sz="4000" dirty="0" smtClean="0"/>
              <a:t>, </a:t>
            </a:r>
            <a:r>
              <a:rPr lang="en-US" sz="4000" dirty="0" err="1" smtClean="0"/>
              <a:t>conta</a:t>
            </a:r>
            <a:r>
              <a:rPr lang="en-US" sz="4000" dirty="0" smtClean="0"/>
              <a:t>   </a:t>
            </a:r>
            <a:r>
              <a:rPr lang="en-US" sz="4000" dirty="0" err="1" smtClean="0"/>
              <a:t>Histórias</a:t>
            </a:r>
            <a:r>
              <a:rPr lang="en-US" sz="4000" dirty="0" smtClean="0"/>
              <a:t> </a:t>
            </a:r>
            <a:r>
              <a:rPr lang="en-US" sz="4000" dirty="0" err="1" smtClean="0"/>
              <a:t>esquecidas</a:t>
            </a:r>
            <a:r>
              <a:rPr lang="en-US" sz="4000" dirty="0" smtClean="0"/>
              <a:t> …</a:t>
            </a:r>
          </a:p>
          <a:p>
            <a:pPr algn="ctr">
              <a:buNone/>
            </a:pPr>
            <a:r>
              <a:rPr lang="en-US" dirty="0" smtClean="0"/>
              <a:t>                                        (Fernando Pessoa, 2000, p.83)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r>
              <a:rPr lang="pt-BR" dirty="0" smtClean="0"/>
              <a:t>Essa posição se manifestou no Brasil de uma forma muito intensa no período em que eram discutidas as propostas de um movimento de renovação da educação brasileira, iniciado nas primeiras décadas do século XX, que provocaria uma ampla discussão acerca das questões educacionais e ficaria conhecido como o </a:t>
            </a:r>
            <a:r>
              <a:rPr lang="pt-BR" i="1" dirty="0" smtClean="0"/>
              <a:t>Movimento da Escola Nova</a:t>
            </a:r>
            <a:r>
              <a:rPr lang="pt-BR" dirty="0" smtClean="0"/>
              <a:t>. </a:t>
            </a:r>
          </a:p>
        </p:txBody>
      </p:sp>
      <p:sp>
        <p:nvSpPr>
          <p:cNvPr id="4" name="Retângulo 3"/>
          <p:cNvSpPr/>
          <p:nvPr/>
        </p:nvSpPr>
        <p:spPr>
          <a:xfrm>
            <a:off x="2123728" y="2924944"/>
            <a:ext cx="6840760" cy="3717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dirty="0" smtClean="0"/>
              <a:t>E, por fim, com o intuito de </a:t>
            </a:r>
            <a:r>
              <a:rPr lang="pt-BR" sz="2500" i="1" dirty="0" smtClean="0"/>
              <a:t>aumentar o interesse do aluno</a:t>
            </a:r>
            <a:r>
              <a:rPr lang="pt-BR" sz="2500" dirty="0" smtClean="0"/>
              <a:t>, o curso será incidentalmente entremeado de ligeiras alusões a problemas clássicos e curiosos e ao fato da História da Matemática </a:t>
            </a:r>
            <a:r>
              <a:rPr lang="pt-BR" sz="2500" dirty="0" smtClean="0"/>
              <a:t>bem </a:t>
            </a:r>
            <a:r>
              <a:rPr lang="pt-BR" sz="2500" dirty="0" smtClean="0"/>
              <a:t>como à biografia dos grandes vultos desta ciência. (Portaria Ministerial, de 30-6-1931 </a:t>
            </a:r>
            <a:r>
              <a:rPr lang="pt-BR" sz="2500" i="1" dirty="0" smtClean="0"/>
              <a:t>apud</a:t>
            </a:r>
            <a:r>
              <a:rPr lang="pt-BR" sz="2500" dirty="0" smtClean="0"/>
              <a:t> Bicudo, 19242, p. 8, grifos nossos</a:t>
            </a:r>
            <a:r>
              <a:rPr lang="pt-BR" sz="2500" dirty="0" smtClean="0"/>
              <a:t>)</a:t>
            </a:r>
            <a:endParaRPr lang="pt-B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normAutofit/>
          </a:bodyPr>
          <a:lstStyle/>
          <a:p>
            <a:pPr>
              <a:buNone/>
            </a:pPr>
            <a:r>
              <a:rPr lang="pt-BR" sz="2100" b="1" dirty="0" smtClean="0"/>
              <a:t>CECIL THIRÉ; MELLO E SOUZA,</a:t>
            </a:r>
            <a:r>
              <a:rPr lang="pt-BR" sz="2100" b="1" i="1" dirty="0" smtClean="0"/>
              <a:t> </a:t>
            </a:r>
            <a:r>
              <a:rPr lang="pt-BR" sz="2100" b="1" i="1" dirty="0" err="1" smtClean="0"/>
              <a:t>Mathematica</a:t>
            </a:r>
            <a:r>
              <a:rPr lang="pt-BR" sz="2100" b="1" dirty="0" smtClean="0"/>
              <a:t>, 1º ano. 1931.</a:t>
            </a:r>
            <a:endParaRPr lang="pt-BR" sz="2100" dirty="0" smtClean="0"/>
          </a:p>
          <a:p>
            <a:pPr>
              <a:buNone/>
            </a:pPr>
            <a:r>
              <a:rPr lang="pt-BR" sz="2100" dirty="0" smtClean="0"/>
              <a:t>	Destacam-se  a presença de textos históricos, alguns deles abordando temáticas históricas inovadoras, tais como a participação das mulheres em produções matemáticas, elementos sobre a história da matemática e da educação matemática brasileira, o que nos parece positivo, uma vez que tais textos apontam para uma ampliação do tipo de história que participa do processo de </a:t>
            </a:r>
            <a:r>
              <a:rPr lang="pt-BR" sz="2100" dirty="0" smtClean="0"/>
              <a:t>ensino-   -aprendizagem </a:t>
            </a:r>
            <a:r>
              <a:rPr lang="pt-BR" sz="2100" dirty="0" smtClean="0"/>
              <a:t>da Matemática. </a:t>
            </a:r>
            <a:endParaRPr lang="pt-BR" sz="2100" dirty="0"/>
          </a:p>
        </p:txBody>
      </p:sp>
      <p:sp>
        <p:nvSpPr>
          <p:cNvPr id="4" name="Pentágono 3"/>
          <p:cNvSpPr/>
          <p:nvPr/>
        </p:nvSpPr>
        <p:spPr>
          <a:xfrm>
            <a:off x="4211960" y="4365104"/>
            <a:ext cx="4932040" cy="20162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700" dirty="0" smtClean="0"/>
              <a:t>Despertar no jovem estudante o interesse</a:t>
            </a:r>
            <a:endParaRPr lang="pt-BR" sz="2700" dirty="0"/>
          </a:p>
        </p:txBody>
      </p:sp>
      <p:sp>
        <p:nvSpPr>
          <p:cNvPr id="5" name="Texto explicativo em forma de nuvem 4"/>
          <p:cNvSpPr/>
          <p:nvPr/>
        </p:nvSpPr>
        <p:spPr>
          <a:xfrm>
            <a:off x="1691680" y="1556792"/>
            <a:ext cx="5616624" cy="4176464"/>
          </a:xfrm>
          <a:prstGeom prst="cloudCallout">
            <a:avLst>
              <a:gd name="adj1" fmla="val -56149"/>
              <a:gd name="adj2" fmla="val 6721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0" dirty="0">
                <a:solidFill>
                  <a:schemeClr val="tx2">
                    <a:lumMod val="75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3"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r>
              <a:rPr lang="pt-BR" dirty="0" smtClean="0"/>
              <a:t>[...] nas culturas das sociedades mais desenvolvidas economicamente parecem não predominar mais os valores do </a:t>
            </a:r>
            <a:r>
              <a:rPr lang="pt-BR" dirty="0" err="1" smtClean="0"/>
              <a:t>historicismo</a:t>
            </a:r>
            <a:r>
              <a:rPr lang="pt-BR" dirty="0" smtClean="0"/>
              <a:t> e da burguesia como no século XIX e na primeira metade do século XX. Duvido, por isso, que as questões históricas ofereçam aos alunos de hoje qualquer referência similar, independentemente do fato de os professores terem uma formação e atitude histórica. (SCHUBRING, 1997, p. </a:t>
            </a:r>
            <a:r>
              <a:rPr lang="pt-BR" dirty="0" smtClean="0"/>
              <a:t>157)</a:t>
            </a:r>
            <a:endParaRPr lang="pt-BR" dirty="0"/>
          </a:p>
        </p:txBody>
      </p:sp>
      <p:sp>
        <p:nvSpPr>
          <p:cNvPr id="4" name="Retângulo 3"/>
          <p:cNvSpPr/>
          <p:nvPr/>
        </p:nvSpPr>
        <p:spPr>
          <a:xfrm>
            <a:off x="1619672" y="2276872"/>
            <a:ext cx="7344816" cy="4365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700" b="1" dirty="0" smtClean="0"/>
              <a:t>Experiência desenvolvida </a:t>
            </a:r>
          </a:p>
          <a:p>
            <a:pPr algn="ctr"/>
            <a:r>
              <a:rPr lang="pt-BR" sz="2700" b="1" dirty="0" smtClean="0"/>
              <a:t>por </a:t>
            </a:r>
            <a:r>
              <a:rPr lang="pt-BR" sz="2700" b="1" dirty="0" err="1" smtClean="0"/>
              <a:t>Paulus</a:t>
            </a:r>
            <a:r>
              <a:rPr lang="pt-BR" sz="2700" b="1" dirty="0" smtClean="0"/>
              <a:t> </a:t>
            </a:r>
            <a:r>
              <a:rPr lang="pt-BR" sz="2700" b="1" dirty="0" err="1" smtClean="0"/>
              <a:t>Gerdes</a:t>
            </a:r>
            <a:endParaRPr lang="pt-BR" sz="2700" b="1" dirty="0" smtClean="0"/>
          </a:p>
          <a:p>
            <a:pPr algn="ctr"/>
            <a:endParaRPr lang="pt-BR" sz="2000" b="1" dirty="0" smtClean="0"/>
          </a:p>
          <a:p>
            <a:pPr algn="ctr"/>
            <a:r>
              <a:rPr lang="pt-BR" sz="2500" dirty="0" smtClean="0"/>
              <a:t>Propõe estratégias históricas para a construção de uma Matemática e de uma educação matemática </a:t>
            </a:r>
            <a:r>
              <a:rPr lang="pt-BR" sz="2500" dirty="0" err="1" smtClean="0"/>
              <a:t>emancipadoras</a:t>
            </a:r>
            <a:r>
              <a:rPr lang="pt-BR" sz="2500" dirty="0" smtClean="0"/>
              <a:t>, com base no estímulo à autoconfiança do povo moçambicano em sua capacidade para desenvolver matemática</a:t>
            </a:r>
            <a:r>
              <a:rPr lang="pt-BR" sz="2700" dirty="0" smtClean="0"/>
              <a:t>.</a:t>
            </a:r>
            <a:endParaRPr lang="pt-BR" sz="2700" dirty="0"/>
          </a:p>
        </p:txBody>
      </p:sp>
      <p:sp>
        <p:nvSpPr>
          <p:cNvPr id="5" name="Texto explicativo em seta para cima 4"/>
          <p:cNvSpPr/>
          <p:nvPr/>
        </p:nvSpPr>
        <p:spPr>
          <a:xfrm>
            <a:off x="1619672" y="2348880"/>
            <a:ext cx="7344816" cy="4320480"/>
          </a:xfrm>
          <a:prstGeom prst="up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ctr">
              <a:buAutoNum type="arabicPeriod"/>
            </a:pPr>
            <a:r>
              <a:rPr lang="pt-BR" sz="2500" dirty="0" smtClean="0"/>
              <a:t>Estratégias culturais</a:t>
            </a:r>
          </a:p>
          <a:p>
            <a:pPr marL="342900" indent="-342900" algn="ctr">
              <a:buAutoNum type="arabicPeriod"/>
            </a:pPr>
            <a:r>
              <a:rPr lang="pt-BR" sz="2500" dirty="0" smtClean="0"/>
              <a:t>Estratégias sociais</a:t>
            </a:r>
          </a:p>
          <a:p>
            <a:pPr marL="342900" indent="-342900" algn="ctr">
              <a:buAutoNum type="arabicPeriod"/>
            </a:pPr>
            <a:r>
              <a:rPr lang="pt-BR" sz="2500" dirty="0" smtClean="0"/>
              <a:t>Estratégias individual-coletiva</a:t>
            </a:r>
            <a:endParaRPr lang="pt-B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pPr algn="ctr">
              <a:buNone/>
            </a:pPr>
            <a:r>
              <a:rPr lang="pt-BR" sz="2500" b="1" dirty="0" smtClean="0"/>
              <a:t>Estratégias Culturais</a:t>
            </a:r>
          </a:p>
          <a:p>
            <a:r>
              <a:rPr lang="pt-BR" sz="2200" dirty="0" err="1" smtClean="0"/>
              <a:t>Gerdes</a:t>
            </a:r>
            <a:r>
              <a:rPr lang="pt-BR" sz="2200" dirty="0" smtClean="0"/>
              <a:t> propõe o trabalho na escola com atividades relacionadas à história cultural da Matemática de Moçambique.</a:t>
            </a:r>
          </a:p>
          <a:p>
            <a:pPr>
              <a:buNone/>
            </a:pPr>
            <a:endParaRPr lang="pt-BR" dirty="0"/>
          </a:p>
        </p:txBody>
      </p:sp>
      <p:pic>
        <p:nvPicPr>
          <p:cNvPr id="4" name="Imagem 3" descr="seca_peixe.jpg"/>
          <p:cNvPicPr>
            <a:picLocks noChangeAspect="1"/>
          </p:cNvPicPr>
          <p:nvPr/>
        </p:nvPicPr>
        <p:blipFill>
          <a:blip r:embed="rId2" cstate="print"/>
          <a:stretch>
            <a:fillRect/>
          </a:stretch>
        </p:blipFill>
        <p:spPr>
          <a:xfrm>
            <a:off x="2195736" y="2924944"/>
            <a:ext cx="4707602" cy="36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pPr algn="ctr">
              <a:buNone/>
            </a:pPr>
            <a:r>
              <a:rPr lang="pt-BR" sz="2500" b="1" dirty="0" smtClean="0"/>
              <a:t>Estratégias Sociais</a:t>
            </a:r>
          </a:p>
          <a:p>
            <a:r>
              <a:rPr lang="pt-BR" sz="2200" dirty="0" smtClean="0"/>
              <a:t>“a compreensão de que filhos de todas as classes sociais, de ambos os sexos, são capazes de desenvolver a matemática” (GERDES, 1984, p,11)</a:t>
            </a:r>
          </a:p>
          <a:p>
            <a:pPr>
              <a:buNone/>
            </a:pPr>
            <a:endParaRPr lang="pt-BR" sz="2200" dirty="0" smtClean="0"/>
          </a:p>
          <a:p>
            <a:pPr>
              <a:buNone/>
            </a:pPr>
            <a:endParaRPr lang="pt-BR" dirty="0"/>
          </a:p>
        </p:txBody>
      </p:sp>
      <p:sp>
        <p:nvSpPr>
          <p:cNvPr id="4" name="Texto explicativo em seta para baixo 3"/>
          <p:cNvSpPr/>
          <p:nvPr/>
        </p:nvSpPr>
        <p:spPr>
          <a:xfrm>
            <a:off x="2699792" y="3356992"/>
            <a:ext cx="3744416" cy="30243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smtClean="0"/>
              <a:t>CONTRAEXEMPLOS HISTÓRICOS</a:t>
            </a:r>
          </a:p>
          <a:p>
            <a:pPr algn="ct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na Matemática Escolar</a:t>
            </a:r>
            <a:endParaRPr lang="pt-BR" dirty="0"/>
          </a:p>
        </p:txBody>
      </p:sp>
      <p:sp>
        <p:nvSpPr>
          <p:cNvPr id="3" name="Espaço Reservado para Conteúdo 2"/>
          <p:cNvSpPr>
            <a:spLocks noGrp="1"/>
          </p:cNvSpPr>
          <p:nvPr>
            <p:ph sz="quarter" idx="1"/>
          </p:nvPr>
        </p:nvSpPr>
        <p:spPr/>
        <p:txBody>
          <a:bodyPr/>
          <a:lstStyle/>
          <a:p>
            <a:pPr algn="ctr">
              <a:buNone/>
            </a:pPr>
            <a:r>
              <a:rPr lang="pt-BR" sz="2500" b="1" dirty="0" smtClean="0"/>
              <a:t>Estratégias Individual-Coletiva</a:t>
            </a:r>
          </a:p>
          <a:p>
            <a:r>
              <a:rPr lang="pt-BR" sz="2200" dirty="0" err="1" smtClean="0"/>
              <a:t>problematização</a:t>
            </a:r>
            <a:r>
              <a:rPr lang="pt-BR" sz="2200" dirty="0" smtClean="0"/>
              <a:t> em sala de aula</a:t>
            </a:r>
          </a:p>
          <a:p>
            <a:r>
              <a:rPr lang="pt-BR" sz="2200" dirty="0" smtClean="0"/>
              <a:t>compreensão que a matemática não cai do céu</a:t>
            </a:r>
          </a:p>
          <a:p>
            <a:r>
              <a:rPr lang="pt-BR" sz="2200" dirty="0" smtClean="0"/>
              <a:t>percepção dos processos criativos</a:t>
            </a:r>
          </a:p>
          <a:p>
            <a:endParaRPr lang="pt-BR" sz="2200" dirty="0" smtClean="0"/>
          </a:p>
          <a:p>
            <a:pPr>
              <a:buNone/>
            </a:pP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513</TotalTime>
  <Words>2300</Words>
  <Application>Microsoft Office PowerPoint</Application>
  <PresentationFormat>Apresentação na tela (4:3)</PresentationFormat>
  <Paragraphs>182</Paragraphs>
  <Slides>35</Slides>
  <Notes>5</Notes>
  <HiddenSlides>0</HiddenSlides>
  <MMClips>0</MMClips>
  <ScaleCrop>false</ScaleCrop>
  <HeadingPairs>
    <vt:vector size="4" baseType="variant">
      <vt:variant>
        <vt:lpstr>Tema</vt:lpstr>
      </vt:variant>
      <vt:variant>
        <vt:i4>1</vt:i4>
      </vt:variant>
      <vt:variant>
        <vt:lpstr>Títulos de slides</vt:lpstr>
      </vt:variant>
      <vt:variant>
        <vt:i4>35</vt:i4>
      </vt:variant>
    </vt:vector>
  </HeadingPairs>
  <TitlesOfParts>
    <vt:vector size="36" baseType="lpstr">
      <vt:lpstr>Cívico</vt:lpstr>
      <vt:lpstr>Apresentação e Discussão do livro:  História na Educação Matemática</vt:lpstr>
      <vt:lpstr>Introdução</vt:lpstr>
      <vt:lpstr>História na Matemática Escolar</vt:lpstr>
      <vt:lpstr>História na Matemática Escolar</vt:lpstr>
      <vt:lpstr>História na Matemática Escolar</vt:lpstr>
      <vt:lpstr>História na Matemática Escolar</vt:lpstr>
      <vt:lpstr>História na Matemática Escolar</vt:lpstr>
      <vt:lpstr>História na Matemática Escolar</vt:lpstr>
      <vt:lpstr>História na Matemática Escolar</vt:lpstr>
      <vt:lpstr>A Matemática Escolar e os  Métodos Matemáticos Historicamente Produzidos</vt:lpstr>
      <vt:lpstr>A Matemática Escolar e os  Métodos Matemáticos Historicamente Produzidos</vt:lpstr>
      <vt:lpstr>História, Positivismo e Matemática Escolar</vt:lpstr>
      <vt:lpstr>História, Positivismo e Matemática Escolar</vt:lpstr>
      <vt:lpstr>História, Positivismo e Matemática Escolar</vt:lpstr>
      <vt:lpstr>Perspectivas Teóricas</vt:lpstr>
      <vt:lpstr> Perspectivas Teóricas: Perspectiva Evolucionista Linear</vt:lpstr>
      <vt:lpstr>Perspectivas Teóricas: Perspectiva Evolucionista Linear</vt:lpstr>
      <vt:lpstr>História, Positivismo e Matemática Escolar</vt:lpstr>
      <vt:lpstr>História, Compreensão, Significação  e Resolução de Problemas</vt:lpstr>
      <vt:lpstr>Perspectivas Teóricas: Perspectiva Construtivista Operatória</vt:lpstr>
      <vt:lpstr>Perspectivas Teóricas: Perspectiva Construtivista Operatória</vt:lpstr>
      <vt:lpstr>História, Compreensão, Significação  e Resolução de Problemas</vt:lpstr>
      <vt:lpstr>História, Compreensão, Significação  e Resolução de Problemas</vt:lpstr>
      <vt:lpstr>História, Compreensão, Significação  e Resolução de Problemas</vt:lpstr>
      <vt:lpstr>História, Compreensão, Significação  e Resolução de Problemas</vt:lpstr>
      <vt:lpstr>História, Compreensão, Significação  e Resolução de Problemas</vt:lpstr>
      <vt:lpstr>História e Desmistificação da Matemática</vt:lpstr>
      <vt:lpstr>Perspectiva Teórica: Perspectiva Evolutiva Descontínua</vt:lpstr>
      <vt:lpstr>Perspectiva Teórica: Perspectiva Evolutiva Descontínua</vt:lpstr>
      <vt:lpstr>História e Desmistificação da Matemática</vt:lpstr>
      <vt:lpstr>Argumentos Questionadores das  Potencialidades Pedagógicas da História</vt:lpstr>
      <vt:lpstr>Perspectiva Teórica: Perspectiva Sociocultural</vt:lpstr>
      <vt:lpstr>Perspectiva Teórica: Jogo de Vozes e Ecos</vt:lpstr>
      <vt:lpstr>Perspectiva Teórica: Jogo de Vozes e Ecos</vt:lpstr>
      <vt:lpstr>Conclusão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 Olívia Ramos Pires Justo</dc:creator>
  <cp:lastModifiedBy>Ana Olívia Ramos Pires Justo</cp:lastModifiedBy>
  <cp:revision>58</cp:revision>
  <dcterms:created xsi:type="dcterms:W3CDTF">2014-10-30T19:39:04Z</dcterms:created>
  <dcterms:modified xsi:type="dcterms:W3CDTF">2014-11-04T01:30:46Z</dcterms:modified>
</cp:coreProperties>
</file>