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443" r:id="rId2"/>
    <p:sldId id="299" r:id="rId3"/>
    <p:sldId id="323" r:id="rId4"/>
    <p:sldId id="324" r:id="rId5"/>
    <p:sldId id="325" r:id="rId6"/>
    <p:sldId id="326" r:id="rId7"/>
    <p:sldId id="327" r:id="rId8"/>
    <p:sldId id="314" r:id="rId9"/>
    <p:sldId id="413" r:id="rId10"/>
    <p:sldId id="331" r:id="rId11"/>
    <p:sldId id="330" r:id="rId12"/>
    <p:sldId id="442" r:id="rId13"/>
    <p:sldId id="301" r:id="rId14"/>
    <p:sldId id="316" r:id="rId15"/>
    <p:sldId id="302" r:id="rId16"/>
    <p:sldId id="303" r:id="rId17"/>
    <p:sldId id="304" r:id="rId18"/>
    <p:sldId id="305" r:id="rId19"/>
    <p:sldId id="306" r:id="rId20"/>
    <p:sldId id="307" r:id="rId21"/>
    <p:sldId id="414" r:id="rId22"/>
    <p:sldId id="422" r:id="rId23"/>
    <p:sldId id="423" r:id="rId24"/>
    <p:sldId id="439" r:id="rId25"/>
    <p:sldId id="424" r:id="rId26"/>
    <p:sldId id="440" r:id="rId27"/>
    <p:sldId id="441" r:id="rId28"/>
    <p:sldId id="415" r:id="rId29"/>
    <p:sldId id="438" r:id="rId30"/>
    <p:sldId id="417" r:id="rId31"/>
    <p:sldId id="418" r:id="rId32"/>
    <p:sldId id="419" r:id="rId33"/>
    <p:sldId id="420" r:id="rId3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996FBD3C-1764-43E7-BEF6-EBAACC7442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6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47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319088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4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6" y="4532313"/>
            <a:ext cx="6246813" cy="4264025"/>
          </a:xfrm>
          <a:noFill/>
          <a:ln/>
        </p:spPr>
        <p:txBody>
          <a:bodyPr wrap="none" lIns="96653" tIns="48326" rIns="96653" bIns="48326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319088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4C30-6F26-4320-A36C-8445A9C326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9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AC2C3-DBD4-44FC-8192-0ECDC499D9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8F05A-55E2-4F77-8FE7-6DE3EBACAC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A823-DFDB-4159-8333-7E651F2A7A2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1CB4-6DEB-4E7C-956D-53A3C085D1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1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B878-99A9-4B45-9ADF-D30DAEB997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DA9F3-FC35-4C9C-9CD0-824635A3BBB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99A6-C75F-4BE1-B8CE-483D5C1E81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D002-C5E3-425A-B796-E66DEC1EDE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1972-FA01-4036-8C2D-683D383163E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BC9A-A86B-4984-AE7F-48CC86123F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68253-9E21-4139-B29D-E96EEA950C9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usp.br/~brolezz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olezzi@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donald.wm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8113"/>
            <a:ext cx="9144000" cy="38258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latin typeface="Verdana" pitchFamily="34" charset="0"/>
              </a:rPr>
              <a:t/>
            </a:r>
            <a:br>
              <a:rPr lang="en-GB" sz="4000" b="1" dirty="0">
                <a:latin typeface="Verdana" pitchFamily="34" charset="0"/>
              </a:rPr>
            </a:br>
            <a:r>
              <a:rPr lang="en-GB" sz="4000" dirty="0">
                <a:latin typeface="Verdana" pitchFamily="34" charset="0"/>
              </a:rPr>
              <a:t>UM POUCO DA </a:t>
            </a:r>
            <a:br>
              <a:rPr lang="en-GB" sz="4000" dirty="0">
                <a:latin typeface="Verdana" pitchFamily="34" charset="0"/>
              </a:rPr>
            </a:br>
            <a:r>
              <a:rPr lang="en-GB" sz="4000" dirty="0">
                <a:latin typeface="Verdana" pitchFamily="34" charset="0"/>
              </a:rPr>
              <a:t>HISTÓRIA DOS NÚMEROS </a:t>
            </a:r>
            <a:r>
              <a:rPr lang="en-GB" sz="4000">
                <a:latin typeface="Verdana" pitchFamily="34" charset="0"/>
              </a:rPr>
              <a:t/>
            </a:r>
            <a:br>
              <a:rPr lang="en-GB" sz="4000">
                <a:latin typeface="Verdana" pitchFamily="34" charset="0"/>
              </a:rPr>
            </a:br>
            <a:r>
              <a:rPr lang="en-GB" sz="4000" dirty="0">
                <a:latin typeface="Verdana" pitchFamily="34" charset="0"/>
              </a:rPr>
              <a:t/>
            </a:r>
            <a:br>
              <a:rPr lang="en-GB" sz="4000" dirty="0">
                <a:latin typeface="Verdana" pitchFamily="34" charset="0"/>
              </a:rPr>
            </a:br>
            <a:r>
              <a:rPr lang="en-GB" sz="4000" dirty="0">
                <a:latin typeface="Verdana" pitchFamily="34" charset="0"/>
              </a:rPr>
              <a:t/>
            </a:r>
            <a:br>
              <a:rPr lang="en-GB" sz="40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</a:rPr>
              <a:t>Antonio Carlos Brolezzi</a:t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  <a:hlinkClick r:id="rId3"/>
              </a:rPr>
              <a:t>www.ime.usp.br/~brolezzi</a:t>
            </a: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  <a:hlinkClick r:id="rId4"/>
              </a:rPr>
              <a:t>brolezzi@usp.br</a:t>
            </a: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endParaRPr lang="en-GB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93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71011" name="Picture 3" descr="HistoryOfNum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342062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69988" name="Picture 4" descr="500px-EuropeanFormOfArabianDig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16188"/>
            <a:ext cx="6767512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96" y="2996952"/>
            <a:ext cx="3019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3238"/>
            <a:ext cx="9144000" cy="6381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hindus souberam reunir três características que já apareciam em outros sistemas numéricos da Antiguidade: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decimal (o egípcio, o romano e o chinês também o eram);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posicional (o babilônio também era);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tem o zero, isto é, um símbolo para o nada.</a:t>
            </a: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numb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581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432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Estas três características, reunidas, tornaram o sistema de numeração hindu o mais prático de todos. Não é sem motivo que hoje ele é usado quase no mundo todo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4387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Estamos tão acostumados com sistema de numeração decimal que ele nos parece incrivelmente simples. No entanto, desde os tempos em que os homens fizeram suas primeiras contagens, até o aparecimento do sistema de numeração hindu, decorreram milhares de anos.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29431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É surpreendente que diversas civilizações da Antiguidade, como as dos egípcios, babilônios e gregos, capazes de realizações maravilhosas, não tenham chegado a um sistema de numeração tão funcional quanto o dos hindus. </a:t>
            </a:r>
          </a:p>
          <a:p>
            <a:pPr algn="ctr">
              <a:buFontTx/>
              <a:buNone/>
            </a:pPr>
            <a:r>
              <a:rPr lang="en-GB" sz="3600" b="1">
                <a:latin typeface="Verdana" pitchFamily="34" charset="0"/>
              </a:rPr>
              <a:t>Por que tanta dificuldade?</a:t>
            </a:r>
            <a:r>
              <a:rPr lang="en-GB" sz="3600">
                <a:latin typeface="Verdana" pitchFamily="34" charset="0"/>
              </a:rPr>
              <a:t>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64613" cy="3811587"/>
          </a:xfrm>
        </p:spPr>
        <p:txBody>
          <a:bodyPr/>
          <a:lstStyle/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Uma possível resposta a esta pergunta nos leva ao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Zero,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 isto é,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>
                <a:latin typeface="Verdana" pitchFamily="34" charset="0"/>
              </a:rPr>
              <a:t>a um símbolo para o nada</a:t>
            </a:r>
            <a:r>
              <a:rPr lang="en-GB" sz="3600">
                <a:latin typeface="Verdana" pitchFamily="34" charset="0"/>
              </a:rPr>
              <a:t>.</a:t>
            </a:r>
            <a:r>
              <a:rPr lang="en-GB" sz="4000" b="1">
                <a:latin typeface="Verdana" pitchFamily="34" charset="0"/>
              </a:rPr>
              <a:t> </a:t>
            </a:r>
            <a:endParaRPr lang="pt-BR" sz="4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20150" cy="5761038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FontTx/>
              <a:buNone/>
            </a:pPr>
            <a:r>
              <a:rPr lang="en-GB" sz="3600">
                <a:latin typeface="Verdana" pitchFamily="34" charset="0"/>
              </a:rPr>
              <a:t>Estamos tão familiarizados com o zero que não sentimos a menor dificuldade em raciocinar com ele. As crianças o dominam com facilidade. Entretanto, nem sempre foi assim. Nossos antepassados custaram muito para inventar o zero e, mesmo depois de nascido, o símbolo para o nada demorou a ser aceito.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09538" y="257175"/>
            <a:ext cx="8818562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000" dirty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o 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nosso</a:t>
            </a:r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de numeração, usando apenas dez símbolos diferentes, podemos escrever qualquer número, enquanto que, nas numerações egípcia e romana, para se escrever números muito grandes seria preciso criar novos símbolos: um para o dez mil, outro para o dez milhões, outro para o cem milhões etc.</a:t>
            </a:r>
            <a: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366713"/>
            <a:ext cx="91090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Depois do zero ter sido inventado para resolver um problema do sistema posicional de numeração, ocorreu uma coisa interessante: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tratado como qualquer um dos outros nove símbolos.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tão número quanto os outros. O </a:t>
            </a:r>
            <a:r>
              <a:rPr lang="en-GB" sz="3600" b="1">
                <a:latin typeface="Verdana" pitchFamily="34" charset="0"/>
              </a:rPr>
              <a:t>nada</a:t>
            </a:r>
            <a:r>
              <a:rPr lang="en-GB" sz="3600">
                <a:latin typeface="Verdana" pitchFamily="34" charset="0"/>
              </a:rPr>
              <a:t> tornou-se número também, sendo introduzido na seqüência: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0, 1, 2, 3, e</a:t>
            </a:r>
            <a:r>
              <a:rPr lang="en-GB" sz="3200">
                <a:latin typeface="Verdana" pitchFamily="34" charset="0"/>
              </a:rPr>
              <a:t>tc... </a:t>
            </a:r>
            <a:r>
              <a:rPr lang="en-GB" sz="1200">
                <a:latin typeface="Verdana" pitchFamily="34" charset="0"/>
              </a:rPr>
              <a:t/>
            </a:r>
            <a:br>
              <a:rPr lang="en-GB" sz="1200">
                <a:latin typeface="Verdana" pitchFamily="34" charset="0"/>
              </a:rPr>
            </a:br>
            <a:endParaRPr lang="en-GB" sz="120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-120310" y="2399536"/>
            <a:ext cx="93862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92113" indent="-6350" algn="ctr">
              <a:tabLst>
                <a:tab pos="2566988" algn="l"/>
              </a:tabLst>
            </a:pPr>
            <a:r>
              <a:rPr lang="pt-BR" sz="3200" dirty="0"/>
              <a:t>Agradecimento </a:t>
            </a:r>
            <a:r>
              <a:rPr lang="pt-BR" sz="3200" dirty="0" smtClean="0"/>
              <a:t>especial por essa primeira parte:</a:t>
            </a:r>
            <a:endParaRPr lang="pt-BR" sz="3200" dirty="0"/>
          </a:p>
          <a:p>
            <a:pPr marL="392113" indent="-6350" algn="ctr">
              <a:tabLst>
                <a:tab pos="2566988" algn="l"/>
              </a:tabLst>
            </a:pPr>
            <a:endParaRPr lang="pt-BR" sz="3200" dirty="0"/>
          </a:p>
          <a:p>
            <a:pPr marL="392113" indent="-6350" algn="ctr">
              <a:tabLst>
                <a:tab pos="2566988" algn="l"/>
              </a:tabLst>
            </a:pPr>
            <a:r>
              <a:rPr lang="pt-BR" sz="3200" dirty="0"/>
              <a:t>Prof. Henrique Guzzo</a:t>
            </a:r>
          </a:p>
          <a:p>
            <a:pPr marL="392113" indent="-6350" algn="ctr" eaLnBrk="0" hangingPunct="0">
              <a:tabLst>
                <a:tab pos="2566988" algn="l"/>
              </a:tabLst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7411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grego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750 - 50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em torno do mar Egeu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>
                <a:latin typeface="Arial" charset="0"/>
              </a:rPr>
              <a:t>O primeiro dos sábios da Grécia, que buscou o conhecimento no Egito e na Mesopotâmia:</a:t>
            </a:r>
            <a:endParaRPr lang="pt-BR" dirty="0"/>
          </a:p>
        </p:txBody>
      </p:sp>
      <p:pic>
        <p:nvPicPr>
          <p:cNvPr id="20483" name="Picture 3" descr="T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hales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Tales de Mileto (624-548 aC)</a:t>
            </a:r>
          </a:p>
          <a:p>
            <a:pPr algn="ctr"/>
            <a:r>
              <a:rPr lang="pt-BR">
                <a:latin typeface="Arial" charset="0"/>
              </a:rPr>
              <a:t>inaugurou o método da</a:t>
            </a:r>
          </a:p>
          <a:p>
            <a:pPr algn="ctr"/>
            <a:r>
              <a:rPr lang="pt-BR">
                <a:latin typeface="Arial" charset="0"/>
              </a:rPr>
              <a:t> </a:t>
            </a:r>
            <a:r>
              <a:rPr lang="pt-BR" i="1">
                <a:latin typeface="Arial" charset="0"/>
              </a:rPr>
              <a:t>prova imaterial </a:t>
            </a:r>
          </a:p>
          <a:p>
            <a:pPr algn="ctr"/>
            <a:r>
              <a:rPr lang="pt-BR">
                <a:latin typeface="Arial" charset="0"/>
              </a:rPr>
              <a:t>(demonstração matemática)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12384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2564" y="59635"/>
            <a:ext cx="859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 smtClean="0">
                <a:latin typeface="Arial" charset="0"/>
              </a:rPr>
              <a:t>Os gregos eram navegadores, comerciantes e viajantes e se relacionavam com todos os povos conhecidos.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" y="1196752"/>
            <a:ext cx="8660318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Provável aluno de Tales, criador da palavra </a:t>
            </a:r>
            <a:r>
              <a:rPr lang="pt-BR" i="1">
                <a:latin typeface="Arial" charset="0"/>
              </a:rPr>
              <a:t>matemática:</a:t>
            </a:r>
            <a:endParaRPr lang="pt-BR"/>
          </a:p>
        </p:txBody>
      </p:sp>
      <p:pic>
        <p:nvPicPr>
          <p:cNvPr id="21510" name="Picture 6" descr="Pythag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ythagora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181600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>
                <a:latin typeface="Arial" charset="0"/>
              </a:rPr>
              <a:t>Descobriu a teoria matemática das notas musicais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Pitágoras de Samos (580-500 aC)</a:t>
            </a:r>
          </a:p>
        </p:txBody>
      </p:sp>
    </p:spTree>
    <p:extLst>
      <p:ext uri="{BB962C8B-B14F-4D97-AF65-F5344CB8AC3E}">
        <p14:creationId xmlns:p14="http://schemas.microsoft.com/office/powerpoint/2010/main" val="12530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6931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>
                <a:latin typeface="Arial" charset="0"/>
              </a:rPr>
              <a:t>Pitágoras </a:t>
            </a:r>
            <a:r>
              <a:rPr lang="pt-BR" dirty="0" smtClean="0">
                <a:latin typeface="Arial" charset="0"/>
              </a:rPr>
              <a:t>teria viajado para o Egito e a Babilônia.</a:t>
            </a:r>
            <a:endParaRPr lang="pt-BR" dirty="0"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9724"/>
            <a:ext cx="7200800" cy="5006806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 bwMode="auto">
          <a:xfrm rot="6453419">
            <a:off x="3344195" y="85183"/>
            <a:ext cx="1608421" cy="4657453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ta em curva para a direita 8"/>
          <p:cNvSpPr/>
          <p:nvPr/>
        </p:nvSpPr>
        <p:spPr bwMode="auto">
          <a:xfrm rot="19787912">
            <a:off x="757563" y="2864339"/>
            <a:ext cx="1608421" cy="2961795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eta em curva para a direita 9"/>
          <p:cNvSpPr/>
          <p:nvPr/>
        </p:nvSpPr>
        <p:spPr bwMode="auto">
          <a:xfrm rot="15238623">
            <a:off x="4503917" y="3861045"/>
            <a:ext cx="1608421" cy="3749478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  <p:bldP spid="3" grpId="0" animBg="1"/>
      <p:bldP spid="3" grpId="1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3468" y="6054387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Ao voltar, criou uma seita de matemáticos (aqueles que estudam tudo).</a:t>
            </a:r>
            <a:endParaRPr lang="pt-BR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0" y="609064"/>
            <a:ext cx="7054392" cy="4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494952" cy="403244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O chamado Teorema de Pitágoras era certamente conhecido na antiga Babilônia (</a:t>
            </a:r>
            <a:r>
              <a:rPr lang="pt-BR" dirty="0" err="1" smtClean="0">
                <a:latin typeface="Arial" charset="0"/>
              </a:rPr>
              <a:t>tableta</a:t>
            </a:r>
            <a:r>
              <a:rPr lang="pt-BR" dirty="0" smtClean="0">
                <a:latin typeface="Arial" charset="0"/>
              </a:rPr>
              <a:t> de 1700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3505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“Os Elementos” </a:t>
            </a:r>
            <a:r>
              <a:rPr lang="pt-BR" dirty="0">
                <a:latin typeface="Arial" charset="0"/>
              </a:rPr>
              <a:t>de </a:t>
            </a:r>
            <a:r>
              <a:rPr lang="pt-BR" dirty="0" smtClean="0">
                <a:latin typeface="Arial" charset="0"/>
              </a:rPr>
              <a:t>Euclides (300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): </a:t>
            </a:r>
            <a:endParaRPr lang="pt-BR" dirty="0">
              <a:latin typeface="Arial" charset="0"/>
            </a:endParaRPr>
          </a:p>
          <a:p>
            <a:pPr algn="ctr"/>
            <a:r>
              <a:rPr lang="pt-BR" dirty="0">
                <a:latin typeface="Arial" charset="0"/>
              </a:rPr>
              <a:t>obra de ligação entre </a:t>
            </a:r>
          </a:p>
          <a:p>
            <a:pPr algn="ctr"/>
            <a:r>
              <a:rPr lang="pt-BR" dirty="0">
                <a:latin typeface="Arial" charset="0"/>
              </a:rPr>
              <a:t>Pitágoras e outros criadores da Matemática </a:t>
            </a:r>
          </a:p>
          <a:p>
            <a:pPr algn="ctr"/>
            <a:r>
              <a:rPr lang="pt-BR" dirty="0">
                <a:latin typeface="Arial" charset="0"/>
              </a:rPr>
              <a:t>e o mundo moderno,</a:t>
            </a:r>
          </a:p>
          <a:p>
            <a:pPr algn="ctr"/>
            <a:r>
              <a:rPr lang="pt-BR" dirty="0">
                <a:latin typeface="Arial" charset="0"/>
              </a:rPr>
              <a:t>via árabes.</a:t>
            </a:r>
          </a:p>
          <a:p>
            <a:pPr algn="ctr"/>
            <a:r>
              <a:rPr lang="pt-BR" dirty="0">
                <a:latin typeface="Arial" charset="0"/>
              </a:rPr>
              <a:t>Euclides foi o grande organizador da Matemática.</a:t>
            </a:r>
          </a:p>
          <a:p>
            <a:pPr algn="ctr"/>
            <a:r>
              <a:rPr lang="pt-BR" dirty="0">
                <a:latin typeface="Arial" charset="0"/>
              </a:rPr>
              <a:t>Será conservado pelos árabes da Casa da Cultura de Bagdá </a:t>
            </a:r>
          </a:p>
          <a:p>
            <a:pPr algn="ctr"/>
            <a:r>
              <a:rPr lang="pt-BR" dirty="0">
                <a:latin typeface="Arial" charset="0"/>
              </a:rPr>
              <a:t>até ser traduzido para o latim.</a:t>
            </a:r>
          </a:p>
        </p:txBody>
      </p:sp>
      <p:pic>
        <p:nvPicPr>
          <p:cNvPr id="26628" name="Picture 4" descr="PitE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4552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4800" y="57150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Teorema de Pitágoras em </a:t>
            </a:r>
            <a:r>
              <a:rPr lang="pt-BR" sz="2000" i="1">
                <a:latin typeface="Arial" charset="0"/>
              </a:rPr>
              <a:t>Os Elementos</a:t>
            </a:r>
            <a:r>
              <a:rPr lang="pt-BR" sz="2000">
                <a:latin typeface="Arial" charset="0"/>
              </a:rPr>
              <a:t> de Euclides (manuscrito árabe)</a:t>
            </a:r>
          </a:p>
        </p:txBody>
      </p:sp>
    </p:spTree>
    <p:extLst>
      <p:ext uri="{BB962C8B-B14F-4D97-AF65-F5344CB8AC3E}">
        <p14:creationId xmlns:p14="http://schemas.microsoft.com/office/powerpoint/2010/main" val="20208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366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latin typeface="Verdana" pitchFamily="34" charset="0"/>
              </a:rPr>
              <a:t>Numerais</a:t>
            </a:r>
            <a:r>
              <a:rPr lang="pt-BR" b="1"/>
              <a:t> </a:t>
            </a:r>
            <a:r>
              <a:rPr lang="pt-BR" b="1">
                <a:latin typeface="Verdana" pitchFamily="34" charset="0"/>
              </a:rPr>
              <a:t>egípcios</a:t>
            </a:r>
            <a:endParaRPr lang="en-GB" b="1">
              <a:latin typeface="Verdana" pitchFamily="34" charset="0"/>
            </a:endParaRPr>
          </a:p>
        </p:txBody>
      </p:sp>
      <p:pic>
        <p:nvPicPr>
          <p:cNvPr id="162820" name="Picture 4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squaren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63428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611188" y="3860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1                 4                       9                                 16  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11188" y="44846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1+3                1+3+5                          1+3+5+7  </a:t>
            </a:r>
          </a:p>
        </p:txBody>
      </p:sp>
      <p:grpSp>
        <p:nvGrpSpPr>
          <p:cNvPr id="419845" name="Group 5"/>
          <p:cNvGrpSpPr>
            <a:grpSpLocks/>
          </p:cNvGrpSpPr>
          <p:nvPr/>
        </p:nvGrpSpPr>
        <p:grpSpPr bwMode="auto">
          <a:xfrm>
            <a:off x="1619250" y="2995613"/>
            <a:ext cx="576263" cy="504825"/>
            <a:chOff x="1020" y="1887"/>
            <a:chExt cx="363" cy="318"/>
          </a:xfrm>
        </p:grpSpPr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48" name="Group 8"/>
          <p:cNvGrpSpPr>
            <a:grpSpLocks/>
          </p:cNvGrpSpPr>
          <p:nvPr/>
        </p:nvGrpSpPr>
        <p:grpSpPr bwMode="auto">
          <a:xfrm>
            <a:off x="3276600" y="2349500"/>
            <a:ext cx="1295400" cy="1368425"/>
            <a:chOff x="2064" y="1480"/>
            <a:chExt cx="816" cy="862"/>
          </a:xfrm>
        </p:grpSpPr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0" name="Line 10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1" name="Group 11"/>
          <p:cNvGrpSpPr>
            <a:grpSpLocks/>
          </p:cNvGrpSpPr>
          <p:nvPr/>
        </p:nvGrpSpPr>
        <p:grpSpPr bwMode="auto">
          <a:xfrm>
            <a:off x="5580063" y="1700213"/>
            <a:ext cx="1944687" cy="2089150"/>
            <a:chOff x="3515" y="1071"/>
            <a:chExt cx="1225" cy="1316"/>
          </a:xfrm>
        </p:grpSpPr>
        <p:sp>
          <p:nvSpPr>
            <p:cNvPr id="419852" name="Line 12"/>
            <p:cNvSpPr>
              <a:spLocks noChangeShapeType="1"/>
            </p:cNvSpPr>
            <p:nvPr/>
          </p:nvSpPr>
          <p:spPr bwMode="auto">
            <a:xfrm>
              <a:off x="3515" y="1071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3" name="Line 13"/>
            <p:cNvSpPr>
              <a:spLocks noChangeShapeType="1"/>
            </p:cNvSpPr>
            <p:nvPr/>
          </p:nvSpPr>
          <p:spPr bwMode="auto">
            <a:xfrm flipV="1">
              <a:off x="4740" y="1071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4" name="Group 14"/>
          <p:cNvGrpSpPr>
            <a:grpSpLocks/>
          </p:cNvGrpSpPr>
          <p:nvPr/>
        </p:nvGrpSpPr>
        <p:grpSpPr bwMode="auto">
          <a:xfrm>
            <a:off x="3275013" y="2997200"/>
            <a:ext cx="576262" cy="504825"/>
            <a:chOff x="1020" y="1887"/>
            <a:chExt cx="363" cy="318"/>
          </a:xfrm>
        </p:grpSpPr>
        <p:sp>
          <p:nvSpPr>
            <p:cNvPr id="419855" name="Line 15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6" name="Line 16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7" name="Group 17"/>
          <p:cNvGrpSpPr>
            <a:grpSpLocks/>
          </p:cNvGrpSpPr>
          <p:nvPr/>
        </p:nvGrpSpPr>
        <p:grpSpPr bwMode="auto">
          <a:xfrm>
            <a:off x="5580063" y="2349500"/>
            <a:ext cx="1295400" cy="1368425"/>
            <a:chOff x="2064" y="1480"/>
            <a:chExt cx="816" cy="862"/>
          </a:xfrm>
        </p:grpSpPr>
        <p:sp>
          <p:nvSpPr>
            <p:cNvPr id="419858" name="Line 18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9" name="Line 19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60" name="Group 20"/>
          <p:cNvGrpSpPr>
            <a:grpSpLocks/>
          </p:cNvGrpSpPr>
          <p:nvPr/>
        </p:nvGrpSpPr>
        <p:grpSpPr bwMode="auto">
          <a:xfrm>
            <a:off x="5508625" y="2997200"/>
            <a:ext cx="576263" cy="504825"/>
            <a:chOff x="1020" y="1887"/>
            <a:chExt cx="363" cy="318"/>
          </a:xfrm>
        </p:grpSpPr>
        <p:sp>
          <p:nvSpPr>
            <p:cNvPr id="419861" name="Line 21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62" name="Line 22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Pitágoras dizia: “Tudo é Número”. Estudava os números figurados.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866" name="Group 2"/>
          <p:cNvGrpSpPr>
            <a:grpSpLocks/>
          </p:cNvGrpSpPr>
          <p:nvPr/>
        </p:nvGrpSpPr>
        <p:grpSpPr bwMode="auto">
          <a:xfrm>
            <a:off x="539750" y="-100013"/>
            <a:ext cx="7920038" cy="4176713"/>
            <a:chOff x="340" y="482"/>
            <a:chExt cx="4989" cy="2631"/>
          </a:xfrm>
        </p:grpSpPr>
        <p:pic>
          <p:nvPicPr>
            <p:cNvPr id="420867" name="Picture 3" descr="squarenum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82"/>
              <a:ext cx="4809" cy="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68" name="Text Box 4"/>
            <p:cNvSpPr txBox="1">
              <a:spLocks noChangeArrowheads="1"/>
            </p:cNvSpPr>
            <p:nvPr/>
          </p:nvSpPr>
          <p:spPr bwMode="auto">
            <a:xfrm>
              <a:off x="385" y="2432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1                 4                       9                                 16  </a:t>
              </a:r>
            </a:p>
          </p:txBody>
        </p:sp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385" y="2825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1+3                1+3+5                          1+3+5+7  </a:t>
              </a:r>
            </a:p>
          </p:txBody>
        </p:sp>
        <p:grpSp>
          <p:nvGrpSpPr>
            <p:cNvPr id="420870" name="Group 6"/>
            <p:cNvGrpSpPr>
              <a:grpSpLocks/>
            </p:cNvGrpSpPr>
            <p:nvPr/>
          </p:nvGrpSpPr>
          <p:grpSpPr bwMode="auto">
            <a:xfrm>
              <a:off x="1020" y="1887"/>
              <a:ext cx="363" cy="318"/>
              <a:chOff x="1020" y="1887"/>
              <a:chExt cx="363" cy="318"/>
            </a:xfrm>
          </p:grpSpPr>
          <p:sp>
            <p:nvSpPr>
              <p:cNvPr id="420871" name="Line 7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2" name="Line 8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3" name="Group 9"/>
            <p:cNvGrpSpPr>
              <a:grpSpLocks/>
            </p:cNvGrpSpPr>
            <p:nvPr/>
          </p:nvGrpSpPr>
          <p:grpSpPr bwMode="auto">
            <a:xfrm>
              <a:off x="2064" y="1480"/>
              <a:ext cx="816" cy="862"/>
              <a:chOff x="2064" y="1480"/>
              <a:chExt cx="816" cy="862"/>
            </a:xfrm>
          </p:grpSpPr>
          <p:sp>
            <p:nvSpPr>
              <p:cNvPr id="420874" name="Line 10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5" name="Line 11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6" name="Group 12"/>
            <p:cNvGrpSpPr>
              <a:grpSpLocks/>
            </p:cNvGrpSpPr>
            <p:nvPr/>
          </p:nvGrpSpPr>
          <p:grpSpPr bwMode="auto">
            <a:xfrm>
              <a:off x="3515" y="1071"/>
              <a:ext cx="1225" cy="1316"/>
              <a:chOff x="3515" y="1071"/>
              <a:chExt cx="1225" cy="1316"/>
            </a:xfrm>
          </p:grpSpPr>
          <p:sp>
            <p:nvSpPr>
              <p:cNvPr id="420877" name="Line 13"/>
              <p:cNvSpPr>
                <a:spLocks noChangeShapeType="1"/>
              </p:cNvSpPr>
              <p:nvPr/>
            </p:nvSpPr>
            <p:spPr bwMode="auto">
              <a:xfrm>
                <a:off x="3515" y="1071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8" name="Line 14"/>
              <p:cNvSpPr>
                <a:spLocks noChangeShapeType="1"/>
              </p:cNvSpPr>
              <p:nvPr/>
            </p:nvSpPr>
            <p:spPr bwMode="auto">
              <a:xfrm flipV="1">
                <a:off x="4740" y="1071"/>
                <a:ext cx="0" cy="1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9" name="Group 15"/>
            <p:cNvGrpSpPr>
              <a:grpSpLocks/>
            </p:cNvGrpSpPr>
            <p:nvPr/>
          </p:nvGrpSpPr>
          <p:grpSpPr bwMode="auto">
            <a:xfrm>
              <a:off x="2063" y="1888"/>
              <a:ext cx="363" cy="318"/>
              <a:chOff x="1020" y="1887"/>
              <a:chExt cx="363" cy="318"/>
            </a:xfrm>
          </p:grpSpPr>
          <p:sp>
            <p:nvSpPr>
              <p:cNvPr id="420880" name="Line 16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1" name="Line 17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2" name="Group 18"/>
            <p:cNvGrpSpPr>
              <a:grpSpLocks/>
            </p:cNvGrpSpPr>
            <p:nvPr/>
          </p:nvGrpSpPr>
          <p:grpSpPr bwMode="auto">
            <a:xfrm>
              <a:off x="3515" y="1480"/>
              <a:ext cx="816" cy="862"/>
              <a:chOff x="2064" y="1480"/>
              <a:chExt cx="816" cy="862"/>
            </a:xfrm>
          </p:grpSpPr>
          <p:sp>
            <p:nvSpPr>
              <p:cNvPr id="420883" name="Line 19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4" name="Line 20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5" name="Group 21"/>
            <p:cNvGrpSpPr>
              <a:grpSpLocks/>
            </p:cNvGrpSpPr>
            <p:nvPr/>
          </p:nvGrpSpPr>
          <p:grpSpPr bwMode="auto">
            <a:xfrm>
              <a:off x="3470" y="1888"/>
              <a:ext cx="363" cy="318"/>
              <a:chOff x="1020" y="1887"/>
              <a:chExt cx="363" cy="318"/>
            </a:xfrm>
          </p:grpSpPr>
          <p:sp>
            <p:nvSpPr>
              <p:cNvPr id="420886" name="Line 22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7" name="Line 23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611188" y="436562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0889" name="Text Box 25"/>
          <p:cNvSpPr txBox="1">
            <a:spLocks noChangeArrowheads="1"/>
          </p:cNvSpPr>
          <p:nvPr/>
        </p:nvSpPr>
        <p:spPr bwMode="auto">
          <a:xfrm>
            <a:off x="611188" y="4868863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 </a:t>
            </a:r>
          </a:p>
        </p:txBody>
      </p:sp>
    </p:spTree>
    <p:extLst>
      <p:ext uri="{BB962C8B-B14F-4D97-AF65-F5344CB8AC3E}">
        <p14:creationId xmlns:p14="http://schemas.microsoft.com/office/powerpoint/2010/main" val="12732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+ 1)/2,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isto é, a fórmula acima se escreve como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 + 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</a:t>
            </a:r>
          </a:p>
        </p:txBody>
      </p:sp>
      <p:graphicFrame>
        <p:nvGraphicFramePr>
          <p:cNvPr id="421892" name="Group 4"/>
          <p:cNvGraphicFramePr>
            <a:graphicFrameLocks noGrp="1"/>
          </p:cNvGraphicFramePr>
          <p:nvPr/>
        </p:nvGraphicFramePr>
        <p:xfrm>
          <a:off x="1116013" y="2924175"/>
          <a:ext cx="6311900" cy="1114426"/>
        </p:xfrm>
        <a:graphic>
          <a:graphicData uri="http://schemas.openxmlformats.org/drawingml/2006/table">
            <a:tbl>
              <a:tblPr/>
              <a:tblGrid>
                <a:gridCol w="2103437"/>
                <a:gridCol w="2105025"/>
                <a:gridCol w="210343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58750" y="188913"/>
            <a:ext cx="8985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latin typeface="Verdana" pitchFamily="34" charset="0"/>
              </a:rPr>
              <a:t>A  matemática só avançou quando teve essa guinada para a abstração.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“Conhecer por conhecer”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O lúdico do conhecimento. A prova imaterial: a idéia da demonstração matemática. </a:t>
            </a:r>
            <a:endParaRPr lang="pt-PT">
              <a:latin typeface="Verdana" pitchFamily="34" charset="0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5510213" y="3810000"/>
            <a:ext cx="2662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b="1">
                <a:latin typeface="Verdana" pitchFamily="34" charset="0"/>
                <a:hlinkClick r:id="rId2" action="ppaction://hlinkfile"/>
              </a:rPr>
              <a:t>Qual a relação entre a diagonal e o lado de um pentágono regular?</a:t>
            </a:r>
            <a:endParaRPr lang="pt-BR" sz="2400" b="1">
              <a:latin typeface="Verdana" pitchFamily="34" charset="0"/>
            </a:endParaRPr>
          </a:p>
        </p:txBody>
      </p:sp>
      <p:grpSp>
        <p:nvGrpSpPr>
          <p:cNvPr id="335876" name="Group 4"/>
          <p:cNvGrpSpPr>
            <a:grpSpLocks/>
          </p:cNvGrpSpPr>
          <p:nvPr/>
        </p:nvGrpSpPr>
        <p:grpSpPr bwMode="auto">
          <a:xfrm>
            <a:off x="1258888" y="3213100"/>
            <a:ext cx="3025775" cy="2952750"/>
            <a:chOff x="793" y="2024"/>
            <a:chExt cx="1906" cy="1860"/>
          </a:xfrm>
        </p:grpSpPr>
        <p:sp>
          <p:nvSpPr>
            <p:cNvPr id="335877" name="AutoShape 5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93" y="2024"/>
              <a:ext cx="1905" cy="1859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878" name="Line 6"/>
            <p:cNvSpPr>
              <a:spLocks noChangeShapeType="1"/>
            </p:cNvSpPr>
            <p:nvPr/>
          </p:nvSpPr>
          <p:spPr bwMode="auto">
            <a:xfrm flipV="1">
              <a:off x="1156" y="2024"/>
              <a:ext cx="589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79" name="Line 7"/>
            <p:cNvSpPr>
              <a:spLocks noChangeShapeType="1"/>
            </p:cNvSpPr>
            <p:nvPr/>
          </p:nvSpPr>
          <p:spPr bwMode="auto">
            <a:xfrm flipH="1" flipV="1">
              <a:off x="1746" y="2024"/>
              <a:ext cx="59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0" name="Line 8"/>
            <p:cNvSpPr>
              <a:spLocks noChangeShapeType="1"/>
            </p:cNvSpPr>
            <p:nvPr/>
          </p:nvSpPr>
          <p:spPr bwMode="auto">
            <a:xfrm>
              <a:off x="793" y="2750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1" name="Line 9"/>
            <p:cNvSpPr>
              <a:spLocks noChangeShapeType="1"/>
            </p:cNvSpPr>
            <p:nvPr/>
          </p:nvSpPr>
          <p:spPr bwMode="auto">
            <a:xfrm flipV="1">
              <a:off x="1156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2" name="Line 10"/>
            <p:cNvSpPr>
              <a:spLocks noChangeShapeType="1"/>
            </p:cNvSpPr>
            <p:nvPr/>
          </p:nvSpPr>
          <p:spPr bwMode="auto">
            <a:xfrm>
              <a:off x="793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15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2592387" cy="2952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Verdana" pitchFamily="34" charset="0"/>
              </a:rPr>
              <a:t>Utilizavam base 10 mas sem valor posicional</a:t>
            </a:r>
          </a:p>
        </p:txBody>
      </p:sp>
      <p:pic>
        <p:nvPicPr>
          <p:cNvPr id="163843" name="Picture 3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egípcios</a:t>
            </a:r>
            <a:endParaRPr lang="en-GB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2987675" cy="3816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Derivados dos numerais etruscos (antigo povo que habitava a Itália), são u</a:t>
            </a:r>
            <a:r>
              <a:rPr lang="pt-BR" sz="2000" b="1">
                <a:latin typeface="Verdana" pitchFamily="34" charset="0"/>
              </a:rPr>
              <a:t>sados até hoje!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Utilizavam base 10.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A posição era importante mas em outro sentido (princípio subtrativo)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romanos</a:t>
            </a:r>
          </a:p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latin typeface="Verdana" pitchFamily="34" charset="0"/>
            </a:endParaRPr>
          </a:p>
        </p:txBody>
      </p:sp>
      <p:pic>
        <p:nvPicPr>
          <p:cNvPr id="164869" name="Picture 5" descr="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5057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 descr="roman_numerals_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bigRoman-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0"/>
            <a:ext cx="583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15900" y="215900"/>
            <a:ext cx="29876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Numerais</a:t>
            </a:r>
            <a:r>
              <a:rPr lang="pt-BR" sz="2400"/>
              <a:t> </a:t>
            </a:r>
            <a:r>
              <a:rPr lang="pt-BR" sz="2400">
                <a:latin typeface="Verdana" pitchFamily="34" charset="0"/>
              </a:rPr>
              <a:t>romanos: 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observe que o “4” no relógio não segue o princípio subtrativo, para tornar a leitura mais clara.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260350"/>
            <a:ext cx="39957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babilônios</a:t>
            </a:r>
            <a:endParaRPr lang="en-GB" sz="3200" b="1">
              <a:latin typeface="Verdana" pitchFamily="34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23850" y="1412875"/>
            <a:ext cx="2879725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Os babilônios usavam base sexagesimal (base 60, como nos minutos e segundos)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Tinham valor posicional, pois sua escrita em tabletas de barro era muito complexa.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sistemas de numeração antigos apresentavam uma dificuldade especial: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era muito trabalhoso efetuar cálculos usando esses números. </a:t>
            </a:r>
          </a:p>
          <a:p>
            <a:pPr algn="ctr">
              <a:buFontTx/>
              <a:buNone/>
            </a:pPr>
            <a:endParaRPr lang="en-GB" sz="3400">
              <a:latin typeface="Verdana" pitchFamily="34" charset="0"/>
            </a:endParaRP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922</Words>
  <Application>Microsoft Office PowerPoint</Application>
  <PresentationFormat>Apresentação na tela (4:3)</PresentationFormat>
  <Paragraphs>98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Design padrão</vt:lpstr>
      <vt:lpstr> UM POUCO DA  HISTÓRIA DOS NÚMEROS    Antonio Carlos Brolezzi  www.ime.usp.br/~brolezzi brolezzi@usp.br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Henrique Guzzo Júnior</dc:title>
  <dc:creator>Brolezzi</dc:creator>
  <cp:lastModifiedBy>Brolezzi</cp:lastModifiedBy>
  <cp:revision>80</cp:revision>
  <dcterms:modified xsi:type="dcterms:W3CDTF">2014-10-23T20:54:57Z</dcterms:modified>
</cp:coreProperties>
</file>