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25" r:id="rId4"/>
    <p:sldId id="334" r:id="rId5"/>
    <p:sldId id="335" r:id="rId6"/>
    <p:sldId id="261" r:id="rId7"/>
    <p:sldId id="315" r:id="rId8"/>
    <p:sldId id="265" r:id="rId9"/>
    <p:sldId id="321" r:id="rId10"/>
    <p:sldId id="322" r:id="rId11"/>
    <p:sldId id="263" r:id="rId12"/>
    <p:sldId id="276" r:id="rId13"/>
    <p:sldId id="266" r:id="rId14"/>
    <p:sldId id="264" r:id="rId15"/>
    <p:sldId id="262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990000"/>
    <a:srgbClr val="8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342123-7439-47BD-BF6F-3A7FFFA843C1}" type="datetimeFigureOut">
              <a:rPr lang="pt-BR"/>
              <a:pPr/>
              <a:t>09/10/2014</a:t>
            </a:fld>
            <a:endParaRPr lang="pt-BR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CBEF44-6C1D-47C1-BFF1-D821673517F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791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F584-FEBF-44DF-8CC6-11F0E55E62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818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9E38-617F-4499-AE84-20B8D3AA8A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8786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6409-8217-4CF5-92E7-D7DC585F1F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8902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BC8DA-7241-440D-B49A-2615ED482B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706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687C-3D47-436B-BB9E-DA960E6CFE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0745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A9B1-DADC-47F7-8407-A6D96D8343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3911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6A4F-3C68-48E3-86F1-ACD1F72E4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7791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B3BD-B5C0-4289-9237-027E94C93F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3589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0229-A539-452B-A412-611C2D7E3A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9491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E7D0-488B-4EFF-8446-6051545060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3840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69E12-78F8-49FB-85A4-A341D7106D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2676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D26C6CB-2F72-407A-BC0F-E17C9C89B0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239838" y="685800"/>
            <a:ext cx="661035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pt-BR" sz="3600" b="1" dirty="0"/>
          </a:p>
          <a:p>
            <a:pPr algn="ctr"/>
            <a:r>
              <a:rPr lang="pt-BR" sz="3600" b="1" dirty="0">
                <a:latin typeface="Arial" charset="0"/>
              </a:rPr>
              <a:t>HISTÓRIA DA MATEMÁTICA I</a:t>
            </a:r>
          </a:p>
          <a:p>
            <a:pPr algn="ctr"/>
            <a:endParaRPr lang="pt-BR" sz="3600" b="1" dirty="0">
              <a:latin typeface="Arial" charset="0"/>
            </a:endParaRPr>
          </a:p>
          <a:p>
            <a:pPr algn="ctr"/>
            <a:r>
              <a:rPr lang="pt-BR" sz="3600" b="1" dirty="0">
                <a:latin typeface="Arial" charset="0"/>
              </a:rPr>
              <a:t>MAT 341 </a:t>
            </a:r>
          </a:p>
          <a:p>
            <a:pPr algn="ctr"/>
            <a:endParaRPr lang="pt-BR" sz="3600" b="1" dirty="0">
              <a:latin typeface="Arial" charset="0"/>
            </a:endParaRPr>
          </a:p>
          <a:p>
            <a:pPr algn="ctr"/>
            <a:r>
              <a:rPr lang="pt-BR" sz="3600" b="1" dirty="0" smtClean="0">
                <a:latin typeface="Arial" charset="0"/>
              </a:rPr>
              <a:t>INTRODUÇÃO 1</a:t>
            </a:r>
            <a:endParaRPr lang="pt-BR" b="1" dirty="0">
              <a:latin typeface="Arial" charset="0"/>
            </a:endParaRPr>
          </a:p>
          <a:p>
            <a:pPr algn="ctr"/>
            <a:endParaRPr lang="pt-BR" b="1" dirty="0">
              <a:latin typeface="Arial" charset="0"/>
            </a:endParaRPr>
          </a:p>
          <a:p>
            <a:pPr algn="ctr"/>
            <a:endParaRPr lang="pt-BR" b="1" dirty="0">
              <a:latin typeface="Arial" charset="0"/>
            </a:endParaRPr>
          </a:p>
          <a:p>
            <a:pPr algn="ctr"/>
            <a:r>
              <a:rPr lang="pt-BR" b="1" dirty="0">
                <a:latin typeface="Arial" charset="0"/>
              </a:rPr>
              <a:t>Antonio Carlos Brolezzi</a:t>
            </a:r>
          </a:p>
          <a:p>
            <a:pPr algn="ctr"/>
            <a:endParaRPr lang="pt-BR" dirty="0">
              <a:latin typeface="Arial" charset="0"/>
            </a:endParaRPr>
          </a:p>
          <a:p>
            <a:pPr algn="ctr"/>
            <a:r>
              <a:rPr lang="pt-BR" dirty="0">
                <a:latin typeface="Arial" charset="0"/>
              </a:rPr>
              <a:t>IME-USP</a:t>
            </a:r>
          </a:p>
          <a:p>
            <a:pPr algn="ctr"/>
            <a:endParaRPr lang="pt-BR" dirty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1029"/>
          <p:cNvSpPr txBox="1">
            <a:spLocks noChangeArrowheads="1"/>
          </p:cNvSpPr>
          <p:nvPr/>
        </p:nvSpPr>
        <p:spPr bwMode="auto">
          <a:xfrm>
            <a:off x="-381000" y="304800"/>
            <a:ext cx="627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pt-BR">
                <a:latin typeface="Arial" charset="0"/>
              </a:rPr>
              <a:t>III. Tradição</a:t>
            </a:r>
            <a:r>
              <a:rPr lang="pt-BR" i="1">
                <a:latin typeface="Arial" charset="0"/>
              </a:rPr>
              <a:t> </a:t>
            </a:r>
            <a:r>
              <a:rPr lang="pt-BR">
                <a:latin typeface="Arial" charset="0"/>
              </a:rPr>
              <a:t>oral e escrita. </a:t>
            </a:r>
          </a:p>
        </p:txBody>
      </p:sp>
      <p:sp>
        <p:nvSpPr>
          <p:cNvPr id="70665" name="Text Box 1033"/>
          <p:cNvSpPr txBox="1">
            <a:spLocks noChangeArrowheads="1"/>
          </p:cNvSpPr>
          <p:nvPr/>
        </p:nvSpPr>
        <p:spPr bwMode="auto">
          <a:xfrm>
            <a:off x="4343400" y="5546725"/>
            <a:ext cx="4511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2000">
                <a:latin typeface="Arial" charset="0"/>
              </a:rPr>
              <a:t>Página do Diário de Gauss, útil para tentar acompanhar o poder de criação do matemático.</a:t>
            </a:r>
          </a:p>
        </p:txBody>
      </p:sp>
      <p:pic>
        <p:nvPicPr>
          <p:cNvPr id="70666" name="Picture 1034" descr="Gauss manuscrip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04800"/>
            <a:ext cx="40576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035" descr="gaus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2667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utoUpdateAnimBg="0"/>
      <p:bldP spid="7066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5800" y="565150"/>
            <a:ext cx="815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t-BR" b="1">
                <a:solidFill>
                  <a:srgbClr val="800000"/>
                </a:solidFill>
                <a:latin typeface="Arial" charset="0"/>
              </a:rPr>
              <a:t>1. AS FONTES DA HISTÓRIA DA MATEMÁTICA ANTIGA E MEDIEVAL</a:t>
            </a:r>
            <a:endParaRPr lang="pt-BR" b="1">
              <a:latin typeface="Arial" charset="0"/>
            </a:endParaRPr>
          </a:p>
          <a:p>
            <a:endParaRPr lang="pt-BR">
              <a:latin typeface="Arial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Dificuldades especiais para estudar a matemática das civilizações anteriores à grega: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-304800" y="2514600"/>
            <a:ext cx="8991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just"/>
            <a:r>
              <a:rPr lang="pt-BR" b="1">
                <a:latin typeface="Arial" charset="0"/>
              </a:rPr>
              <a:t>As poucas fontes primárias que possuímos estão representadas pelos documentos arqueológicos, as inscrições, os papiros descobertos ao sabor das escavações, em virtude, portanto, de uma seleção arbitrária.</a:t>
            </a:r>
            <a:endParaRPr lang="pt-BR">
              <a:latin typeface="Arial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-304800" y="4572000"/>
            <a:ext cx="906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just"/>
            <a:r>
              <a:rPr lang="pt-BR">
                <a:latin typeface="Arial" charset="0"/>
              </a:rPr>
              <a:t>MARROU, Henri-Irénée. </a:t>
            </a:r>
            <a:r>
              <a:rPr lang="pt-BR" i="1">
                <a:latin typeface="Arial" charset="0"/>
              </a:rPr>
              <a:t>Sobre o Conhecimento Histórico</a:t>
            </a:r>
            <a:r>
              <a:rPr lang="pt-BR">
                <a:latin typeface="Arial" charset="0"/>
              </a:rPr>
              <a:t>. Tradução de Roberto Cortes de Lacerda. Rio de Janeiro, Zahar Editores, 1978, 265 p., p. 56</a:t>
            </a:r>
          </a:p>
          <a:p>
            <a:endParaRPr lang="pt-BR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utoUpdateAnimBg="0"/>
      <p:bldP spid="10247" grpId="0" build="p" autoUpdateAnimBg="0"/>
      <p:bldP spid="1024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gypt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70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4876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principais: </a:t>
            </a:r>
          </a:p>
          <a:p>
            <a:endParaRPr lang="pt-BR">
              <a:latin typeface="Arial" charset="0"/>
            </a:endParaRPr>
          </a:p>
          <a:p>
            <a:pPr>
              <a:buFontTx/>
              <a:buChar char="•"/>
            </a:pPr>
            <a:r>
              <a:rPr lang="pt-BR">
                <a:latin typeface="Arial" charset="0"/>
              </a:rPr>
              <a:t>  inscrições em monumentos;</a:t>
            </a:r>
          </a:p>
          <a:p>
            <a:pPr>
              <a:buFontTx/>
              <a:buChar char="•"/>
            </a:pPr>
            <a:r>
              <a:rPr lang="pt-BR">
                <a:latin typeface="Arial" charset="0"/>
              </a:rPr>
              <a:t>  inscrições em objetos;</a:t>
            </a:r>
          </a:p>
          <a:p>
            <a:pPr>
              <a:buFontTx/>
              <a:buChar char="•"/>
            </a:pPr>
            <a:r>
              <a:rPr lang="pt-BR">
                <a:latin typeface="Arial" charset="0"/>
              </a:rPr>
              <a:t>  papiros. 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Escrita principal: hieróglifos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Período imperial: 2800 - 715 aC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Região: litoral mediterrâneo da África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04800" y="457200"/>
            <a:ext cx="451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da História da Matemática do Egito Antigo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5715000"/>
            <a:ext cx="794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Numerais egípcios em parede de um templo em Luxor</a:t>
            </a:r>
          </a:p>
        </p:txBody>
      </p:sp>
      <p:pic>
        <p:nvPicPr>
          <p:cNvPr id="13317" name="Picture 5" descr="egyptian numera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9052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1371600"/>
            <a:ext cx="418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Numerais hieróglifos egípcios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5800" y="2438400"/>
            <a:ext cx="369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solidFill>
                  <a:srgbClr val="FF0000"/>
                </a:solidFill>
                <a:latin typeface="Arial" charset="0"/>
              </a:rPr>
              <a:t>123.440 cabeças de gado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5800" y="3048000"/>
            <a:ext cx="218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solidFill>
                  <a:srgbClr val="FF0000"/>
                </a:solidFill>
                <a:latin typeface="Arial" charset="0"/>
              </a:rPr>
              <a:t>223.400 mulas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85800" y="3581400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solidFill>
                  <a:srgbClr val="FF0000"/>
                </a:solidFill>
                <a:latin typeface="Arial" charset="0"/>
              </a:rPr>
              <a:t>232.413 cabras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28600" y="1828800"/>
            <a:ext cx="460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em inscrição em uma tumba real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85800" y="4191000"/>
            <a:ext cx="281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pt-BR">
                <a:solidFill>
                  <a:srgbClr val="FF0000"/>
                </a:solidFill>
                <a:latin typeface="Arial" charset="0"/>
              </a:rPr>
              <a:t>243.688 búfalos (?)</a:t>
            </a:r>
          </a:p>
        </p:txBody>
      </p:sp>
      <p:pic>
        <p:nvPicPr>
          <p:cNvPr id="11280" name="Picture 16" descr="egyptian wa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7147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utoUpdateAnimBg="0"/>
      <p:bldP spid="11273" grpId="0" build="p" autoUpdateAnimBg="0"/>
      <p:bldP spid="11274" grpId="0" build="p" autoUpdateAnimBg="0"/>
      <p:bldP spid="11275" grpId="0" build="p" autoUpdateAnimBg="0"/>
      <p:bldP spid="11276" grpId="0" autoUpdateAnimBg="0"/>
      <p:bldP spid="1127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0" y="1066800"/>
            <a:ext cx="595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800" b="1">
                <a:latin typeface="Arial" charset="0"/>
              </a:rPr>
              <a:t>Gravura em um cetro real egípcio:</a:t>
            </a:r>
            <a:endParaRPr lang="pt-BR"/>
          </a:p>
        </p:txBody>
      </p:sp>
      <p:pic>
        <p:nvPicPr>
          <p:cNvPr id="9219" name="Picture 3" descr="egipcios gue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1188"/>
            <a:ext cx="7620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86100" y="5181600"/>
            <a:ext cx="311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>
                <a:solidFill>
                  <a:schemeClr val="accent2"/>
                </a:solidFill>
                <a:latin typeface="Arial" charset="0"/>
              </a:rPr>
              <a:t>120.000 prisioneiros</a:t>
            </a:r>
            <a:endParaRPr lang="pt-BR">
              <a:solidFill>
                <a:schemeClr val="accent2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39095" y="5638800"/>
            <a:ext cx="4362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 dirty="0">
                <a:solidFill>
                  <a:srgbClr val="FF9933"/>
                </a:solidFill>
                <a:latin typeface="Arial" charset="0"/>
              </a:rPr>
              <a:t>1.422.000 cabras </a:t>
            </a:r>
            <a:r>
              <a:rPr lang="pt-BR" b="1" dirty="0" smtClean="0">
                <a:solidFill>
                  <a:srgbClr val="FF9933"/>
                </a:solidFill>
                <a:latin typeface="Arial" charset="0"/>
              </a:rPr>
              <a:t>capturadas</a:t>
            </a:r>
          </a:p>
          <a:p>
            <a:pPr algn="ctr"/>
            <a:r>
              <a:rPr lang="pt-BR" b="1" dirty="0" smtClean="0">
                <a:solidFill>
                  <a:srgbClr val="FF9933"/>
                </a:solidFill>
                <a:latin typeface="Arial" charset="0"/>
              </a:rPr>
              <a:t>400.000 cabeças de gado</a:t>
            </a:r>
            <a:endParaRPr lang="pt-BR" b="1" dirty="0">
              <a:solidFill>
                <a:srgbClr val="FF9933"/>
              </a:solidFill>
              <a:latin typeface="Arial" charset="0"/>
            </a:endParaRPr>
          </a:p>
        </p:txBody>
      </p:sp>
      <p:pic>
        <p:nvPicPr>
          <p:cNvPr id="9222" name="Picture 6" descr="egipcios guerr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1188"/>
            <a:ext cx="7620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  <p:bldP spid="922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gypt Moscow_papy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572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74875" y="395288"/>
            <a:ext cx="4759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800">
                <a:latin typeface="Arial" charset="0"/>
              </a:rPr>
              <a:t>Trecho do Papiro de Moscou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5410200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t-BR">
                <a:latin typeface="Arial" charset="0"/>
              </a:rPr>
              <a:t>Problema do cálculo do volume de um tronco de pirâmide de base quadrada</a:t>
            </a:r>
            <a:r>
              <a:rPr lang="pt-BR"/>
              <a:t>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03925" y="498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57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ampo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942975"/>
            <a:ext cx="34575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19325" y="304800"/>
            <a:ext cx="494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Decifrador dos hieróglifos egípcios: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41450" y="4876800"/>
            <a:ext cx="6559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Jean-François Champollion</a:t>
            </a:r>
          </a:p>
          <a:p>
            <a:pPr algn="ctr"/>
            <a:r>
              <a:rPr lang="pt-BR">
                <a:latin typeface="Arial" charset="0"/>
              </a:rPr>
              <a:t> (1790-1832 França) </a:t>
            </a:r>
          </a:p>
          <a:p>
            <a:pPr algn="ctr"/>
            <a:r>
              <a:rPr lang="pt-BR">
                <a:latin typeface="Arial" charset="0"/>
              </a:rPr>
              <a:t>Professor de História</a:t>
            </a:r>
          </a:p>
          <a:p>
            <a:pPr algn="ctr"/>
            <a:r>
              <a:rPr lang="pt-BR">
                <a:latin typeface="Arial" charset="0"/>
              </a:rPr>
              <a:t>Começou a estudar os hieróglifos com 17 anos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050925" y="247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485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edra de Rose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28600"/>
            <a:ext cx="42386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2286000"/>
            <a:ext cx="426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Um mesmo texto em três escritas diferentes: hieróglifa em cima, demótica no meio e grega em baixo.</a:t>
            </a:r>
          </a:p>
          <a:p>
            <a:r>
              <a:rPr lang="pt-BR">
                <a:latin typeface="Arial" charset="0"/>
              </a:rPr>
              <a:t>Datada de 196 aC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441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2800">
                <a:latin typeface="Arial" charset="0"/>
              </a:rPr>
              <a:t>Chave para a decifração dos hieróglifos egípcios</a:t>
            </a:r>
            <a:r>
              <a:rPr lang="pt-BR" sz="2800" b="1">
                <a:latin typeface="Arial" charset="0"/>
              </a:rPr>
              <a:t> </a:t>
            </a:r>
            <a:endParaRPr lang="pt-BR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2857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800">
                <a:latin typeface="Arial" charset="0"/>
              </a:rPr>
              <a:t>Pedra de Roseta</a:t>
            </a:r>
            <a:endParaRPr lang="pt-BR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6525" y="4254500"/>
            <a:ext cx="48926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Encontrada por um soldado de Napoleão em 1799</a:t>
            </a:r>
          </a:p>
          <a:p>
            <a:r>
              <a:rPr lang="pt-BR">
                <a:latin typeface="Arial" charset="0"/>
              </a:rPr>
              <a:t>Entregue pela França ao Museu Britânico em 1801</a:t>
            </a:r>
          </a:p>
          <a:p>
            <a:r>
              <a:rPr lang="pt-BR">
                <a:latin typeface="Arial" charset="0"/>
              </a:rPr>
              <a:t>Champolion a traduziu em 1820,</a:t>
            </a:r>
          </a:p>
          <a:p>
            <a:r>
              <a:rPr lang="pt-BR">
                <a:latin typeface="Arial" charset="0"/>
              </a:rPr>
              <a:t>após 12 anos de pesquisa</a:t>
            </a:r>
          </a:p>
        </p:txBody>
      </p:sp>
    </p:spTree>
    <p:extLst>
      <p:ext uri="{BB962C8B-B14F-4D97-AF65-F5344CB8AC3E}">
        <p14:creationId xmlns:p14="http://schemas.microsoft.com/office/powerpoint/2010/main" val="3585555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0" grpId="0" build="p" autoUpdateAnimBg="0"/>
      <p:bldP spid="14341" grpId="0" autoUpdateAnimBg="0"/>
      <p:bldP spid="1434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bylo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572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3657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principais: tabletas de barro cozido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Escrita: cuneiforme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Período: 3500 - 561 aC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Região: entre os rios Tigres e Eufrates (Oriente Médio)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Principal cidade-estado:</a:t>
            </a:r>
          </a:p>
          <a:p>
            <a:r>
              <a:rPr lang="pt-BR">
                <a:latin typeface="Arial" charset="0"/>
              </a:rPr>
              <a:t>Babilônia</a:t>
            </a:r>
            <a:endParaRPr lang="pt-BR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59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da História da Matemática dos Povos da Mesopotâmia</a:t>
            </a:r>
          </a:p>
        </p:txBody>
      </p:sp>
      <p:pic>
        <p:nvPicPr>
          <p:cNvPr id="18438" name="Picture 6" descr="Babylon_M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572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846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t-BR" i="1">
                <a:latin typeface="Arial" charset="0"/>
              </a:rPr>
              <a:t>         </a:t>
            </a:r>
            <a:r>
              <a:rPr lang="pt-BR" sz="2800" b="1">
                <a:latin typeface="Arial" charset="0"/>
              </a:rPr>
              <a:t>É possível ao professor deixar claro para o aluno que a Matemática não é uma Ciência morta, mas uma Ciência viva na qual um progresso contínuo é realizado.</a:t>
            </a:r>
          </a:p>
          <a:p>
            <a:pPr lvl="3" algn="r"/>
            <a:endParaRPr lang="pt-BR" sz="1200"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105400" y="4418013"/>
            <a:ext cx="355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FLORIAN CAJORI, 1890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495800" y="5029200"/>
            <a:ext cx="350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Tableta com numerais cuneiformes babilônios</a:t>
            </a:r>
          </a:p>
          <a:p>
            <a:pPr algn="ctr"/>
            <a:r>
              <a:rPr lang="pt-BR">
                <a:latin typeface="Arial" charset="0"/>
              </a:rPr>
              <a:t>de 2800 aC</a:t>
            </a:r>
            <a:endParaRPr lang="pt-BR"/>
          </a:p>
        </p:txBody>
      </p:sp>
      <p:pic>
        <p:nvPicPr>
          <p:cNvPr id="16388" name="Picture 4" descr="babylonroundtab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09550"/>
            <a:ext cx="56292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9600" y="1149350"/>
            <a:ext cx="3124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A tradução das tabletas cuneiformes teve início em 1870,</a:t>
            </a:r>
          </a:p>
          <a:p>
            <a:r>
              <a:rPr lang="pt-BR">
                <a:latin typeface="Arial" charset="0"/>
              </a:rPr>
              <a:t> quando se descobriu uma inscrição trilingüe nas encostas do monte Behistun, </a:t>
            </a:r>
          </a:p>
          <a:p>
            <a:r>
              <a:rPr lang="pt-BR">
                <a:latin typeface="Arial" charset="0"/>
              </a:rPr>
              <a:t>narrando a vitória do rei Dario sobre Cambises.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876800" y="5410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05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abylonian_tab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35013"/>
            <a:ext cx="38354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2590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Somente em 1934 Otto Neugebauer decifrou, interpretou e publicou as tabletas matemáticas babilônias.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04800" y="3657600"/>
            <a:ext cx="5181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Essa ausência de ligação linear com a Matemática das civilizações pré-helênicas contribuiu para a criação da idéia de que a Matemática é uma ciência que praticamente nasceu pronta e sistematizada, como aparece nas obras gregas.</a:t>
            </a:r>
          </a:p>
        </p:txBody>
      </p:sp>
      <p:pic>
        <p:nvPicPr>
          <p:cNvPr id="6152" name="Picture 8" descr="neuge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905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08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 autoUpdateAnimBg="0" advAuto="0"/>
      <p:bldP spid="615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699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Grécia Antiga: berço da Matemática sistematizada</a:t>
            </a:r>
          </a:p>
        </p:txBody>
      </p:sp>
      <p:pic>
        <p:nvPicPr>
          <p:cNvPr id="17411" name="Picture 3" descr="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914400"/>
            <a:ext cx="56102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3124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principais: referências históricas em escritos filosóficos ou matemáticos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Escrita: grego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Período: 750 - 50 aC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Região: em torno do mar Egeu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723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O primeiro dos sábios da Grécia, que buscou o conhecimento no Egito e na Mesopotâmia:</a:t>
            </a:r>
            <a:endParaRPr lang="pt-BR">
              <a:solidFill>
                <a:srgbClr val="FFFFFF"/>
              </a:solidFill>
            </a:endParaRPr>
          </a:p>
        </p:txBody>
      </p:sp>
      <p:pic>
        <p:nvPicPr>
          <p:cNvPr id="20483" name="Picture 3" descr="Th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Thales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070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724400" y="4611688"/>
            <a:ext cx="4419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Tales de Mileto (624-548 aC)</a:t>
            </a:r>
          </a:p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inaugurou o método da</a:t>
            </a:r>
          </a:p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i="1">
                <a:solidFill>
                  <a:srgbClr val="FFFFFF"/>
                </a:solidFill>
                <a:latin typeface="Arial" charset="0"/>
              </a:rPr>
              <a:t>prova imaterial </a:t>
            </a:r>
          </a:p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(demonstração matemática)</a:t>
            </a:r>
            <a:endParaRPr lang="pt-BR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17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solidFill>
                  <a:srgbClr val="FFFFFF"/>
                </a:solidFill>
                <a:latin typeface="Arial" charset="0"/>
              </a:rPr>
              <a:t>Provável aluno de Tales, criador da palavra </a:t>
            </a:r>
            <a:r>
              <a:rPr lang="pt-BR" i="1">
                <a:solidFill>
                  <a:srgbClr val="FFFFFF"/>
                </a:solidFill>
                <a:latin typeface="Arial" charset="0"/>
              </a:rPr>
              <a:t>matemática:</a:t>
            </a:r>
            <a:endParaRPr lang="pt-BR"/>
          </a:p>
        </p:txBody>
      </p:sp>
      <p:pic>
        <p:nvPicPr>
          <p:cNvPr id="21510" name="Picture 6" descr="Pythago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668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ythagora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43013"/>
            <a:ext cx="35814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5181600"/>
            <a:ext cx="525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Pitágoras criou uma matemática investigativa e interdisciplinar.</a:t>
            </a:r>
          </a:p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Descobriu a teoria matemática das notas musicais</a:t>
            </a:r>
            <a:endParaRPr lang="pt-BR">
              <a:latin typeface="Arial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44500" y="609600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solidFill>
                  <a:srgbClr val="FFFFFF"/>
                </a:solidFill>
                <a:latin typeface="Arial" charset="0"/>
              </a:rPr>
              <a:t>Pitágoras de Samos (580-500 aC)</a:t>
            </a:r>
          </a:p>
        </p:txBody>
      </p:sp>
    </p:spTree>
    <p:extLst>
      <p:ext uri="{BB962C8B-B14F-4D97-AF65-F5344CB8AC3E}">
        <p14:creationId xmlns:p14="http://schemas.microsoft.com/office/powerpoint/2010/main" val="78266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utoUpdateAnimBg="0"/>
      <p:bldP spid="215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4000" b="1">
                <a:latin typeface="Arial" charset="0"/>
              </a:rPr>
              <a:t>1987</a:t>
            </a:r>
          </a:p>
          <a:p>
            <a:pPr algn="just"/>
            <a:endParaRPr lang="pt-BR" sz="4000" b="1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Disciplina MAT 341 – História da Matemática</a:t>
            </a:r>
          </a:p>
          <a:p>
            <a:pPr algn="ctr"/>
            <a:endParaRPr lang="pt-BR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Profa. Elza Furtado Gomide</a:t>
            </a:r>
          </a:p>
          <a:p>
            <a:pPr algn="ctr"/>
            <a:endParaRPr lang="pt-BR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Tradutora de Carl Benjamin Boyer, </a:t>
            </a:r>
            <a:r>
              <a:rPr lang="pt-BR" i="1">
                <a:latin typeface="Arial" charset="0"/>
              </a:rPr>
              <a:t>História da Matemática </a:t>
            </a:r>
            <a:r>
              <a:rPr lang="pt-BR">
                <a:latin typeface="Arial" charset="0"/>
              </a:rPr>
              <a:t>(1968)</a:t>
            </a:r>
          </a:p>
          <a:p>
            <a:pPr algn="ctr"/>
            <a:endParaRPr lang="pt-BR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Livro utilizado no curso</a:t>
            </a:r>
            <a:r>
              <a:rPr lang="pt-BR"/>
              <a:t> </a:t>
            </a:r>
            <a:endParaRPr lang="pt-BR">
              <a:latin typeface="Arial" charset="0"/>
            </a:endParaRPr>
          </a:p>
          <a:p>
            <a:pPr algn="just"/>
            <a:endParaRPr lang="pt-BR">
              <a:latin typeface="Arial" charset="0"/>
            </a:endParaRPr>
          </a:p>
          <a:p>
            <a:pPr algn="just"/>
            <a:endParaRPr lang="pt-BR">
              <a:latin typeface="Arial" charset="0"/>
            </a:endParaRPr>
          </a:p>
        </p:txBody>
      </p:sp>
      <p:pic>
        <p:nvPicPr>
          <p:cNvPr id="100355" name="Picture 3" descr="bo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573463"/>
            <a:ext cx="2244725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0" y="1196975"/>
            <a:ext cx="9144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4000" b="1">
                <a:latin typeface="Arial" charset="0"/>
              </a:rPr>
              <a:t>2002</a:t>
            </a:r>
          </a:p>
          <a:p>
            <a:pPr algn="ctr"/>
            <a:r>
              <a:rPr lang="pt-BR" sz="4000">
                <a:latin typeface="Arial" charset="0"/>
              </a:rPr>
              <a:t>Ingresso no IME-USP</a:t>
            </a:r>
          </a:p>
          <a:p>
            <a:pPr algn="just"/>
            <a:endParaRPr lang="pt-BR" sz="4000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Reformulação da disciplina</a:t>
            </a:r>
          </a:p>
          <a:p>
            <a:pPr algn="ctr"/>
            <a:endParaRPr lang="pt-BR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MAT 341 – História da Matemática</a:t>
            </a:r>
          </a:p>
          <a:p>
            <a:pPr algn="ctr"/>
            <a:endParaRPr lang="pt-BR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Prof. Antonio Carlos Brolezzi</a:t>
            </a:r>
          </a:p>
          <a:p>
            <a:pPr algn="ctr"/>
            <a:endParaRPr lang="pt-BR">
              <a:latin typeface="Arial" charset="0"/>
            </a:endParaRPr>
          </a:p>
          <a:p>
            <a:pPr algn="just"/>
            <a:endParaRPr lang="pt-BR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42863"/>
            <a:ext cx="9144000" cy="669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1600" b="1">
                <a:latin typeface="Arial" charset="0"/>
              </a:rPr>
              <a:t>Programa</a:t>
            </a:r>
            <a:r>
              <a:rPr lang="pt-PT" sz="1600">
                <a:latin typeface="Arial" charset="0"/>
              </a:rPr>
              <a:t>  </a:t>
            </a:r>
            <a:endParaRPr lang="pt-BR" sz="1600">
              <a:latin typeface="Arial" charset="0"/>
            </a:endParaRPr>
          </a:p>
          <a:p>
            <a:r>
              <a:rPr lang="pt-BR" sz="1600" b="1">
                <a:latin typeface="Arial" charset="0"/>
              </a:rPr>
              <a:t>0. Introdução:</a:t>
            </a:r>
            <a:endParaRPr lang="pt-BR" sz="1600">
              <a:latin typeface="Arial" charset="0"/>
            </a:endParaRPr>
          </a:p>
          <a:p>
            <a:pPr lvl="1"/>
            <a:r>
              <a:rPr lang="pt-BR" sz="1600">
                <a:latin typeface="Arial" charset="0"/>
              </a:rPr>
              <a:t>Fontes e Panorama da História da Matemática </a:t>
            </a:r>
          </a:p>
          <a:p>
            <a:r>
              <a:rPr lang="pt-BR" sz="1600" b="1">
                <a:latin typeface="Arial" charset="0"/>
              </a:rPr>
              <a:t>1.Números:</a:t>
            </a:r>
            <a:r>
              <a:rPr lang="pt-BR" sz="1600">
                <a:latin typeface="Arial" charset="0"/>
              </a:rPr>
              <a:t> </a:t>
            </a:r>
          </a:p>
          <a:p>
            <a:pPr lvl="1"/>
            <a:r>
              <a:rPr lang="pt-BR" sz="1600">
                <a:latin typeface="Arial" charset="0"/>
              </a:rPr>
              <a:t>Numerais falados. Maias.</a:t>
            </a:r>
          </a:p>
          <a:p>
            <a:pPr lvl="1"/>
            <a:r>
              <a:rPr lang="pt-BR" sz="1600">
                <a:latin typeface="Arial" charset="0"/>
              </a:rPr>
              <a:t>Egípcios e Babilônios</a:t>
            </a:r>
          </a:p>
          <a:p>
            <a:pPr lvl="1"/>
            <a:r>
              <a:rPr lang="pt-BR" sz="1600">
                <a:latin typeface="Arial" charset="0"/>
              </a:rPr>
              <a:t>Teoria dos números na escola pitagórica. </a:t>
            </a:r>
          </a:p>
          <a:p>
            <a:pPr lvl="1"/>
            <a:r>
              <a:rPr lang="pt-BR" sz="1600">
                <a:latin typeface="Arial" charset="0"/>
              </a:rPr>
              <a:t>Crise dos incomensuráveis.</a:t>
            </a:r>
          </a:p>
          <a:p>
            <a:pPr lvl="1"/>
            <a:r>
              <a:rPr lang="pt-BR" sz="1600">
                <a:latin typeface="Arial" charset="0"/>
              </a:rPr>
              <a:t> Introdução dos numerais indo-arábicos na Europa.</a:t>
            </a:r>
            <a:r>
              <a:rPr lang="pt-BR" sz="1600" b="1">
                <a:latin typeface="Arial" charset="0"/>
              </a:rPr>
              <a:t> </a:t>
            </a:r>
            <a:endParaRPr lang="pt-BR" sz="1600">
              <a:latin typeface="Arial" charset="0"/>
            </a:endParaRPr>
          </a:p>
          <a:p>
            <a:pPr lvl="1"/>
            <a:r>
              <a:rPr lang="pt-BR" sz="1600">
                <a:latin typeface="Arial" charset="0"/>
              </a:rPr>
              <a:t>Fibonacci.</a:t>
            </a:r>
          </a:p>
          <a:p>
            <a:r>
              <a:rPr lang="pt-BR" sz="1600" b="1">
                <a:latin typeface="Arial" charset="0"/>
              </a:rPr>
              <a:t>2. Geometria:</a:t>
            </a:r>
            <a:r>
              <a:rPr lang="pt-BR" sz="1600">
                <a:latin typeface="Arial" charset="0"/>
              </a:rPr>
              <a:t> </a:t>
            </a:r>
          </a:p>
          <a:p>
            <a:pPr lvl="1"/>
            <a:r>
              <a:rPr lang="pt-BR" sz="1600">
                <a:latin typeface="Arial" charset="0"/>
              </a:rPr>
              <a:t>Origens. Tales, Pitágoras</a:t>
            </a:r>
          </a:p>
          <a:p>
            <a:pPr lvl="1"/>
            <a:r>
              <a:rPr lang="pt-BR" sz="1600">
                <a:latin typeface="Arial" charset="0"/>
              </a:rPr>
              <a:t>Euclides, Alexandria</a:t>
            </a:r>
          </a:p>
          <a:p>
            <a:pPr lvl="1"/>
            <a:r>
              <a:rPr lang="pt-BR" sz="1600">
                <a:latin typeface="Arial" charset="0"/>
              </a:rPr>
              <a:t>Trigonometria</a:t>
            </a:r>
          </a:p>
          <a:p>
            <a:r>
              <a:rPr lang="pt-BR" sz="1600" b="1">
                <a:latin typeface="Arial" charset="0"/>
              </a:rPr>
              <a:t>3. Álgebra: </a:t>
            </a:r>
          </a:p>
          <a:p>
            <a:pPr lvl="1"/>
            <a:r>
              <a:rPr lang="pt-BR" sz="1600">
                <a:latin typeface="Arial" charset="0"/>
              </a:rPr>
              <a:t>Pré-álgebra</a:t>
            </a:r>
            <a:r>
              <a:rPr lang="pt-BR" sz="1600" b="1">
                <a:latin typeface="Arial" charset="0"/>
              </a:rPr>
              <a:t> </a:t>
            </a:r>
            <a:endParaRPr lang="pt-BR" sz="1600">
              <a:latin typeface="Arial" charset="0"/>
            </a:endParaRPr>
          </a:p>
          <a:p>
            <a:pPr lvl="1"/>
            <a:r>
              <a:rPr lang="pt-BR" sz="1600">
                <a:latin typeface="Arial" charset="0"/>
              </a:rPr>
              <a:t>Os árabes e as traduções</a:t>
            </a:r>
          </a:p>
          <a:p>
            <a:pPr lvl="1"/>
            <a:r>
              <a:rPr lang="pt-BR" sz="1600">
                <a:latin typeface="Arial" charset="0"/>
              </a:rPr>
              <a:t> Os árabes na Europa</a:t>
            </a:r>
          </a:p>
          <a:p>
            <a:pPr lvl="1"/>
            <a:r>
              <a:rPr lang="pt-PT" sz="1600">
                <a:latin typeface="Arial" charset="0"/>
              </a:rPr>
              <a:t>Cardano, Bombelli</a:t>
            </a:r>
            <a:endParaRPr lang="pt-BR" sz="1600">
              <a:latin typeface="Arial" charset="0"/>
            </a:endParaRPr>
          </a:p>
          <a:p>
            <a:pPr lvl="1"/>
            <a:r>
              <a:rPr lang="pt-BR" sz="1600">
                <a:latin typeface="Arial" charset="0"/>
              </a:rPr>
              <a:t>Álgebra abstrata</a:t>
            </a:r>
          </a:p>
          <a:p>
            <a:r>
              <a:rPr lang="pt-BR" sz="1600" b="1">
                <a:latin typeface="Arial" charset="0"/>
              </a:rPr>
              <a:t>4. Cálculo: </a:t>
            </a:r>
          </a:p>
          <a:p>
            <a:pPr lvl="1"/>
            <a:r>
              <a:rPr lang="pt-BR" sz="1600">
                <a:latin typeface="Arial" charset="0"/>
              </a:rPr>
              <a:t>Paradoxos do Movimento</a:t>
            </a:r>
          </a:p>
          <a:p>
            <a:pPr lvl="1"/>
            <a:r>
              <a:rPr lang="pt-BR" sz="1600">
                <a:latin typeface="Arial" charset="0"/>
              </a:rPr>
              <a:t>Arquimedes</a:t>
            </a:r>
          </a:p>
          <a:p>
            <a:pPr lvl="1"/>
            <a:r>
              <a:rPr lang="pt-BR" sz="1600">
                <a:latin typeface="Arial" charset="0"/>
              </a:rPr>
              <a:t>Oresme, Descartes</a:t>
            </a:r>
          </a:p>
          <a:p>
            <a:pPr lvl="1"/>
            <a:r>
              <a:rPr lang="pt-BR" sz="1600">
                <a:latin typeface="Arial" charset="0"/>
              </a:rPr>
              <a:t>Fermat, Cavalieri </a:t>
            </a:r>
          </a:p>
          <a:p>
            <a:pPr lvl="1"/>
            <a:r>
              <a:rPr lang="pt-BR" sz="1600">
                <a:latin typeface="Arial" charset="0"/>
              </a:rPr>
              <a:t>Barrow, Newton e Leibniz: o Cálculo</a:t>
            </a:r>
          </a:p>
          <a:p>
            <a:pPr lvl="1"/>
            <a:r>
              <a:rPr lang="pt-BR" sz="1600">
                <a:latin typeface="Arial" charset="0"/>
              </a:rPr>
              <a:t> Definições e caminhos da formalização do Cálculo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3111500"/>
            <a:ext cx="8016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>
                <a:solidFill>
                  <a:srgbClr val="800000"/>
                </a:solidFill>
                <a:latin typeface="Arial" charset="0"/>
              </a:rPr>
              <a:t>1. AS FONTES DA HISTÓRIA DA MATEMÁTICA ANTIGA E MEDIEVAL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5800" y="4124325"/>
            <a:ext cx="688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>
                <a:solidFill>
                  <a:srgbClr val="800000"/>
                </a:solidFill>
                <a:latin typeface="Arial" charset="0"/>
              </a:rPr>
              <a:t>2. OS LIVROS DE HISTÓRIA DA MATEMÁTICA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5800" y="4772025"/>
            <a:ext cx="677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>
                <a:solidFill>
                  <a:srgbClr val="800000"/>
                </a:solidFill>
                <a:latin typeface="Arial" charset="0"/>
              </a:rPr>
              <a:t>3. HISTÓRIA DA MATEMÁTICA NA INTERNET</a:t>
            </a:r>
            <a:endParaRPr lang="pt-BR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5800" y="5419725"/>
            <a:ext cx="778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>
                <a:solidFill>
                  <a:srgbClr val="800000"/>
                </a:solidFill>
                <a:latin typeface="Arial" charset="0"/>
              </a:rPr>
              <a:t>4. O USO DIDÁTICO DA HISTÓRIA DA MATEMÁTICA</a:t>
            </a:r>
            <a:endParaRPr lang="pt-BR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68538" y="333375"/>
            <a:ext cx="4572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b="1"/>
              <a:t>MAT 341 </a:t>
            </a:r>
          </a:p>
          <a:p>
            <a:pPr algn="ctr"/>
            <a:endParaRPr lang="pt-BR" b="1"/>
          </a:p>
          <a:p>
            <a:pPr algn="ctr"/>
            <a:r>
              <a:rPr lang="pt-BR" b="1"/>
              <a:t>INTRODUÇÃO: PANORAMA E FONTES DA HISTÓRIA DA MATEMÁTICA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  <p:bldP spid="8198" grpId="0" build="p" autoUpdateAnimBg="0"/>
      <p:bldP spid="8199" grpId="0" build="p" autoUpdateAnimBg="0"/>
      <p:bldP spid="820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gino l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5147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457200" y="838200"/>
            <a:ext cx="400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Principal obra de referência: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81000" y="2514600"/>
            <a:ext cx="4648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t-BR">
                <a:latin typeface="Arial" charset="0"/>
              </a:rPr>
              <a:t>LORIA, Gino. </a:t>
            </a:r>
            <a:r>
              <a:rPr lang="pt-BR" i="1">
                <a:latin typeface="Arial" charset="0"/>
              </a:rPr>
              <a:t>Guida allo Studio della Storia delle Matematiche</a:t>
            </a:r>
            <a:r>
              <a:rPr lang="pt-BR">
                <a:latin typeface="Arial" charset="0"/>
              </a:rPr>
              <a:t>. 2</a:t>
            </a:r>
            <a:r>
              <a:rPr lang="pt-BR" baseline="30000">
                <a:latin typeface="Arial" charset="0"/>
              </a:rPr>
              <a:t>a</a:t>
            </a:r>
            <a:r>
              <a:rPr lang="pt-BR">
                <a:latin typeface="Arial" charset="0"/>
              </a:rPr>
              <a:t> ed. Milano: Ulrico Hoepli, 1946. 385 p.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81000" y="5029200"/>
            <a:ext cx="4511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t-BR">
                <a:latin typeface="Arial" charset="0"/>
              </a:rPr>
              <a:t>Disponível na Biblioteca do Instituto de Matemática e Estatística da USP.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autoUpdateAnimBg="0"/>
      <p:bldP spid="634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Categorias de fontes da História da Matemática, </a:t>
            </a:r>
          </a:p>
          <a:p>
            <a:pPr algn="ctr"/>
            <a:r>
              <a:rPr lang="pt-BR">
                <a:latin typeface="Arial" charset="0"/>
              </a:rPr>
              <a:t>segundo Gino Loria: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838200" y="847725"/>
            <a:ext cx="3429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pt-BR" sz="2300">
                <a:latin typeface="Arial" charset="0"/>
              </a:rPr>
              <a:t>I. Relíquias ou restos, que são vestígios do passado sem qualquer propósito de conservar ou transmitir à posteridade a memória do presente, como edifícios, armamentos, brasões, contratos, leis, cartas, festas etc.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124200" y="5775325"/>
            <a:ext cx="6019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2000">
                <a:latin typeface="Arial" charset="0"/>
              </a:rPr>
              <a:t>Sinalização de Estrada Romana indicando distâncias de Rhegium (130 aC), fonte de informações sobre o uso dos numerais romanos.</a:t>
            </a:r>
          </a:p>
        </p:txBody>
      </p:sp>
      <p:pic>
        <p:nvPicPr>
          <p:cNvPr id="12297" name="Picture 9" descr="placa roma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64579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304800"/>
            <a:ext cx="883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just"/>
            <a:r>
              <a:rPr lang="pt-BR">
                <a:latin typeface="Arial" charset="0"/>
              </a:rPr>
              <a:t>II. Monumentos erigidos com o propósito de conservar para a posteridade a memória do presente, como por exemplo construções de monumentos, túmulos, inscrições etc.</a:t>
            </a:r>
          </a:p>
        </p:txBody>
      </p:sp>
      <p:pic>
        <p:nvPicPr>
          <p:cNvPr id="69640" name="Picture 8" descr="egypic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705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04800" y="57912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Pirâmides do Egito antigo, fonte de estudos sobre a Matemática da época.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  <p:bldP spid="69641" grpId="0" autoUpdateAnimBg="0"/>
    </p:bldLst>
  </p:timing>
</p:sld>
</file>

<file path=ppt/theme/theme1.xml><?xml version="1.0" encoding="utf-8"?>
<a:theme xmlns:a="http://schemas.openxmlformats.org/drawingml/2006/main" name="Design padrão">
  <a:themeElements>
    <a:clrScheme name="">
      <a:dk1>
        <a:srgbClr val="000000"/>
      </a:dk1>
      <a:lt1>
        <a:srgbClr val="33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3399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CA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DDDDDD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EBEBEB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61F9FD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B7FBFE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apresentação\PULSO.POT</Template>
  <TotalTime>2054</TotalTime>
  <Words>834</Words>
  <Application>Microsoft Office PowerPoint</Application>
  <PresentationFormat>Apresentação na tela (4:3)</PresentationFormat>
  <Paragraphs>152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Tone genérica</dc:title>
  <dc:creator>Brolezzi</dc:creator>
  <cp:lastModifiedBy>Brolezzi</cp:lastModifiedBy>
  <cp:revision>104</cp:revision>
  <dcterms:created xsi:type="dcterms:W3CDTF">2000-10-30T21:16:10Z</dcterms:created>
  <dcterms:modified xsi:type="dcterms:W3CDTF">2014-10-09T17:39:40Z</dcterms:modified>
</cp:coreProperties>
</file>