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15"/>
  </p:notesMasterIdLst>
  <p:sldIdLst>
    <p:sldId id="256" r:id="rId2"/>
    <p:sldId id="275" r:id="rId3"/>
    <p:sldId id="414" r:id="rId4"/>
    <p:sldId id="489" r:id="rId5"/>
    <p:sldId id="483" r:id="rId6"/>
    <p:sldId id="490" r:id="rId7"/>
    <p:sldId id="491" r:id="rId8"/>
    <p:sldId id="482" r:id="rId9"/>
    <p:sldId id="492" r:id="rId10"/>
    <p:sldId id="493" r:id="rId11"/>
    <p:sldId id="487" r:id="rId12"/>
    <p:sldId id="488" r:id="rId13"/>
    <p:sldId id="485" r:id="rId14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9" autoAdjust="0"/>
    <p:restoredTop sz="94660"/>
  </p:normalViewPr>
  <p:slideViewPr>
    <p:cSldViewPr>
      <p:cViewPr varScale="1">
        <p:scale>
          <a:sx n="45" d="100"/>
          <a:sy n="45" d="100"/>
        </p:scale>
        <p:origin x="-117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6" d="100"/>
        <a:sy n="11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9528326-2E65-486E-98E8-F5584FFB1E96}" type="datetimeFigureOut">
              <a:rPr lang="pt-BR"/>
              <a:pPr>
                <a:defRPr/>
              </a:pPr>
              <a:t>03/11/2014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23AC007-A789-47CA-8E26-6A80CFE988E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29961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0C5E24E-2218-4FBE-8B97-F2355A67A66E}" type="slidenum">
              <a:rPr lang="en-US" altLang="pt-BR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pt-BR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600075" y="0"/>
            <a:ext cx="4800600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60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68020-9535-4D3B-96C9-E56CB946C08A}" type="datetimeFigureOut">
              <a:rPr lang="pt-BR"/>
              <a:pPr>
                <a:defRPr/>
              </a:pPr>
              <a:t>03/11/2014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5F767-842E-4A9F-AA7D-57B2CEB1ABD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5762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E7757-B532-44B0-AF86-8F99CB02040A}" type="datetimeFigureOut">
              <a:rPr lang="pt-BR"/>
              <a:pPr>
                <a:defRPr/>
              </a:pPr>
              <a:t>03/11/2014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6058D-753B-4397-B1CC-4CFD65B535C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0787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853E4-6CEA-4CA4-9815-BCCF98CD7F43}" type="datetimeFigureOut">
              <a:rPr lang="pt-BR"/>
              <a:pPr>
                <a:defRPr/>
              </a:pPr>
              <a:t>03/11/2014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16428-3993-4DD5-8F25-31D2583FD62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3071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9AAC6-F68C-4CE7-B46A-B27C3844375C}" type="datetimeFigureOut">
              <a:rPr lang="pt-BR"/>
              <a:pPr>
                <a:defRPr/>
              </a:pPr>
              <a:t>03/11/2014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12E18-B09D-49EC-96DC-F5D740154C8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8941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549F5-B9B2-45FA-8284-CA21E015E4EC}" type="datetimeFigureOut">
              <a:rPr lang="pt-BR"/>
              <a:pPr>
                <a:defRPr/>
              </a:pPr>
              <a:t>03/11/2014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280A8-DA3A-43F0-9956-0CB01FDE6C4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3181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959AA-88B7-47BD-9547-2576C9354FC4}" type="datetimeFigureOut">
              <a:rPr lang="pt-BR"/>
              <a:pPr>
                <a:defRPr/>
              </a:pPr>
              <a:t>03/11/2014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C9878-5872-42F0-93CF-BFBE2075B02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0247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99033-2932-4AA1-8E89-BD3C6F44FB99}" type="datetimeFigureOut">
              <a:rPr lang="pt-BR"/>
              <a:pPr>
                <a:defRPr/>
              </a:pPr>
              <a:t>03/11/2014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9A37D-01FA-4B8F-B026-3752F435FF6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2407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150AA-B497-48D9-87CD-B02D0BBED17A}" type="datetimeFigureOut">
              <a:rPr lang="pt-BR"/>
              <a:pPr>
                <a:defRPr/>
              </a:pPr>
              <a:t>03/11/2014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6D219-72A5-497F-8CBD-CB22DE59818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962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F26E2-F86E-4D6F-872F-31AFC5D10772}" type="datetimeFigureOut">
              <a:rPr lang="pt-BR"/>
              <a:pPr>
                <a:defRPr/>
              </a:pPr>
              <a:t>03/11/2014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B663-7A8A-4E56-8B07-0592FB97140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4387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6D77B-FAA0-459C-93BE-771F7CB5958E}" type="datetimeFigureOut">
              <a:rPr lang="pt-BR"/>
              <a:pPr>
                <a:defRPr/>
              </a:pPr>
              <a:t>03/11/2014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C6EAF-E5EF-42DC-A3D6-BEF7A539691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5380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CD5B6-9AD9-4CFD-B241-7BB2032C3B20}" type="datetimeFigureOut">
              <a:rPr lang="pt-BR"/>
              <a:pPr>
                <a:defRPr/>
              </a:pPr>
              <a:t>03/11/2014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065C9-F44A-49B3-9AED-22A9928F4E0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696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24F3019-5085-4827-A81B-B62509379FD5}" type="datetimeFigureOut">
              <a:rPr lang="pt-BR"/>
              <a:pPr>
                <a:defRPr/>
              </a:pPr>
              <a:t>03/11/2014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48646CB-8C3D-400C-9E45-5AA7022F50B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rolezzi@usp.b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eoakio.com/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iday.org/million/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scaleofuniverse.com/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6umWxt_oq2c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graphsketch.com/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olframalpha.com/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t.khanacademy.org/math/precalculus/imaginary_complex_precalc/complex_num_precalc/v/complex-number-addition" TargetMode="External"/><Relationship Id="rId2" Type="http://schemas.openxmlformats.org/officeDocument/2006/relationships/hyperlink" Target="https://pt.khanacademy.org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undacaolemann.org.br/khanportugues/matematica/geometria/angulos_e_linhas_de_interseccao/jogo_dos_angulos" TargetMode="External"/><Relationship Id="rId2" Type="http://schemas.openxmlformats.org/officeDocument/2006/relationships/hyperlink" Target="http://www.fundacaolemann.org.br/khanportugue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2.mat.ufrgs.br/edumatec/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matematica.com.br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b="1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b="1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/>
              <a:t>Análise de textos didáticos: sites e programas</a:t>
            </a:r>
            <a:r>
              <a:rPr lang="pt-BR" dirty="0" smtClean="0"/>
              <a:t> </a:t>
            </a:r>
            <a:endParaRPr lang="pt-BR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dirty="0" smtClean="0">
                <a:solidFill>
                  <a:schemeClr val="tx1"/>
                </a:solidFill>
              </a:rPr>
              <a:t>03</a:t>
            </a:r>
            <a:r>
              <a:rPr lang="pt-BR" dirty="0" smtClean="0">
                <a:solidFill>
                  <a:schemeClr val="tx1"/>
                </a:solidFill>
              </a:rPr>
              <a:t>/11/2014</a:t>
            </a:r>
            <a:endParaRPr lang="pt-BR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dirty="0" smtClean="0">
                <a:solidFill>
                  <a:schemeClr val="tx1"/>
                </a:solidFill>
              </a:rPr>
              <a:t>Antonio Carlos Brolezzi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dirty="0" smtClean="0">
              <a:solidFill>
                <a:schemeClr val="tx1"/>
              </a:solidFill>
              <a:hlinkClick r:id="rId2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dirty="0" smtClean="0">
                <a:solidFill>
                  <a:schemeClr val="tx1"/>
                </a:solidFill>
                <a:hlinkClick r:id="rId2"/>
              </a:rPr>
              <a:t>brolezzi@ime.usp.br</a:t>
            </a:r>
            <a:endParaRPr lang="pt-BR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b="1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pt-BR" dirty="0" smtClean="0">
                <a:solidFill>
                  <a:schemeClr val="tx1"/>
                </a:solidFill>
              </a:rPr>
              <a:t>Um portal de professor</a:t>
            </a:r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dirty="0">
              <a:solidFill>
                <a:schemeClr val="tx1"/>
              </a:solidFill>
            </a:endParaRPr>
          </a:p>
          <a:p>
            <a:pPr eaLnBrk="1" hangingPunct="1"/>
            <a:r>
              <a:rPr lang="pt-BR">
                <a:solidFill>
                  <a:schemeClr val="tx1"/>
                </a:solidFill>
                <a:hlinkClick r:id="rId2"/>
              </a:rPr>
              <a:t>http://</a:t>
            </a:r>
            <a:r>
              <a:rPr lang="pt-BR">
                <a:solidFill>
                  <a:schemeClr val="tx1"/>
                </a:solidFill>
                <a:hlinkClick r:id="rId2"/>
              </a:rPr>
              <a:t>www.leoakio.com</a:t>
            </a:r>
            <a:r>
              <a:rPr lang="pt-BR" smtClean="0">
                <a:solidFill>
                  <a:schemeClr val="tx1"/>
                </a:solidFill>
                <a:hlinkClick r:id="rId2"/>
              </a:rPr>
              <a:t>/</a:t>
            </a:r>
            <a:endParaRPr lang="pt-BR" smtClean="0">
              <a:solidFill>
                <a:schemeClr val="tx1"/>
              </a:solidFill>
            </a:endParaRPr>
          </a:p>
          <a:p>
            <a:pPr eaLnBrk="1" hangingPunct="1"/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dirty="0">
              <a:solidFill>
                <a:schemeClr val="tx1"/>
              </a:solidFill>
            </a:endParaRPr>
          </a:p>
          <a:p>
            <a:pPr eaLnBrk="1" hangingPunct="1"/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altLang="pt-BR" dirty="0">
              <a:solidFill>
                <a:schemeClr val="tx1"/>
              </a:solidFill>
            </a:endParaRP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62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pt-BR" dirty="0" smtClean="0">
                <a:solidFill>
                  <a:schemeClr val="tx1"/>
                </a:solidFill>
              </a:rPr>
              <a:t>Página com 1 milhão de dígitos de </a:t>
            </a:r>
            <a:r>
              <a:rPr lang="pt-BR" dirty="0" err="1" smtClean="0">
                <a:solidFill>
                  <a:schemeClr val="tx1"/>
                </a:solidFill>
              </a:rPr>
              <a:t>Pi</a:t>
            </a:r>
            <a:endParaRPr lang="pt-BR" dirty="0">
              <a:solidFill>
                <a:schemeClr val="tx1"/>
              </a:solidFill>
            </a:endParaRPr>
          </a:p>
          <a:p>
            <a:pPr eaLnBrk="1" hangingPunct="1"/>
            <a:endParaRPr lang="pt-BR" dirty="0">
              <a:solidFill>
                <a:schemeClr val="tx1"/>
              </a:solidFill>
            </a:endParaRPr>
          </a:p>
          <a:p>
            <a:pPr eaLnBrk="1" hangingPunct="1"/>
            <a:r>
              <a:rPr lang="pt-BR" dirty="0">
                <a:solidFill>
                  <a:schemeClr val="tx1"/>
                </a:solidFill>
                <a:hlinkClick r:id="rId2"/>
              </a:rPr>
              <a:t>http://www.piday.org/million</a:t>
            </a:r>
            <a:r>
              <a:rPr lang="pt-BR" dirty="0" smtClean="0">
                <a:solidFill>
                  <a:schemeClr val="tx1"/>
                </a:solidFill>
                <a:hlinkClick r:id="rId2"/>
              </a:rPr>
              <a:t>/</a:t>
            </a:r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dirty="0">
              <a:solidFill>
                <a:schemeClr val="tx1"/>
              </a:solidFill>
            </a:endParaRPr>
          </a:p>
          <a:p>
            <a:pPr eaLnBrk="1" hangingPunct="1"/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altLang="pt-BR" dirty="0">
              <a:solidFill>
                <a:schemeClr val="tx1"/>
              </a:solidFill>
            </a:endParaRP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06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pt-BR" dirty="0" smtClean="0">
                <a:solidFill>
                  <a:schemeClr val="tx1"/>
                </a:solidFill>
              </a:rPr>
              <a:t>Para compreender a real escala das coisas (grandes e pequenas)</a:t>
            </a:r>
          </a:p>
          <a:p>
            <a:pPr eaLnBrk="1" hangingPunct="1"/>
            <a:endParaRPr lang="pt-BR" dirty="0">
              <a:solidFill>
                <a:schemeClr val="tx1"/>
              </a:solidFill>
            </a:endParaRPr>
          </a:p>
          <a:p>
            <a:pPr eaLnBrk="1" hangingPunct="1"/>
            <a:endParaRPr lang="pt-BR" dirty="0">
              <a:solidFill>
                <a:schemeClr val="tx1"/>
              </a:solidFill>
            </a:endParaRPr>
          </a:p>
          <a:p>
            <a:pPr eaLnBrk="1" hangingPunct="1"/>
            <a:r>
              <a:rPr lang="pt-BR" dirty="0">
                <a:solidFill>
                  <a:schemeClr val="tx1"/>
                </a:solidFill>
                <a:hlinkClick r:id="rId2"/>
              </a:rPr>
              <a:t>http://scaleofuniverse.com</a:t>
            </a:r>
            <a:r>
              <a:rPr lang="pt-BR" dirty="0" smtClean="0">
                <a:solidFill>
                  <a:schemeClr val="tx1"/>
                </a:solidFill>
                <a:hlinkClick r:id="rId2"/>
              </a:rPr>
              <a:t>/</a:t>
            </a:r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dirty="0">
              <a:solidFill>
                <a:schemeClr val="tx1"/>
              </a:solidFill>
            </a:endParaRPr>
          </a:p>
          <a:p>
            <a:pPr eaLnBrk="1" hangingPunct="1"/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altLang="pt-BR" dirty="0">
              <a:solidFill>
                <a:schemeClr val="tx1"/>
              </a:solidFill>
            </a:endParaRP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12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Text Box 2"/>
          <p:cNvSpPr txBox="1">
            <a:spLocks noChangeArrowheads="1"/>
          </p:cNvSpPr>
          <p:nvPr/>
        </p:nvSpPr>
        <p:spPr bwMode="auto">
          <a:xfrm>
            <a:off x="0" y="1700808"/>
            <a:ext cx="9144000" cy="474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36600" indent="-279400" eaLnBrk="0" hangingPunct="0">
              <a:spcBef>
                <a:spcPct val="20000"/>
              </a:spcBef>
              <a:buFont typeface="Arial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93000"/>
              </a:lnSpc>
              <a:buClr>
                <a:srgbClr val="CCECFF"/>
              </a:buClr>
              <a:buFontTx/>
              <a:buNone/>
            </a:pPr>
            <a:r>
              <a:rPr lang="pt-BR" altLang="pt-BR" dirty="0" smtClean="0"/>
              <a:t>Para sentir a real distância entre os planetas do sistema solar:</a:t>
            </a:r>
          </a:p>
          <a:p>
            <a:pPr algn="ctr" eaLnBrk="1" hangingPunct="1">
              <a:lnSpc>
                <a:spcPct val="93000"/>
              </a:lnSpc>
              <a:buClr>
                <a:srgbClr val="CCECFF"/>
              </a:buClr>
              <a:buFontTx/>
              <a:buNone/>
            </a:pPr>
            <a:endParaRPr lang="pt-BR" altLang="pt-BR" dirty="0" smtClean="0"/>
          </a:p>
          <a:p>
            <a:pPr algn="ctr" eaLnBrk="1" hangingPunct="1">
              <a:lnSpc>
                <a:spcPct val="93000"/>
              </a:lnSpc>
              <a:buClr>
                <a:srgbClr val="CCECFF"/>
              </a:buClr>
              <a:buFontTx/>
              <a:buNone/>
            </a:pPr>
            <a:endParaRPr lang="pt-BR" altLang="pt-BR" dirty="0"/>
          </a:p>
          <a:p>
            <a:pPr algn="ctr" eaLnBrk="1" hangingPunct="1">
              <a:lnSpc>
                <a:spcPct val="93000"/>
              </a:lnSpc>
              <a:buClr>
                <a:srgbClr val="CCECFF"/>
              </a:buClr>
              <a:buFontTx/>
              <a:buNone/>
            </a:pPr>
            <a:endParaRPr lang="pt-BR" altLang="pt-BR" dirty="0" smtClean="0"/>
          </a:p>
          <a:p>
            <a:pPr algn="ctr" eaLnBrk="1" hangingPunct="1">
              <a:lnSpc>
                <a:spcPct val="93000"/>
              </a:lnSpc>
              <a:buClr>
                <a:srgbClr val="CCECFF"/>
              </a:buClr>
              <a:buFontTx/>
              <a:buNone/>
            </a:pPr>
            <a:endParaRPr lang="pt-BR" altLang="pt-BR" dirty="0"/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dirty="0">
                <a:hlinkClick r:id="rId3"/>
              </a:rPr>
              <a:t>https://www.youtube.com/watch?v=6umWxt_oq2c</a:t>
            </a:r>
            <a:endParaRPr lang="pt-BR" altLang="pt-BR" dirty="0"/>
          </a:p>
          <a:p>
            <a:pPr algn="ctr" eaLnBrk="1" hangingPunct="1">
              <a:lnSpc>
                <a:spcPct val="93000"/>
              </a:lnSpc>
              <a:buClr>
                <a:srgbClr val="CCECFF"/>
              </a:buClr>
              <a:buFontTx/>
              <a:buNone/>
            </a:pPr>
            <a:endParaRPr lang="pt-BR" altLang="pt-BR" dirty="0"/>
          </a:p>
          <a:p>
            <a:pPr algn="ctr" eaLnBrk="1" hangingPunct="1">
              <a:lnSpc>
                <a:spcPct val="93000"/>
              </a:lnSpc>
              <a:buClr>
                <a:srgbClr val="CCECFF"/>
              </a:buClr>
              <a:buFontTx/>
              <a:buNone/>
            </a:pPr>
            <a:r>
              <a:rPr lang="pt-BR" altLang="pt-BR" dirty="0"/>
              <a:t> </a:t>
            </a:r>
            <a:endParaRPr lang="en-GB" altLang="pt-BR" sz="3600" dirty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254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r>
              <a:rPr lang="pt-BR" b="1" dirty="0" smtClean="0">
                <a:solidFill>
                  <a:schemeClr val="tx1"/>
                </a:solidFill>
              </a:rPr>
              <a:t>Tecnologias na medida certa</a:t>
            </a:r>
            <a:endParaRPr lang="pt-BR" altLang="pt-BR" b="1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pt-BR" dirty="0" smtClean="0">
                <a:solidFill>
                  <a:schemeClr val="tx1"/>
                </a:solidFill>
              </a:rPr>
              <a:t>O que se ganha com o uso desta ou daquela tecnologia na sala de aula? </a:t>
            </a:r>
          </a:p>
          <a:p>
            <a:pPr algn="l" eaLnBrk="1" hangingPunct="1"/>
            <a:endParaRPr lang="pt-BR" altLang="pt-BR" dirty="0" smtClean="0">
              <a:solidFill>
                <a:schemeClr val="tx1"/>
              </a:solidFill>
            </a:endParaRPr>
          </a:p>
          <a:p>
            <a:pPr algn="l" eaLnBrk="1" hangingPunct="1"/>
            <a:r>
              <a:rPr lang="pt-BR" altLang="pt-BR" dirty="0" smtClean="0">
                <a:solidFill>
                  <a:schemeClr val="tx1"/>
                </a:solidFill>
              </a:rPr>
              <a:t>Possíveis ganhos: </a:t>
            </a:r>
          </a:p>
          <a:p>
            <a:pPr marL="971550" lvl="1" indent="-514350" algn="l" eaLnBrk="1" hangingPunct="1">
              <a:buFont typeface="+mj-lt"/>
              <a:buAutoNum type="arabicPeriod"/>
            </a:pPr>
            <a:r>
              <a:rPr lang="pt-BR" altLang="pt-BR" dirty="0" smtClean="0">
                <a:solidFill>
                  <a:schemeClr val="tx1"/>
                </a:solidFill>
              </a:rPr>
              <a:t>Conteúdo matemático mais rico. </a:t>
            </a:r>
          </a:p>
          <a:p>
            <a:pPr marL="971550" lvl="1" indent="-514350" algn="l" eaLnBrk="1" hangingPunct="1">
              <a:buFont typeface="+mj-lt"/>
              <a:buAutoNum type="arabicPeriod"/>
            </a:pPr>
            <a:r>
              <a:rPr lang="pt-BR" altLang="pt-BR" dirty="0" smtClean="0">
                <a:solidFill>
                  <a:schemeClr val="tx1"/>
                </a:solidFill>
              </a:rPr>
              <a:t>Interesse dos alunos. </a:t>
            </a:r>
          </a:p>
          <a:p>
            <a:pPr marL="971550" lvl="1" indent="-514350" algn="l" eaLnBrk="1" hangingPunct="1">
              <a:buFont typeface="+mj-lt"/>
              <a:buAutoNum type="arabicPeriod"/>
            </a:pPr>
            <a:r>
              <a:rPr lang="pt-BR" altLang="pt-BR" dirty="0" smtClean="0">
                <a:solidFill>
                  <a:schemeClr val="tx1"/>
                </a:solidFill>
              </a:rPr>
              <a:t>Engajamento na tarefa árdua de estudar. </a:t>
            </a:r>
          </a:p>
          <a:p>
            <a:pPr marL="971550" lvl="1" indent="-514350" algn="l" eaLnBrk="1" hangingPunct="1">
              <a:buFont typeface="+mj-lt"/>
              <a:buAutoNum type="arabicPeriod"/>
            </a:pPr>
            <a:r>
              <a:rPr lang="pt-BR" altLang="pt-BR" dirty="0" smtClean="0">
                <a:solidFill>
                  <a:schemeClr val="tx1"/>
                </a:solidFill>
              </a:rPr>
              <a:t>Praticidade, ter tudo na palma da mão. </a:t>
            </a:r>
          </a:p>
          <a:p>
            <a:pPr marL="971550" lvl="1" indent="-514350" algn="l" eaLnBrk="1" hangingPunct="1">
              <a:buFont typeface="+mj-lt"/>
              <a:buAutoNum type="arabicPeriod"/>
            </a:pPr>
            <a:r>
              <a:rPr lang="pt-BR" altLang="pt-BR" dirty="0" smtClean="0">
                <a:solidFill>
                  <a:schemeClr val="tx1"/>
                </a:solidFill>
              </a:rPr>
              <a:t>Agilidade, fazer mais coisas.</a:t>
            </a:r>
          </a:p>
          <a:p>
            <a:pPr marL="971550" lvl="1" indent="-514350" algn="l" eaLnBrk="1" hangingPunct="1">
              <a:buFont typeface="+mj-lt"/>
              <a:buAutoNum type="arabicPeriod"/>
            </a:pPr>
            <a:r>
              <a:rPr lang="pt-BR" altLang="pt-BR" dirty="0" smtClean="0">
                <a:solidFill>
                  <a:schemeClr val="tx1"/>
                </a:solidFill>
              </a:rPr>
              <a:t>Elegância, associar conhecimento com estética.</a:t>
            </a:r>
          </a:p>
          <a:p>
            <a:pPr marL="971550" lvl="1" indent="-514350" algn="l" eaLnBrk="1" hangingPunct="1">
              <a:buFont typeface="+mj-lt"/>
              <a:buAutoNum type="arabicPeriod"/>
            </a:pPr>
            <a:r>
              <a:rPr lang="pt-BR" altLang="pt-BR" dirty="0" smtClean="0">
                <a:solidFill>
                  <a:schemeClr val="tx1"/>
                </a:solidFill>
              </a:rPr>
              <a:t>Tempo, para poder dar conta do recado.</a:t>
            </a: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pt-BR" dirty="0" smtClean="0">
                <a:solidFill>
                  <a:schemeClr val="tx1"/>
                </a:solidFill>
              </a:rPr>
              <a:t>O próprio Google desenha gráficos</a:t>
            </a:r>
            <a:endParaRPr lang="pt-BR" dirty="0">
              <a:solidFill>
                <a:schemeClr val="tx1"/>
              </a:solidFill>
            </a:endParaRPr>
          </a:p>
          <a:p>
            <a:pPr eaLnBrk="1" hangingPunct="1"/>
            <a:endParaRPr lang="pt-BR" dirty="0">
              <a:solidFill>
                <a:schemeClr val="tx1"/>
              </a:solidFill>
            </a:endParaRPr>
          </a:p>
          <a:p>
            <a:pPr eaLnBrk="1" hangingPunct="1"/>
            <a:r>
              <a:rPr lang="pt-BR" dirty="0" smtClean="0">
                <a:solidFill>
                  <a:schemeClr val="tx1"/>
                </a:solidFill>
                <a:hlinkClick r:id="rId2"/>
              </a:rPr>
              <a:t>www.google.com</a:t>
            </a:r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dirty="0">
              <a:solidFill>
                <a:schemeClr val="tx1"/>
              </a:solidFill>
            </a:endParaRPr>
          </a:p>
          <a:p>
            <a:pPr eaLnBrk="1" hangingPunct="1"/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altLang="pt-BR" dirty="0">
              <a:solidFill>
                <a:schemeClr val="tx1"/>
              </a:solidFill>
            </a:endParaRP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20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pt-BR" dirty="0" smtClean="0">
                <a:solidFill>
                  <a:schemeClr val="tx1"/>
                </a:solidFill>
              </a:rPr>
              <a:t>Há diversos programas gráficos online</a:t>
            </a:r>
          </a:p>
          <a:p>
            <a:pPr eaLnBrk="1" hangingPunct="1"/>
            <a:endParaRPr lang="pt-BR" dirty="0">
              <a:solidFill>
                <a:schemeClr val="tx1"/>
              </a:solidFill>
            </a:endParaRPr>
          </a:p>
          <a:p>
            <a:pPr eaLnBrk="1" hangingPunct="1"/>
            <a:endParaRPr lang="pt-BR" dirty="0">
              <a:solidFill>
                <a:schemeClr val="tx1"/>
              </a:solidFill>
            </a:endParaRPr>
          </a:p>
          <a:p>
            <a:pPr eaLnBrk="1" hangingPunct="1"/>
            <a:r>
              <a:rPr lang="pt-BR" dirty="0">
                <a:solidFill>
                  <a:schemeClr val="tx1"/>
                </a:solidFill>
                <a:hlinkClick r:id="rId2"/>
              </a:rPr>
              <a:t>http://graphsketch.com</a:t>
            </a:r>
            <a:r>
              <a:rPr lang="pt-BR" dirty="0" smtClean="0">
                <a:solidFill>
                  <a:schemeClr val="tx1"/>
                </a:solidFill>
                <a:hlinkClick r:id="rId2"/>
              </a:rPr>
              <a:t>/</a:t>
            </a:r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dirty="0">
              <a:solidFill>
                <a:schemeClr val="tx1"/>
              </a:solidFill>
            </a:endParaRPr>
          </a:p>
          <a:p>
            <a:pPr eaLnBrk="1" hangingPunct="1"/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altLang="pt-BR" dirty="0">
              <a:solidFill>
                <a:schemeClr val="tx1"/>
              </a:solidFill>
            </a:endParaRP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18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pt-BR" dirty="0" smtClean="0">
                <a:solidFill>
                  <a:schemeClr val="tx1"/>
                </a:solidFill>
              </a:rPr>
              <a:t>Página para resolver as mais intrincadas dificuldades matemáticas.</a:t>
            </a:r>
          </a:p>
          <a:p>
            <a:pPr eaLnBrk="1" hangingPunct="1"/>
            <a:endParaRPr lang="pt-BR" dirty="0">
              <a:solidFill>
                <a:schemeClr val="tx1"/>
              </a:solidFill>
            </a:endParaRPr>
          </a:p>
          <a:p>
            <a:pPr eaLnBrk="1" hangingPunct="1"/>
            <a:r>
              <a:rPr lang="pt-BR" dirty="0">
                <a:solidFill>
                  <a:schemeClr val="tx1"/>
                </a:solidFill>
                <a:hlinkClick r:id="rId2"/>
              </a:rPr>
              <a:t>https://www.wolframalpha.com</a:t>
            </a:r>
            <a:r>
              <a:rPr lang="pt-BR" dirty="0" smtClean="0">
                <a:solidFill>
                  <a:schemeClr val="tx1"/>
                </a:solidFill>
                <a:hlinkClick r:id="rId2"/>
              </a:rPr>
              <a:t>/</a:t>
            </a:r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dirty="0">
              <a:solidFill>
                <a:schemeClr val="tx1"/>
              </a:solidFill>
            </a:endParaRPr>
          </a:p>
          <a:p>
            <a:pPr eaLnBrk="1" hangingPunct="1"/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altLang="pt-BR" dirty="0">
              <a:solidFill>
                <a:schemeClr val="tx1"/>
              </a:solidFill>
            </a:endParaRP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10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pt-BR" dirty="0" smtClean="0">
                <a:solidFill>
                  <a:schemeClr val="tx1"/>
                </a:solidFill>
              </a:rPr>
              <a:t>Academia Khan: mais de 200 milhões de </a:t>
            </a:r>
            <a:r>
              <a:rPr lang="pt-BR" dirty="0" err="1" smtClean="0">
                <a:solidFill>
                  <a:schemeClr val="tx1"/>
                </a:solidFill>
              </a:rPr>
              <a:t>video</a:t>
            </a:r>
            <a:r>
              <a:rPr lang="pt-BR" dirty="0" smtClean="0">
                <a:solidFill>
                  <a:schemeClr val="tx1"/>
                </a:solidFill>
              </a:rPr>
              <a:t>-aulas </a:t>
            </a:r>
            <a:r>
              <a:rPr lang="pt-BR" dirty="0" err="1" smtClean="0">
                <a:solidFill>
                  <a:schemeClr val="tx1"/>
                </a:solidFill>
              </a:rPr>
              <a:t>gratuítas</a:t>
            </a:r>
            <a:endParaRPr lang="pt-BR" dirty="0">
              <a:solidFill>
                <a:schemeClr val="tx1"/>
              </a:solidFill>
            </a:endParaRPr>
          </a:p>
          <a:p>
            <a:pPr eaLnBrk="1" hangingPunct="1"/>
            <a:endParaRPr lang="pt-BR" dirty="0">
              <a:solidFill>
                <a:schemeClr val="tx1"/>
              </a:solidFill>
            </a:endParaRPr>
          </a:p>
          <a:p>
            <a:pPr eaLnBrk="1" hangingPunct="1"/>
            <a:r>
              <a:rPr lang="pt-BR" dirty="0">
                <a:solidFill>
                  <a:schemeClr val="tx1"/>
                </a:solidFill>
                <a:hlinkClick r:id="rId2"/>
              </a:rPr>
              <a:t>https://pt.khanacademy.org</a:t>
            </a:r>
            <a:r>
              <a:rPr lang="pt-BR" dirty="0" smtClean="0">
                <a:solidFill>
                  <a:schemeClr val="tx1"/>
                </a:solidFill>
                <a:hlinkClick r:id="rId2"/>
              </a:rPr>
              <a:t>/</a:t>
            </a:r>
            <a:endParaRPr lang="pt-BR" dirty="0">
              <a:solidFill>
                <a:schemeClr val="tx1"/>
              </a:solidFill>
            </a:endParaRPr>
          </a:p>
          <a:p>
            <a:pPr eaLnBrk="1" hangingPunct="1"/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pt-BR" dirty="0" smtClean="0">
                <a:solidFill>
                  <a:schemeClr val="tx1"/>
                </a:solidFill>
              </a:rPr>
              <a:t>Exemplo de aula: soma de números complexos</a:t>
            </a:r>
          </a:p>
          <a:p>
            <a:pPr eaLnBrk="1" hangingPunct="1"/>
            <a:r>
              <a:rPr lang="pt-BR" dirty="0">
                <a:solidFill>
                  <a:schemeClr val="tx1"/>
                </a:solidFill>
                <a:hlinkClick r:id="rId3"/>
              </a:rPr>
              <a:t>https://</a:t>
            </a:r>
            <a:r>
              <a:rPr lang="pt-BR" dirty="0" smtClean="0">
                <a:solidFill>
                  <a:schemeClr val="tx1"/>
                </a:solidFill>
                <a:hlinkClick r:id="rId3"/>
              </a:rPr>
              <a:t>pt.khanacademy.org/math/precalculus/imaginary_complex_precalc/complex_num_precalc/v/complex-number-addition</a:t>
            </a:r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dirty="0">
              <a:solidFill>
                <a:schemeClr val="tx1"/>
              </a:solidFill>
            </a:endParaRPr>
          </a:p>
          <a:p>
            <a:pPr eaLnBrk="1" hangingPunct="1"/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altLang="pt-BR" dirty="0">
              <a:solidFill>
                <a:schemeClr val="tx1"/>
              </a:solidFill>
            </a:endParaRP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8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pt-BR" dirty="0" smtClean="0">
                <a:solidFill>
                  <a:schemeClr val="tx1"/>
                </a:solidFill>
              </a:rPr>
              <a:t>Academia Khan: Vídeo-aulas em português</a:t>
            </a:r>
          </a:p>
          <a:p>
            <a:pPr eaLnBrk="1" hangingPunct="1"/>
            <a:endParaRPr lang="pt-BR" dirty="0">
              <a:solidFill>
                <a:schemeClr val="tx1"/>
              </a:solidFill>
            </a:endParaRPr>
          </a:p>
          <a:p>
            <a:pPr eaLnBrk="1" hangingPunct="1"/>
            <a:r>
              <a:rPr lang="pt-BR" dirty="0">
                <a:solidFill>
                  <a:schemeClr val="tx1"/>
                </a:solidFill>
                <a:hlinkClick r:id="rId2"/>
              </a:rPr>
              <a:t>http://www.fundacaolemann.org.br/khanportugues</a:t>
            </a:r>
            <a:r>
              <a:rPr lang="pt-BR" dirty="0" smtClean="0">
                <a:solidFill>
                  <a:schemeClr val="tx1"/>
                </a:solidFill>
                <a:hlinkClick r:id="rId2"/>
              </a:rPr>
              <a:t>/</a:t>
            </a:r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pt-BR" dirty="0" smtClean="0">
                <a:solidFill>
                  <a:schemeClr val="tx1"/>
                </a:solidFill>
              </a:rPr>
              <a:t>Exemplo: jogo dos ângulos</a:t>
            </a:r>
          </a:p>
          <a:p>
            <a:pPr eaLnBrk="1" hangingPunct="1"/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pt-BR" dirty="0" smtClean="0">
                <a:solidFill>
                  <a:schemeClr val="tx1"/>
                </a:solidFill>
                <a:hlinkClick r:id="rId3"/>
              </a:rPr>
              <a:t>http</a:t>
            </a:r>
            <a:r>
              <a:rPr lang="pt-BR" dirty="0">
                <a:solidFill>
                  <a:schemeClr val="tx1"/>
                </a:solidFill>
                <a:hlinkClick r:id="rId3"/>
              </a:rPr>
              <a:t>://www.fundacaolemann.org.br/khanportugues/matematica/geometria/angulos_e_linhas_de_interseccao/jogo_dos_angulos</a:t>
            </a:r>
            <a:endParaRPr lang="pt-BR" dirty="0">
              <a:solidFill>
                <a:schemeClr val="tx1"/>
              </a:solidFill>
            </a:endParaRPr>
          </a:p>
          <a:p>
            <a:pPr eaLnBrk="1" hangingPunct="1"/>
            <a:endParaRPr lang="pt-BR" dirty="0">
              <a:solidFill>
                <a:schemeClr val="tx1"/>
              </a:solidFill>
            </a:endParaRPr>
          </a:p>
          <a:p>
            <a:pPr eaLnBrk="1" hangingPunct="1"/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dirty="0">
              <a:solidFill>
                <a:schemeClr val="tx1"/>
              </a:solidFill>
            </a:endParaRPr>
          </a:p>
          <a:p>
            <a:pPr eaLnBrk="1" hangingPunct="1"/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altLang="pt-BR" dirty="0">
              <a:solidFill>
                <a:schemeClr val="tx1"/>
              </a:solidFill>
            </a:endParaRP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70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pt-BR" dirty="0" smtClean="0">
                <a:solidFill>
                  <a:schemeClr val="tx1"/>
                </a:solidFill>
              </a:rPr>
              <a:t>Uma página com vários recursos digitais para a educação matemática.</a:t>
            </a:r>
          </a:p>
          <a:p>
            <a:pPr eaLnBrk="1" hangingPunct="1"/>
            <a:endParaRPr lang="pt-BR" dirty="0">
              <a:solidFill>
                <a:schemeClr val="tx1"/>
              </a:solidFill>
            </a:endParaRPr>
          </a:p>
          <a:p>
            <a:pPr eaLnBrk="1" hangingPunct="1"/>
            <a:r>
              <a:rPr lang="pt-BR" dirty="0">
                <a:solidFill>
                  <a:schemeClr val="tx1"/>
                </a:solidFill>
                <a:hlinkClick r:id="rId2"/>
              </a:rPr>
              <a:t>http://www2.mat.ufrgs.br/edumatec</a:t>
            </a:r>
            <a:r>
              <a:rPr lang="pt-BR" dirty="0" smtClean="0">
                <a:solidFill>
                  <a:schemeClr val="tx1"/>
                </a:solidFill>
                <a:hlinkClick r:id="rId2"/>
              </a:rPr>
              <a:t>/</a:t>
            </a:r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dirty="0">
              <a:solidFill>
                <a:schemeClr val="tx1"/>
              </a:solidFill>
            </a:endParaRPr>
          </a:p>
          <a:p>
            <a:pPr eaLnBrk="1" hangingPunct="1"/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altLang="pt-BR" dirty="0">
              <a:solidFill>
                <a:schemeClr val="tx1"/>
              </a:solidFill>
            </a:endParaRP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17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pt-BR" dirty="0" smtClean="0">
                <a:solidFill>
                  <a:schemeClr val="tx1"/>
                </a:solidFill>
              </a:rPr>
              <a:t>Um portal comercial</a:t>
            </a:r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dirty="0">
              <a:solidFill>
                <a:schemeClr val="tx1"/>
              </a:solidFill>
            </a:endParaRPr>
          </a:p>
          <a:p>
            <a:pPr eaLnBrk="1" hangingPunct="1"/>
            <a:r>
              <a:rPr lang="pt-BR" dirty="0">
                <a:solidFill>
                  <a:schemeClr val="tx1"/>
                </a:solidFill>
                <a:hlinkClick r:id="rId2"/>
              </a:rPr>
              <a:t>http://www.somatematica.com.br</a:t>
            </a:r>
            <a:r>
              <a:rPr lang="pt-BR" dirty="0" smtClean="0">
                <a:solidFill>
                  <a:schemeClr val="tx1"/>
                </a:solidFill>
                <a:hlinkClick r:id="rId2"/>
              </a:rPr>
              <a:t>/</a:t>
            </a:r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dirty="0">
              <a:solidFill>
                <a:schemeClr val="tx1"/>
              </a:solidFill>
            </a:endParaRPr>
          </a:p>
          <a:p>
            <a:pPr eaLnBrk="1" hangingPunct="1"/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altLang="pt-BR" dirty="0">
              <a:solidFill>
                <a:schemeClr val="tx1"/>
              </a:solidFill>
            </a:endParaRP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00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TC101859861[[fn=Feira de negócios]]</Template>
  <TotalTime>3814</TotalTime>
  <Words>229</Words>
  <Application>Microsoft Office PowerPoint</Application>
  <PresentationFormat>Apresentação na tela (4:3)</PresentationFormat>
  <Paragraphs>117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Brolezzi</dc:creator>
  <cp:lastModifiedBy>Brolezzi</cp:lastModifiedBy>
  <cp:revision>119</cp:revision>
  <dcterms:created xsi:type="dcterms:W3CDTF">2014-03-27T20:02:54Z</dcterms:created>
  <dcterms:modified xsi:type="dcterms:W3CDTF">2014-11-03T08:56:35Z</dcterms:modified>
</cp:coreProperties>
</file>