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365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32" r:id="rId11"/>
    <p:sldId id="333" r:id="rId12"/>
    <p:sldId id="334" r:id="rId13"/>
    <p:sldId id="411" r:id="rId14"/>
    <p:sldId id="413" r:id="rId15"/>
    <p:sldId id="373" r:id="rId16"/>
    <p:sldId id="412" r:id="rId17"/>
    <p:sldId id="375" r:id="rId18"/>
    <p:sldId id="374" r:id="rId19"/>
    <p:sldId id="325" r:id="rId20"/>
    <p:sldId id="328" r:id="rId21"/>
    <p:sldId id="329" r:id="rId22"/>
    <p:sldId id="330" r:id="rId23"/>
    <p:sldId id="331" r:id="rId24"/>
    <p:sldId id="263" r:id="rId25"/>
    <p:sldId id="260" r:id="rId26"/>
    <p:sldId id="265" r:id="rId27"/>
    <p:sldId id="262" r:id="rId28"/>
    <p:sldId id="272" r:id="rId29"/>
    <p:sldId id="273" r:id="rId30"/>
    <p:sldId id="271" r:id="rId31"/>
    <p:sldId id="270" r:id="rId32"/>
    <p:sldId id="269" r:id="rId33"/>
    <p:sldId id="268" r:id="rId34"/>
    <p:sldId id="267" r:id="rId35"/>
    <p:sldId id="266" r:id="rId36"/>
    <p:sldId id="274" r:id="rId37"/>
    <p:sldId id="275" r:id="rId38"/>
    <p:sldId id="276" r:id="rId39"/>
    <p:sldId id="277" r:id="rId40"/>
    <p:sldId id="377" r:id="rId41"/>
    <p:sldId id="376" r:id="rId42"/>
    <p:sldId id="279" r:id="rId43"/>
    <p:sldId id="278" r:id="rId44"/>
    <p:sldId id="280" r:id="rId45"/>
    <p:sldId id="281" r:id="rId46"/>
    <p:sldId id="282" r:id="rId47"/>
    <p:sldId id="283" r:id="rId48"/>
    <p:sldId id="284" r:id="rId49"/>
    <p:sldId id="285" r:id="rId50"/>
    <p:sldId id="336" r:id="rId51"/>
    <p:sldId id="335" r:id="rId52"/>
    <p:sldId id="337" r:id="rId53"/>
    <p:sldId id="340" r:id="rId54"/>
    <p:sldId id="339" r:id="rId55"/>
    <p:sldId id="341" r:id="rId56"/>
    <p:sldId id="342" r:id="rId57"/>
    <p:sldId id="343" r:id="rId58"/>
    <p:sldId id="344" r:id="rId59"/>
    <p:sldId id="379" r:id="rId60"/>
    <p:sldId id="380" r:id="rId61"/>
    <p:sldId id="381" r:id="rId62"/>
    <p:sldId id="382" r:id="rId63"/>
    <p:sldId id="383" r:id="rId64"/>
    <p:sldId id="384" r:id="rId65"/>
    <p:sldId id="385" r:id="rId66"/>
    <p:sldId id="386" r:id="rId67"/>
    <p:sldId id="387" r:id="rId68"/>
    <p:sldId id="388" r:id="rId69"/>
    <p:sldId id="390" r:id="rId70"/>
    <p:sldId id="391" r:id="rId71"/>
    <p:sldId id="392" r:id="rId72"/>
    <p:sldId id="393" r:id="rId73"/>
    <p:sldId id="394" r:id="rId74"/>
    <p:sldId id="395" r:id="rId75"/>
    <p:sldId id="396" r:id="rId76"/>
    <p:sldId id="397" r:id="rId77"/>
    <p:sldId id="398" r:id="rId78"/>
    <p:sldId id="399" r:id="rId79"/>
    <p:sldId id="400" r:id="rId80"/>
    <p:sldId id="401" r:id="rId81"/>
    <p:sldId id="402" r:id="rId82"/>
    <p:sldId id="403" r:id="rId83"/>
    <p:sldId id="404" r:id="rId84"/>
    <p:sldId id="405" r:id="rId85"/>
    <p:sldId id="406" r:id="rId86"/>
    <p:sldId id="408" r:id="rId87"/>
    <p:sldId id="409" r:id="rId88"/>
    <p:sldId id="410" r:id="rId8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76453-0AB8-4175-AC62-F8525488797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0924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F087C-84DD-4E5F-8B7A-05BE77CC2EF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792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ECA9A-E34F-4F00-81EA-6C88ECA7E07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9015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A9EDE-0DF6-44CD-AB52-36EACBFD414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4992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EC4E5-9EAB-4FAF-86D9-873C645EEE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505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CEEDE-B962-47ED-86F7-BD4E72DD5D9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4712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499F6-1623-40F0-A41F-13A4C8FC2A3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27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D7458-AECF-43A7-8E68-81CCFCE596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200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28FFA-2BA3-4C1A-B312-779DB0799E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349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661CF-772C-4F38-83C7-C5C64FBB244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518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26CE4-E0FD-457C-BE47-BC46FC5CB9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339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60C18B-208D-4D14-BBF1-F04CE7921DF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e.usp.br/~brolezzi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hyperlink" Target="mailto:brolezzi@usp.b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36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4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0" y="2420938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b="1">
                <a:latin typeface="Arial" charset="0"/>
              </a:rPr>
              <a:t>Um pouco de história da trigonometria</a:t>
            </a:r>
          </a:p>
          <a:p>
            <a:endParaRPr lang="pt-BR" altLang="pt-BR" b="1">
              <a:latin typeface="Arial" charset="0"/>
            </a:endParaRP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1143000" y="4597400"/>
            <a:ext cx="6934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latin typeface="Arial" charset="0"/>
              </a:rPr>
              <a:t>Professor: Antonio Carlos Brolezzi</a:t>
            </a:r>
          </a:p>
          <a:p>
            <a:pPr algn="ctr">
              <a:spcBef>
                <a:spcPct val="50000"/>
              </a:spcBef>
            </a:pPr>
            <a:r>
              <a:rPr lang="pt-BR" altLang="pt-BR">
                <a:latin typeface="Arial" charset="0"/>
              </a:rPr>
              <a:t>IME/USP</a:t>
            </a:r>
          </a:p>
          <a:p>
            <a:pPr algn="ctr">
              <a:spcBef>
                <a:spcPct val="50000"/>
              </a:spcBef>
            </a:pPr>
            <a:r>
              <a:rPr lang="pt-BR" altLang="pt-BR">
                <a:latin typeface="Arial" charset="0"/>
                <a:hlinkClick r:id="rId3"/>
              </a:rPr>
              <a:t>http://www.ime.usp.br/~brolezzi</a:t>
            </a:r>
            <a:endParaRPr lang="pt-BR" altLang="pt-BR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>
                <a:latin typeface="Arial" charset="0"/>
                <a:hlinkClick r:id="rId4"/>
              </a:rPr>
              <a:t>brolezzi@usp.br</a:t>
            </a:r>
            <a:endParaRPr lang="pt-BR" altLang="pt-BR"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026" descr="Babylon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4572000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1" name="Text Box 1027"/>
          <p:cNvSpPr txBox="1">
            <a:spLocks noChangeArrowheads="1"/>
          </p:cNvSpPr>
          <p:nvPr/>
        </p:nvSpPr>
        <p:spPr bwMode="auto">
          <a:xfrm>
            <a:off x="381000" y="1371600"/>
            <a:ext cx="36576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Fontes principais: tabletas de barro cozido</a:t>
            </a:r>
          </a:p>
          <a:p>
            <a:endParaRPr lang="pt-BR" altLang="pt-BR">
              <a:latin typeface="Arial" charset="0"/>
            </a:endParaRPr>
          </a:p>
          <a:p>
            <a:r>
              <a:rPr lang="pt-BR" altLang="pt-BR">
                <a:latin typeface="Arial" charset="0"/>
              </a:rPr>
              <a:t>Escrita: cuneiforme</a:t>
            </a:r>
          </a:p>
          <a:p>
            <a:endParaRPr lang="pt-BR" altLang="pt-BR">
              <a:latin typeface="Arial" charset="0"/>
            </a:endParaRPr>
          </a:p>
          <a:p>
            <a:r>
              <a:rPr lang="pt-BR" altLang="pt-BR">
                <a:latin typeface="Arial" charset="0"/>
              </a:rPr>
              <a:t>Período: 3500 - 561 aC</a:t>
            </a:r>
          </a:p>
          <a:p>
            <a:endParaRPr lang="pt-BR" altLang="pt-BR">
              <a:latin typeface="Arial" charset="0"/>
            </a:endParaRPr>
          </a:p>
          <a:p>
            <a:r>
              <a:rPr lang="pt-BR" altLang="pt-BR">
                <a:latin typeface="Arial" charset="0"/>
              </a:rPr>
              <a:t>Região: entre os rios Tigres e Eufrates (Oriente Médio)</a:t>
            </a:r>
          </a:p>
          <a:p>
            <a:endParaRPr lang="pt-BR" altLang="pt-BR">
              <a:latin typeface="Arial" charset="0"/>
            </a:endParaRPr>
          </a:p>
          <a:p>
            <a:r>
              <a:rPr lang="pt-BR" altLang="pt-BR">
                <a:latin typeface="Arial" charset="0"/>
              </a:rPr>
              <a:t>Principal cidade-estado:</a:t>
            </a:r>
          </a:p>
          <a:p>
            <a:r>
              <a:rPr lang="pt-BR" altLang="pt-BR">
                <a:latin typeface="Arial" charset="0"/>
              </a:rPr>
              <a:t>Babilônia</a:t>
            </a:r>
            <a:endParaRPr lang="pt-BR" altLang="pt-BR"/>
          </a:p>
        </p:txBody>
      </p:sp>
      <p:sp>
        <p:nvSpPr>
          <p:cNvPr id="99332" name="Text Box 1028"/>
          <p:cNvSpPr txBox="1">
            <a:spLocks noChangeArrowheads="1"/>
          </p:cNvSpPr>
          <p:nvPr/>
        </p:nvSpPr>
        <p:spPr bwMode="auto">
          <a:xfrm>
            <a:off x="304800" y="3810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A linguagem dos ângulos e a astronomia nasceram na Mesopotâmia</a:t>
            </a:r>
          </a:p>
        </p:txBody>
      </p:sp>
      <p:pic>
        <p:nvPicPr>
          <p:cNvPr id="99333" name="Picture 1029" descr="Babylon_Ma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4572000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026"/>
          <p:cNvSpPr txBox="1">
            <a:spLocks noChangeArrowheads="1"/>
          </p:cNvSpPr>
          <p:nvPr/>
        </p:nvSpPr>
        <p:spPr bwMode="auto">
          <a:xfrm>
            <a:off x="4495800" y="5029200"/>
            <a:ext cx="3505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>
                <a:latin typeface="Arial" charset="0"/>
              </a:rPr>
              <a:t>Tableta com numerais cuneiformes babilônios</a:t>
            </a:r>
          </a:p>
          <a:p>
            <a:pPr algn="ctr"/>
            <a:r>
              <a:rPr lang="pt-BR" altLang="pt-BR">
                <a:latin typeface="Arial" charset="0"/>
              </a:rPr>
              <a:t>de 2800 aC</a:t>
            </a:r>
            <a:endParaRPr lang="pt-BR" altLang="pt-BR"/>
          </a:p>
        </p:txBody>
      </p:sp>
      <p:pic>
        <p:nvPicPr>
          <p:cNvPr id="100355" name="Picture 1027" descr="babylonroundtab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09550"/>
            <a:ext cx="5629275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6" name="Text Box 1028"/>
          <p:cNvSpPr txBox="1">
            <a:spLocks noChangeArrowheads="1"/>
          </p:cNvSpPr>
          <p:nvPr/>
        </p:nvSpPr>
        <p:spPr bwMode="auto">
          <a:xfrm>
            <a:off x="609600" y="1149350"/>
            <a:ext cx="31242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A tradução das tabletas cuneiformes teve início em 1870,</a:t>
            </a:r>
          </a:p>
          <a:p>
            <a:r>
              <a:rPr lang="pt-BR" altLang="pt-BR">
                <a:latin typeface="Arial" charset="0"/>
              </a:rPr>
              <a:t> quando se descobriu uma inscrição trilingüe nas encostas do monte Behistun, </a:t>
            </a:r>
          </a:p>
          <a:p>
            <a:r>
              <a:rPr lang="pt-BR" altLang="pt-BR">
                <a:latin typeface="Arial" charset="0"/>
              </a:rPr>
              <a:t>narrando a vitória do rei Dario sobre Cambises.</a:t>
            </a:r>
          </a:p>
        </p:txBody>
      </p:sp>
      <p:sp>
        <p:nvSpPr>
          <p:cNvPr id="100357" name="Text Box 1029"/>
          <p:cNvSpPr txBox="1">
            <a:spLocks noChangeArrowheads="1"/>
          </p:cNvSpPr>
          <p:nvPr/>
        </p:nvSpPr>
        <p:spPr bwMode="auto">
          <a:xfrm>
            <a:off x="4876800" y="5410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1026" descr="Babylonian_tab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35013"/>
            <a:ext cx="3835400" cy="513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9" name="Text Box 1027"/>
          <p:cNvSpPr txBox="1">
            <a:spLocks noChangeArrowheads="1"/>
          </p:cNvSpPr>
          <p:nvPr/>
        </p:nvSpPr>
        <p:spPr bwMode="auto">
          <a:xfrm>
            <a:off x="304800" y="304800"/>
            <a:ext cx="25908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Somente em 1934 Otto Neugebauer decifrou, interpretou e publicou as tabletas matemáticas babilônias.</a:t>
            </a:r>
          </a:p>
        </p:txBody>
      </p:sp>
      <p:pic>
        <p:nvPicPr>
          <p:cNvPr id="101381" name="Picture 1029" descr="neuge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"/>
            <a:ext cx="1905000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1" name="Picture 3" descr="YBC72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013"/>
            <a:ext cx="9144000" cy="640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YBC72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60350"/>
            <a:ext cx="5003800" cy="350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1979613" y="4076700"/>
            <a:ext cx="40830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Um trapézio. </a:t>
            </a:r>
          </a:p>
          <a:p>
            <a:r>
              <a:rPr lang="pt-BR" altLang="pt-BR">
                <a:latin typeface="Arial" charset="0"/>
              </a:rPr>
              <a:t>A base e o lado medem 2,20</a:t>
            </a:r>
          </a:p>
          <a:p>
            <a:r>
              <a:rPr lang="pt-BR" altLang="pt-BR">
                <a:latin typeface="Arial" charset="0"/>
              </a:rPr>
              <a:t>O topo mede 2. </a:t>
            </a:r>
          </a:p>
          <a:p>
            <a:r>
              <a:rPr lang="pt-BR" altLang="pt-BR">
                <a:latin typeface="Arial" charset="0"/>
              </a:rPr>
              <a:t>A área obtida é 5,3,20. </a:t>
            </a:r>
          </a:p>
          <a:p>
            <a:endParaRPr lang="pt-BR" alt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YBC7302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2075"/>
            <a:ext cx="8991600" cy="656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YBC7302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60350"/>
            <a:ext cx="5003800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827088" y="4365625"/>
            <a:ext cx="73374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YBC 7302 um círculo com os números 3, 9 e 45. </a:t>
            </a:r>
          </a:p>
          <a:p>
            <a:r>
              <a:rPr lang="pt-BR" altLang="pt-BR">
                <a:latin typeface="Arial" charset="0"/>
              </a:rPr>
              <a:t>45 representa a área do círculo, e 3 a circunferência.</a:t>
            </a:r>
          </a:p>
          <a:p>
            <a:r>
              <a:rPr lang="pt-BR" altLang="pt-BR">
                <a:latin typeface="Arial" charset="0"/>
              </a:rPr>
              <a:t>Usavam A=5C^2 ou A=C^2/12.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YBC72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43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YBC7289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038"/>
            <a:ext cx="6858000" cy="676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1026" descr="egypt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3702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1027"/>
          <p:cNvSpPr txBox="1">
            <a:spLocks noChangeArrowheads="1"/>
          </p:cNvSpPr>
          <p:nvPr/>
        </p:nvSpPr>
        <p:spPr bwMode="auto">
          <a:xfrm>
            <a:off x="228600" y="1600200"/>
            <a:ext cx="48768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Fontes principais: </a:t>
            </a:r>
          </a:p>
          <a:p>
            <a:endParaRPr lang="pt-BR" altLang="pt-BR">
              <a:latin typeface="Arial" charset="0"/>
            </a:endParaRPr>
          </a:p>
          <a:p>
            <a:pPr>
              <a:buFontTx/>
              <a:buChar char="•"/>
            </a:pPr>
            <a:r>
              <a:rPr lang="pt-BR" altLang="pt-BR">
                <a:latin typeface="Arial" charset="0"/>
              </a:rPr>
              <a:t>  inscrições em monumentos;</a:t>
            </a:r>
          </a:p>
          <a:p>
            <a:pPr>
              <a:buFontTx/>
              <a:buChar char="•"/>
            </a:pPr>
            <a:r>
              <a:rPr lang="pt-BR" altLang="pt-BR">
                <a:latin typeface="Arial" charset="0"/>
              </a:rPr>
              <a:t>  inscrições em objetos;</a:t>
            </a:r>
          </a:p>
          <a:p>
            <a:pPr>
              <a:buFontTx/>
              <a:buChar char="•"/>
            </a:pPr>
            <a:r>
              <a:rPr lang="pt-BR" altLang="pt-BR">
                <a:latin typeface="Arial" charset="0"/>
              </a:rPr>
              <a:t>  papiros. </a:t>
            </a:r>
          </a:p>
          <a:p>
            <a:endParaRPr lang="pt-BR" altLang="pt-BR">
              <a:latin typeface="Arial" charset="0"/>
            </a:endParaRPr>
          </a:p>
          <a:p>
            <a:r>
              <a:rPr lang="pt-BR" altLang="pt-BR">
                <a:latin typeface="Arial" charset="0"/>
              </a:rPr>
              <a:t>Escrita principal: hieróglifos</a:t>
            </a:r>
          </a:p>
          <a:p>
            <a:endParaRPr lang="pt-BR" altLang="pt-BR">
              <a:latin typeface="Arial" charset="0"/>
            </a:endParaRPr>
          </a:p>
          <a:p>
            <a:r>
              <a:rPr lang="pt-BR" altLang="pt-BR">
                <a:latin typeface="Arial" charset="0"/>
              </a:rPr>
              <a:t>Período imperial: 2800 - 715 aC</a:t>
            </a:r>
          </a:p>
          <a:p>
            <a:endParaRPr lang="pt-BR" altLang="pt-BR">
              <a:latin typeface="Arial" charset="0"/>
            </a:endParaRPr>
          </a:p>
          <a:p>
            <a:r>
              <a:rPr lang="pt-BR" altLang="pt-BR">
                <a:latin typeface="Arial" charset="0"/>
              </a:rPr>
              <a:t>Região: litoral mediterrâneo da África</a:t>
            </a:r>
          </a:p>
        </p:txBody>
      </p:sp>
      <p:sp>
        <p:nvSpPr>
          <p:cNvPr id="92164" name="Text Box 1028"/>
          <p:cNvSpPr txBox="1">
            <a:spLocks noChangeArrowheads="1"/>
          </p:cNvSpPr>
          <p:nvPr/>
        </p:nvSpPr>
        <p:spPr bwMode="auto">
          <a:xfrm>
            <a:off x="304800" y="457200"/>
            <a:ext cx="4511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Fontes da História da Matemática do Egito Antigo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3" descr="hubble deep 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0"/>
            <a:ext cx="6154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0" y="1184275"/>
            <a:ext cx="29718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/>
              <a:t>Os povos da Antiguidade admiravam o céu, seus mistérios e sua influência na vida - clima, colheitas, estações do ano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1026"/>
          <p:cNvSpPr txBox="1">
            <a:spLocks noChangeArrowheads="1"/>
          </p:cNvSpPr>
          <p:nvPr/>
        </p:nvSpPr>
        <p:spPr bwMode="auto">
          <a:xfrm>
            <a:off x="1524000" y="1066800"/>
            <a:ext cx="5959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b="1">
                <a:latin typeface="Arial" charset="0"/>
              </a:rPr>
              <a:t>Gravura em um cetro real egípcio:</a:t>
            </a:r>
            <a:endParaRPr lang="pt-BR" altLang="pt-BR"/>
          </a:p>
        </p:txBody>
      </p:sp>
      <p:pic>
        <p:nvPicPr>
          <p:cNvPr id="95235" name="Picture 1027" descr="egipcios gue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81188"/>
            <a:ext cx="7620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6" name="Text Box 1028"/>
          <p:cNvSpPr txBox="1">
            <a:spLocks noChangeArrowheads="1"/>
          </p:cNvSpPr>
          <p:nvPr/>
        </p:nvSpPr>
        <p:spPr bwMode="auto">
          <a:xfrm>
            <a:off x="3086100" y="5181600"/>
            <a:ext cx="311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chemeClr val="accent2"/>
                </a:solidFill>
                <a:latin typeface="Arial" charset="0"/>
              </a:rPr>
              <a:t>120.000 prisioneiros</a:t>
            </a:r>
            <a:endParaRPr lang="pt-BR" altLang="pt-BR">
              <a:solidFill>
                <a:schemeClr val="accent2"/>
              </a:solidFill>
            </a:endParaRPr>
          </a:p>
        </p:txBody>
      </p:sp>
      <p:sp>
        <p:nvSpPr>
          <p:cNvPr id="95237" name="Text Box 1029"/>
          <p:cNvSpPr txBox="1">
            <a:spLocks noChangeArrowheads="1"/>
          </p:cNvSpPr>
          <p:nvPr/>
        </p:nvSpPr>
        <p:spPr bwMode="auto">
          <a:xfrm>
            <a:off x="2417763" y="5791200"/>
            <a:ext cx="4710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FF9933"/>
                </a:solidFill>
                <a:latin typeface="Arial" charset="0"/>
              </a:rPr>
              <a:t>1.422.000 cabras capturadas (!)</a:t>
            </a:r>
          </a:p>
        </p:txBody>
      </p:sp>
      <p:pic>
        <p:nvPicPr>
          <p:cNvPr id="95238" name="Picture 1030" descr="egipcios guerr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81188"/>
            <a:ext cx="7620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9" name="Picture 1031" descr="egipcios guerra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81188"/>
            <a:ext cx="7620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build="p" autoUpdateAnimBg="0"/>
      <p:bldP spid="9523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026" descr="Egypt Moscow_papy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4572000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9" name="Text Box 1027"/>
          <p:cNvSpPr txBox="1">
            <a:spLocks noChangeArrowheads="1"/>
          </p:cNvSpPr>
          <p:nvPr/>
        </p:nvSpPr>
        <p:spPr bwMode="auto">
          <a:xfrm>
            <a:off x="2174875" y="395288"/>
            <a:ext cx="4759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>
                <a:latin typeface="Arial" charset="0"/>
              </a:rPr>
              <a:t>Trecho do Papiro de Moscou</a:t>
            </a:r>
          </a:p>
        </p:txBody>
      </p:sp>
      <p:sp>
        <p:nvSpPr>
          <p:cNvPr id="96260" name="Text Box 1028"/>
          <p:cNvSpPr txBox="1">
            <a:spLocks noChangeArrowheads="1"/>
          </p:cNvSpPr>
          <p:nvPr/>
        </p:nvSpPr>
        <p:spPr bwMode="auto">
          <a:xfrm>
            <a:off x="1066800" y="5410200"/>
            <a:ext cx="731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>
                <a:latin typeface="Arial" charset="0"/>
              </a:rPr>
              <a:t>Problema do cálculo do volume de um tronco de pirâmide de base quadrada</a:t>
            </a:r>
            <a:r>
              <a:rPr lang="pt-BR" altLang="pt-BR"/>
              <a:t>.</a:t>
            </a:r>
          </a:p>
        </p:txBody>
      </p:sp>
      <p:sp>
        <p:nvSpPr>
          <p:cNvPr id="96261" name="Text Box 1029"/>
          <p:cNvSpPr txBox="1">
            <a:spLocks noChangeArrowheads="1"/>
          </p:cNvSpPr>
          <p:nvPr/>
        </p:nvSpPr>
        <p:spPr bwMode="auto">
          <a:xfrm>
            <a:off x="6003925" y="498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026" descr="Champol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942975"/>
            <a:ext cx="3457575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3" name="Text Box 1027"/>
          <p:cNvSpPr txBox="1">
            <a:spLocks noChangeArrowheads="1"/>
          </p:cNvSpPr>
          <p:nvPr/>
        </p:nvSpPr>
        <p:spPr bwMode="auto">
          <a:xfrm>
            <a:off x="2219325" y="304800"/>
            <a:ext cx="494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latin typeface="Arial" charset="0"/>
              </a:rPr>
              <a:t>Decifrador dos hieróglifos egípcios:</a:t>
            </a:r>
          </a:p>
        </p:txBody>
      </p:sp>
      <p:sp>
        <p:nvSpPr>
          <p:cNvPr id="97284" name="Text Box 1028"/>
          <p:cNvSpPr txBox="1">
            <a:spLocks noChangeArrowheads="1"/>
          </p:cNvSpPr>
          <p:nvPr/>
        </p:nvSpPr>
        <p:spPr bwMode="auto">
          <a:xfrm>
            <a:off x="1441450" y="4876800"/>
            <a:ext cx="65595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latin typeface="Arial" charset="0"/>
              </a:rPr>
              <a:t>Jean-François Champollion</a:t>
            </a:r>
          </a:p>
          <a:p>
            <a:pPr algn="ctr"/>
            <a:r>
              <a:rPr lang="pt-BR" altLang="pt-BR">
                <a:latin typeface="Arial" charset="0"/>
              </a:rPr>
              <a:t> (1790-1832 França) </a:t>
            </a:r>
          </a:p>
          <a:p>
            <a:pPr algn="ctr"/>
            <a:r>
              <a:rPr lang="pt-BR" altLang="pt-BR">
                <a:latin typeface="Arial" charset="0"/>
              </a:rPr>
              <a:t>Professor de História</a:t>
            </a:r>
          </a:p>
          <a:p>
            <a:pPr algn="ctr"/>
            <a:r>
              <a:rPr lang="pt-BR" altLang="pt-BR">
                <a:latin typeface="Arial" charset="0"/>
              </a:rPr>
              <a:t>Começou a estudar os hieróglifos com 17 anos</a:t>
            </a:r>
          </a:p>
        </p:txBody>
      </p:sp>
      <p:sp>
        <p:nvSpPr>
          <p:cNvPr id="97285" name="Text Box 1029"/>
          <p:cNvSpPr txBox="1">
            <a:spLocks noChangeArrowheads="1"/>
          </p:cNvSpPr>
          <p:nvPr/>
        </p:nvSpPr>
        <p:spPr bwMode="auto">
          <a:xfrm>
            <a:off x="1050925" y="2479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1026" descr="Pedra de Roset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28600"/>
            <a:ext cx="423862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7" name="Text Box 1027"/>
          <p:cNvSpPr txBox="1">
            <a:spLocks noChangeArrowheads="1"/>
          </p:cNvSpPr>
          <p:nvPr/>
        </p:nvSpPr>
        <p:spPr bwMode="auto">
          <a:xfrm>
            <a:off x="152400" y="2286000"/>
            <a:ext cx="4267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Um mesmo texto em três escritas diferentes: hieróglifa em cima, demótica no meio e grega em baixo.</a:t>
            </a:r>
          </a:p>
          <a:p>
            <a:r>
              <a:rPr lang="pt-BR" altLang="pt-BR">
                <a:latin typeface="Arial" charset="0"/>
              </a:rPr>
              <a:t>Datada de 196 aC</a:t>
            </a:r>
          </a:p>
        </p:txBody>
      </p:sp>
      <p:sp>
        <p:nvSpPr>
          <p:cNvPr id="98308" name="Text Box 1028"/>
          <p:cNvSpPr txBox="1">
            <a:spLocks noChangeArrowheads="1"/>
          </p:cNvSpPr>
          <p:nvPr/>
        </p:nvSpPr>
        <p:spPr bwMode="auto">
          <a:xfrm>
            <a:off x="152400" y="1143000"/>
            <a:ext cx="441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800">
                <a:latin typeface="Arial" charset="0"/>
              </a:rPr>
              <a:t>Chave para a decifração dos hieróglifos egípcios</a:t>
            </a:r>
            <a:r>
              <a:rPr lang="pt-BR" altLang="pt-BR" sz="2800" b="1">
                <a:latin typeface="Arial" charset="0"/>
              </a:rPr>
              <a:t> </a:t>
            </a:r>
            <a:endParaRPr lang="pt-BR" altLang="pt-BR"/>
          </a:p>
        </p:txBody>
      </p:sp>
      <p:sp>
        <p:nvSpPr>
          <p:cNvPr id="98309" name="Text Box 1029"/>
          <p:cNvSpPr txBox="1">
            <a:spLocks noChangeArrowheads="1"/>
          </p:cNvSpPr>
          <p:nvPr/>
        </p:nvSpPr>
        <p:spPr bwMode="auto">
          <a:xfrm>
            <a:off x="838200" y="457200"/>
            <a:ext cx="2857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>
                <a:latin typeface="Arial" charset="0"/>
              </a:rPr>
              <a:t>Pedra de Roseta</a:t>
            </a:r>
            <a:endParaRPr lang="pt-BR" altLang="pt-BR"/>
          </a:p>
        </p:txBody>
      </p:sp>
      <p:sp>
        <p:nvSpPr>
          <p:cNvPr id="98310" name="Text Box 1030"/>
          <p:cNvSpPr txBox="1">
            <a:spLocks noChangeArrowheads="1"/>
          </p:cNvSpPr>
          <p:nvPr/>
        </p:nvSpPr>
        <p:spPr bwMode="auto">
          <a:xfrm>
            <a:off x="136525" y="4254500"/>
            <a:ext cx="48926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Encontrada por um soldado de Napoleão em 1799</a:t>
            </a:r>
          </a:p>
          <a:p>
            <a:r>
              <a:rPr lang="pt-BR" altLang="pt-BR">
                <a:latin typeface="Arial" charset="0"/>
              </a:rPr>
              <a:t>Entregue pela França ao Museu Britânico em 1801</a:t>
            </a:r>
          </a:p>
          <a:p>
            <a:r>
              <a:rPr lang="pt-BR" altLang="pt-BR">
                <a:latin typeface="Arial" charset="0"/>
              </a:rPr>
              <a:t>Champolion a traduziu em 1820,</a:t>
            </a:r>
          </a:p>
          <a:p>
            <a:r>
              <a:rPr lang="pt-BR" altLang="pt-BR">
                <a:latin typeface="Arial" charset="0"/>
              </a:rPr>
              <a:t>após 12 anos de pesquisa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/>
      <p:bldP spid="98308" grpId="0" build="p" autoUpdateAnimBg="0"/>
      <p:bldP spid="98309" grpId="0" autoUpdateAnimBg="0"/>
      <p:bldP spid="98310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eq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382000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8524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Os egípcios conheciam a relação entre a sombra e o gnomon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49250" y="6096000"/>
            <a:ext cx="8794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Mas tratava-se de um conhecimento prático, não demonstrativo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ogioegip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9225"/>
            <a:ext cx="9144000" cy="401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logiodes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263"/>
            <a:ext cx="9144000" cy="51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971675" y="152400"/>
            <a:ext cx="442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Modelo do Relógio de Sol Egípcio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ranspho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7086600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076950" y="4419600"/>
            <a:ext cx="3067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(“ponteiro” em grego)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squemadasho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5050"/>
            <a:ext cx="9144000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09600" y="304800"/>
            <a:ext cx="7483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O princípio do relógio de sol supõe uma divisão da inclinação da sombra em intervalos de 15</a:t>
            </a:r>
            <a:r>
              <a:rPr lang="pt-BR" altLang="pt-BR" baseline="30000">
                <a:latin typeface="Arial" charset="0"/>
              </a:rPr>
              <a:t>o</a:t>
            </a:r>
            <a:r>
              <a:rPr lang="pt-BR" altLang="pt-BR">
                <a:latin typeface="Arial" charset="0"/>
              </a:rPr>
              <a:t> 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241925" y="1717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724400" y="1371600"/>
            <a:ext cx="411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CC’ é uma linha paralela ao eixo de rotação da Terra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724400" y="2149475"/>
            <a:ext cx="4114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O ângulo entre os planos CNC’, CMC’, CLC’ etc é de 360</a:t>
            </a:r>
            <a:r>
              <a:rPr lang="pt-BR" altLang="pt-BR" baseline="30000">
                <a:latin typeface="Arial" charset="0"/>
              </a:rPr>
              <a:t>o</a:t>
            </a:r>
            <a:r>
              <a:rPr lang="pt-BR" altLang="pt-BR">
                <a:latin typeface="Arial" charset="0"/>
              </a:rPr>
              <a:t>/24, isto é, 15</a:t>
            </a:r>
            <a:r>
              <a:rPr lang="pt-BR" altLang="pt-BR" baseline="30000">
                <a:latin typeface="Arial" charset="0"/>
              </a:rPr>
              <a:t>o</a:t>
            </a:r>
            <a:endParaRPr lang="pt-BR" alt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  <p:bldP spid="37893" grpId="0" autoUpdateAnimBg="0"/>
      <p:bldP spid="3789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304800" y="4876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flipV="1">
            <a:off x="304800" y="2133600"/>
            <a:ext cx="84582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8763000" y="21336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H="1">
            <a:off x="5791200" y="2133600"/>
            <a:ext cx="29718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V="1">
            <a:off x="7010400" y="2133600"/>
            <a:ext cx="17526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V="1">
            <a:off x="3048000" y="2133600"/>
            <a:ext cx="57150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7334250" y="4383088"/>
            <a:ext cx="63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60</a:t>
            </a:r>
            <a:r>
              <a:rPr lang="pt-BR" altLang="pt-BR" baseline="30000">
                <a:latin typeface="Arial" charset="0"/>
              </a:rPr>
              <a:t>o</a:t>
            </a:r>
            <a:endParaRPr lang="pt-BR" altLang="pt-BR">
              <a:latin typeface="Arial" charset="0"/>
            </a:endParaRP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6248400" y="4341813"/>
            <a:ext cx="63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45</a:t>
            </a:r>
            <a:r>
              <a:rPr lang="pt-BR" altLang="pt-BR" baseline="30000">
                <a:latin typeface="Arial" charset="0"/>
              </a:rPr>
              <a:t>o</a:t>
            </a:r>
            <a:endParaRPr lang="pt-BR" altLang="pt-BR">
              <a:latin typeface="Arial" charset="0"/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962400" y="4341813"/>
            <a:ext cx="63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30</a:t>
            </a:r>
            <a:r>
              <a:rPr lang="pt-BR" altLang="pt-BR" baseline="30000">
                <a:latin typeface="Arial" charset="0"/>
              </a:rPr>
              <a:t>o</a:t>
            </a:r>
            <a:endParaRPr lang="pt-BR" altLang="pt-BR">
              <a:latin typeface="Arial" charset="0"/>
            </a:endParaRP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1524000" y="4418013"/>
            <a:ext cx="63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15</a:t>
            </a:r>
            <a:r>
              <a:rPr lang="pt-BR" altLang="pt-BR" baseline="30000">
                <a:latin typeface="Arial" charset="0"/>
              </a:rPr>
              <a:t>o</a:t>
            </a:r>
            <a:endParaRPr lang="pt-BR" altLang="pt-BR">
              <a:latin typeface="Arial" charset="0"/>
            </a:endParaRPr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 flipV="1">
            <a:off x="7848600" y="2133600"/>
            <a:ext cx="9144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8077200" y="4341813"/>
            <a:ext cx="63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75</a:t>
            </a:r>
            <a:r>
              <a:rPr lang="pt-BR" altLang="pt-BR" baseline="30000">
                <a:latin typeface="Arial" charset="0"/>
              </a:rPr>
              <a:t>o</a:t>
            </a:r>
            <a:endParaRPr lang="pt-BR" altLang="pt-BR">
              <a:latin typeface="Arial" charset="0"/>
            </a:endParaRPr>
          </a:p>
        </p:txBody>
      </p:sp>
      <p:sp>
        <p:nvSpPr>
          <p:cNvPr id="38927" name="Freeform 15"/>
          <p:cNvSpPr>
            <a:spLocks/>
          </p:cNvSpPr>
          <p:nvPr/>
        </p:nvSpPr>
        <p:spPr bwMode="auto">
          <a:xfrm>
            <a:off x="1219200" y="4572000"/>
            <a:ext cx="165100" cy="304800"/>
          </a:xfrm>
          <a:custGeom>
            <a:avLst/>
            <a:gdLst>
              <a:gd name="T0" fmla="*/ 0 w 104"/>
              <a:gd name="T1" fmla="*/ 0 h 192"/>
              <a:gd name="T2" fmla="*/ 96 w 104"/>
              <a:gd name="T3" fmla="*/ 96 h 192"/>
              <a:gd name="T4" fmla="*/ 48 w 10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192">
                <a:moveTo>
                  <a:pt x="0" y="0"/>
                </a:moveTo>
                <a:cubicBezTo>
                  <a:pt x="44" y="32"/>
                  <a:pt x="88" y="64"/>
                  <a:pt x="96" y="96"/>
                </a:cubicBezTo>
                <a:cubicBezTo>
                  <a:pt x="104" y="128"/>
                  <a:pt x="76" y="160"/>
                  <a:pt x="48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928" name="Freeform 16"/>
          <p:cNvSpPr>
            <a:spLocks/>
          </p:cNvSpPr>
          <p:nvPr/>
        </p:nvSpPr>
        <p:spPr bwMode="auto">
          <a:xfrm>
            <a:off x="3733800" y="4572000"/>
            <a:ext cx="165100" cy="304800"/>
          </a:xfrm>
          <a:custGeom>
            <a:avLst/>
            <a:gdLst>
              <a:gd name="T0" fmla="*/ 0 w 104"/>
              <a:gd name="T1" fmla="*/ 0 h 192"/>
              <a:gd name="T2" fmla="*/ 96 w 104"/>
              <a:gd name="T3" fmla="*/ 96 h 192"/>
              <a:gd name="T4" fmla="*/ 48 w 10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192">
                <a:moveTo>
                  <a:pt x="0" y="0"/>
                </a:moveTo>
                <a:cubicBezTo>
                  <a:pt x="44" y="32"/>
                  <a:pt x="88" y="64"/>
                  <a:pt x="96" y="96"/>
                </a:cubicBezTo>
                <a:cubicBezTo>
                  <a:pt x="104" y="128"/>
                  <a:pt x="76" y="160"/>
                  <a:pt x="48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929" name="Freeform 17"/>
          <p:cNvSpPr>
            <a:spLocks/>
          </p:cNvSpPr>
          <p:nvPr/>
        </p:nvSpPr>
        <p:spPr bwMode="auto">
          <a:xfrm>
            <a:off x="6096000" y="4572000"/>
            <a:ext cx="152400" cy="304800"/>
          </a:xfrm>
          <a:custGeom>
            <a:avLst/>
            <a:gdLst>
              <a:gd name="T0" fmla="*/ 0 w 104"/>
              <a:gd name="T1" fmla="*/ 0 h 192"/>
              <a:gd name="T2" fmla="*/ 96 w 104"/>
              <a:gd name="T3" fmla="*/ 96 h 192"/>
              <a:gd name="T4" fmla="*/ 48 w 10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192">
                <a:moveTo>
                  <a:pt x="0" y="0"/>
                </a:moveTo>
                <a:cubicBezTo>
                  <a:pt x="44" y="32"/>
                  <a:pt x="88" y="64"/>
                  <a:pt x="96" y="96"/>
                </a:cubicBezTo>
                <a:cubicBezTo>
                  <a:pt x="104" y="128"/>
                  <a:pt x="76" y="160"/>
                  <a:pt x="48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930" name="Freeform 18"/>
          <p:cNvSpPr>
            <a:spLocks/>
          </p:cNvSpPr>
          <p:nvPr/>
        </p:nvSpPr>
        <p:spPr bwMode="auto">
          <a:xfrm>
            <a:off x="7162800" y="4648200"/>
            <a:ext cx="76200" cy="228600"/>
          </a:xfrm>
          <a:custGeom>
            <a:avLst/>
            <a:gdLst>
              <a:gd name="T0" fmla="*/ 0 w 104"/>
              <a:gd name="T1" fmla="*/ 0 h 192"/>
              <a:gd name="T2" fmla="*/ 96 w 104"/>
              <a:gd name="T3" fmla="*/ 96 h 192"/>
              <a:gd name="T4" fmla="*/ 48 w 10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192">
                <a:moveTo>
                  <a:pt x="0" y="0"/>
                </a:moveTo>
                <a:cubicBezTo>
                  <a:pt x="44" y="32"/>
                  <a:pt x="88" y="64"/>
                  <a:pt x="96" y="96"/>
                </a:cubicBezTo>
                <a:cubicBezTo>
                  <a:pt x="104" y="128"/>
                  <a:pt x="76" y="160"/>
                  <a:pt x="48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931" name="Freeform 19"/>
          <p:cNvSpPr>
            <a:spLocks/>
          </p:cNvSpPr>
          <p:nvPr/>
        </p:nvSpPr>
        <p:spPr bwMode="auto">
          <a:xfrm>
            <a:off x="7924800" y="4648200"/>
            <a:ext cx="76200" cy="228600"/>
          </a:xfrm>
          <a:custGeom>
            <a:avLst/>
            <a:gdLst>
              <a:gd name="T0" fmla="*/ 0 w 104"/>
              <a:gd name="T1" fmla="*/ 0 h 192"/>
              <a:gd name="T2" fmla="*/ 96 w 104"/>
              <a:gd name="T3" fmla="*/ 96 h 192"/>
              <a:gd name="T4" fmla="*/ 48 w 10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192">
                <a:moveTo>
                  <a:pt x="0" y="0"/>
                </a:moveTo>
                <a:cubicBezTo>
                  <a:pt x="44" y="32"/>
                  <a:pt x="88" y="64"/>
                  <a:pt x="96" y="96"/>
                </a:cubicBezTo>
                <a:cubicBezTo>
                  <a:pt x="104" y="128"/>
                  <a:pt x="76" y="160"/>
                  <a:pt x="48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746125" y="1030288"/>
            <a:ext cx="61547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Triângulos retângulos com ângulos notáveis</a:t>
            </a:r>
          </a:p>
          <a:p>
            <a:r>
              <a:rPr lang="pt-BR" altLang="pt-BR">
                <a:latin typeface="Arial" charset="0"/>
              </a:rPr>
              <a:t>(“triângulos das horas”)</a:t>
            </a: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8747125" y="31638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1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762000" y="5638800"/>
            <a:ext cx="7569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200">
                <a:latin typeface="Arial" charset="0"/>
              </a:rPr>
              <a:t>Vamos calcular a relação entre os lados desses triângulos?</a:t>
            </a:r>
            <a:endParaRPr lang="pt-BR" altLang="pt-BR">
              <a:latin typeface="Arial" charset="0"/>
            </a:endParaRPr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>
            <a:off x="8686800" y="4800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18" grpId="0" animBg="1"/>
      <p:bldP spid="38919" grpId="0" animBg="1"/>
      <p:bldP spid="38920" grpId="0" animBg="1"/>
      <p:bldP spid="38921" grpId="0" autoUpdateAnimBg="0"/>
      <p:bldP spid="38922" grpId="0" autoUpdateAnimBg="0"/>
      <p:bldP spid="38923" grpId="0" autoUpdateAnimBg="0"/>
      <p:bldP spid="38924" grpId="0" autoUpdateAnimBg="0"/>
      <p:bldP spid="38925" grpId="0" animBg="1"/>
      <p:bldP spid="38926" grpId="0" autoUpdateAnimBg="0"/>
      <p:bldP spid="38927" grpId="0" animBg="1"/>
      <p:bldP spid="38928" grpId="0" animBg="1"/>
      <p:bldP spid="38929" grpId="0" animBg="1"/>
      <p:bldP spid="38930" grpId="0" animBg="1"/>
      <p:bldP spid="38931" grpId="0" animBg="1"/>
      <p:bldP spid="38933" grpId="0" autoUpdateAnimBg="0"/>
      <p:bldP spid="38934" grpId="0" autoUpdateAnimBg="0"/>
      <p:bldP spid="389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0" y="1184275"/>
            <a:ext cx="2971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/>
              <a:t>A Matemática foi criada em grande parte para entender e tentar acessar os segredos do Universo</a:t>
            </a:r>
          </a:p>
        </p:txBody>
      </p:sp>
      <p:pic>
        <p:nvPicPr>
          <p:cNvPr id="135172" name="Picture 4" descr="hst_ngc4414_99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0"/>
            <a:ext cx="614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1905000" y="1447800"/>
            <a:ext cx="4876800" cy="472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1905000" y="3810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3124200" y="1752600"/>
            <a:ext cx="24384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3124200" y="1752600"/>
            <a:ext cx="24384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3962400" y="3429000"/>
            <a:ext cx="7620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4343400" y="14478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2286000" y="2590800"/>
            <a:ext cx="41910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V="1">
            <a:off x="2209800" y="2667000"/>
            <a:ext cx="42672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2667000" y="2057400"/>
            <a:ext cx="33528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1981200" y="3200400"/>
            <a:ext cx="4724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V="1">
            <a:off x="1981200" y="3200400"/>
            <a:ext cx="4724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V="1">
            <a:off x="2590800" y="2133600"/>
            <a:ext cx="350520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657600" y="1524000"/>
            <a:ext cx="137160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V="1">
            <a:off x="3657600" y="1524000"/>
            <a:ext cx="137160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6781800" y="2895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7h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038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12h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6934200" y="3505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6h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4876800" y="990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11h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5562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10h</a:t>
            </a: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6248400" y="1676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9h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6629400" y="2286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8h</a:t>
            </a: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609600" y="304800"/>
            <a:ext cx="7483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Cada ângulo notável pode ser associado a uma hora do 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0" grpId="0" autoUpdateAnimBg="0"/>
      <p:bldP spid="36881" grpId="0" autoUpdateAnimBg="0"/>
      <p:bldP spid="36882" grpId="0" autoUpdateAnimBg="0"/>
      <p:bldP spid="36883" grpId="0" autoUpdateAnimBg="0"/>
      <p:bldP spid="36884" grpId="0" autoUpdateAnimBg="0"/>
      <p:bldP spid="36885" grpId="0" autoUpdateAnimBg="0"/>
      <p:bldP spid="3688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2"/>
          <p:cNvSpPr>
            <a:spLocks noChangeArrowheads="1"/>
          </p:cNvSpPr>
          <p:nvPr/>
        </p:nvSpPr>
        <p:spPr bwMode="auto">
          <a:xfrm>
            <a:off x="1905000" y="1447800"/>
            <a:ext cx="4876800" cy="472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1905000" y="3810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124200" y="1752600"/>
            <a:ext cx="24384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V="1">
            <a:off x="3124200" y="1752600"/>
            <a:ext cx="24384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3962400" y="3429000"/>
            <a:ext cx="7620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4343400" y="14478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2286000" y="2590800"/>
            <a:ext cx="41910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V="1">
            <a:off x="2209800" y="2667000"/>
            <a:ext cx="42672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2667000" y="2057400"/>
            <a:ext cx="33528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1981200" y="3200400"/>
            <a:ext cx="4724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V="1">
            <a:off x="1981200" y="3200400"/>
            <a:ext cx="4724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V="1">
            <a:off x="2590800" y="2133600"/>
            <a:ext cx="350520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3657600" y="1524000"/>
            <a:ext cx="137160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flipV="1">
            <a:off x="3657600" y="1524000"/>
            <a:ext cx="137160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6781800" y="2895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15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4038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90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6934200" y="3505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0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4876800" y="1066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75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5486400" y="1295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60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6096000" y="1676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45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6629400" y="2286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30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609600" y="304800"/>
            <a:ext cx="7483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As divisões em 15</a:t>
            </a:r>
            <a:r>
              <a:rPr lang="pt-BR" altLang="pt-BR" baseline="30000">
                <a:latin typeface="Arial" charset="0"/>
              </a:rPr>
              <a:t>o</a:t>
            </a:r>
            <a:r>
              <a:rPr lang="pt-BR" altLang="pt-BR">
                <a:latin typeface="Arial" charset="0"/>
              </a:rPr>
              <a:t>  assinalam os valores notáveis de ângulos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6" grpId="0" autoUpdateAnimBg="0"/>
      <p:bldP spid="35857" grpId="0" autoUpdateAnimBg="0"/>
      <p:bldP spid="35858" grpId="0" autoUpdateAnimBg="0"/>
      <p:bldP spid="35859" grpId="0" autoUpdateAnimBg="0"/>
      <p:bldP spid="35860" grpId="0" autoUpdateAnimBg="0"/>
      <p:bldP spid="35861" grpId="0" autoUpdateAnimBg="0"/>
      <p:bldP spid="3586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2"/>
          <p:cNvSpPr>
            <a:spLocks noChangeArrowheads="1"/>
          </p:cNvSpPr>
          <p:nvPr/>
        </p:nvSpPr>
        <p:spPr bwMode="auto">
          <a:xfrm>
            <a:off x="1905000" y="1447800"/>
            <a:ext cx="4876800" cy="472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1905000" y="3810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124200" y="1752600"/>
            <a:ext cx="24384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V="1">
            <a:off x="3124200" y="1752600"/>
            <a:ext cx="24384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3962400" y="3429000"/>
            <a:ext cx="7620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343400" y="14478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2286000" y="2590800"/>
            <a:ext cx="41910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V="1">
            <a:off x="2209800" y="2667000"/>
            <a:ext cx="42672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2667000" y="2057400"/>
            <a:ext cx="33528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1981200" y="3200400"/>
            <a:ext cx="4724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V="1">
            <a:off x="1981200" y="3200400"/>
            <a:ext cx="4724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V="1">
            <a:off x="2590800" y="2133600"/>
            <a:ext cx="350520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3657600" y="1524000"/>
            <a:ext cx="137160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 flipV="1">
            <a:off x="3657600" y="1524000"/>
            <a:ext cx="137160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42672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15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5181600" y="1981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15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5791200" y="2819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15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5638800" y="2362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15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60198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15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4800600" y="175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15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609600" y="304800"/>
            <a:ext cx="7483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Dividido em 24 partes, cada uma com 15</a:t>
            </a:r>
            <a:r>
              <a:rPr lang="pt-BR" altLang="pt-BR" baseline="30000">
                <a:latin typeface="Arial" charset="0"/>
              </a:rPr>
              <a:t>o</a:t>
            </a:r>
            <a:r>
              <a:rPr lang="pt-BR" altLang="pt-BR">
                <a:latin typeface="Arial" charset="0"/>
              </a:rPr>
              <a:t>, pode representar as horas do 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 animBg="1"/>
      <p:bldP spid="34827" grpId="0" animBg="1"/>
      <p:bldP spid="34828" grpId="0" animBg="1"/>
      <p:bldP spid="34829" grpId="0" animBg="1"/>
      <p:bldP spid="34830" grpId="0" animBg="1"/>
      <p:bldP spid="34831" grpId="0" animBg="1"/>
      <p:bldP spid="34832" grpId="0" autoUpdateAnimBg="0"/>
      <p:bldP spid="34833" grpId="0" autoUpdateAnimBg="0"/>
      <p:bldP spid="34834" grpId="0" autoUpdateAnimBg="0"/>
      <p:bldP spid="34835" grpId="0" autoUpdateAnimBg="0"/>
      <p:bldP spid="34836" grpId="0" autoUpdateAnimBg="0"/>
      <p:bldP spid="3483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2"/>
          <p:cNvSpPr>
            <a:spLocks noChangeArrowheads="1"/>
          </p:cNvSpPr>
          <p:nvPr/>
        </p:nvSpPr>
        <p:spPr bwMode="auto">
          <a:xfrm>
            <a:off x="1905000" y="1447800"/>
            <a:ext cx="4876800" cy="472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1905000" y="3810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3124200" y="1752600"/>
            <a:ext cx="24384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3124200" y="1752600"/>
            <a:ext cx="24384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3962400" y="3429000"/>
            <a:ext cx="7620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4343400" y="14478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2286000" y="2590800"/>
            <a:ext cx="41910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2209800" y="2667000"/>
            <a:ext cx="42672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343400" y="2667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30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4876800" y="2819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30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52578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30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609600" y="304800"/>
            <a:ext cx="748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Os 360</a:t>
            </a:r>
            <a:r>
              <a:rPr lang="pt-BR" altLang="pt-BR" baseline="30000">
                <a:latin typeface="Arial" charset="0"/>
              </a:rPr>
              <a:t>o</a:t>
            </a:r>
            <a:r>
              <a:rPr lang="pt-BR" altLang="pt-BR">
                <a:latin typeface="Arial" charset="0"/>
              </a:rPr>
              <a:t> possuem diversas divisões interessantes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7" grpId="0" animBg="1"/>
      <p:bldP spid="33800" grpId="0" animBg="1"/>
      <p:bldP spid="33801" grpId="0" animBg="1"/>
      <p:bldP spid="33802" grpId="0" autoUpdateAnimBg="0"/>
      <p:bldP spid="33803" grpId="0" autoUpdateAnimBg="0"/>
      <p:bldP spid="3380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2"/>
          <p:cNvSpPr>
            <a:spLocks noChangeArrowheads="1"/>
          </p:cNvSpPr>
          <p:nvPr/>
        </p:nvSpPr>
        <p:spPr bwMode="auto">
          <a:xfrm>
            <a:off x="1905000" y="1447800"/>
            <a:ext cx="4876800" cy="472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1905000" y="3810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3124200" y="1752600"/>
            <a:ext cx="24384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V="1">
            <a:off x="3124200" y="1752600"/>
            <a:ext cx="24384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038600" y="28956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60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724400" y="32766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60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352800" y="32766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60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3429000" y="38862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60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648200" y="38862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60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4038600" y="42672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60</a:t>
            </a:r>
            <a:r>
              <a:rPr lang="pt-BR" altLang="pt-BR" baseline="30000"/>
              <a:t>o</a:t>
            </a:r>
            <a:endParaRPr lang="pt-BR" altLang="pt-BR"/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3962400" y="3429000"/>
            <a:ext cx="7620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609600" y="304800"/>
            <a:ext cx="7483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O círculo trigonométricos foi dividido em 360 partes (graus) seguindo a notação sexagesimal babilônia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utoUpdateAnimBg="0"/>
      <p:bldP spid="32775" grpId="0" autoUpdateAnimBg="0"/>
      <p:bldP spid="32776" grpId="0" autoUpdateAnimBg="0"/>
      <p:bldP spid="32777" grpId="0" autoUpdateAnimBg="0"/>
      <p:bldP spid="32778" grpId="0" autoUpdateAnimBg="0"/>
      <p:bldP spid="32779" grpId="0" autoUpdateAnimBg="0"/>
      <p:bldP spid="3278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1905000" y="1447800"/>
            <a:ext cx="4876800" cy="472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1905000" y="3810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3124200" y="1752600"/>
            <a:ext cx="24384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3124200" y="17526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H="1">
            <a:off x="3124200" y="58674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V="1">
            <a:off x="3124200" y="1752600"/>
            <a:ext cx="24384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1905000" y="3810000"/>
            <a:ext cx="1219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5562600" y="1752600"/>
            <a:ext cx="1219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V="1">
            <a:off x="1905000" y="1752600"/>
            <a:ext cx="1219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V="1">
            <a:off x="5562600" y="3810000"/>
            <a:ext cx="1219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2727325" y="33178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60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2590800" y="4343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60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4114800" y="5334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60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5715000" y="42672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60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5257800" y="3352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60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5638800" y="2667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60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4114800" y="1828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60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2514600" y="2514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60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609600" y="304800"/>
            <a:ext cx="7483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Círculo trigonométrico grego, com raio constante (60, base das frações sexagesimais)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7" grpId="0" animBg="1"/>
      <p:bldP spid="31748" grpId="0" animBg="1"/>
      <p:bldP spid="31749" grpId="0" animBg="1"/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utoUpdateAnimBg="0"/>
      <p:bldP spid="31757" grpId="0" autoUpdateAnimBg="0"/>
      <p:bldP spid="31758" grpId="0" autoUpdateAnimBg="0"/>
      <p:bldP spid="31759" grpId="0" autoUpdateAnimBg="0"/>
      <p:bldP spid="31760" grpId="0" autoUpdateAnimBg="0"/>
      <p:bldP spid="31761" grpId="0" autoUpdateAnimBg="0"/>
      <p:bldP spid="31762" grpId="0" autoUpdateAnimBg="0"/>
      <p:bldP spid="31763" grpId="0" autoUpdateAnimBg="0"/>
      <p:bldP spid="31764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tol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34036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 descr="Ptolemy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34798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69925" y="268288"/>
            <a:ext cx="5151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Ptolomeu de Alexandria (c. 85 - 165)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822325" y="5602288"/>
            <a:ext cx="542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Círculo trigonométrico, tábua de senos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utoUpdateAnimBg="0"/>
      <p:bldP spid="39941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tolomeuhe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58674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1905000" y="1447800"/>
            <a:ext cx="4876800" cy="4724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1905000" y="3810000"/>
            <a:ext cx="487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3124200" y="1752600"/>
            <a:ext cx="2438400" cy="411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3124200" y="1752600"/>
            <a:ext cx="2438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>
            <a:off x="3124200" y="5867400"/>
            <a:ext cx="2438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V="1">
            <a:off x="3124200" y="1752600"/>
            <a:ext cx="2438400" cy="411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1905000" y="3810000"/>
            <a:ext cx="121920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5562600" y="1752600"/>
            <a:ext cx="121920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V="1">
            <a:off x="1905000" y="1752600"/>
            <a:ext cx="121920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V="1">
            <a:off x="5562600" y="3810000"/>
            <a:ext cx="121920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2727325" y="33178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2590800" y="4343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4114800" y="5334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5715000" y="42672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5257800" y="3352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5638800" y="2667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4114800" y="1828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2514600" y="2514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609600" y="304800"/>
            <a:ext cx="7483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Círculo trigonométrico de Ptolomeu, com raio constante (60, base das frações sexagesimais)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4" grpId="0" animBg="1"/>
      <p:bldP spid="40965" grpId="0" animBg="1"/>
      <p:bldP spid="40966" grpId="0" animBg="1"/>
      <p:bldP spid="40967" grpId="0" animBg="1"/>
      <p:bldP spid="40968" grpId="0" animBg="1"/>
      <p:bldP spid="40969" grpId="0" animBg="1"/>
      <p:bldP spid="40970" grpId="0" animBg="1"/>
      <p:bldP spid="40971" grpId="0" animBg="1"/>
      <p:bldP spid="40972" grpId="0" animBg="1"/>
      <p:bldP spid="40973" grpId="0" autoUpdateAnimBg="0"/>
      <p:bldP spid="40974" grpId="0" autoUpdateAnimBg="0"/>
      <p:bldP spid="40975" grpId="0" autoUpdateAnimBg="0"/>
      <p:bldP spid="40976" grpId="0" autoUpdateAnimBg="0"/>
      <p:bldP spid="40977" grpId="0" autoUpdateAnimBg="0"/>
      <p:bldP spid="40978" grpId="0" autoUpdateAnimBg="0"/>
      <p:bldP spid="40979" grpId="0" autoUpdateAnimBg="0"/>
      <p:bldP spid="40980" grpId="0" autoUpdateAnimBg="0"/>
      <p:bldP spid="40981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2"/>
          <p:cNvSpPr>
            <a:spLocks noChangeArrowheads="1"/>
          </p:cNvSpPr>
          <p:nvPr/>
        </p:nvSpPr>
        <p:spPr bwMode="auto">
          <a:xfrm>
            <a:off x="1905000" y="1447800"/>
            <a:ext cx="4876800" cy="4724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>
            <a:off x="1905000" y="3810000"/>
            <a:ext cx="487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3124200" y="1752600"/>
            <a:ext cx="2438400" cy="411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3124200" y="1752600"/>
            <a:ext cx="2438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flipH="1">
            <a:off x="3124200" y="5867400"/>
            <a:ext cx="2438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V="1">
            <a:off x="3124200" y="1752600"/>
            <a:ext cx="2438400" cy="411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1905000" y="3810000"/>
            <a:ext cx="121920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5562600" y="1752600"/>
            <a:ext cx="121920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V="1">
            <a:off x="1905000" y="1752600"/>
            <a:ext cx="121920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flipV="1">
            <a:off x="5562600" y="3810000"/>
            <a:ext cx="121920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2727325" y="33178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2590800" y="4343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4114800" y="5334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5715000" y="42672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5257800" y="3352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5638800" y="2667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4114800" y="1828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2514600" y="2514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609600" y="304800"/>
            <a:ext cx="7483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Círculo trigonométrico de Ptolomeu, com raio constante (60, base das frações sexagesimais)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/>
          <p:cNvSpPr>
            <a:spLocks noChangeArrowheads="1"/>
          </p:cNvSpPr>
          <p:nvPr/>
        </p:nvSpPr>
        <p:spPr bwMode="auto">
          <a:xfrm>
            <a:off x="1905000" y="1447800"/>
            <a:ext cx="4876800" cy="472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1905000" y="3810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3124200" y="1752600"/>
            <a:ext cx="24384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3124200" y="17526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H="1">
            <a:off x="3124200" y="58674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3124200" y="1752600"/>
            <a:ext cx="24384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1905000" y="3810000"/>
            <a:ext cx="1219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5562600" y="1752600"/>
            <a:ext cx="1219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V="1">
            <a:off x="1905000" y="1752600"/>
            <a:ext cx="1219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V="1">
            <a:off x="5562600" y="3810000"/>
            <a:ext cx="1219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2727325" y="33162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1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2590800" y="43418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1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4114800" y="53324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1</a:t>
            </a: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5715000" y="42656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1</a:t>
            </a: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5257800" y="33512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1</a:t>
            </a: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5638800" y="26654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1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4114800" y="18272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1</a:t>
            </a:r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2514600" y="25130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1</a:t>
            </a: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609600" y="304800"/>
            <a:ext cx="7483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O círculo trigonométrico posteriormente passou a ter raio unitário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2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6" name="Picture 4" descr="Large Magellanic Clo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PitEu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455295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990600" y="57150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>
                <a:latin typeface="Arial" charset="0"/>
              </a:rPr>
              <a:t>Teorema de Pitágoras em </a:t>
            </a:r>
            <a:r>
              <a:rPr lang="pt-BR" altLang="pt-BR" sz="2000" i="1">
                <a:latin typeface="Arial" charset="0"/>
              </a:rPr>
              <a:t>Os Elementos</a:t>
            </a:r>
            <a:r>
              <a:rPr lang="pt-BR" altLang="pt-BR" sz="2000">
                <a:latin typeface="Arial" charset="0"/>
              </a:rPr>
              <a:t> de Euclides</a:t>
            </a:r>
          </a:p>
          <a:p>
            <a:pPr algn="ctr"/>
            <a:r>
              <a:rPr lang="pt-BR" altLang="pt-BR" sz="2000">
                <a:latin typeface="Arial" charset="0"/>
              </a:rPr>
              <a:t>(manuscrito árabe)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32924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Os gregos inauguraram o método da prova imaterial, a demonstração matemática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cate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0"/>
            <a:ext cx="9144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8408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Foram os gregos que generalizaram o conhecimento egípcio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e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89000"/>
            <a:ext cx="7772400" cy="59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09600" y="152400"/>
            <a:ext cx="80168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Origem da palavra seno, do “Almagesto” ( O Maior): nome dado pelos árabes à obra de Ptolomeu sobre astronomia matemática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val 2"/>
          <p:cNvSpPr>
            <a:spLocks noChangeArrowheads="1"/>
          </p:cNvSpPr>
          <p:nvPr/>
        </p:nvSpPr>
        <p:spPr bwMode="auto">
          <a:xfrm>
            <a:off x="1905000" y="1447800"/>
            <a:ext cx="4876800" cy="472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1905000" y="3810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3962400" y="3429000"/>
            <a:ext cx="7620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200">
                <a:latin typeface="Arial" charset="0"/>
              </a:rPr>
              <a:t>Para os gregos não haviam </a:t>
            </a:r>
            <a:r>
              <a:rPr lang="pt-BR" altLang="pt-BR" sz="2200" i="1">
                <a:latin typeface="Arial" charset="0"/>
              </a:rPr>
              <a:t>razões</a:t>
            </a:r>
            <a:r>
              <a:rPr lang="pt-BR" altLang="pt-BR" sz="2200">
                <a:latin typeface="Arial" charset="0"/>
              </a:rPr>
              <a:t> trigonométricas, mas </a:t>
            </a:r>
            <a:r>
              <a:rPr lang="pt-BR" altLang="pt-BR" sz="2200" i="1">
                <a:latin typeface="Arial" charset="0"/>
              </a:rPr>
              <a:t>linhas</a:t>
            </a:r>
            <a:r>
              <a:rPr lang="pt-BR" altLang="pt-BR" sz="2200">
                <a:latin typeface="Arial" charset="0"/>
              </a:rPr>
              <a:t> trigonométricas</a:t>
            </a: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4343400" y="14478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784725" y="3311525"/>
            <a:ext cx="37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ym typeface="Symbol" pitchFamily="18" charset="2"/>
              </a:rPr>
              <a:t></a:t>
            </a:r>
            <a:endParaRPr lang="pt-BR" altLang="pt-BR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5562600" y="17526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5562600" y="1752600"/>
            <a:ext cx="0" cy="2057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5546725" y="2549525"/>
            <a:ext cx="858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sen </a:t>
            </a:r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648200" y="2057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1</a:t>
            </a:r>
            <a:endParaRPr lang="pt-BR" altLang="pt-BR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4343400" y="3810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V="1">
            <a:off x="4343400" y="1752600"/>
            <a:ext cx="1219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 animBg="1"/>
      <p:bldP spid="44041" grpId="0" animBg="1"/>
      <p:bldP spid="44042" grpId="0" autoUpdateAnimBg="0"/>
      <p:bldP spid="44043" grpId="0" autoUpdateAnimBg="0"/>
      <p:bldP spid="4404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2"/>
          <p:cNvSpPr>
            <a:spLocks noChangeArrowheads="1"/>
          </p:cNvSpPr>
          <p:nvPr/>
        </p:nvSpPr>
        <p:spPr bwMode="auto">
          <a:xfrm>
            <a:off x="1905000" y="1447800"/>
            <a:ext cx="4876800" cy="472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>
            <a:off x="1905000" y="3810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6084" name="Oval 4"/>
          <p:cNvSpPr>
            <a:spLocks noChangeArrowheads="1"/>
          </p:cNvSpPr>
          <p:nvPr/>
        </p:nvSpPr>
        <p:spPr bwMode="auto">
          <a:xfrm>
            <a:off x="3962400" y="3429000"/>
            <a:ext cx="7620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200">
                <a:latin typeface="Arial" charset="0"/>
              </a:rPr>
              <a:t>Havia apenas o seno, o cosseno era apenas o seno do ângulo complementar (não tinha nome próprio)</a:t>
            </a: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4343400" y="14478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4784725" y="3311525"/>
            <a:ext cx="37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  <a:endParaRPr lang="pt-BR" altLang="pt-BR">
              <a:solidFill>
                <a:srgbClr val="FF0000"/>
              </a:solidFill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5562600" y="17526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5562600" y="1752600"/>
            <a:ext cx="0" cy="2057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5546725" y="2549525"/>
            <a:ext cx="858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sen </a:t>
            </a:r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4648200" y="2057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1</a:t>
            </a:r>
            <a:endParaRPr lang="pt-BR" altLang="pt-BR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4343400" y="3810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 flipV="1">
            <a:off x="4343400" y="1752600"/>
            <a:ext cx="1219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4343400" y="3810000"/>
            <a:ext cx="121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4648200" y="3810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accent2"/>
                </a:solidFill>
              </a:rPr>
              <a:t>sen </a:t>
            </a:r>
            <a:r>
              <a:rPr lang="pt-BR" altLang="pt-BR">
                <a:solidFill>
                  <a:schemeClr val="accent2"/>
                </a:solidFill>
                <a:sym typeface="Symbol" pitchFamily="18" charset="2"/>
              </a:rPr>
              <a:t>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5241925" y="2092325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accent2"/>
                </a:solidFill>
                <a:sym typeface="Symbol" pitchFamily="18" charset="2"/>
              </a:rPr>
              <a:t>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46087" grpId="0" autoUpdateAnimBg="0"/>
      <p:bldP spid="46088" grpId="0" animBg="1"/>
      <p:bldP spid="46089" grpId="0" animBg="1"/>
      <p:bldP spid="46090" grpId="0" autoUpdateAnimBg="0"/>
      <p:bldP spid="46091" grpId="0" autoUpdateAnimBg="0"/>
      <p:bldP spid="46093" grpId="0" animBg="1"/>
      <p:bldP spid="46094" grpId="0" animBg="1"/>
      <p:bldP spid="46095" grpId="0" autoUpdateAnimBg="0"/>
      <p:bldP spid="46096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val 2"/>
          <p:cNvSpPr>
            <a:spLocks noChangeArrowheads="1"/>
          </p:cNvSpPr>
          <p:nvPr/>
        </p:nvSpPr>
        <p:spPr bwMode="auto">
          <a:xfrm>
            <a:off x="1905000" y="1447800"/>
            <a:ext cx="4876800" cy="472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1905000" y="3810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3962400" y="3429000"/>
            <a:ext cx="7620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200">
                <a:latin typeface="Arial" charset="0"/>
              </a:rPr>
              <a:t>A palavra cosseno vem de </a:t>
            </a:r>
            <a:r>
              <a:rPr lang="pt-BR" altLang="pt-BR" sz="2200" i="1">
                <a:latin typeface="Arial" charset="0"/>
              </a:rPr>
              <a:t>complementi sinus</a:t>
            </a:r>
            <a:r>
              <a:rPr lang="pt-BR" altLang="pt-BR" sz="2200">
                <a:latin typeface="Arial" charset="0"/>
              </a:rPr>
              <a:t> (seno do ângulo complementar)</a:t>
            </a: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4343400" y="14478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784725" y="3311525"/>
            <a:ext cx="37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  <a:endParaRPr lang="pt-BR" altLang="pt-BR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5562600" y="17526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5562600" y="1752600"/>
            <a:ext cx="0" cy="2057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5546725" y="2549525"/>
            <a:ext cx="858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sen </a:t>
            </a:r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4648200" y="2057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1</a:t>
            </a:r>
            <a:endParaRPr lang="pt-BR" altLang="pt-BR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4343400" y="3810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 flipV="1">
            <a:off x="4343400" y="1752600"/>
            <a:ext cx="1219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>
            <a:off x="4343400" y="3810000"/>
            <a:ext cx="121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4648200" y="3810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accent2"/>
                </a:solidFill>
              </a:rPr>
              <a:t>cos </a:t>
            </a:r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  <a:endParaRPr lang="pt-BR" altLang="pt-BR">
              <a:solidFill>
                <a:schemeClr val="accent2"/>
              </a:solidFill>
            </a:endParaRP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5241925" y="2092325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accent2"/>
                </a:solidFill>
                <a:sym typeface="Symbol" pitchFamily="18" charset="2"/>
              </a:rPr>
              <a:t>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9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5344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200">
                <a:latin typeface="Arial" charset="0"/>
              </a:rPr>
              <a:t>Seno e cosseno não eram razões entre lados, mas comprimentos de segmentos de reta, aplicáveis aos demais triângulos por semelhança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495800" y="3352800"/>
            <a:ext cx="37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ym typeface="Symbol" pitchFamily="18" charset="2"/>
              </a:rPr>
              <a:t></a:t>
            </a:r>
            <a:endParaRPr lang="pt-BR" altLang="pt-BR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5562600" y="17526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5562600" y="1752600"/>
            <a:ext cx="0" cy="2057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546725" y="2549525"/>
            <a:ext cx="858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sen </a:t>
            </a:r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419600" y="23622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1</a:t>
            </a:r>
            <a:endParaRPr lang="pt-BR" altLang="pt-BR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4343400" y="3810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V="1">
            <a:off x="4343400" y="1752600"/>
            <a:ext cx="1219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4343400" y="3810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4343400" y="3810000"/>
            <a:ext cx="121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4648200" y="3810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accent2"/>
                </a:solidFill>
              </a:rPr>
              <a:t>cos </a:t>
            </a:r>
            <a:r>
              <a:rPr lang="pt-BR" altLang="pt-BR">
                <a:solidFill>
                  <a:schemeClr val="accent2"/>
                </a:solidFill>
                <a:sym typeface="Symbol" pitchFamily="18" charset="2"/>
              </a:rPr>
              <a:t></a:t>
            </a:r>
            <a:endParaRPr lang="pt-BR" altLang="pt-BR">
              <a:sym typeface="Symbol" pitchFamily="18" charset="2"/>
            </a:endParaRP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5241925" y="2092325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ym typeface="Symbol" pitchFamily="18" charset="2"/>
              </a:rPr>
              <a:t></a:t>
            </a:r>
            <a:endParaRPr lang="pt-BR" altLang="pt-BR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 flipV="1">
            <a:off x="914400" y="1600200"/>
            <a:ext cx="21336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914400" y="4572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 flipV="1">
            <a:off x="3048000" y="16002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1584325" y="270827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a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3200400" y="2895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b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1981200" y="47244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c</a:t>
            </a: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5410200" y="3657600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2057400" y="54864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sen </a:t>
            </a:r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 = b/a</a:t>
            </a:r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2057400" y="59436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accent2"/>
                </a:solidFill>
              </a:rPr>
              <a:t>cos </a:t>
            </a:r>
            <a:r>
              <a:rPr lang="pt-BR" altLang="pt-BR">
                <a:solidFill>
                  <a:schemeClr val="accent2"/>
                </a:solidFill>
                <a:sym typeface="Symbol" pitchFamily="18" charset="2"/>
              </a:rPr>
              <a:t> = c/a</a:t>
            </a:r>
            <a:endParaRPr lang="pt-BR" altLang="pt-BR">
              <a:sym typeface="Symbol" pitchFamily="18" charset="2"/>
            </a:endParaRPr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1219200" y="4038600"/>
            <a:ext cx="37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ym typeface="Symbol" pitchFamily="18" charset="2"/>
              </a:rPr>
              <a:t></a:t>
            </a:r>
            <a:endParaRPr lang="pt-BR" altLang="pt-BR"/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2667000" y="2209800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ym typeface="Symbol" pitchFamily="18" charset="2"/>
              </a:rPr>
              <a:t>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utoUpdateAnimBg="0"/>
      <p:bldP spid="48132" grpId="0" animBg="1"/>
      <p:bldP spid="48133" grpId="0" animBg="1"/>
      <p:bldP spid="48134" grpId="0" autoUpdateAnimBg="0"/>
      <p:bldP spid="48135" grpId="0" autoUpdateAnimBg="0"/>
      <p:bldP spid="48136" grpId="0" animBg="1"/>
      <p:bldP spid="48137" grpId="0" animBg="1"/>
      <p:bldP spid="48138" grpId="0" animBg="1"/>
      <p:bldP spid="48139" grpId="0" animBg="1"/>
      <p:bldP spid="48140" grpId="0" autoUpdateAnimBg="0"/>
      <p:bldP spid="48141" grpId="0" autoUpdateAnimBg="0"/>
      <p:bldP spid="48142" grpId="0" animBg="1"/>
      <p:bldP spid="48143" grpId="0" animBg="1"/>
      <p:bldP spid="48144" grpId="0" animBg="1"/>
      <p:bldP spid="48145" grpId="0" autoUpdateAnimBg="0"/>
      <p:bldP spid="48146" grpId="0" autoUpdateAnimBg="0"/>
      <p:bldP spid="48147" grpId="0" autoUpdateAnimBg="0"/>
      <p:bldP spid="48148" grpId="0" animBg="1"/>
      <p:bldP spid="48149" grpId="0" animBg="1"/>
      <p:bldP spid="48150" grpId="0" autoUpdateAnimBg="0"/>
      <p:bldP spid="48151" grpId="0" autoUpdateAnimBg="0"/>
      <p:bldP spid="48152" grpId="0" autoUpdateAnimBg="0"/>
      <p:bldP spid="48153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2"/>
          <p:cNvSpPr>
            <a:spLocks noChangeArrowheads="1"/>
          </p:cNvSpPr>
          <p:nvPr/>
        </p:nvSpPr>
        <p:spPr bwMode="auto">
          <a:xfrm>
            <a:off x="1905000" y="1447800"/>
            <a:ext cx="4876800" cy="472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1905000" y="3810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3962400" y="3429000"/>
            <a:ext cx="7620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53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200">
                <a:latin typeface="Arial" charset="0"/>
              </a:rPr>
              <a:t>Tangente se refere à reta que apenas toca (</a:t>
            </a:r>
            <a:r>
              <a:rPr lang="pt-BR" altLang="pt-BR" sz="2200" i="1">
                <a:latin typeface="Arial" charset="0"/>
              </a:rPr>
              <a:t>tange</a:t>
            </a:r>
            <a:r>
              <a:rPr lang="pt-BR" altLang="pt-BR" sz="2200">
                <a:latin typeface="Arial" charset="0"/>
              </a:rPr>
              <a:t>) o círculo</a:t>
            </a: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4343400" y="14478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784725" y="3311525"/>
            <a:ext cx="37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  <a:endParaRPr lang="pt-BR" altLang="pt-BR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486400" y="3962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1</a:t>
            </a:r>
            <a:endParaRPr lang="pt-BR" altLang="pt-BR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4343400" y="3810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V="1">
            <a:off x="6781800" y="1905000"/>
            <a:ext cx="0" cy="1905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V="1">
            <a:off x="4343400" y="1905000"/>
            <a:ext cx="24384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6629400" y="3657600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6842125" y="2701925"/>
            <a:ext cx="900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tan </a:t>
            </a:r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pt-BR" altLang="pt-B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nimBg="1"/>
      <p:bldP spid="49159" grpId="0" autoUpdateAnimBg="0"/>
      <p:bldP spid="49160" grpId="0" autoUpdateAnimBg="0"/>
      <p:bldP spid="49161" grpId="0" animBg="1"/>
      <p:bldP spid="49162" grpId="0" animBg="1"/>
      <p:bldP spid="49163" grpId="0" animBg="1"/>
      <p:bldP spid="49164" grpId="0" animBg="1"/>
      <p:bldP spid="49165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53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200" i="1">
                <a:latin typeface="Arial" charset="0"/>
              </a:rPr>
              <a:t>Cotangente</a:t>
            </a:r>
            <a:r>
              <a:rPr lang="pt-BR" altLang="pt-BR" sz="2200">
                <a:latin typeface="Arial" charset="0"/>
              </a:rPr>
              <a:t> também vem de </a:t>
            </a:r>
            <a:r>
              <a:rPr lang="pt-BR" altLang="pt-BR" sz="2200" i="1">
                <a:latin typeface="Arial" charset="0"/>
              </a:rPr>
              <a:t>tangente do ângulo complementar</a:t>
            </a:r>
            <a:endParaRPr lang="pt-BR" altLang="pt-BR" sz="2200">
              <a:latin typeface="Arial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784725" y="3311525"/>
            <a:ext cx="37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  <a:endParaRPr lang="pt-BR" altLang="pt-BR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486400" y="3962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1</a:t>
            </a:r>
            <a:endParaRPr lang="pt-BR" altLang="pt-BR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 flipV="1">
            <a:off x="6781800" y="1905000"/>
            <a:ext cx="0" cy="1905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flipV="1">
            <a:off x="4343400" y="1905000"/>
            <a:ext cx="24384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6629400" y="3657600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6842125" y="2701925"/>
            <a:ext cx="900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tan </a:t>
            </a:r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pt-BR" altLang="pt-BR"/>
              <a:t> </a:t>
            </a: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4343400" y="3810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124200" y="1600200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accent2"/>
                </a:solidFill>
                <a:sym typeface="Symbol" pitchFamily="18" charset="2"/>
              </a:rPr>
              <a:t></a:t>
            </a:r>
            <a:endParaRPr lang="pt-BR" altLang="pt-BR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V="1">
            <a:off x="457200" y="1371600"/>
            <a:ext cx="30480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457200" y="38862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flipV="1">
            <a:off x="3505200" y="13716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352800" y="3733800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990600" y="3429000"/>
            <a:ext cx="37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  <a:endParaRPr lang="pt-BR" altLang="pt-BR"/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6400800" y="2133600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accent2"/>
                </a:solidFill>
                <a:sym typeface="Symbol" pitchFamily="18" charset="2"/>
              </a:rPr>
              <a:t></a:t>
            </a:r>
            <a:endParaRPr lang="pt-BR" altLang="pt-BR"/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1676400" y="20574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a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1981200" y="39624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c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3657600" y="2438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b</a:t>
            </a: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1066800" y="4953000"/>
            <a:ext cx="1595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tan </a:t>
            </a:r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 = b/c</a:t>
            </a:r>
            <a:r>
              <a:rPr lang="pt-BR" altLang="pt-BR"/>
              <a:t> </a:t>
            </a: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1066800" y="5638800"/>
            <a:ext cx="289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accent2"/>
                </a:solidFill>
              </a:rPr>
              <a:t>tan</a:t>
            </a:r>
            <a:r>
              <a:rPr lang="pt-BR" altLang="pt-BR">
                <a:solidFill>
                  <a:srgbClr val="FF0000"/>
                </a:solidFill>
              </a:rPr>
              <a:t> </a:t>
            </a:r>
            <a:r>
              <a:rPr lang="pt-BR" altLang="pt-BR">
                <a:solidFill>
                  <a:schemeClr val="accent2"/>
                </a:solidFill>
                <a:sym typeface="Symbol" pitchFamily="18" charset="2"/>
              </a:rPr>
              <a:t> = </a:t>
            </a:r>
            <a:r>
              <a:rPr lang="pt-BR" altLang="pt-BR">
                <a:solidFill>
                  <a:srgbClr val="FF0000"/>
                </a:solidFill>
              </a:rPr>
              <a:t> cotan </a:t>
            </a:r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 = c/b</a:t>
            </a:r>
            <a:r>
              <a:rPr lang="pt-BR" altLang="pt-B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utoUpdateAnimBg="0"/>
      <p:bldP spid="50180" grpId="0" autoUpdateAnimBg="0"/>
      <p:bldP spid="50181" grpId="0" animBg="1"/>
      <p:bldP spid="50182" grpId="0" animBg="1"/>
      <p:bldP spid="50183" grpId="0" animBg="1"/>
      <p:bldP spid="50184" grpId="0" autoUpdateAnimBg="0"/>
      <p:bldP spid="50185" grpId="0" animBg="1"/>
      <p:bldP spid="50186" grpId="0" autoUpdateAnimBg="0"/>
      <p:bldP spid="50187" grpId="0" animBg="1"/>
      <p:bldP spid="50188" grpId="0" animBg="1"/>
      <p:bldP spid="50189" grpId="0" animBg="1"/>
      <p:bldP spid="50190" grpId="0" animBg="1"/>
      <p:bldP spid="50191" grpId="0" autoUpdateAnimBg="0"/>
      <p:bldP spid="50192" grpId="0" autoUpdateAnimBg="0"/>
      <p:bldP spid="50193" grpId="0" autoUpdateAnimBg="0"/>
      <p:bldP spid="50194" grpId="0" autoUpdateAnimBg="0"/>
      <p:bldP spid="50195" grpId="0" autoUpdateAnimBg="0"/>
      <p:bldP spid="50196" grpId="0" autoUpdateAnimBg="0"/>
      <p:bldP spid="50197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japtri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7325"/>
            <a:ext cx="8534400" cy="636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81000" y="6324600"/>
            <a:ext cx="8534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1800">
                <a:latin typeface="Arial" charset="0"/>
              </a:rPr>
              <a:t>Trigonometria oriental mostrando o cálculo da altura de uma montanha</a:t>
            </a:r>
            <a:endParaRPr lang="pt-BR" altLang="pt-BR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46125" y="346075"/>
            <a:ext cx="37496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>
                <a:latin typeface="Arial" charset="0"/>
              </a:rPr>
              <a:t>Trigonometria=semelhança de triângulos + cálculo de distâncias desconhecidas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 autoUpdateAnimBg="0"/>
      <p:bldP spid="5120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Large Magellanic Clo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6050"/>
            <a:ext cx="91440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b="1">
                <a:solidFill>
                  <a:schemeClr val="accent2"/>
                </a:solidFill>
              </a:rPr>
              <a:t>As primeiras divisões da  Matemática foram entre: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b="1">
                <a:solidFill>
                  <a:schemeClr val="accent2"/>
                </a:solidFill>
              </a:rPr>
              <a:t>Números e Grandezas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304800" y="17526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b="1">
                <a:solidFill>
                  <a:schemeClr val="accent2"/>
                </a:solidFill>
              </a:rPr>
              <a:t>Em repouso ou em movimento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 autoUpdateAnimBg="0"/>
      <p:bldP spid="137221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1026"/>
          <p:cNvSpPr txBox="1">
            <a:spLocks noChangeArrowheads="1"/>
          </p:cNvSpPr>
          <p:nvPr/>
        </p:nvSpPr>
        <p:spPr bwMode="auto">
          <a:xfrm>
            <a:off x="457200" y="457200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>
                <a:solidFill>
                  <a:srgbClr val="FFFFFF"/>
                </a:solidFill>
                <a:latin typeface="Arial" charset="0"/>
              </a:rPr>
              <a:t>O primeiro dos sábios da Grécia, que buscou o conhecimento no Egito e na Mesopotâmia:</a:t>
            </a:r>
            <a:endParaRPr lang="pt-BR" altLang="pt-BR">
              <a:solidFill>
                <a:srgbClr val="FFFFFF"/>
              </a:solidFill>
            </a:endParaRPr>
          </a:p>
        </p:txBody>
      </p:sp>
      <p:pic>
        <p:nvPicPr>
          <p:cNvPr id="103427" name="Picture 1027" descr="Th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34036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Picture 1028" descr="Thales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20701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9" name="Text Box 1029"/>
          <p:cNvSpPr txBox="1">
            <a:spLocks noChangeArrowheads="1"/>
          </p:cNvSpPr>
          <p:nvPr/>
        </p:nvSpPr>
        <p:spPr bwMode="auto">
          <a:xfrm>
            <a:off x="4724400" y="4611688"/>
            <a:ext cx="4419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>
                <a:solidFill>
                  <a:srgbClr val="FFFFFF"/>
                </a:solidFill>
                <a:latin typeface="Arial" charset="0"/>
              </a:rPr>
              <a:t>Tales de Mileto (624-548 aC)</a:t>
            </a:r>
          </a:p>
          <a:p>
            <a:pPr algn="ctr"/>
            <a:r>
              <a:rPr lang="pt-BR" altLang="pt-BR">
                <a:solidFill>
                  <a:srgbClr val="FFFFFF"/>
                </a:solidFill>
                <a:latin typeface="Arial" charset="0"/>
              </a:rPr>
              <a:t>inaugurou o método da</a:t>
            </a:r>
          </a:p>
          <a:p>
            <a:pPr algn="ctr"/>
            <a:r>
              <a:rPr lang="pt-BR" altLang="pt-BR">
                <a:solidFill>
                  <a:srgbClr val="FFFFFF"/>
                </a:solidFill>
                <a:latin typeface="Arial" charset="0"/>
              </a:rPr>
              <a:t> </a:t>
            </a:r>
            <a:r>
              <a:rPr lang="pt-BR" altLang="pt-BR" i="1">
                <a:solidFill>
                  <a:srgbClr val="FFFFFF"/>
                </a:solidFill>
                <a:latin typeface="Arial" charset="0"/>
              </a:rPr>
              <a:t>prova imaterial </a:t>
            </a:r>
          </a:p>
          <a:p>
            <a:pPr algn="ctr"/>
            <a:r>
              <a:rPr lang="pt-BR" altLang="pt-BR">
                <a:solidFill>
                  <a:srgbClr val="FFFFFF"/>
                </a:solidFill>
                <a:latin typeface="Arial" charset="0"/>
              </a:rPr>
              <a:t>(demonstração matemática)</a:t>
            </a:r>
            <a:endParaRPr lang="pt-BR" altLang="pt-BR" i="1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838200" y="228600"/>
            <a:ext cx="699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Grécia Antiga: berço da Matemática sistematizada</a:t>
            </a:r>
          </a:p>
        </p:txBody>
      </p:sp>
      <p:pic>
        <p:nvPicPr>
          <p:cNvPr id="102403" name="Picture 3" descr="gree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914400"/>
            <a:ext cx="56102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31242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Fontes principais: referências históricas em escritos filosóficos ou matemáticos</a:t>
            </a:r>
          </a:p>
          <a:p>
            <a:endParaRPr lang="pt-BR" altLang="pt-BR">
              <a:latin typeface="Arial" charset="0"/>
            </a:endParaRPr>
          </a:p>
          <a:p>
            <a:r>
              <a:rPr lang="pt-BR" altLang="pt-BR">
                <a:latin typeface="Arial" charset="0"/>
              </a:rPr>
              <a:t>Escrita: grego</a:t>
            </a:r>
          </a:p>
          <a:p>
            <a:endParaRPr lang="pt-BR" altLang="pt-BR">
              <a:latin typeface="Arial" charset="0"/>
            </a:endParaRPr>
          </a:p>
          <a:p>
            <a:r>
              <a:rPr lang="pt-BR" altLang="pt-BR">
                <a:latin typeface="Arial" charset="0"/>
              </a:rPr>
              <a:t>Período: 750 - 50 aC</a:t>
            </a:r>
          </a:p>
          <a:p>
            <a:endParaRPr lang="pt-BR" altLang="pt-BR">
              <a:latin typeface="Arial" charset="0"/>
            </a:endParaRPr>
          </a:p>
          <a:p>
            <a:r>
              <a:rPr lang="pt-BR" altLang="pt-BR">
                <a:latin typeface="Arial" charset="0"/>
              </a:rPr>
              <a:t>Região: em torno do mar Egeu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1026"/>
          <p:cNvSpPr txBox="1">
            <a:spLocks noChangeArrowheads="1"/>
          </p:cNvSpPr>
          <p:nvPr/>
        </p:nvSpPr>
        <p:spPr bwMode="auto">
          <a:xfrm>
            <a:off x="381000" y="228600"/>
            <a:ext cx="7813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FFFF"/>
                </a:solidFill>
                <a:latin typeface="Arial" charset="0"/>
              </a:rPr>
              <a:t>Provável aluno de Tales, criador da palavra </a:t>
            </a:r>
            <a:r>
              <a:rPr lang="pt-BR" altLang="pt-BR" i="1">
                <a:solidFill>
                  <a:srgbClr val="FFFFFF"/>
                </a:solidFill>
                <a:latin typeface="Arial" charset="0"/>
              </a:rPr>
              <a:t>matemática:</a:t>
            </a:r>
            <a:endParaRPr lang="pt-BR" altLang="pt-BR"/>
          </a:p>
        </p:txBody>
      </p:sp>
      <p:pic>
        <p:nvPicPr>
          <p:cNvPr id="104451" name="Picture 1027" descr="Pythago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066800"/>
            <a:ext cx="34036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2" name="Picture 1028" descr="Pythagoras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43013"/>
            <a:ext cx="3581400" cy="508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3" name="Text Box 1029"/>
          <p:cNvSpPr txBox="1">
            <a:spLocks noChangeArrowheads="1"/>
          </p:cNvSpPr>
          <p:nvPr/>
        </p:nvSpPr>
        <p:spPr bwMode="auto">
          <a:xfrm>
            <a:off x="0" y="5181600"/>
            <a:ext cx="5257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>
                <a:solidFill>
                  <a:srgbClr val="FFFFFF"/>
                </a:solidFill>
                <a:latin typeface="Arial" charset="0"/>
              </a:rPr>
              <a:t>Pitágoras criou uma matemática investigativa e interdisciplinar.</a:t>
            </a:r>
          </a:p>
          <a:p>
            <a:pPr algn="ctr"/>
            <a:r>
              <a:rPr lang="pt-BR" altLang="pt-BR">
                <a:solidFill>
                  <a:srgbClr val="FFFFFF"/>
                </a:solidFill>
                <a:latin typeface="Arial" charset="0"/>
              </a:rPr>
              <a:t>Descobriu a teoria matemática das notas musicais</a:t>
            </a:r>
            <a:endParaRPr lang="pt-BR" altLang="pt-BR">
              <a:latin typeface="Arial" charset="0"/>
            </a:endParaRPr>
          </a:p>
        </p:txBody>
      </p:sp>
      <p:sp>
        <p:nvSpPr>
          <p:cNvPr id="104454" name="Text Box 1030"/>
          <p:cNvSpPr txBox="1">
            <a:spLocks noChangeArrowheads="1"/>
          </p:cNvSpPr>
          <p:nvPr/>
        </p:nvSpPr>
        <p:spPr bwMode="auto">
          <a:xfrm>
            <a:off x="444500" y="609600"/>
            <a:ext cx="4813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FFFF"/>
                </a:solidFill>
                <a:latin typeface="Arial" charset="0"/>
              </a:rPr>
              <a:t>Pitágoras de Samos (580-500 aC)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utoUpdateAnimBg="0"/>
      <p:bldP spid="104454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026" descr="Pla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52400"/>
            <a:ext cx="34036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3" name="Text Box 1027"/>
          <p:cNvSpPr txBox="1">
            <a:spLocks noChangeArrowheads="1"/>
          </p:cNvSpPr>
          <p:nvPr/>
        </p:nvSpPr>
        <p:spPr bwMode="auto">
          <a:xfrm>
            <a:off x="5943600" y="48006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Platão (427-347 aC)</a:t>
            </a:r>
          </a:p>
        </p:txBody>
      </p:sp>
      <p:sp>
        <p:nvSpPr>
          <p:cNvPr id="107524" name="Text Box 1028"/>
          <p:cNvSpPr txBox="1">
            <a:spLocks noChangeArrowheads="1"/>
          </p:cNvSpPr>
          <p:nvPr/>
        </p:nvSpPr>
        <p:spPr bwMode="auto">
          <a:xfrm>
            <a:off x="609600" y="3505200"/>
            <a:ext cx="4572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>
                <a:latin typeface="Arial" charset="0"/>
              </a:rPr>
              <a:t>Sócrates foi o precursor do método da busca filosófica, base da concepção científica.</a:t>
            </a:r>
          </a:p>
          <a:p>
            <a:pPr algn="ctr"/>
            <a:r>
              <a:rPr lang="pt-BR" altLang="pt-BR">
                <a:latin typeface="Arial" charset="0"/>
              </a:rPr>
              <a:t>Não há escritos de Sócrates: ele aparece como um personagem nos </a:t>
            </a:r>
            <a:r>
              <a:rPr lang="pt-BR" altLang="pt-BR" i="1">
                <a:latin typeface="Arial" charset="0"/>
              </a:rPr>
              <a:t>Diálogos</a:t>
            </a:r>
            <a:r>
              <a:rPr lang="pt-BR" altLang="pt-BR">
                <a:latin typeface="Arial" charset="0"/>
              </a:rPr>
              <a:t> de Platão.</a:t>
            </a:r>
          </a:p>
        </p:txBody>
      </p:sp>
      <p:sp>
        <p:nvSpPr>
          <p:cNvPr id="107525" name="Text Box 1029"/>
          <p:cNvSpPr txBox="1">
            <a:spLocks noChangeArrowheads="1"/>
          </p:cNvSpPr>
          <p:nvPr/>
        </p:nvSpPr>
        <p:spPr bwMode="auto">
          <a:xfrm>
            <a:off x="609600" y="457200"/>
            <a:ext cx="4343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>
                <a:latin typeface="Arial" charset="0"/>
              </a:rPr>
              <a:t>Os documentos gregos eram mais facilmente destruídos</a:t>
            </a:r>
          </a:p>
          <a:p>
            <a:pPr algn="ctr"/>
            <a:r>
              <a:rPr lang="pt-BR" altLang="pt-BR">
                <a:latin typeface="Arial" charset="0"/>
              </a:rPr>
              <a:t>que os papiros egípcios e as tabletas de barro babilônias.</a:t>
            </a:r>
          </a:p>
        </p:txBody>
      </p:sp>
      <p:sp>
        <p:nvSpPr>
          <p:cNvPr id="107526" name="Text Box 1030"/>
          <p:cNvSpPr txBox="1">
            <a:spLocks noChangeArrowheads="1"/>
          </p:cNvSpPr>
          <p:nvPr/>
        </p:nvSpPr>
        <p:spPr bwMode="auto">
          <a:xfrm>
            <a:off x="381000" y="2133600"/>
            <a:ext cx="4876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>
                <a:latin typeface="Arial" charset="0"/>
              </a:rPr>
              <a:t>Mas os gregos criaram uma tradição oral e escrita que perdurou até hoje.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autoUpdateAnimBg="0"/>
      <p:bldP spid="107524" grpId="0" build="p" autoUpdateAnimBg="0"/>
      <p:bldP spid="107525" grpId="0" build="p" autoUpdateAnimBg="0"/>
      <p:bldP spid="107526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026" descr="Aristotle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166813"/>
            <a:ext cx="3911600" cy="508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99" name="Picture 1027" descr="Plato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862013"/>
            <a:ext cx="4165600" cy="508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0" name="Text Box 1028"/>
          <p:cNvSpPr txBox="1">
            <a:spLocks noChangeArrowheads="1"/>
          </p:cNvSpPr>
          <p:nvPr/>
        </p:nvSpPr>
        <p:spPr bwMode="auto">
          <a:xfrm>
            <a:off x="593725" y="6132513"/>
            <a:ext cx="3968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>
                <a:latin typeface="Arial" charset="0"/>
              </a:rPr>
              <a:t>Escola de Atenas de Rafael (detalhe)</a:t>
            </a:r>
            <a:endParaRPr lang="pt-BR" altLang="pt-BR"/>
          </a:p>
        </p:txBody>
      </p:sp>
      <p:sp>
        <p:nvSpPr>
          <p:cNvPr id="106501" name="Text Box 1029"/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>
                <a:latin typeface="Arial" charset="0"/>
              </a:rPr>
              <a:t>Os socráticos maiores:</a:t>
            </a:r>
          </a:p>
          <a:p>
            <a:pPr algn="ctr"/>
            <a:r>
              <a:rPr lang="pt-BR" altLang="pt-BR">
                <a:latin typeface="Arial" charset="0"/>
              </a:rPr>
              <a:t>Platão (427-347 aC) e Aristóteles (384-322 aC)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build="p" autoUpdateAnimBg="0"/>
      <p:bldP spid="106501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1026" descr="Aristo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34036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7" name="Text Box 1027"/>
          <p:cNvSpPr txBox="1">
            <a:spLocks noChangeArrowheads="1"/>
          </p:cNvSpPr>
          <p:nvPr/>
        </p:nvSpPr>
        <p:spPr bwMode="auto">
          <a:xfrm>
            <a:off x="4175125" y="1676400"/>
            <a:ext cx="49688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>
                <a:latin typeface="Arial" charset="0"/>
              </a:rPr>
              <a:t>A Matemática foi organizada com base na Lógica filosófica. </a:t>
            </a:r>
          </a:p>
          <a:p>
            <a:pPr algn="ctr"/>
            <a:r>
              <a:rPr lang="pt-BR" altLang="pt-BR">
                <a:latin typeface="Arial" charset="0"/>
              </a:rPr>
              <a:t>A Matemática grega possuía algo antes inédito: </a:t>
            </a:r>
          </a:p>
          <a:p>
            <a:pPr algn="ctr"/>
            <a:r>
              <a:rPr lang="pt-BR" altLang="pt-BR">
                <a:latin typeface="Arial" charset="0"/>
              </a:rPr>
              <a:t>a noção de demonstração.</a:t>
            </a:r>
          </a:p>
          <a:p>
            <a:pPr algn="ctr"/>
            <a:r>
              <a:rPr lang="pt-BR" altLang="pt-BR">
                <a:latin typeface="Arial" charset="0"/>
              </a:rPr>
              <a:t>Aristóteles escreveu o </a:t>
            </a:r>
            <a:r>
              <a:rPr lang="pt-BR" altLang="pt-BR" i="1">
                <a:latin typeface="Arial" charset="0"/>
              </a:rPr>
              <a:t>Organon</a:t>
            </a:r>
            <a:r>
              <a:rPr lang="pt-BR" altLang="pt-BR">
                <a:latin typeface="Arial" charset="0"/>
              </a:rPr>
              <a:t>, ou </a:t>
            </a:r>
            <a:r>
              <a:rPr lang="pt-BR" altLang="pt-BR" i="1">
                <a:latin typeface="Arial" charset="0"/>
              </a:rPr>
              <a:t>Instrumento da Ciência</a:t>
            </a:r>
            <a:r>
              <a:rPr lang="pt-BR" altLang="pt-BR">
                <a:latin typeface="Arial" charset="0"/>
              </a:rPr>
              <a:t>, estabelecendo as bases da Lógica.</a:t>
            </a:r>
          </a:p>
          <a:p>
            <a:pPr algn="ctr"/>
            <a:r>
              <a:rPr lang="pt-BR" altLang="pt-BR">
                <a:latin typeface="Arial" charset="0"/>
              </a:rPr>
              <a:t>Aristóteles teve importantes alunos.</a:t>
            </a:r>
            <a:endParaRPr lang="pt-BR" altLang="pt-BR"/>
          </a:p>
        </p:txBody>
      </p:sp>
      <p:sp>
        <p:nvSpPr>
          <p:cNvPr id="108548" name="Text Box 1028"/>
          <p:cNvSpPr txBox="1">
            <a:spLocks noChangeArrowheads="1"/>
          </p:cNvSpPr>
          <p:nvPr/>
        </p:nvSpPr>
        <p:spPr bwMode="auto">
          <a:xfrm>
            <a:off x="669925" y="5754688"/>
            <a:ext cx="3490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Aristóteles (384-322 aC)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  <p:bldP spid="108548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1026"/>
          <p:cNvSpPr txBox="1">
            <a:spLocks noChangeArrowheads="1"/>
          </p:cNvSpPr>
          <p:nvPr/>
        </p:nvSpPr>
        <p:spPr bwMode="auto">
          <a:xfrm>
            <a:off x="914400" y="304800"/>
            <a:ext cx="7620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>
                <a:latin typeface="Arial" charset="0"/>
              </a:rPr>
              <a:t>Helenismo: a cultura grega espalhou-se pelo mundo através do império que Alexandre Magno construiu entre 333 e 323 aC, </a:t>
            </a:r>
          </a:p>
          <a:p>
            <a:pPr algn="ctr"/>
            <a:r>
              <a:rPr lang="pt-BR" altLang="pt-BR">
                <a:latin typeface="Arial" charset="0"/>
              </a:rPr>
              <a:t>fundando diversos centros cosmopolitas de integração racial e cultural, alguns com o nome de </a:t>
            </a:r>
            <a:r>
              <a:rPr lang="pt-BR" altLang="pt-BR" i="1">
                <a:latin typeface="Arial" charset="0"/>
              </a:rPr>
              <a:t>Alexandria</a:t>
            </a:r>
            <a:r>
              <a:rPr lang="pt-BR" altLang="pt-BR">
                <a:latin typeface="Arial" charset="0"/>
              </a:rPr>
              <a:t>. </a:t>
            </a:r>
          </a:p>
          <a:p>
            <a:pPr algn="ctr"/>
            <a:r>
              <a:rPr lang="pt-BR" altLang="pt-BR">
                <a:latin typeface="Arial" charset="0"/>
              </a:rPr>
              <a:t>Alexandre foi aluno de Aristóteles.</a:t>
            </a:r>
          </a:p>
        </p:txBody>
      </p:sp>
      <p:pic>
        <p:nvPicPr>
          <p:cNvPr id="109571" name="Picture 1027" descr="greec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7620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build="p" autoUpdateAnimBg="0" advAuto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1026"/>
          <p:cNvSpPr txBox="1">
            <a:spLocks noChangeArrowheads="1"/>
          </p:cNvSpPr>
          <p:nvPr/>
        </p:nvSpPr>
        <p:spPr bwMode="auto">
          <a:xfrm>
            <a:off x="838200" y="914400"/>
            <a:ext cx="374967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FFFF"/>
                </a:solidFill>
                <a:latin typeface="Arial" charset="0"/>
              </a:rPr>
              <a:t>Após sua morte, o império de Alexandre foi dividido e Alexandria no Egito ficou sob comando do General Ptolomeu, </a:t>
            </a:r>
          </a:p>
          <a:p>
            <a:r>
              <a:rPr lang="pt-BR" altLang="pt-BR">
                <a:solidFill>
                  <a:srgbClr val="FFFFFF"/>
                </a:solidFill>
                <a:latin typeface="Arial" charset="0"/>
              </a:rPr>
              <a:t>que deu continuidade aos sonhos de Alexandre, fundando ali uma grande Universidade. </a:t>
            </a:r>
          </a:p>
        </p:txBody>
      </p:sp>
      <p:pic>
        <p:nvPicPr>
          <p:cNvPr id="110595" name="Picture 1027" descr="Euclid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3784600" cy="635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6" name="Text Box 1028"/>
          <p:cNvSpPr txBox="1">
            <a:spLocks noChangeArrowheads="1"/>
          </p:cNvSpPr>
          <p:nvPr/>
        </p:nvSpPr>
        <p:spPr bwMode="auto">
          <a:xfrm>
            <a:off x="898525" y="4343400"/>
            <a:ext cx="41306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FFFF"/>
                </a:solidFill>
                <a:latin typeface="Arial" charset="0"/>
              </a:rPr>
              <a:t>Euclides foi o chamado para ser o coordenador da parte de Matemática da Biblioteca de Alexandria.</a:t>
            </a:r>
          </a:p>
          <a:p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build="p" autoUpdateAnimBg="0" advAuto="0"/>
      <p:bldP spid="110596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1026"/>
          <p:cNvSpPr txBox="1">
            <a:spLocks noChangeArrowheads="1"/>
          </p:cNvSpPr>
          <p:nvPr/>
        </p:nvSpPr>
        <p:spPr bwMode="auto">
          <a:xfrm>
            <a:off x="533400" y="457200"/>
            <a:ext cx="8229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>
                <a:solidFill>
                  <a:srgbClr val="FFFFFF"/>
                </a:solidFill>
                <a:latin typeface="Arial" charset="0"/>
              </a:rPr>
              <a:t>Euclides escreveu em uma única obra </a:t>
            </a:r>
          </a:p>
          <a:p>
            <a:pPr algn="ctr"/>
            <a:r>
              <a:rPr lang="pt-BR" altLang="pt-BR">
                <a:solidFill>
                  <a:srgbClr val="FFFFFF"/>
                </a:solidFill>
                <a:latin typeface="Arial" charset="0"/>
              </a:rPr>
              <a:t>toda a Matemática conhecida no ano 300 aC:</a:t>
            </a:r>
          </a:p>
          <a:p>
            <a:pPr algn="ctr"/>
            <a:r>
              <a:rPr lang="pt-BR" altLang="pt-BR" i="1">
                <a:solidFill>
                  <a:srgbClr val="FFFFFF"/>
                </a:solidFill>
                <a:latin typeface="Arial" charset="0"/>
              </a:rPr>
              <a:t>Os Elementos</a:t>
            </a:r>
            <a:r>
              <a:rPr lang="pt-BR" altLang="pt-BR">
                <a:solidFill>
                  <a:srgbClr val="FFFFFF"/>
                </a:solidFill>
                <a:latin typeface="Arial" charset="0"/>
              </a:rPr>
              <a:t>, em 13 volumes</a:t>
            </a:r>
            <a:r>
              <a:rPr lang="pt-BR" altLang="pt-BR"/>
              <a:t> </a:t>
            </a:r>
          </a:p>
        </p:txBody>
      </p:sp>
      <p:pic>
        <p:nvPicPr>
          <p:cNvPr id="111619" name="Picture 1027" descr="Eucl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4036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0" name="Text Box 1028"/>
          <p:cNvSpPr txBox="1">
            <a:spLocks noChangeArrowheads="1"/>
          </p:cNvSpPr>
          <p:nvPr/>
        </p:nvSpPr>
        <p:spPr bwMode="auto">
          <a:xfrm>
            <a:off x="3971925" y="6172200"/>
            <a:ext cx="5172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FFFF"/>
                </a:solidFill>
                <a:latin typeface="Arial" charset="0"/>
              </a:rPr>
              <a:t>Euclides de Alexandria (325-265 aC)</a:t>
            </a:r>
          </a:p>
        </p:txBody>
      </p:sp>
      <p:sp>
        <p:nvSpPr>
          <p:cNvPr id="111621" name="Text Box 1029"/>
          <p:cNvSpPr txBox="1">
            <a:spLocks noChangeArrowheads="1"/>
          </p:cNvSpPr>
          <p:nvPr/>
        </p:nvSpPr>
        <p:spPr bwMode="auto">
          <a:xfrm>
            <a:off x="609600" y="2805113"/>
            <a:ext cx="3657600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200">
                <a:solidFill>
                  <a:srgbClr val="FFFFFF"/>
                </a:solidFill>
                <a:latin typeface="Arial" charset="0"/>
              </a:rPr>
              <a:t>A Biblioteca de Alexandria continha cerca de 750.000 volumes, com informação abundante sobre História da Matemática.</a:t>
            </a:r>
            <a:endParaRPr lang="pt-BR" altLang="pt-BR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unive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315200" cy="50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1828800" y="5408613"/>
            <a:ext cx="5216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Aristarco de Samos (c. 310 - 230 aC)</a:t>
            </a:r>
            <a:endParaRPr lang="pt-BR" altLang="pt-BR"/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2209800" y="6018213"/>
            <a:ext cx="4221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O “Copérnico” da Antiguidade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b="1">
                <a:solidFill>
                  <a:schemeClr val="accent2"/>
                </a:solidFill>
              </a:rPr>
              <a:t>As primeiras divisões da  Matemática foram entre: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b="1">
                <a:solidFill>
                  <a:schemeClr val="accent2"/>
                </a:solidFill>
              </a:rPr>
              <a:t>Números em repouso: Aritmética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304800" y="17526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b="1">
                <a:solidFill>
                  <a:schemeClr val="accent2"/>
                </a:solidFill>
              </a:rPr>
              <a:t>Grandezas em repouso: Geometria</a:t>
            </a:r>
          </a:p>
        </p:txBody>
      </p:sp>
      <p:pic>
        <p:nvPicPr>
          <p:cNvPr id="138246" name="Picture 6" descr="hst_pillars_m16_cl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9144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autoUpdateAnimBg="0"/>
      <p:bldP spid="138245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Lun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381000" y="6172200"/>
            <a:ext cx="832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Aristarco mediu a distância da Terra a Lua de modo simples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hypothesi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27" name="Picture 3" descr="hypothesi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8777288" cy="270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152400" y="6137275"/>
            <a:ext cx="830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600">
                <a:latin typeface="Arial" charset="0"/>
              </a:rPr>
              <a:t>O círculo máximo que divide a lua estende-se no mesmo plano que o olho do observador</a:t>
            </a:r>
            <a:r>
              <a:rPr lang="pt-BR" altLang="pt-BR"/>
              <a:t> </a:t>
            </a:r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1143000" y="1905000"/>
            <a:ext cx="2987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Diagrama da relação entre a Terra e a Lua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utoUpdateAnimBg="0"/>
      <p:bldP spid="154629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lunardi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8392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51" name="Picture 3" descr="1st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"/>
            <a:ext cx="17907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2590800" y="4343400"/>
            <a:ext cx="638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O conjunto EMS forma um triângulo retângulo</a:t>
            </a:r>
            <a:endParaRPr lang="pt-BR" altLang="pt-BR"/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4479925" y="3394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d</a:t>
            </a: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1736725" y="30130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D</a:t>
            </a: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381000" y="5257800"/>
            <a:ext cx="845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“A razão da distância entre E e S e T e L é maior que 18 por 1 e menor que 20 por 1”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 autoUpdateAnimBg="0"/>
      <p:bldP spid="155653" grpId="0" autoUpdateAnimBg="0"/>
      <p:bldP spid="155654" grpId="0" autoUpdateAnimBg="0"/>
      <p:bldP spid="155655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Eratosthe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1428750"/>
            <a:ext cx="28702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1295400" y="455613"/>
            <a:ext cx="728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Eratóstenes de Cirene (atual Líbia) (c. 276 - 196 aC)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2362200" y="5637213"/>
            <a:ext cx="4676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“Beta” (segundo melhor em tudo)</a:t>
            </a:r>
            <a:endParaRPr lang="pt-BR" altLang="pt-BR"/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2743200" y="6094413"/>
            <a:ext cx="3798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Bibliotecário de Alexandria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 autoUpdateAnimBg="0"/>
      <p:bldP spid="156677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medidadater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848600" cy="657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1127125" y="725488"/>
            <a:ext cx="3292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Medida do raio da Terra por Eratóstenes 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Hipparch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1358900"/>
            <a:ext cx="34036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1295400" y="531813"/>
            <a:ext cx="696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Hiparco de Nicea (atual Turquia) (c. 190 - 120 aC)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2057400" y="5561013"/>
            <a:ext cx="511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“O maior astrônomo da Antiguidade”</a:t>
            </a:r>
            <a:endParaRPr lang="pt-BR" altLang="pt-BR"/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2133600" y="6170613"/>
            <a:ext cx="505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Corrigiu vários cálculos de Aristarco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autoUpdateAnimBg="0"/>
      <p:bldP spid="158724" grpId="0" autoUpdateAnimBg="0"/>
      <p:bldP spid="158725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So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76600"/>
            <a:ext cx="9017000" cy="3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685800" y="760413"/>
            <a:ext cx="5491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Distância da Terra ao Sol: 149.600.000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685800" y="1293813"/>
            <a:ext cx="4795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Distância da Terra à Lua: 384.400</a:t>
            </a: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685800" y="1827213"/>
            <a:ext cx="3897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Diâmetro do Sol: 1.390.000</a:t>
            </a: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685800" y="2360613"/>
            <a:ext cx="328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Diâmetro da Lua: 3476</a:t>
            </a: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1203325" y="115888"/>
            <a:ext cx="5559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Valores atuais (médias em quilômetros)</a:t>
            </a: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5103813" y="2360613"/>
            <a:ext cx="3760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Diâmetro da Terra: 12.756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jac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76325"/>
            <a:ext cx="6200775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53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Aplicações da trigonometria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304800" y="2209800"/>
            <a:ext cx="358140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200">
                <a:latin typeface="Arial" charset="0"/>
              </a:rPr>
              <a:t>Trigonometria surgiu do estudo da semelhança de triângulos com o objetivo de calcular distâncias inacessíveis </a:t>
            </a:r>
          </a:p>
        </p:txBody>
      </p:sp>
      <p:pic>
        <p:nvPicPr>
          <p:cNvPr id="161795" name="Picture 3" descr="quadr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4600575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381000" y="1143000"/>
            <a:ext cx="4191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>
                <a:latin typeface="Arial" charset="0"/>
              </a:rPr>
              <a:t>O caminho pedagógico que defendemos:</a:t>
            </a:r>
          </a:p>
          <a:p>
            <a:pPr algn="ctr"/>
            <a:r>
              <a:rPr lang="pt-BR" altLang="pt-BR">
                <a:latin typeface="Arial" charset="0"/>
              </a:rPr>
              <a:t>a consideração da Matemática em sua fase de construção científica, e não da Matemática pronta e sistematizada. </a:t>
            </a:r>
            <a:endParaRPr lang="pt-BR" altLang="pt-BR"/>
          </a:p>
        </p:txBody>
      </p:sp>
      <p:pic>
        <p:nvPicPr>
          <p:cNvPr id="163843" name="Picture 3" descr="quadrant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3986213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288925" y="4343400"/>
            <a:ext cx="87788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>
                <a:latin typeface="Arial" charset="0"/>
              </a:rPr>
              <a:t>O estudo da História da Matemática é </a:t>
            </a:r>
          </a:p>
          <a:p>
            <a:pPr algn="ctr"/>
            <a:r>
              <a:rPr lang="pt-BR" altLang="pt-BR">
                <a:latin typeface="Arial" charset="0"/>
              </a:rPr>
              <a:t>a grande fonte para a apreensão da ordem lógica que revela a Matemática enquanto Ciência em construção. </a:t>
            </a:r>
          </a:p>
          <a:p>
            <a:pPr algn="ctr"/>
            <a:r>
              <a:rPr lang="pt-BR" altLang="pt-BR">
                <a:latin typeface="Arial" charset="0"/>
              </a:rPr>
              <a:t>Exemplo: ensinar trigonometria pelas aplicações que fizeram com que surgisse, a necessidade do cálculo de distâncias inacessíveis.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build="p" autoUpdateAnimBg="0"/>
      <p:bldP spid="16384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b="1">
                <a:solidFill>
                  <a:schemeClr val="accent2"/>
                </a:solidFill>
              </a:rPr>
              <a:t>As primeiras divisões da  Matemática foram entre: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b="1">
                <a:solidFill>
                  <a:schemeClr val="accent2"/>
                </a:solidFill>
              </a:rPr>
              <a:t>Números em movimento: Música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b="1">
                <a:solidFill>
                  <a:schemeClr val="accent2"/>
                </a:solidFill>
              </a:rPr>
              <a:t>Grandezas em movimento: Astronomia</a:t>
            </a:r>
          </a:p>
        </p:txBody>
      </p:sp>
      <p:pic>
        <p:nvPicPr>
          <p:cNvPr id="139270" name="Picture 6" descr="pillars3_h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autoUpdateAnimBg="0"/>
      <p:bldP spid="139268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26670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>
                <a:latin typeface="Arial" charset="0"/>
              </a:rPr>
              <a:t>Chamamos essa abordagem de </a:t>
            </a:r>
            <a:r>
              <a:rPr lang="pt-BR" altLang="pt-BR" i="1">
                <a:latin typeface="Arial" charset="0"/>
              </a:rPr>
              <a:t>Arte de Contar</a:t>
            </a:r>
            <a:r>
              <a:rPr lang="pt-BR" altLang="pt-BR">
                <a:latin typeface="Arial" charset="0"/>
              </a:rPr>
              <a:t>, </a:t>
            </a:r>
          </a:p>
          <a:p>
            <a:pPr algn="ctr"/>
            <a:r>
              <a:rPr lang="pt-BR" altLang="pt-BR">
                <a:latin typeface="Arial" charset="0"/>
              </a:rPr>
              <a:t>pois </a:t>
            </a:r>
            <a:r>
              <a:rPr lang="pt-BR" altLang="pt-BR" i="1">
                <a:latin typeface="Arial" charset="0"/>
              </a:rPr>
              <a:t>contar</a:t>
            </a:r>
            <a:r>
              <a:rPr lang="pt-BR" altLang="pt-BR">
                <a:latin typeface="Arial" charset="0"/>
              </a:rPr>
              <a:t> em diversas línguas se aplica tanto a contar histórias quanto a contar objetos. </a:t>
            </a:r>
          </a:p>
        </p:txBody>
      </p:sp>
      <p:pic>
        <p:nvPicPr>
          <p:cNvPr id="164867" name="Picture 3" descr="shadow and mirro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33400"/>
            <a:ext cx="5715000" cy="348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304800" y="4572000"/>
            <a:ext cx="8534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>
                <a:latin typeface="Arial" charset="0"/>
              </a:rPr>
              <a:t>Mas não é necessário </a:t>
            </a:r>
            <a:r>
              <a:rPr lang="pt-BR" altLang="pt-BR" i="1">
                <a:latin typeface="Arial" charset="0"/>
              </a:rPr>
              <a:t>contar</a:t>
            </a:r>
            <a:r>
              <a:rPr lang="pt-BR" altLang="pt-BR">
                <a:latin typeface="Arial" charset="0"/>
              </a:rPr>
              <a:t> a história propriamente dita de um assunto. </a:t>
            </a:r>
          </a:p>
          <a:p>
            <a:pPr algn="ctr"/>
            <a:r>
              <a:rPr lang="pt-BR" altLang="pt-BR">
                <a:latin typeface="Arial" charset="0"/>
              </a:rPr>
              <a:t>Há professores de Matemática que gostam de História, outros não.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build="p" autoUpdateAnimBg="0"/>
      <p:bldP spid="164868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Ptol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34036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1" name="Picture 3" descr="Ptolemy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34798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669925" y="268288"/>
            <a:ext cx="5151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Ptolomeu de Alexandria (c. 85 - 165)</a:t>
            </a:r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822325" y="5602288"/>
            <a:ext cx="7764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Condensou e estabeleceu os métodos da trigonometria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 autoUpdateAnimBg="0"/>
      <p:bldP spid="165893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Ptolomeu consolidou o uso de diversas propriedades já descobertas pelos gregos relacionadas aos círculos</a:t>
            </a:r>
          </a:p>
        </p:txBody>
      </p:sp>
      <p:pic>
        <p:nvPicPr>
          <p:cNvPr id="166915" name="Picture 3" descr="angcent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305800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O ângulo central é o dobro dos ângulos inscritos na circunferência que contenham o mesmo arco.</a:t>
            </a:r>
          </a:p>
        </p:txBody>
      </p:sp>
      <p:pic>
        <p:nvPicPr>
          <p:cNvPr id="167939" name="Picture 3" descr="angcentr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458200" cy="540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angcentraisde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305800" cy="53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A demonstração vem de colocar um dos lados do ângulo inscrito sobre o diâmetro da circunferência.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teop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2038"/>
            <a:ext cx="70866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5344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Ptolomeu utilizou esses fatos simples para desenvolver e consolidar a trigonometria. Em sua obra Almagesto (do árabe </a:t>
            </a:r>
            <a:r>
              <a:rPr lang="pt-BR" altLang="pt-BR" sz="2200" i="1">
                <a:latin typeface="Arial" charset="0"/>
              </a:rPr>
              <a:t>Al-majisti</a:t>
            </a:r>
            <a:r>
              <a:rPr lang="pt-BR" altLang="pt-BR" sz="2200">
                <a:latin typeface="Arial" charset="0"/>
              </a:rPr>
              <a:t>, “O Grande”). O nome original da obra era “Coleção Matemática” e possuia 13 volumes. Os comentadores distinguiram a obra de Ptolomeu em “Pequena Astronomia”, e os livro do Almagesto foram chamados de “A Grande Coleção”). Nessa obra encontramos o famoso Teorema de Ptolomeu: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5410200" y="3352800"/>
            <a:ext cx="335280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Em um quadrilátero inscrito em um círculo, de lados a, b, c e d e diagonais x e y, vale a fórmula ac + bd = xy.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teop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088"/>
            <a:ext cx="10515600" cy="671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5344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Para demonstrar esse fato Ptolomeu considera que existem diversos ângulos congruentes por conterem o mesmo arco da circunferência: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teoptodem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304800"/>
            <a:ext cx="97536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5638800" y="381000"/>
            <a:ext cx="335280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Agora tomamos o ponto E na diagonal AC de modo que os ângulos ABE e DBC sejam congruentes. 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5562600" y="4495800"/>
            <a:ext cx="3352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Temos então que são semelhantes os triângulos ABE e CDB.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teopt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762000"/>
            <a:ext cx="97536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5562600" y="2209800"/>
            <a:ext cx="3352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Ptolomeu colocou o lado d do quadrilátero sobre o diâmetro da circunferência. </a:t>
            </a: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5562600" y="4495800"/>
            <a:ext cx="3352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Os triângulos ABD e ACD são retângulos em B e C.</a:t>
            </a: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Ptolomeu utilizou seu Teorema para construir sua Tábua de Cordas, que podem ser lidas como Tábuas de Senos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autoUpdateAnimBg="0"/>
      <p:bldP spid="173060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teopt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628650"/>
            <a:ext cx="97536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5562600" y="2209800"/>
            <a:ext cx="3352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Observe também que o triângulo BCF é retângulo em B. </a:t>
            </a: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5562600" y="4495800"/>
            <a:ext cx="3352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O Angulo F é congruente ao ângulo BAC que vale BAD-CAD</a:t>
            </a: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Ptolomeu utilizou seu Teorema para construir sua Tábua de Cordas, que podem ser lidas como Tábuas de Senos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autoUpdateAnimBg="0"/>
      <p:bldP spid="17408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304800" y="1524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b="1">
                <a:solidFill>
                  <a:schemeClr val="accent2"/>
                </a:solidFill>
              </a:rPr>
              <a:t>Ângulos: a Matemática do Movimento, da Astronomia</a:t>
            </a:r>
          </a:p>
        </p:txBody>
      </p:sp>
      <p:pic>
        <p:nvPicPr>
          <p:cNvPr id="140293" name="Picture 5" descr="pillars3_h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senmenosxn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1017588"/>
            <a:ext cx="9144000" cy="584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5562600" y="2209800"/>
            <a:ext cx="3352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sen(-x) =  -senx</a:t>
            </a: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5562600" y="4495800"/>
            <a:ext cx="3352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cos(-x) = cosx</a:t>
            </a: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Outras propriedades simples dos ângulos podem ser utilizadas para construir as demais Fórmulas de Ptolomeu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autoUpdateAnimBg="0"/>
      <p:bldP spid="175108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senxmais90n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8229600" cy="52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5562600" y="2209800"/>
            <a:ext cx="3352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sen(x+90) =  cosx</a:t>
            </a: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5562600" y="4495800"/>
            <a:ext cx="3352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cos(x+90) = -senx</a:t>
            </a: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Outras propriedades simples dos ângulos podem ser utilizadas para construir as demais Fórmulas de Ptolomeu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autoUpdateAnimBg="0"/>
      <p:bldP spid="176132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teo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28650"/>
            <a:ext cx="97536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O Teorema do Cosseno também é importante resultado trigonométrico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teoco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"/>
            <a:ext cx="97536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O Teorema do Cosseno também é importante resultado trigonométrico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milit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48652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Esses resultados possuem uma grande aplicação prática, principalmente para o cálculo de distâncias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distla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14325"/>
            <a:ext cx="97536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Um aplicação do Teorema dos Senos para o Cálculo de Distâncias inacessíveis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Oval 2"/>
          <p:cNvSpPr>
            <a:spLocks noChangeArrowheads="1"/>
          </p:cNvSpPr>
          <p:nvPr/>
        </p:nvSpPr>
        <p:spPr bwMode="auto">
          <a:xfrm>
            <a:off x="1905000" y="1447800"/>
            <a:ext cx="4876800" cy="472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2275" name="Line 3"/>
          <p:cNvSpPr>
            <a:spLocks noChangeShapeType="1"/>
          </p:cNvSpPr>
          <p:nvPr/>
        </p:nvSpPr>
        <p:spPr bwMode="auto">
          <a:xfrm>
            <a:off x="1905000" y="3810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2276" name="Oval 4"/>
          <p:cNvSpPr>
            <a:spLocks noChangeArrowheads="1"/>
          </p:cNvSpPr>
          <p:nvPr/>
        </p:nvSpPr>
        <p:spPr bwMode="auto">
          <a:xfrm>
            <a:off x="3962400" y="3429000"/>
            <a:ext cx="7620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5344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200">
                <a:latin typeface="Arial" charset="0"/>
              </a:rPr>
              <a:t>A Trigonometria adquirirá posteriormente uma dimensão jamais sonhada pelos gregos. Servirá para dar forma e vida aos números mais estranhos e úteis do planeta: os Números Complexos.</a:t>
            </a:r>
          </a:p>
        </p:txBody>
      </p:sp>
      <p:sp>
        <p:nvSpPr>
          <p:cNvPr id="182278" name="Line 6"/>
          <p:cNvSpPr>
            <a:spLocks noChangeShapeType="1"/>
          </p:cNvSpPr>
          <p:nvPr/>
        </p:nvSpPr>
        <p:spPr bwMode="auto">
          <a:xfrm>
            <a:off x="4343400" y="14478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4784725" y="3311525"/>
            <a:ext cx="37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  <a:endParaRPr lang="pt-BR" altLang="pt-BR"/>
          </a:p>
        </p:txBody>
      </p:sp>
      <p:sp>
        <p:nvSpPr>
          <p:cNvPr id="182280" name="Line 8"/>
          <p:cNvSpPr>
            <a:spLocks noChangeShapeType="1"/>
          </p:cNvSpPr>
          <p:nvPr/>
        </p:nvSpPr>
        <p:spPr bwMode="auto">
          <a:xfrm>
            <a:off x="5562600" y="17526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2281" name="Line 9"/>
          <p:cNvSpPr>
            <a:spLocks noChangeShapeType="1"/>
          </p:cNvSpPr>
          <p:nvPr/>
        </p:nvSpPr>
        <p:spPr bwMode="auto">
          <a:xfrm>
            <a:off x="5562600" y="1752600"/>
            <a:ext cx="0" cy="2057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5546725" y="2549525"/>
            <a:ext cx="858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sen </a:t>
            </a:r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</a:p>
        </p:txBody>
      </p:sp>
      <p:sp>
        <p:nvSpPr>
          <p:cNvPr id="182283" name="Text Box 11"/>
          <p:cNvSpPr txBox="1">
            <a:spLocks noChangeArrowheads="1"/>
          </p:cNvSpPr>
          <p:nvPr/>
        </p:nvSpPr>
        <p:spPr bwMode="auto">
          <a:xfrm>
            <a:off x="4648200" y="2057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1</a:t>
            </a:r>
            <a:endParaRPr lang="pt-BR" altLang="pt-BR"/>
          </a:p>
        </p:txBody>
      </p:sp>
      <p:sp>
        <p:nvSpPr>
          <p:cNvPr id="182284" name="Line 12"/>
          <p:cNvSpPr>
            <a:spLocks noChangeShapeType="1"/>
          </p:cNvSpPr>
          <p:nvPr/>
        </p:nvSpPr>
        <p:spPr bwMode="auto">
          <a:xfrm>
            <a:off x="4343400" y="3810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2285" name="Line 13"/>
          <p:cNvSpPr>
            <a:spLocks noChangeShapeType="1"/>
          </p:cNvSpPr>
          <p:nvPr/>
        </p:nvSpPr>
        <p:spPr bwMode="auto">
          <a:xfrm flipV="1">
            <a:off x="4343400" y="1752600"/>
            <a:ext cx="1219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2286" name="Line 14"/>
          <p:cNvSpPr>
            <a:spLocks noChangeShapeType="1"/>
          </p:cNvSpPr>
          <p:nvPr/>
        </p:nvSpPr>
        <p:spPr bwMode="auto">
          <a:xfrm>
            <a:off x="4343400" y="3810000"/>
            <a:ext cx="121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2287" name="Text Box 15"/>
          <p:cNvSpPr txBox="1">
            <a:spLocks noChangeArrowheads="1"/>
          </p:cNvSpPr>
          <p:nvPr/>
        </p:nvSpPr>
        <p:spPr bwMode="auto">
          <a:xfrm>
            <a:off x="4648200" y="3810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accent2"/>
                </a:solidFill>
              </a:rPr>
              <a:t>cos </a:t>
            </a:r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  <a:endParaRPr lang="pt-BR" altLang="pt-BR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200">
                <a:latin typeface="Arial" charset="0"/>
              </a:rPr>
              <a:t>Os Números Complexos passarão a ser representados no plano que virá a ser conhecido como Plano de Argand-Gauss.</a:t>
            </a:r>
          </a:p>
        </p:txBody>
      </p:sp>
      <p:sp>
        <p:nvSpPr>
          <p:cNvPr id="183299" name="Line 3"/>
          <p:cNvSpPr>
            <a:spLocks noChangeShapeType="1"/>
          </p:cNvSpPr>
          <p:nvPr/>
        </p:nvSpPr>
        <p:spPr bwMode="auto">
          <a:xfrm>
            <a:off x="4343400" y="14478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4495800" y="3810000"/>
            <a:ext cx="37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  <a:endParaRPr lang="pt-BR" altLang="pt-BR"/>
          </a:p>
        </p:txBody>
      </p:sp>
      <p:sp>
        <p:nvSpPr>
          <p:cNvPr id="183301" name="Line 5"/>
          <p:cNvSpPr>
            <a:spLocks noChangeShapeType="1"/>
          </p:cNvSpPr>
          <p:nvPr/>
        </p:nvSpPr>
        <p:spPr bwMode="auto">
          <a:xfrm>
            <a:off x="5562600" y="2286000"/>
            <a:ext cx="0" cy="2057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5638800" y="3124200"/>
            <a:ext cx="858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0000"/>
                </a:solidFill>
              </a:rPr>
              <a:t>sen </a:t>
            </a:r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4724400" y="2743200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r</a:t>
            </a:r>
            <a:endParaRPr lang="pt-BR" altLang="pt-BR"/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 flipV="1">
            <a:off x="4343400" y="2286000"/>
            <a:ext cx="1219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3305" name="Line 9"/>
          <p:cNvSpPr>
            <a:spLocks noChangeShapeType="1"/>
          </p:cNvSpPr>
          <p:nvPr/>
        </p:nvSpPr>
        <p:spPr bwMode="auto">
          <a:xfrm>
            <a:off x="4343400" y="4343400"/>
            <a:ext cx="121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4419600" y="4267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accent2"/>
                </a:solidFill>
              </a:rPr>
              <a:t>cos </a:t>
            </a:r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  <a:endParaRPr lang="pt-BR" altLang="pt-BR">
              <a:solidFill>
                <a:schemeClr val="accent2"/>
              </a:solidFill>
            </a:endParaRPr>
          </a:p>
        </p:txBody>
      </p: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381000" y="50292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200">
                <a:latin typeface="Arial" charset="0"/>
              </a:rPr>
              <a:t>Z = a + bi = r(cos</a:t>
            </a:r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pt-BR" altLang="pt-BR" sz="2200">
                <a:latin typeface="Arial" charset="0"/>
              </a:rPr>
              <a:t> + isen</a:t>
            </a:r>
            <a:r>
              <a:rPr lang="pt-BR" altLang="pt-BR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pt-BR" altLang="pt-BR" sz="2200">
                <a:latin typeface="Arial" charset="0"/>
              </a:rPr>
              <a:t>)</a:t>
            </a:r>
          </a:p>
        </p:txBody>
      </p:sp>
      <p:sp>
        <p:nvSpPr>
          <p:cNvPr id="183308" name="Line 12"/>
          <p:cNvSpPr>
            <a:spLocks noChangeShapeType="1"/>
          </p:cNvSpPr>
          <p:nvPr/>
        </p:nvSpPr>
        <p:spPr bwMode="auto">
          <a:xfrm flipV="1">
            <a:off x="4343400" y="14478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3309" name="Line 13"/>
          <p:cNvSpPr>
            <a:spLocks noChangeShapeType="1"/>
          </p:cNvSpPr>
          <p:nvPr/>
        </p:nvSpPr>
        <p:spPr bwMode="auto">
          <a:xfrm>
            <a:off x="1905000" y="43434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3276600" y="1371600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Im(z)</a:t>
            </a:r>
            <a:endParaRPr lang="pt-BR" altLang="pt-BR"/>
          </a:p>
        </p:txBody>
      </p:sp>
      <p:sp>
        <p:nvSpPr>
          <p:cNvPr id="183311" name="Text Box 15"/>
          <p:cNvSpPr txBox="1">
            <a:spLocks noChangeArrowheads="1"/>
          </p:cNvSpPr>
          <p:nvPr/>
        </p:nvSpPr>
        <p:spPr bwMode="auto">
          <a:xfrm>
            <a:off x="6477000" y="4572000"/>
            <a:ext cx="93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Re(z)</a:t>
            </a:r>
            <a:endParaRPr lang="pt-BR" altLang="pt-BR"/>
          </a:p>
        </p:txBody>
      </p:sp>
      <p:sp>
        <p:nvSpPr>
          <p:cNvPr id="183312" name="Text Box 16"/>
          <p:cNvSpPr txBox="1">
            <a:spLocks noChangeArrowheads="1"/>
          </p:cNvSpPr>
          <p:nvPr/>
        </p:nvSpPr>
        <p:spPr bwMode="auto">
          <a:xfrm>
            <a:off x="3886200" y="2057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b</a:t>
            </a:r>
            <a:endParaRPr lang="pt-BR" altLang="pt-BR"/>
          </a:p>
        </p:txBody>
      </p:sp>
      <p:sp>
        <p:nvSpPr>
          <p:cNvPr id="183313" name="Text Box 17"/>
          <p:cNvSpPr txBox="1">
            <a:spLocks noChangeArrowheads="1"/>
          </p:cNvSpPr>
          <p:nvPr/>
        </p:nvSpPr>
        <p:spPr bwMode="auto">
          <a:xfrm>
            <a:off x="5638800" y="4343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a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animBg="1"/>
      <p:bldP spid="183300" grpId="0" autoUpdateAnimBg="0"/>
      <p:bldP spid="183301" grpId="0" animBg="1"/>
      <p:bldP spid="183302" grpId="0" autoUpdateAnimBg="0"/>
      <p:bldP spid="183303" grpId="0" autoUpdateAnimBg="0"/>
      <p:bldP spid="183304" grpId="0" animBg="1"/>
      <p:bldP spid="183305" grpId="0" animBg="1"/>
      <p:bldP spid="183306" grpId="0" autoUpdateAnimBg="0"/>
      <p:bldP spid="183307" grpId="0" autoUpdateAnimBg="0"/>
      <p:bldP spid="183308" grpId="0" animBg="1"/>
      <p:bldP spid="183309" grpId="0" animBg="1"/>
      <p:bldP spid="183310" grpId="0" autoUpdateAnimBg="0"/>
      <p:bldP spid="183311" grpId="0" autoUpdateAnimBg="0"/>
      <p:bldP spid="183312" grpId="0" autoUpdateAnimBg="0"/>
      <p:bldP spid="183313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gau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76200"/>
            <a:ext cx="5380037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228600" y="66675"/>
            <a:ext cx="3124200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>
                <a:latin typeface="Arial" charset="0"/>
              </a:rPr>
              <a:t>O alemão Carl Friedrich Gauss (1777-1855)</a:t>
            </a:r>
          </a:p>
          <a:p>
            <a:pPr algn="ctr"/>
            <a:r>
              <a:rPr lang="pt-BR" altLang="pt-BR" sz="2200">
                <a:latin typeface="Arial" charset="0"/>
              </a:rPr>
              <a:t>foi o primeiro a utilizar seriamente a notação do plano trigonométrico para representar os Números Complexos, divulgando a representação criada pelo suiço Jean-Robert Argand (1768-1822).</a:t>
            </a:r>
          </a:p>
          <a:p>
            <a:pPr algn="ctr"/>
            <a:r>
              <a:rPr lang="pt-BR" altLang="pt-BR" sz="2200">
                <a:latin typeface="Arial" charset="0"/>
              </a:rPr>
              <a:t>A representação geométrica dos complexos foi chamada por Gauss de “a verdadeira metafísica das quantidades imaginárias”.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NSC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938963" cy="67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99"/>
    </a:hlink>
    <a:folHlink>
      <a:srgbClr val="0033CC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000000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AAAA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000000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AAAA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000000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AAAA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080808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AAAA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7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8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61F9FD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B7FBFE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DDDDDD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EBEBEB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8F8F8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BFBFB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E8E6DC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2F0EB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2185</Words>
  <Application>Microsoft Office PowerPoint</Application>
  <PresentationFormat>Apresentação na tela (4:3)</PresentationFormat>
  <Paragraphs>331</Paragraphs>
  <Slides>88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88</vt:i4>
      </vt:variant>
    </vt:vector>
  </HeadingPairs>
  <TitlesOfParts>
    <vt:vector size="92" baseType="lpstr">
      <vt:lpstr>Times New Roman</vt:lpstr>
      <vt:lpstr>Arial</vt:lpstr>
      <vt:lpstr>Symbol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x</dc:creator>
  <cp:lastModifiedBy>Brolezzi</cp:lastModifiedBy>
  <cp:revision>37</cp:revision>
  <dcterms:created xsi:type="dcterms:W3CDTF">2001-09-20T18:51:43Z</dcterms:created>
  <dcterms:modified xsi:type="dcterms:W3CDTF">2013-09-19T13:55:24Z</dcterms:modified>
</cp:coreProperties>
</file>