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71" r:id="rId3"/>
    <p:sldId id="272" r:id="rId4"/>
    <p:sldId id="270" r:id="rId5"/>
    <p:sldId id="265" r:id="rId6"/>
    <p:sldId id="268" r:id="rId7"/>
    <p:sldId id="267" r:id="rId8"/>
    <p:sldId id="269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80808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8" autoAdjust="0"/>
    <p:restoredTop sz="94660"/>
  </p:normalViewPr>
  <p:slideViewPr>
    <p:cSldViewPr>
      <p:cViewPr varScale="1">
        <p:scale>
          <a:sx n="45" d="100"/>
          <a:sy n="45" d="100"/>
        </p:scale>
        <p:origin x="-12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5101F83-6ECA-4649-A3C4-DE348A36E344}" type="datetimeFigureOut">
              <a:rPr lang="pt-BR"/>
              <a:pPr>
                <a:defRPr/>
              </a:pPr>
              <a:t>08/11/2013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56B4D56-9374-4016-ACAE-6246E7DD52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5454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25603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6F607D-2EE8-4B69-BF74-98CFC33EB9CE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t-B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765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33796" name="Espaço Reservado para Número de Slid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B679E04-884B-47CF-BB86-8C2C910EC361}" type="slidenum">
              <a:rPr lang="pt-BR" sz="1200">
                <a:latin typeface="Calibri" pitchFamily="34" charset="0"/>
              </a:rPr>
              <a:pPr algn="r"/>
              <a:t>6</a:t>
            </a:fld>
            <a:endParaRPr lang="pt-B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280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31748" name="Espaço Reservado para Número de Slid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77A742-D26C-4BC5-8A28-853B1767F5F7}" type="slidenum">
              <a:rPr lang="pt-BR" sz="1200">
                <a:latin typeface="Calibri" pitchFamily="34" charset="0"/>
              </a:rPr>
              <a:pPr algn="r"/>
              <a:t>7</a:t>
            </a:fld>
            <a:endParaRPr lang="pt-B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666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35844" name="Espaço Reservado para Número de Slid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3A4A666-115C-4E39-840A-0BC2E191AD01}" type="slidenum">
              <a:rPr lang="pt-BR" sz="1200">
                <a:latin typeface="Calibri" pitchFamily="34" charset="0"/>
              </a:rPr>
              <a:pPr algn="r"/>
              <a:t>8</a:t>
            </a:fld>
            <a:endParaRPr lang="pt-B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17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1CAE-BBA8-4B89-AA13-1AE3C9EE2ADC}" type="datetimeFigureOut">
              <a:rPr lang="pt-BR"/>
              <a:pPr>
                <a:defRPr/>
              </a:pPr>
              <a:t>08/11/2013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D2FB4-8514-463C-AD55-6B365D76E6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1728F-587D-45E1-93C4-58ECF0DE6FE6}" type="datetimeFigureOut">
              <a:rPr lang="pt-BR"/>
              <a:pPr>
                <a:defRPr/>
              </a:pPr>
              <a:t>08/11/2013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F042D-E5FC-4288-BF04-DD8A6770FC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AD2F8-44CA-4480-8B1F-E1CA54224076}" type="datetimeFigureOut">
              <a:rPr lang="pt-BR"/>
              <a:pPr>
                <a:defRPr/>
              </a:pPr>
              <a:t>08/11/2013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F330A-7DF0-4214-B46D-22C34FAA27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56736-9801-4988-8267-E004FC723F3A}" type="datetimeFigureOut">
              <a:rPr lang="pt-BR"/>
              <a:pPr>
                <a:defRPr/>
              </a:pPr>
              <a:t>08/11/2013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6F214-360B-447C-A045-5C8D864FB2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6E73C-02CD-4680-84E3-A091033ECF77}" type="datetimeFigureOut">
              <a:rPr lang="pt-BR"/>
              <a:pPr>
                <a:defRPr/>
              </a:pPr>
              <a:t>08/11/2013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42A29-7B30-40CA-B1D2-B38D537309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5DF1B-520A-4AF9-9722-54520D362E5C}" type="datetimeFigureOut">
              <a:rPr lang="pt-BR"/>
              <a:pPr>
                <a:defRPr/>
              </a:pPr>
              <a:t>08/11/2013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8A9CD-B6C2-4224-BFD7-B243C1A8B43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8B7C-9E03-43FA-BD7E-6B328B3A254E}" type="datetimeFigureOut">
              <a:rPr lang="pt-BR"/>
              <a:pPr>
                <a:defRPr/>
              </a:pPr>
              <a:t>08/11/2013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B334-B216-4E40-A28D-81011FF1202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40181-D948-4A6F-B663-057E328986C8}" type="datetimeFigureOut">
              <a:rPr lang="pt-BR"/>
              <a:pPr>
                <a:defRPr/>
              </a:pPr>
              <a:t>08/11/2013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836F4-391B-4DC1-A79B-4FC91A8A6B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EA195-C92C-49A0-8A7A-39F83438B078}" type="datetimeFigureOut">
              <a:rPr lang="pt-BR"/>
              <a:pPr>
                <a:defRPr/>
              </a:pPr>
              <a:t>08/11/2013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72C0E-C914-44EF-A53E-107C88C5A5B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B29E6-36E4-45A9-B7F7-6357EF6635AB}" type="datetimeFigureOut">
              <a:rPr lang="pt-BR"/>
              <a:pPr>
                <a:defRPr/>
              </a:pPr>
              <a:t>08/11/2013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0D193-EB80-45ED-AC67-A15F8BCB88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4D2AB-4941-4178-9B35-9972E37B467E}" type="datetimeFigureOut">
              <a:rPr lang="pt-BR"/>
              <a:pPr>
                <a:defRPr/>
              </a:pPr>
              <a:t>08/11/2013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2996A-E1A9-47EA-B353-7343321B2F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9BA311-4B2B-46E1-B8C3-954FFB42533F}" type="datetimeFigureOut">
              <a:rPr lang="pt-BR"/>
              <a:pPr>
                <a:defRPr/>
              </a:pPr>
              <a:t>08/11/2013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661F5C-400C-404E-B981-62BB6247A1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611188" y="549275"/>
            <a:ext cx="7848600" cy="5909310"/>
          </a:xfrm>
          <a:prstGeom prst="rect">
            <a:avLst/>
          </a:prstGeom>
          <a:gradFill rotWithShape="1">
            <a:gsLst>
              <a:gs pos="0">
                <a:srgbClr val="808080">
                  <a:gamma/>
                  <a:shade val="46275"/>
                  <a:invGamma/>
                </a:srgbClr>
              </a:gs>
              <a:gs pos="100000">
                <a:srgbClr val="80808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chemeClr val="bg1"/>
                </a:solidFill>
                <a:latin typeface="Arial Rounded MT Bold" pitchFamily="34" charset="0"/>
              </a:rPr>
              <a:t>SOBRE O AUTOR</a:t>
            </a:r>
          </a:p>
          <a:p>
            <a:pPr>
              <a:lnSpc>
                <a:spcPct val="150000"/>
              </a:lnSpc>
            </a:pPr>
            <a:endParaRPr lang="pt-BR" b="1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chemeClr val="bg1"/>
                </a:solidFill>
                <a:latin typeface="Arial Rounded MT Bold" pitchFamily="34" charset="0"/>
              </a:rPr>
              <a:t> 	</a:t>
            </a:r>
            <a:r>
              <a:rPr lang="pt-BR" b="1" u="sng" dirty="0" smtClean="0">
                <a:solidFill>
                  <a:schemeClr val="bg1"/>
                </a:solidFill>
                <a:latin typeface="Arial Rounded MT Bold" pitchFamily="34" charset="0"/>
              </a:rPr>
              <a:t>APOSTOLOS DOXIADIS</a:t>
            </a:r>
            <a:endParaRPr lang="pt-BR" sz="1200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chemeClr val="bg1"/>
                </a:solidFill>
                <a:latin typeface="Arial Rounded MT Bold" pitchFamily="34" charset="0"/>
              </a:rPr>
              <a:t> </a:t>
            </a:r>
            <a:endParaRPr lang="pt-BR" sz="1200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Nascido na Austrália em 06/06/1953</a:t>
            </a:r>
          </a:p>
          <a:p>
            <a:pPr lvl="0">
              <a:lnSpc>
                <a:spcPct val="150000"/>
              </a:lnSpc>
            </a:pP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                            (60 anos)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Criado na Grécia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Desde a juventude interessado na</a:t>
            </a:r>
          </a:p>
          <a:p>
            <a:pPr lvl="0">
              <a:lnSpc>
                <a:spcPct val="150000"/>
              </a:lnSpc>
            </a:pP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  ficção e nas artes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Caso de amor com a Matemática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Universidade de Columbia (Nova York) – com 15 anos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Trabalho de Pós-Graduação em Matemática Aplicada na </a:t>
            </a:r>
            <a:r>
              <a:rPr lang="pt-BR" dirty="0" err="1" smtClean="0">
                <a:solidFill>
                  <a:schemeClr val="bg1"/>
                </a:solidFill>
                <a:latin typeface="Arial Rounded MT Bold" pitchFamily="34" charset="0"/>
              </a:rPr>
              <a:t>École</a:t>
            </a: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Pratique </a:t>
            </a:r>
            <a:r>
              <a:rPr lang="pt-BR" dirty="0" err="1" smtClean="0">
                <a:solidFill>
                  <a:schemeClr val="bg1"/>
                </a:solidFill>
                <a:latin typeface="Arial Rounded MT Bold" pitchFamily="34" charset="0"/>
              </a:rPr>
              <a:t>des</a:t>
            </a: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pt-BR" dirty="0" err="1" smtClean="0">
                <a:solidFill>
                  <a:schemeClr val="bg1"/>
                </a:solidFill>
                <a:latin typeface="Arial Rounded MT Bold" pitchFamily="34" charset="0"/>
              </a:rPr>
              <a:t>Hautes</a:t>
            </a: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pt-BR" dirty="0" err="1" smtClean="0">
                <a:solidFill>
                  <a:schemeClr val="bg1"/>
                </a:solidFill>
                <a:latin typeface="Arial Rounded MT Bold" pitchFamily="34" charset="0"/>
              </a:rPr>
              <a:t>Études</a:t>
            </a: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(Paris) – Modelos matemáticos para o sistema nervoso.</a:t>
            </a:r>
            <a:endParaRPr lang="pt-B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3" name="Imagem 2" descr="apostolo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928670"/>
            <a:ext cx="2548334" cy="342105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611188" y="549275"/>
            <a:ext cx="7848600" cy="5770811"/>
          </a:xfrm>
          <a:prstGeom prst="rect">
            <a:avLst/>
          </a:prstGeom>
          <a:gradFill rotWithShape="1">
            <a:gsLst>
              <a:gs pos="0">
                <a:srgbClr val="808080">
                  <a:gamma/>
                  <a:shade val="46275"/>
                  <a:invGamma/>
                </a:srgbClr>
              </a:gs>
              <a:gs pos="100000">
                <a:srgbClr val="80808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b="1" u="sng" dirty="0" smtClean="0">
                <a:solidFill>
                  <a:schemeClr val="bg1"/>
                </a:solidFill>
                <a:latin typeface="Arial Rounded MT Bold" pitchFamily="34" charset="0"/>
              </a:rPr>
              <a:t>APOSTOLOS DOXIADIS</a:t>
            </a:r>
            <a:r>
              <a:rPr lang="pt-BR" b="1" dirty="0" smtClean="0">
                <a:solidFill>
                  <a:schemeClr val="bg1"/>
                </a:solidFill>
                <a:latin typeface="Arial Rounded MT Bold" pitchFamily="34" charset="0"/>
              </a:rPr>
              <a:t> </a:t>
            </a:r>
          </a:p>
          <a:p>
            <a:pPr>
              <a:lnSpc>
                <a:spcPct val="150000"/>
              </a:lnSpc>
            </a:pPr>
            <a:endParaRPr lang="pt-BR" sz="1200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Após os estudos voltou para a Grécia e a seus antigos amores </a:t>
            </a:r>
          </a:p>
          <a:p>
            <a:pPr lvl="0">
              <a:lnSpc>
                <a:spcPct val="150000"/>
              </a:lnSpc>
            </a:pP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(escrita, cinema e teatro)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Publicou 4 romances em grego:</a:t>
            </a:r>
            <a:endParaRPr lang="pt-BR" sz="1200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lvl="1">
              <a:lnSpc>
                <a:spcPct val="150000"/>
              </a:lnSpc>
            </a:pPr>
            <a:r>
              <a:rPr lang="pt-BR" i="1" dirty="0" smtClean="0">
                <a:solidFill>
                  <a:schemeClr val="bg1"/>
                </a:solidFill>
                <a:latin typeface="Arial Rounded MT Bold" pitchFamily="34" charset="0"/>
              </a:rPr>
              <a:t>	Vida Paralela (1985)</a:t>
            </a:r>
            <a:endParaRPr lang="pt-BR" sz="1200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lvl="1">
              <a:lnSpc>
                <a:spcPct val="150000"/>
              </a:lnSpc>
            </a:pPr>
            <a:r>
              <a:rPr lang="pt-BR" i="1" dirty="0" smtClean="0">
                <a:solidFill>
                  <a:schemeClr val="bg1"/>
                </a:solidFill>
                <a:latin typeface="Arial Rounded MT Bold" pitchFamily="34" charset="0"/>
              </a:rPr>
              <a:t> 	</a:t>
            </a:r>
            <a:r>
              <a:rPr lang="pt-BR" i="1" dirty="0" err="1" smtClean="0">
                <a:solidFill>
                  <a:schemeClr val="bg1"/>
                </a:solidFill>
                <a:latin typeface="Arial Rounded MT Bold" pitchFamily="34" charset="0"/>
              </a:rPr>
              <a:t>Makavettas</a:t>
            </a:r>
            <a:r>
              <a:rPr lang="pt-BR" i="1" dirty="0" smtClean="0">
                <a:solidFill>
                  <a:schemeClr val="bg1"/>
                </a:solidFill>
                <a:latin typeface="Arial Rounded MT Bold" pitchFamily="34" charset="0"/>
              </a:rPr>
              <a:t> (1988)</a:t>
            </a:r>
            <a:endParaRPr lang="pt-BR" sz="1200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lvl="1">
              <a:lnSpc>
                <a:spcPct val="150000"/>
              </a:lnSpc>
            </a:pPr>
            <a:r>
              <a:rPr lang="pt-BR" i="1" dirty="0" smtClean="0">
                <a:solidFill>
                  <a:schemeClr val="bg1"/>
                </a:solidFill>
                <a:latin typeface="Arial Rounded MT Bold" pitchFamily="34" charset="0"/>
              </a:rPr>
              <a:t>	Tio </a:t>
            </a:r>
            <a:r>
              <a:rPr lang="pt-BR" i="1" dirty="0" err="1" smtClean="0">
                <a:solidFill>
                  <a:schemeClr val="bg1"/>
                </a:solidFill>
                <a:latin typeface="Arial Rounded MT Bold" pitchFamily="34" charset="0"/>
              </a:rPr>
              <a:t>Petros</a:t>
            </a:r>
            <a:r>
              <a:rPr lang="pt-BR" i="1" dirty="0" smtClean="0">
                <a:solidFill>
                  <a:schemeClr val="bg1"/>
                </a:solidFill>
                <a:latin typeface="Arial Rounded MT Bold" pitchFamily="34" charset="0"/>
              </a:rPr>
              <a:t> e a Conjectura de </a:t>
            </a:r>
            <a:r>
              <a:rPr lang="pt-BR" i="1" dirty="0" err="1" smtClean="0">
                <a:solidFill>
                  <a:schemeClr val="bg1"/>
                </a:solidFill>
                <a:latin typeface="Arial Rounded MT Bold" pitchFamily="34" charset="0"/>
              </a:rPr>
              <a:t>Goldbach</a:t>
            </a:r>
            <a:r>
              <a:rPr lang="pt-BR" i="1" dirty="0" smtClean="0">
                <a:solidFill>
                  <a:schemeClr val="bg1"/>
                </a:solidFill>
                <a:latin typeface="Arial Rounded MT Bold" pitchFamily="34" charset="0"/>
              </a:rPr>
              <a:t> (1992)</a:t>
            </a:r>
            <a:endParaRPr lang="pt-BR" sz="1200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lvl="1">
              <a:lnSpc>
                <a:spcPct val="150000"/>
              </a:lnSpc>
            </a:pPr>
            <a:r>
              <a:rPr lang="pt-BR" i="1" dirty="0" smtClean="0">
                <a:solidFill>
                  <a:schemeClr val="bg1"/>
                </a:solidFill>
                <a:latin typeface="Arial Rounded MT Bold" pitchFamily="34" charset="0"/>
              </a:rPr>
              <a:t>	Três Homens </a:t>
            </a:r>
            <a:r>
              <a:rPr lang="pt-BR" i="1" dirty="0" err="1" smtClean="0">
                <a:solidFill>
                  <a:schemeClr val="bg1"/>
                </a:solidFill>
                <a:latin typeface="Arial Rounded MT Bold" pitchFamily="34" charset="0"/>
              </a:rPr>
              <a:t>Little</a:t>
            </a:r>
            <a:r>
              <a:rPr lang="pt-BR" i="1" dirty="0" smtClean="0">
                <a:solidFill>
                  <a:schemeClr val="bg1"/>
                </a:solidFill>
                <a:latin typeface="Arial Rounded MT Bold" pitchFamily="34" charset="0"/>
              </a:rPr>
              <a:t> (1997).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Além do </a:t>
            </a:r>
            <a:r>
              <a:rPr lang="pt-BR" dirty="0" err="1" smtClean="0">
                <a:solidFill>
                  <a:schemeClr val="bg1"/>
                </a:solidFill>
                <a:latin typeface="Arial Rounded MT Bold" pitchFamily="34" charset="0"/>
              </a:rPr>
              <a:t>Logicomix</a:t>
            </a: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(2009) – </a:t>
            </a:r>
            <a:r>
              <a:rPr lang="pt-BR" dirty="0" err="1" smtClean="0">
                <a:solidFill>
                  <a:schemeClr val="bg1"/>
                </a:solidFill>
                <a:latin typeface="Arial Rounded MT Bold" pitchFamily="34" charset="0"/>
              </a:rPr>
              <a:t>grafic</a:t>
            </a: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novel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Recebeu inúmeros prêmios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Hoje vivem em Atenas, é casado com a romancista </a:t>
            </a:r>
            <a:r>
              <a:rPr lang="pt-BR" dirty="0" err="1" smtClean="0">
                <a:solidFill>
                  <a:schemeClr val="bg1"/>
                </a:solidFill>
                <a:latin typeface="Arial Rounded MT Bold" pitchFamily="34" charset="0"/>
              </a:rPr>
              <a:t>Dorina</a:t>
            </a: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pt-BR" dirty="0" err="1" smtClean="0">
                <a:solidFill>
                  <a:schemeClr val="bg1"/>
                </a:solidFill>
                <a:latin typeface="Arial Rounded MT Bold" pitchFamily="34" charset="0"/>
              </a:rPr>
              <a:t>Papaliou</a:t>
            </a: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e  tem três filhos.</a:t>
            </a:r>
          </a:p>
          <a:p>
            <a:pPr lvl="0" algn="r">
              <a:lnSpc>
                <a:spcPct val="150000"/>
              </a:lnSpc>
            </a:pPr>
            <a:r>
              <a:rPr lang="pt-BR" i="1" dirty="0" smtClean="0">
                <a:solidFill>
                  <a:schemeClr val="bg1"/>
                </a:solidFill>
                <a:latin typeface="Arial Rounded MT Bold" pitchFamily="34" charset="0"/>
              </a:rPr>
              <a:t>Fonte: www.apostolosdoxiadis.com</a:t>
            </a:r>
            <a:endParaRPr lang="pt-BR" i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611188" y="549274"/>
            <a:ext cx="7848600" cy="6186309"/>
          </a:xfrm>
          <a:prstGeom prst="rect">
            <a:avLst/>
          </a:prstGeom>
          <a:gradFill rotWithShape="1">
            <a:gsLst>
              <a:gs pos="0">
                <a:srgbClr val="808080">
                  <a:gamma/>
                  <a:shade val="46275"/>
                  <a:invGamma/>
                </a:srgbClr>
              </a:gs>
              <a:gs pos="100000">
                <a:srgbClr val="80808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Tio </a:t>
            </a:r>
            <a:r>
              <a:rPr lang="pt-BR" dirty="0" err="1" smtClean="0">
                <a:solidFill>
                  <a:schemeClr val="bg1"/>
                </a:solidFill>
                <a:latin typeface="Arial Rounded MT Bold" pitchFamily="34" charset="0"/>
              </a:rPr>
              <a:t>Petros</a:t>
            </a: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e a Conjectura de </a:t>
            </a:r>
            <a:r>
              <a:rPr lang="pt-BR" dirty="0" err="1" smtClean="0">
                <a:solidFill>
                  <a:schemeClr val="bg1"/>
                </a:solidFill>
                <a:latin typeface="Arial Rounded MT Bold" pitchFamily="34" charset="0"/>
              </a:rPr>
              <a:t>Goldbach</a:t>
            </a: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(1992)</a:t>
            </a:r>
          </a:p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Publicado internacionalmente em 2000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Arial Rounded MT Bold" pitchFamily="34" charset="0"/>
              </a:rPr>
              <a:t> Traduzido para mais de 40 idiomas</a:t>
            </a:r>
          </a:p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endParaRPr lang="pt-BR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150000"/>
              </a:lnSpc>
            </a:pPr>
            <a:endParaRPr lang="pt-BR" sz="1200" dirty="0" smtClean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46082" name="Picture 2" descr="http://roedordelivros.files.wordpress.com/2012/08/tio-petros-e-a-conjectura-de-goldba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214554"/>
            <a:ext cx="2695575" cy="4057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6086" name="Picture 6" descr="uncle_petros_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2714620"/>
            <a:ext cx="2428892" cy="36433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611188" y="549275"/>
            <a:ext cx="7848600" cy="5126038"/>
          </a:xfrm>
          <a:prstGeom prst="rect">
            <a:avLst/>
          </a:prstGeom>
          <a:gradFill rotWithShape="1">
            <a:gsLst>
              <a:gs pos="0">
                <a:srgbClr val="808080">
                  <a:gamma/>
                  <a:shade val="46275"/>
                  <a:invGamma/>
                </a:srgbClr>
              </a:gs>
              <a:gs pos="100000">
                <a:srgbClr val="80808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Arial Rounded MT Bold" pitchFamily="34" charset="0"/>
              </a:rPr>
              <a:t>O que é um teorema?</a:t>
            </a:r>
            <a:r>
              <a:rPr lang="pt-BR" b="1" dirty="0">
                <a:latin typeface="Arial Rounded MT Bold" pitchFamily="34" charset="0"/>
              </a:rPr>
              <a:t/>
            </a:r>
            <a:br>
              <a:rPr lang="pt-BR" b="1" dirty="0">
                <a:latin typeface="Arial Rounded MT Bold" pitchFamily="34" charset="0"/>
              </a:rPr>
            </a:br>
            <a:r>
              <a:rPr lang="pt-BR" b="1" dirty="0">
                <a:latin typeface="Arial Rounded MT Bold" pitchFamily="34" charset="0"/>
              </a:rPr>
              <a:t/>
            </a:r>
            <a:br>
              <a:rPr lang="pt-BR" b="1" dirty="0">
                <a:latin typeface="Arial Rounded MT Bold" pitchFamily="34" charset="0"/>
              </a:rPr>
            </a:b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Em </a:t>
            </a:r>
            <a:r>
              <a:rPr lang="pt-BR" dirty="0">
                <a:solidFill>
                  <a:srgbClr val="FFFF00"/>
                </a:solidFill>
                <a:latin typeface="Arial Rounded MT Bold" pitchFamily="34" charset="0"/>
              </a:rPr>
              <a:t>matemática</a:t>
            </a: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, um </a:t>
            </a:r>
            <a:r>
              <a:rPr lang="pt-BR" b="1" dirty="0">
                <a:solidFill>
                  <a:schemeClr val="bg1"/>
                </a:solidFill>
                <a:latin typeface="Arial Rounded MT Bold" pitchFamily="34" charset="0"/>
              </a:rPr>
              <a:t>teorema</a:t>
            </a: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 é uma afirmação que pode </a:t>
            </a:r>
            <a:br>
              <a:rPr lang="pt-BR" dirty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/>
            </a:r>
            <a:br>
              <a:rPr lang="pt-BR" dirty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ser </a:t>
            </a:r>
            <a:r>
              <a:rPr lang="pt-BR" dirty="0">
                <a:solidFill>
                  <a:srgbClr val="FFFF00"/>
                </a:solidFill>
                <a:latin typeface="Arial Rounded MT Bold" pitchFamily="34" charset="0"/>
              </a:rPr>
              <a:t>provada </a:t>
            </a: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como verdadeira através de outras afirmações já </a:t>
            </a:r>
            <a:br>
              <a:rPr lang="pt-BR" dirty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/>
            </a:r>
            <a:br>
              <a:rPr lang="pt-BR" dirty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demonstradas, como outros teoremas, juntamente com afirmações anteriormente aceitas, como </a:t>
            </a:r>
            <a:r>
              <a:rPr lang="pt-BR" dirty="0">
                <a:solidFill>
                  <a:srgbClr val="FFFF00"/>
                </a:solidFill>
                <a:latin typeface="Arial Rounded MT Bold" pitchFamily="34" charset="0"/>
              </a:rPr>
              <a:t>axiomas</a:t>
            </a: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. </a:t>
            </a:r>
          </a:p>
          <a:p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/>
            </a:r>
            <a:br>
              <a:rPr lang="pt-BR" dirty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Exemplo</a:t>
            </a:r>
          </a:p>
          <a:p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br>
              <a:rPr lang="pt-BR" dirty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a) Teorema de Pitágoras;</a:t>
            </a:r>
            <a:br>
              <a:rPr lang="pt-BR" dirty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b) Teorema da Bissetriz Interna;</a:t>
            </a:r>
            <a:br>
              <a:rPr lang="pt-BR" dirty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c) Teorema de Tales;</a:t>
            </a:r>
            <a:br>
              <a:rPr lang="pt-BR" dirty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.</a:t>
            </a:r>
          </a:p>
          <a:p>
            <a:r>
              <a:rPr lang="en-US" dirty="0">
                <a:solidFill>
                  <a:schemeClr val="bg1"/>
                </a:solidFill>
                <a:latin typeface="Arial Rounded MT Bold" pitchFamily="34" charset="0"/>
              </a:rPr>
              <a:t>.</a:t>
            </a:r>
          </a:p>
          <a:p>
            <a:r>
              <a:rPr lang="en-US" dirty="0">
                <a:solidFill>
                  <a:schemeClr val="bg1"/>
                </a:solidFill>
                <a:latin typeface="Arial Rounded MT Bold" pitchFamily="34" charset="0"/>
              </a:rPr>
              <a:t>.</a:t>
            </a:r>
            <a:endParaRPr lang="pt-BR" dirty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z) Teorema de </a:t>
            </a:r>
            <a:r>
              <a:rPr lang="pt-BR" dirty="0" err="1">
                <a:solidFill>
                  <a:schemeClr val="bg1"/>
                </a:solidFill>
                <a:latin typeface="Arial Rounded MT Bold" pitchFamily="34" charset="0"/>
              </a:rPr>
              <a:t>Kolmogorov–Arnold–Moser</a:t>
            </a:r>
            <a:endParaRPr lang="pt-B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01" name="Rectangle 125"/>
          <p:cNvSpPr>
            <a:spLocks noChangeArrowheads="1"/>
          </p:cNvSpPr>
          <p:nvPr/>
        </p:nvSpPr>
        <p:spPr bwMode="auto">
          <a:xfrm>
            <a:off x="611188" y="549275"/>
            <a:ext cx="7848600" cy="6224588"/>
          </a:xfrm>
          <a:prstGeom prst="rect">
            <a:avLst/>
          </a:prstGeom>
          <a:gradFill rotWithShape="1">
            <a:gsLst>
              <a:gs pos="0">
                <a:srgbClr val="808080">
                  <a:gamma/>
                  <a:shade val="46275"/>
                  <a:invGamma/>
                </a:srgbClr>
              </a:gs>
              <a:gs pos="100000">
                <a:srgbClr val="80808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Arial Rounded MT Bold" pitchFamily="34" charset="0"/>
              </a:rPr>
              <a:t>O que é uma CONJECTURA?</a:t>
            </a:r>
            <a:br>
              <a:rPr lang="pt-BR" sz="2400" b="1" dirty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pt-BR" b="1" dirty="0">
                <a:solidFill>
                  <a:schemeClr val="bg1"/>
                </a:solidFill>
                <a:latin typeface="Arial Rounded MT Bold" pitchFamily="34" charset="0"/>
              </a:rPr>
              <a:t/>
            </a:r>
            <a:br>
              <a:rPr lang="pt-BR" b="1" dirty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Uma conjectura é uma </a:t>
            </a:r>
            <a:r>
              <a:rPr lang="pt-BR" dirty="0" err="1">
                <a:solidFill>
                  <a:schemeClr val="bg1"/>
                </a:solidFill>
                <a:latin typeface="Arial Rounded MT Bold" pitchFamily="34" charset="0"/>
              </a:rPr>
              <a:t>ideia</a:t>
            </a: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, fórmula ou frase, a qual não foi </a:t>
            </a:r>
          </a:p>
          <a:p>
            <a:endParaRPr lang="pt-BR" dirty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provada ser verdadeira, baseada em suposições ou </a:t>
            </a:r>
            <a:r>
              <a:rPr lang="pt-BR" dirty="0" err="1">
                <a:solidFill>
                  <a:schemeClr val="bg1"/>
                </a:solidFill>
                <a:latin typeface="Arial Rounded MT Bold" pitchFamily="34" charset="0"/>
              </a:rPr>
              <a:t>ideias</a:t>
            </a:r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 </a:t>
            </a:r>
          </a:p>
          <a:p>
            <a:endParaRPr lang="pt-BR" dirty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com fundamento não verificado. As conjecturas utilizadas </a:t>
            </a:r>
          </a:p>
          <a:p>
            <a:endParaRPr lang="pt-BR" dirty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como prova de resultados matemáticos recebem o nome </a:t>
            </a:r>
          </a:p>
          <a:p>
            <a:endParaRPr lang="pt-BR" dirty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 dirty="0">
                <a:solidFill>
                  <a:schemeClr val="bg1"/>
                </a:solidFill>
                <a:latin typeface="Arial Rounded MT Bold" pitchFamily="34" charset="0"/>
              </a:rPr>
              <a:t>de hipóteses.</a:t>
            </a:r>
          </a:p>
          <a:p>
            <a:endParaRPr lang="pt-BR" dirty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en-US" dirty="0" err="1">
                <a:solidFill>
                  <a:schemeClr val="bg1"/>
                </a:solidFill>
                <a:latin typeface="Arial Rounded MT Bold" pitchFamily="34" charset="0"/>
              </a:rPr>
              <a:t>Exemplos</a:t>
            </a:r>
            <a:endParaRPr lang="en-US" dirty="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en-US" dirty="0">
                <a:latin typeface="Arial Rounded MT Bold" pitchFamily="34" charset="0"/>
              </a:rPr>
              <a:t>a) </a:t>
            </a:r>
          </a:p>
          <a:p>
            <a:endParaRPr lang="en-US" dirty="0">
              <a:latin typeface="Arial Rounded MT Bold" pitchFamily="34" charset="0"/>
            </a:endParaRPr>
          </a:p>
          <a:p>
            <a:r>
              <a:rPr lang="en-US" dirty="0">
                <a:latin typeface="Arial Rounded MT Bold" pitchFamily="34" charset="0"/>
              </a:rPr>
              <a:t>b) </a:t>
            </a:r>
            <a:r>
              <a:rPr lang="pt-BR" dirty="0">
                <a:solidFill>
                  <a:srgbClr val="FFFF00"/>
                </a:solidFill>
                <a:latin typeface="Arial Rounded MT Bold" pitchFamily="34" charset="0"/>
              </a:rPr>
              <a:t>Todo número inteiro par maior que 2 pode ser representado como a soma de dois números primos </a:t>
            </a:r>
            <a:endParaRPr lang="en-US" dirty="0">
              <a:solidFill>
                <a:srgbClr val="FFFF00"/>
              </a:solidFill>
              <a:latin typeface="Arial Rounded MT Bold" pitchFamily="34" charset="0"/>
            </a:endParaRPr>
          </a:p>
          <a:p>
            <a:endParaRPr lang="pt-BR" dirty="0">
              <a:solidFill>
                <a:srgbClr val="FFFF00"/>
              </a:solidFill>
              <a:latin typeface="Arial Rounded MT Bold" pitchFamily="34" charset="0"/>
            </a:endParaRPr>
          </a:p>
          <a:p>
            <a:endParaRPr lang="en-US" dirty="0">
              <a:latin typeface="Arial Rounded MT Bold" pitchFamily="34" charset="0"/>
            </a:endParaRPr>
          </a:p>
          <a:p>
            <a:endParaRPr lang="en-US" dirty="0">
              <a:latin typeface="Arial Rounded MT Bold" pitchFamily="34" charset="0"/>
            </a:endParaRPr>
          </a:p>
          <a:p>
            <a:endParaRPr lang="en-US" dirty="0">
              <a:latin typeface="Arial Rounded MT Bold" pitchFamily="34" charset="0"/>
            </a:endParaRPr>
          </a:p>
          <a:p>
            <a:endParaRPr lang="pt-BR" dirty="0">
              <a:latin typeface="Arial Rounded MT Bold" pitchFamily="34" charset="0"/>
            </a:endParaRPr>
          </a:p>
        </p:txBody>
      </p:sp>
      <p:graphicFrame>
        <p:nvGraphicFramePr>
          <p:cNvPr id="24702" name="Object 126"/>
          <p:cNvGraphicFramePr>
            <a:graphicFrameLocks noChangeAspect="1"/>
          </p:cNvGraphicFramePr>
          <p:nvPr/>
        </p:nvGraphicFramePr>
        <p:xfrm>
          <a:off x="971550" y="4221163"/>
          <a:ext cx="3048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4" name="Equation" r:id="rId4" imgW="3047760" imgH="368280" progId="">
                  <p:embed/>
                </p:oleObj>
              </mc:Choice>
              <mc:Fallback>
                <p:oleObj name="Equation" r:id="rId4" imgW="3047760" imgH="368280" progId="">
                  <p:embed/>
                  <p:pic>
                    <p:nvPicPr>
                      <p:cNvPr id="0" name="Picture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221163"/>
                        <a:ext cx="30480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11188" y="301625"/>
            <a:ext cx="7848600" cy="6773863"/>
          </a:xfrm>
          <a:prstGeom prst="rect">
            <a:avLst/>
          </a:prstGeom>
          <a:gradFill rotWithShape="1">
            <a:gsLst>
              <a:gs pos="0">
                <a:srgbClr val="808080">
                  <a:gamma/>
                  <a:shade val="46275"/>
                  <a:invGamma/>
                </a:srgbClr>
              </a:gs>
              <a:gs pos="100000">
                <a:srgbClr val="80808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400" b="1">
                <a:solidFill>
                  <a:schemeClr val="bg1"/>
                </a:solidFill>
                <a:latin typeface="Arial Rounded MT Bold" pitchFamily="34" charset="0"/>
              </a:rPr>
              <a:t>Um Pequeno Bate Papo</a:t>
            </a:r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endParaRPr lang="en-US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Em 1742, na correspondência entre Christian Goldbach e o famoso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 matemático suíço Leonhard Euler, foi formulada a seguinte questão: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pt-BR">
                <a:solidFill>
                  <a:srgbClr val="FFFF00"/>
                </a:solidFill>
                <a:latin typeface="Arial Rounded MT Bold" pitchFamily="34" charset="0"/>
              </a:rPr>
              <a:t>"Todo número inteiro par maior que 2 pode ser representado como</a:t>
            </a:r>
          </a:p>
          <a:p>
            <a:endParaRPr lang="pt-BR">
              <a:solidFill>
                <a:srgbClr val="FFFF00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rgbClr val="FFFF00"/>
                </a:solidFill>
                <a:latin typeface="Arial Rounded MT Bold" pitchFamily="34" charset="0"/>
              </a:rPr>
              <a:t> a soma de dois números primos".</a:t>
            </a:r>
            <a:br>
              <a:rPr lang="pt-BR">
                <a:solidFill>
                  <a:srgbClr val="FFFF00"/>
                </a:solidFill>
                <a:latin typeface="Arial Rounded MT Bold" pitchFamily="34" charset="0"/>
              </a:rPr>
            </a:br>
            <a:endParaRPr lang="pt-BR">
              <a:solidFill>
                <a:srgbClr val="FFFF00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Hoje, mais de 250 anos depois, a Conjectura de Goldbach tornou-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se um dos problemas mais intrigantes da Matemática. Mesmo já 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tendo sido testada empiricamente até 1.014, ninguém jamais 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conseguiu provar que a afirmação é válida para todos os números 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inteiros maiores que 2 - e, recentemente, até um prêmio de 1 milhão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 de dólares foi oferecido a quem for capaz de demonstrá-la. </a:t>
            </a:r>
            <a:endParaRPr lang="en-US">
              <a:solidFill>
                <a:schemeClr val="bg1"/>
              </a:solidFill>
              <a:latin typeface="Arial Rounded MT Bold" pitchFamily="34" charset="0"/>
            </a:endParaRPr>
          </a:p>
          <a:p>
            <a:endParaRPr lang="en-US">
              <a:solidFill>
                <a:schemeClr val="bg1"/>
              </a:solidFill>
              <a:latin typeface="Arial Rounded MT Bold" pitchFamily="34" charset="0"/>
            </a:endParaRPr>
          </a:p>
          <a:p>
            <a:endParaRPr lang="en-US">
              <a:solidFill>
                <a:schemeClr val="bg1"/>
              </a:solidFill>
              <a:latin typeface="Arial Rounded MT Bold" pitchFamily="34" charset="0"/>
            </a:endParaRPr>
          </a:p>
          <a:p>
            <a:endParaRPr lang="pt-BR">
              <a:latin typeface="Arial Rounded MT Bold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11188" y="301625"/>
            <a:ext cx="7848600" cy="6864350"/>
          </a:xfrm>
          <a:prstGeom prst="rect">
            <a:avLst/>
          </a:prstGeom>
          <a:gradFill rotWithShape="1">
            <a:gsLst>
              <a:gs pos="0">
                <a:srgbClr val="808080">
                  <a:gamma/>
                  <a:shade val="46275"/>
                  <a:invGamma/>
                </a:srgbClr>
              </a:gs>
              <a:gs pos="100000">
                <a:srgbClr val="80808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Rounded MT Bold" pitchFamily="34" charset="0"/>
              </a:rPr>
              <a:t>Enredo</a:t>
            </a:r>
          </a:p>
          <a:p>
            <a:endParaRPr lang="pt-BR" sz="240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O </a:t>
            </a:r>
            <a:r>
              <a:rPr lang="pt-BR" i="1">
                <a:solidFill>
                  <a:srgbClr val="FFFF00"/>
                </a:solidFill>
                <a:latin typeface="Arial Rounded MT Bold" pitchFamily="34" charset="0"/>
              </a:rPr>
              <a:t>Tio Petros</a:t>
            </a:r>
            <a:r>
              <a:rPr lang="pt-BR" i="1">
                <a:solidFill>
                  <a:schemeClr val="bg1"/>
                </a:solidFill>
                <a:latin typeface="Arial Rounded MT Bold" pitchFamily="34" charset="0"/>
              </a:rPr>
              <a:t> e a </a:t>
            </a:r>
            <a:r>
              <a:rPr lang="pt-BR" i="1">
                <a:solidFill>
                  <a:srgbClr val="FFFF00"/>
                </a:solidFill>
                <a:latin typeface="Arial Rounded MT Bold" pitchFamily="34" charset="0"/>
              </a:rPr>
              <a:t>Conjectura de Goldbach</a:t>
            </a:r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 de </a:t>
            </a:r>
            <a:r>
              <a:rPr lang="pt-BR">
                <a:solidFill>
                  <a:srgbClr val="FFFF00"/>
                </a:solidFill>
                <a:latin typeface="Arial Rounded MT Bold" pitchFamily="34" charset="0"/>
              </a:rPr>
              <a:t>Apostolos Doxiadis</a:t>
            </a:r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 é um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 romance de leitura fácil que apresenta um panorama fascinante da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 teoria dos números e permite entender por que razão os números 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primos, que não têm padrão aparente de sucessão ou distribuição,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 sempre intrigaram os matemáticos. O livro tem como objectivo 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permitir perceber </a:t>
            </a:r>
            <a:r>
              <a:rPr lang="pt-BR">
                <a:solidFill>
                  <a:srgbClr val="FFFF00"/>
                </a:solidFill>
                <a:latin typeface="Arial Rounded MT Bold" pitchFamily="34" charset="0"/>
              </a:rPr>
              <a:t>o que é preciso para se fazer matemática</a:t>
            </a:r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, todo o 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prazer que está envolvido nos momentos de contemplação mas 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também todas as dificuldades, e inclusivamente perigos, que 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recheiam o caminho daqueles que se aventuram na criação 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matemática.</a:t>
            </a:r>
            <a:br>
              <a:rPr lang="pt-BR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/>
            </a:r>
            <a:br>
              <a:rPr lang="pt-BR">
                <a:solidFill>
                  <a:schemeClr val="bg1"/>
                </a:solidFill>
                <a:latin typeface="Arial Rounded MT Bold" pitchFamily="34" charset="0"/>
              </a:rPr>
            </a:br>
            <a:endParaRPr lang="en-US">
              <a:solidFill>
                <a:schemeClr val="bg1"/>
              </a:solidFill>
              <a:latin typeface="Arial Rounded MT Bold" pitchFamily="34" charset="0"/>
            </a:endParaRPr>
          </a:p>
          <a:p>
            <a:endParaRPr lang="pt-BR">
              <a:latin typeface="Arial Rounded MT Bold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11188" y="301625"/>
            <a:ext cx="7848600" cy="4941888"/>
          </a:xfrm>
          <a:prstGeom prst="rect">
            <a:avLst/>
          </a:prstGeom>
          <a:gradFill rotWithShape="1">
            <a:gsLst>
              <a:gs pos="0">
                <a:srgbClr val="808080">
                  <a:gamma/>
                  <a:shade val="46275"/>
                  <a:invGamma/>
                </a:srgbClr>
              </a:gs>
              <a:gs pos="100000">
                <a:srgbClr val="80808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Rounded MT Bold" pitchFamily="34" charset="0"/>
              </a:rPr>
              <a:t>A CONJECTURA</a:t>
            </a:r>
          </a:p>
          <a:p>
            <a:endParaRPr lang="pt-BR" sz="2400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 A </a:t>
            </a:r>
            <a:r>
              <a:rPr lang="pt-BR" b="1">
                <a:solidFill>
                  <a:schemeClr val="bg1"/>
                </a:solidFill>
                <a:latin typeface="Arial Rounded MT Bold" pitchFamily="34" charset="0"/>
              </a:rPr>
              <a:t>conjetura de Goldbach</a:t>
            </a:r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, proposta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 pelo matemático prussiano Christian Goldbach, é um dos problemas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 mais antigos não resolvidos da matemática, mais precisamente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 da teoria dos números.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 Ela diz que todo número par maior ou igual a 4 é a soma de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 dois primos.</a:t>
            </a:r>
          </a:p>
          <a:p>
            <a:endParaRPr lang="pt-BR">
              <a:solidFill>
                <a:schemeClr val="bg1"/>
              </a:solidFill>
              <a:latin typeface="Arial Rounded MT Bold" pitchFamily="34" charset="0"/>
            </a:endParaRPr>
          </a:p>
          <a:p>
            <a:r>
              <a:rPr lang="pt-BR">
                <a:solidFill>
                  <a:schemeClr val="bg1"/>
                </a:solidFill>
                <a:latin typeface="Arial Rounded MT Bold" pitchFamily="34" charset="0"/>
              </a:rPr>
              <a:t> Por exemplo: </a:t>
            </a:r>
          </a:p>
          <a:p>
            <a:endParaRPr lang="en-US">
              <a:solidFill>
                <a:schemeClr val="bg1"/>
              </a:solidFill>
              <a:latin typeface="Arial Rounded MT Bold" pitchFamily="34" charset="0"/>
            </a:endParaRPr>
          </a:p>
          <a:p>
            <a:endParaRPr lang="pt-BR">
              <a:latin typeface="Arial Rounded MT Bold" pitchFamily="34" charset="0"/>
            </a:endParaRP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2195513" y="4413250"/>
          <a:ext cx="55626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Equation" r:id="rId4" imgW="5562360" imgH="253800" progId="">
                  <p:embed/>
                </p:oleObj>
              </mc:Choice>
              <mc:Fallback>
                <p:oleObj name="Equation" r:id="rId4" imgW="5562360" imgH="2538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4413250"/>
                        <a:ext cx="55626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98</Words>
  <Application>Microsoft Office PowerPoint</Application>
  <PresentationFormat>Apresentação na tela (4:3)</PresentationFormat>
  <Paragraphs>128</Paragraphs>
  <Slides>8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Tema do Office</vt:lpstr>
      <vt:lpstr>Equation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 história muito antiga __________________________________________________________________</dc:title>
  <dc:creator>Renata</dc:creator>
  <cp:lastModifiedBy>Brolezzi</cp:lastModifiedBy>
  <cp:revision>39</cp:revision>
  <dcterms:created xsi:type="dcterms:W3CDTF">2013-05-19T00:32:59Z</dcterms:created>
  <dcterms:modified xsi:type="dcterms:W3CDTF">2013-11-08T12:14:22Z</dcterms:modified>
</cp:coreProperties>
</file>