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8" r:id="rId1"/>
  </p:sldMasterIdLst>
  <p:notesMasterIdLst>
    <p:notesMasterId r:id="rId23"/>
  </p:notesMasterIdLst>
  <p:handoutMasterIdLst>
    <p:handoutMasterId r:id="rId24"/>
  </p:handoutMasterIdLst>
  <p:sldIdLst>
    <p:sldId id="448" r:id="rId2"/>
    <p:sldId id="456" r:id="rId3"/>
    <p:sldId id="457" r:id="rId4"/>
    <p:sldId id="458" r:id="rId5"/>
    <p:sldId id="459" r:id="rId6"/>
    <p:sldId id="460" r:id="rId7"/>
    <p:sldId id="461" r:id="rId8"/>
    <p:sldId id="462" r:id="rId9"/>
    <p:sldId id="463" r:id="rId10"/>
    <p:sldId id="464" r:id="rId11"/>
    <p:sldId id="465" r:id="rId12"/>
    <p:sldId id="466" r:id="rId13"/>
    <p:sldId id="467" r:id="rId14"/>
    <p:sldId id="468" r:id="rId15"/>
    <p:sldId id="469" r:id="rId16"/>
    <p:sldId id="470" r:id="rId17"/>
    <p:sldId id="471" r:id="rId18"/>
    <p:sldId id="472" r:id="rId19"/>
    <p:sldId id="473" r:id="rId20"/>
    <p:sldId id="474" r:id="rId21"/>
    <p:sldId id="475" r:id="rId22"/>
  </p:sldIdLst>
  <p:sldSz cx="9144000" cy="6858000" type="screen4x3"/>
  <p:notesSz cx="7315200" cy="96012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6CC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627" autoAdjust="0"/>
  </p:normalViewPr>
  <p:slideViewPr>
    <p:cSldViewPr>
      <p:cViewPr varScale="1">
        <p:scale>
          <a:sx n="48" d="100"/>
          <a:sy n="48" d="100"/>
        </p:scale>
        <p:origin x="-1140"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25" d="100"/>
        <a:sy n="25" d="100"/>
      </p:scale>
      <p:origin x="0" y="0"/>
    </p:cViewPr>
  </p:sorterViewPr>
  <p:notesViewPr>
    <p:cSldViewPr>
      <p:cViewPr varScale="1">
        <p:scale>
          <a:sx n="59" d="100"/>
          <a:sy n="59" d="100"/>
        </p:scale>
        <p:origin x="-1752" y="-72"/>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defTabSz="966788" eaLnBrk="0" hangingPunct="0">
              <a:defRPr sz="1300"/>
            </a:lvl1pPr>
          </a:lstStyle>
          <a:p>
            <a:endParaRPr lang="pt-BR"/>
          </a:p>
        </p:txBody>
      </p:sp>
      <p:sp>
        <p:nvSpPr>
          <p:cNvPr id="59395" name="Rectangle 3"/>
          <p:cNvSpPr>
            <a:spLocks noGrp="1" noChangeArrowheads="1"/>
          </p:cNvSpPr>
          <p:nvPr>
            <p:ph type="dt" sz="quarter" idx="1"/>
          </p:nvPr>
        </p:nvSpPr>
        <p:spPr bwMode="auto">
          <a:xfrm>
            <a:off x="4143375"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lgn="r" defTabSz="966788" eaLnBrk="0" hangingPunct="0">
              <a:defRPr sz="1300"/>
            </a:lvl1pPr>
          </a:lstStyle>
          <a:p>
            <a:endParaRPr lang="pt-BR"/>
          </a:p>
        </p:txBody>
      </p:sp>
      <p:sp>
        <p:nvSpPr>
          <p:cNvPr id="59396" name="Rectangle 4"/>
          <p:cNvSpPr>
            <a:spLocks noGrp="1" noChangeArrowheads="1"/>
          </p:cNvSpPr>
          <p:nvPr>
            <p:ph type="ftr" sz="quarter" idx="2"/>
          </p:nvPr>
        </p:nvSpPr>
        <p:spPr bwMode="auto">
          <a:xfrm>
            <a:off x="0"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defTabSz="966788" eaLnBrk="0" hangingPunct="0">
              <a:defRPr sz="1300"/>
            </a:lvl1pPr>
          </a:lstStyle>
          <a:p>
            <a:endParaRPr lang="pt-BR"/>
          </a:p>
        </p:txBody>
      </p:sp>
      <p:sp>
        <p:nvSpPr>
          <p:cNvPr id="59397" name="Rectangle 5"/>
          <p:cNvSpPr>
            <a:spLocks noGrp="1" noChangeArrowheads="1"/>
          </p:cNvSpPr>
          <p:nvPr>
            <p:ph type="sldNum" sz="quarter" idx="3"/>
          </p:nvPr>
        </p:nvSpPr>
        <p:spPr bwMode="auto">
          <a:xfrm>
            <a:off x="4143375"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lgn="r" defTabSz="966788" eaLnBrk="0" hangingPunct="0">
              <a:defRPr sz="1300"/>
            </a:lvl1pPr>
          </a:lstStyle>
          <a:p>
            <a:fld id="{58AE7131-DE4E-48F7-B3A4-20A80D556F88}" type="slidenum">
              <a:rPr lang="pt-BR"/>
              <a:pPr/>
              <a:t>‹nº›</a:t>
            </a:fld>
            <a:endParaRPr lang="pt-BR"/>
          </a:p>
        </p:txBody>
      </p:sp>
    </p:spTree>
    <p:extLst>
      <p:ext uri="{BB962C8B-B14F-4D97-AF65-F5344CB8AC3E}">
        <p14:creationId xmlns:p14="http://schemas.microsoft.com/office/powerpoint/2010/main" val="7228812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Rectangle 1"/>
          <p:cNvSpPr>
            <a:spLocks noChangeArrowheads="1" noTextEdit="1"/>
          </p:cNvSpPr>
          <p:nvPr>
            <p:ph type="sldImg"/>
          </p:nvPr>
        </p:nvSpPr>
        <p:spPr bwMode="auto">
          <a:xfrm>
            <a:off x="-600075" y="0"/>
            <a:ext cx="5040313" cy="3779838"/>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4" name="Rectangle 2"/>
          <p:cNvSpPr txBox="1">
            <a:spLocks noChangeArrowheads="1"/>
          </p:cNvSpPr>
          <p:nvPr>
            <p:ph type="body" idx="1"/>
          </p:nvPr>
        </p:nvSpPr>
        <p:spPr bwMode="auto">
          <a:xfrm>
            <a:off x="536575" y="4532313"/>
            <a:ext cx="6246813" cy="426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pt-BR" smtClean="0"/>
          </a:p>
        </p:txBody>
      </p:sp>
    </p:spTree>
    <p:extLst>
      <p:ext uri="{BB962C8B-B14F-4D97-AF65-F5344CB8AC3E}">
        <p14:creationId xmlns:p14="http://schemas.microsoft.com/office/powerpoint/2010/main" val="2534137450"/>
      </p:ext>
    </p:extLst>
  </p:cSld>
  <p:clrMap bg1="lt1" tx1="dk1" bg2="lt2" tx2="dk2" accent1="accent1" accent2="accent2" accent3="accent3" accent4="accent4" accent5="accent5" accent6="accent6" hlink="hlink" folHlink="folHlink"/>
  <p:notesStyle>
    <a:lvl1pPr algn="l" defTabSz="449263" rtl="0" fontAlgn="base">
      <a:spcBef>
        <a:spcPct val="30000"/>
      </a:spcBef>
      <a:spcAft>
        <a:spcPct val="0"/>
      </a:spcAft>
      <a:buClr>
        <a:srgbClr val="000000"/>
      </a:buClr>
      <a:buSzPct val="100000"/>
      <a:buFont typeface="Arial" charset="0"/>
      <a:defRPr sz="1200" kern="1200">
        <a:solidFill>
          <a:srgbClr val="000000"/>
        </a:solidFill>
        <a:latin typeface="Arial" charset="0"/>
        <a:ea typeface="+mn-ea"/>
        <a:cs typeface="+mn-cs"/>
      </a:defRPr>
    </a:lvl1pPr>
    <a:lvl2pPr marL="742950" indent="-285750" algn="l" defTabSz="449263" rtl="0" fontAlgn="base">
      <a:spcBef>
        <a:spcPct val="30000"/>
      </a:spcBef>
      <a:spcAft>
        <a:spcPct val="0"/>
      </a:spcAft>
      <a:buClr>
        <a:srgbClr val="000000"/>
      </a:buClr>
      <a:buSzPct val="100000"/>
      <a:buFont typeface="Arial" charset="0"/>
      <a:defRPr sz="1200" kern="1200">
        <a:solidFill>
          <a:srgbClr val="000000"/>
        </a:solidFill>
        <a:latin typeface="Arial" charset="0"/>
        <a:ea typeface="+mn-ea"/>
        <a:cs typeface="+mn-cs"/>
      </a:defRPr>
    </a:lvl2pPr>
    <a:lvl3pPr marL="1143000" indent="-228600" algn="l" defTabSz="449263" rtl="0" fontAlgn="base">
      <a:spcBef>
        <a:spcPct val="30000"/>
      </a:spcBef>
      <a:spcAft>
        <a:spcPct val="0"/>
      </a:spcAft>
      <a:buClr>
        <a:srgbClr val="000000"/>
      </a:buClr>
      <a:buSzPct val="100000"/>
      <a:buFont typeface="Arial" charset="0"/>
      <a:defRPr sz="1200" kern="1200">
        <a:solidFill>
          <a:srgbClr val="000000"/>
        </a:solidFill>
        <a:latin typeface="Arial" charset="0"/>
        <a:ea typeface="+mn-ea"/>
        <a:cs typeface="+mn-cs"/>
      </a:defRPr>
    </a:lvl3pPr>
    <a:lvl4pPr marL="1600200" indent="-228600" algn="l" defTabSz="449263" rtl="0" fontAlgn="base">
      <a:spcBef>
        <a:spcPct val="30000"/>
      </a:spcBef>
      <a:spcAft>
        <a:spcPct val="0"/>
      </a:spcAft>
      <a:buClr>
        <a:srgbClr val="000000"/>
      </a:buClr>
      <a:buSzPct val="100000"/>
      <a:buFont typeface="Arial" charset="0"/>
      <a:defRPr sz="1200" kern="1200">
        <a:solidFill>
          <a:srgbClr val="000000"/>
        </a:solidFill>
        <a:latin typeface="Arial" charset="0"/>
        <a:ea typeface="+mn-ea"/>
        <a:cs typeface="+mn-cs"/>
      </a:defRPr>
    </a:lvl4pPr>
    <a:lvl5pPr marL="2057400" indent="-228600" algn="l" defTabSz="449263" rtl="0" fontAlgn="base">
      <a:spcBef>
        <a:spcPct val="30000"/>
      </a:spcBef>
      <a:spcAft>
        <a:spcPct val="0"/>
      </a:spcAft>
      <a:buClr>
        <a:srgbClr val="000000"/>
      </a:buClr>
      <a:buSzPct val="100000"/>
      <a:buFont typeface="Arial" charset="0"/>
      <a:defRPr sz="1200" kern="1200">
        <a:solidFill>
          <a:srgbClr val="000000"/>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4722" name="Rectangle 2"/>
          <p:cNvSpPr>
            <a:spLocks noChangeArrowheads="1" noTextEdit="1"/>
          </p:cNvSpPr>
          <p:nvPr>
            <p:ph type="sldImg"/>
          </p:nvPr>
        </p:nvSpPr>
        <p:spPr bwMode="auto">
          <a:xfrm>
            <a:off x="1098550" y="319088"/>
            <a:ext cx="5119688" cy="38401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4723" name="Rectangle 3"/>
          <p:cNvSpPr txBox="1">
            <a:spLocks noChangeArrowheads="1"/>
          </p:cNvSpPr>
          <p:nvPr>
            <p:ph type="body" idx="1"/>
          </p:nvPr>
        </p:nvSpPr>
        <p:spPr>
          <a:xfrm>
            <a:off x="536575" y="4532313"/>
            <a:ext cx="6246813" cy="4264025"/>
          </a:xfrm>
          <a:noFill/>
          <a:ln/>
        </p:spPr>
        <p:txBody>
          <a:bodyPr wrap="none" lIns="96661" tIns="48331" rIns="96661" bIns="48331" anchor="ctr"/>
          <a:lstStyle/>
          <a:p>
            <a:endParaRPr 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lvl1pPr>
              <a:defRPr/>
            </a:lvl1pPr>
          </a:lstStyle>
          <a:p>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C5164FEB-323B-47BA-A427-26B283ECB225}" type="slidenum">
              <a:rPr lang="pt-BR"/>
              <a:pPr/>
              <a:t>‹nº›</a:t>
            </a:fld>
            <a:endParaRPr lang="pt-BR"/>
          </a:p>
        </p:txBody>
      </p:sp>
    </p:spTree>
    <p:extLst>
      <p:ext uri="{BB962C8B-B14F-4D97-AF65-F5344CB8AC3E}">
        <p14:creationId xmlns:p14="http://schemas.microsoft.com/office/powerpoint/2010/main" val="240124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0C27A0B7-2B3F-4E67-A8D7-C3ABB27A64A3}" type="slidenum">
              <a:rPr lang="pt-BR"/>
              <a:pPr/>
              <a:t>‹nº›</a:t>
            </a:fld>
            <a:endParaRPr lang="pt-BR"/>
          </a:p>
        </p:txBody>
      </p:sp>
    </p:spTree>
    <p:extLst>
      <p:ext uri="{BB962C8B-B14F-4D97-AF65-F5344CB8AC3E}">
        <p14:creationId xmlns:p14="http://schemas.microsoft.com/office/powerpoint/2010/main" val="1316702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A4A235CD-1CBD-48E2-A32C-ED215AA3A00E}" type="slidenum">
              <a:rPr lang="pt-BR"/>
              <a:pPr/>
              <a:t>‹nº›</a:t>
            </a:fld>
            <a:endParaRPr lang="pt-BR"/>
          </a:p>
        </p:txBody>
      </p:sp>
    </p:spTree>
    <p:extLst>
      <p:ext uri="{BB962C8B-B14F-4D97-AF65-F5344CB8AC3E}">
        <p14:creationId xmlns:p14="http://schemas.microsoft.com/office/powerpoint/2010/main" val="2325648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E952403C-858D-4F47-A388-7DE79B99765B}" type="slidenum">
              <a:rPr lang="pt-BR"/>
              <a:pPr/>
              <a:t>‹nº›</a:t>
            </a:fld>
            <a:endParaRPr lang="pt-BR"/>
          </a:p>
        </p:txBody>
      </p:sp>
    </p:spTree>
    <p:extLst>
      <p:ext uri="{BB962C8B-B14F-4D97-AF65-F5344CB8AC3E}">
        <p14:creationId xmlns:p14="http://schemas.microsoft.com/office/powerpoint/2010/main" val="1474241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lvl1pPr>
              <a:defRPr/>
            </a:lvl1pPr>
          </a:lstStyle>
          <a:p>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E5915793-3A0B-41B3-A64E-FDA97EF4D9F2}" type="slidenum">
              <a:rPr lang="pt-BR"/>
              <a:pPr/>
              <a:t>‹nº›</a:t>
            </a:fld>
            <a:endParaRPr lang="pt-BR"/>
          </a:p>
        </p:txBody>
      </p:sp>
    </p:spTree>
    <p:extLst>
      <p:ext uri="{BB962C8B-B14F-4D97-AF65-F5344CB8AC3E}">
        <p14:creationId xmlns:p14="http://schemas.microsoft.com/office/powerpoint/2010/main" val="532998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lvl1pPr>
              <a:defRPr/>
            </a:lvl1pPr>
          </a:lstStyle>
          <a:p>
            <a:endParaRPr lang="pt-BR"/>
          </a:p>
        </p:txBody>
      </p:sp>
      <p:sp>
        <p:nvSpPr>
          <p:cNvPr id="6" name="Espaço Reservado para Rodapé 5"/>
          <p:cNvSpPr>
            <a:spLocks noGrp="1"/>
          </p:cNvSpPr>
          <p:nvPr>
            <p:ph type="ftr" sz="quarter" idx="11"/>
          </p:nvPr>
        </p:nvSpPr>
        <p:spPr/>
        <p:txBody>
          <a:bodyPr/>
          <a:lstStyle>
            <a:lvl1pPr>
              <a:defRPr/>
            </a:lvl1pPr>
          </a:lstStyle>
          <a:p>
            <a:endParaRPr lang="pt-BR"/>
          </a:p>
        </p:txBody>
      </p:sp>
      <p:sp>
        <p:nvSpPr>
          <p:cNvPr id="7" name="Espaço Reservado para Número de Slide 6"/>
          <p:cNvSpPr>
            <a:spLocks noGrp="1"/>
          </p:cNvSpPr>
          <p:nvPr>
            <p:ph type="sldNum" sz="quarter" idx="12"/>
          </p:nvPr>
        </p:nvSpPr>
        <p:spPr/>
        <p:txBody>
          <a:bodyPr/>
          <a:lstStyle>
            <a:lvl1pPr>
              <a:defRPr/>
            </a:lvl1pPr>
          </a:lstStyle>
          <a:p>
            <a:fld id="{3C3D0887-D0FB-4B31-A7F6-6E2CE38995F7}" type="slidenum">
              <a:rPr lang="pt-BR"/>
              <a:pPr/>
              <a:t>‹nº›</a:t>
            </a:fld>
            <a:endParaRPr lang="pt-BR"/>
          </a:p>
        </p:txBody>
      </p:sp>
    </p:spTree>
    <p:extLst>
      <p:ext uri="{BB962C8B-B14F-4D97-AF65-F5344CB8AC3E}">
        <p14:creationId xmlns:p14="http://schemas.microsoft.com/office/powerpoint/2010/main" val="1436640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lvl1pPr>
              <a:defRPr/>
            </a:lvl1pPr>
          </a:lstStyle>
          <a:p>
            <a:endParaRPr lang="pt-BR"/>
          </a:p>
        </p:txBody>
      </p:sp>
      <p:sp>
        <p:nvSpPr>
          <p:cNvPr id="8" name="Espaço Reservado para Rodapé 7"/>
          <p:cNvSpPr>
            <a:spLocks noGrp="1"/>
          </p:cNvSpPr>
          <p:nvPr>
            <p:ph type="ftr" sz="quarter" idx="11"/>
          </p:nvPr>
        </p:nvSpPr>
        <p:spPr/>
        <p:txBody>
          <a:bodyPr/>
          <a:lstStyle>
            <a:lvl1pPr>
              <a:defRPr/>
            </a:lvl1pPr>
          </a:lstStyle>
          <a:p>
            <a:endParaRPr lang="pt-BR"/>
          </a:p>
        </p:txBody>
      </p:sp>
      <p:sp>
        <p:nvSpPr>
          <p:cNvPr id="9" name="Espaço Reservado para Número de Slide 8"/>
          <p:cNvSpPr>
            <a:spLocks noGrp="1"/>
          </p:cNvSpPr>
          <p:nvPr>
            <p:ph type="sldNum" sz="quarter" idx="12"/>
          </p:nvPr>
        </p:nvSpPr>
        <p:spPr/>
        <p:txBody>
          <a:bodyPr/>
          <a:lstStyle>
            <a:lvl1pPr>
              <a:defRPr/>
            </a:lvl1pPr>
          </a:lstStyle>
          <a:p>
            <a:fld id="{56D3C620-44E6-4E40-8116-068C4749F39C}" type="slidenum">
              <a:rPr lang="pt-BR"/>
              <a:pPr/>
              <a:t>‹nº›</a:t>
            </a:fld>
            <a:endParaRPr lang="pt-BR"/>
          </a:p>
        </p:txBody>
      </p:sp>
    </p:spTree>
    <p:extLst>
      <p:ext uri="{BB962C8B-B14F-4D97-AF65-F5344CB8AC3E}">
        <p14:creationId xmlns:p14="http://schemas.microsoft.com/office/powerpoint/2010/main" val="2150022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lvl1pPr>
              <a:defRPr/>
            </a:lvl1pPr>
          </a:lstStyle>
          <a:p>
            <a:endParaRPr lang="pt-BR"/>
          </a:p>
        </p:txBody>
      </p:sp>
      <p:sp>
        <p:nvSpPr>
          <p:cNvPr id="4" name="Espaço Reservado para Rodapé 3"/>
          <p:cNvSpPr>
            <a:spLocks noGrp="1"/>
          </p:cNvSpPr>
          <p:nvPr>
            <p:ph type="ftr" sz="quarter" idx="11"/>
          </p:nvPr>
        </p:nvSpPr>
        <p:spPr/>
        <p:txBody>
          <a:bodyPr/>
          <a:lstStyle>
            <a:lvl1pPr>
              <a:defRPr/>
            </a:lvl1pPr>
          </a:lstStyle>
          <a:p>
            <a:endParaRPr lang="pt-BR"/>
          </a:p>
        </p:txBody>
      </p:sp>
      <p:sp>
        <p:nvSpPr>
          <p:cNvPr id="5" name="Espaço Reservado para Número de Slide 4"/>
          <p:cNvSpPr>
            <a:spLocks noGrp="1"/>
          </p:cNvSpPr>
          <p:nvPr>
            <p:ph type="sldNum" sz="quarter" idx="12"/>
          </p:nvPr>
        </p:nvSpPr>
        <p:spPr/>
        <p:txBody>
          <a:bodyPr/>
          <a:lstStyle>
            <a:lvl1pPr>
              <a:defRPr/>
            </a:lvl1pPr>
          </a:lstStyle>
          <a:p>
            <a:fld id="{3EF10DAE-075E-4F0B-8346-AA6AA06FA516}" type="slidenum">
              <a:rPr lang="pt-BR"/>
              <a:pPr/>
              <a:t>‹nº›</a:t>
            </a:fld>
            <a:endParaRPr lang="pt-BR"/>
          </a:p>
        </p:txBody>
      </p:sp>
    </p:spTree>
    <p:extLst>
      <p:ext uri="{BB962C8B-B14F-4D97-AF65-F5344CB8AC3E}">
        <p14:creationId xmlns:p14="http://schemas.microsoft.com/office/powerpoint/2010/main" val="1037365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lvl1pPr>
              <a:defRPr/>
            </a:lvl1pPr>
          </a:lstStyle>
          <a:p>
            <a:endParaRPr lang="pt-BR"/>
          </a:p>
        </p:txBody>
      </p:sp>
      <p:sp>
        <p:nvSpPr>
          <p:cNvPr id="3" name="Espaço Reservado para Rodapé 2"/>
          <p:cNvSpPr>
            <a:spLocks noGrp="1"/>
          </p:cNvSpPr>
          <p:nvPr>
            <p:ph type="ftr" sz="quarter" idx="11"/>
          </p:nvPr>
        </p:nvSpPr>
        <p:spPr/>
        <p:txBody>
          <a:bodyPr/>
          <a:lstStyle>
            <a:lvl1pPr>
              <a:defRPr/>
            </a:lvl1pPr>
          </a:lstStyle>
          <a:p>
            <a:endParaRPr lang="pt-BR"/>
          </a:p>
        </p:txBody>
      </p:sp>
      <p:sp>
        <p:nvSpPr>
          <p:cNvPr id="4" name="Espaço Reservado para Número de Slide 3"/>
          <p:cNvSpPr>
            <a:spLocks noGrp="1"/>
          </p:cNvSpPr>
          <p:nvPr>
            <p:ph type="sldNum" sz="quarter" idx="12"/>
          </p:nvPr>
        </p:nvSpPr>
        <p:spPr/>
        <p:txBody>
          <a:bodyPr/>
          <a:lstStyle>
            <a:lvl1pPr>
              <a:defRPr/>
            </a:lvl1pPr>
          </a:lstStyle>
          <a:p>
            <a:fld id="{032C4F17-17AE-4065-A244-BC0A2CF81701}" type="slidenum">
              <a:rPr lang="pt-BR"/>
              <a:pPr/>
              <a:t>‹nº›</a:t>
            </a:fld>
            <a:endParaRPr lang="pt-BR"/>
          </a:p>
        </p:txBody>
      </p:sp>
    </p:spTree>
    <p:extLst>
      <p:ext uri="{BB962C8B-B14F-4D97-AF65-F5344CB8AC3E}">
        <p14:creationId xmlns:p14="http://schemas.microsoft.com/office/powerpoint/2010/main" val="3930533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lvl1pPr>
              <a:defRPr/>
            </a:lvl1pPr>
          </a:lstStyle>
          <a:p>
            <a:endParaRPr lang="pt-BR"/>
          </a:p>
        </p:txBody>
      </p:sp>
      <p:sp>
        <p:nvSpPr>
          <p:cNvPr id="6" name="Espaço Reservado para Rodapé 5"/>
          <p:cNvSpPr>
            <a:spLocks noGrp="1"/>
          </p:cNvSpPr>
          <p:nvPr>
            <p:ph type="ftr" sz="quarter" idx="11"/>
          </p:nvPr>
        </p:nvSpPr>
        <p:spPr/>
        <p:txBody>
          <a:bodyPr/>
          <a:lstStyle>
            <a:lvl1pPr>
              <a:defRPr/>
            </a:lvl1pPr>
          </a:lstStyle>
          <a:p>
            <a:endParaRPr lang="pt-BR"/>
          </a:p>
        </p:txBody>
      </p:sp>
      <p:sp>
        <p:nvSpPr>
          <p:cNvPr id="7" name="Espaço Reservado para Número de Slide 6"/>
          <p:cNvSpPr>
            <a:spLocks noGrp="1"/>
          </p:cNvSpPr>
          <p:nvPr>
            <p:ph type="sldNum" sz="quarter" idx="12"/>
          </p:nvPr>
        </p:nvSpPr>
        <p:spPr/>
        <p:txBody>
          <a:bodyPr/>
          <a:lstStyle>
            <a:lvl1pPr>
              <a:defRPr/>
            </a:lvl1pPr>
          </a:lstStyle>
          <a:p>
            <a:fld id="{3DA09246-C573-406F-8DED-825856203C6F}" type="slidenum">
              <a:rPr lang="pt-BR"/>
              <a:pPr/>
              <a:t>‹nº›</a:t>
            </a:fld>
            <a:endParaRPr lang="pt-BR"/>
          </a:p>
        </p:txBody>
      </p:sp>
    </p:spTree>
    <p:extLst>
      <p:ext uri="{BB962C8B-B14F-4D97-AF65-F5344CB8AC3E}">
        <p14:creationId xmlns:p14="http://schemas.microsoft.com/office/powerpoint/2010/main" val="3427342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lvl1pPr>
              <a:defRPr/>
            </a:lvl1pPr>
          </a:lstStyle>
          <a:p>
            <a:endParaRPr lang="pt-BR"/>
          </a:p>
        </p:txBody>
      </p:sp>
      <p:sp>
        <p:nvSpPr>
          <p:cNvPr id="6" name="Espaço Reservado para Rodapé 5"/>
          <p:cNvSpPr>
            <a:spLocks noGrp="1"/>
          </p:cNvSpPr>
          <p:nvPr>
            <p:ph type="ftr" sz="quarter" idx="11"/>
          </p:nvPr>
        </p:nvSpPr>
        <p:spPr/>
        <p:txBody>
          <a:bodyPr/>
          <a:lstStyle>
            <a:lvl1pPr>
              <a:defRPr/>
            </a:lvl1pPr>
          </a:lstStyle>
          <a:p>
            <a:endParaRPr lang="pt-BR"/>
          </a:p>
        </p:txBody>
      </p:sp>
      <p:sp>
        <p:nvSpPr>
          <p:cNvPr id="7" name="Espaço Reservado para Número de Slide 6"/>
          <p:cNvSpPr>
            <a:spLocks noGrp="1"/>
          </p:cNvSpPr>
          <p:nvPr>
            <p:ph type="sldNum" sz="quarter" idx="12"/>
          </p:nvPr>
        </p:nvSpPr>
        <p:spPr/>
        <p:txBody>
          <a:bodyPr/>
          <a:lstStyle>
            <a:lvl1pPr>
              <a:defRPr/>
            </a:lvl1pPr>
          </a:lstStyle>
          <a:p>
            <a:fld id="{2CC1BA3D-3B8B-488B-9FDE-85865DE0F4B6}" type="slidenum">
              <a:rPr lang="pt-BR"/>
              <a:pPr/>
              <a:t>‹nº›</a:t>
            </a:fld>
            <a:endParaRPr lang="pt-BR"/>
          </a:p>
        </p:txBody>
      </p:sp>
    </p:spTree>
    <p:extLst>
      <p:ext uri="{BB962C8B-B14F-4D97-AF65-F5344CB8AC3E}">
        <p14:creationId xmlns:p14="http://schemas.microsoft.com/office/powerpoint/2010/main" val="3251139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214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pt-BR" smtClean="0"/>
              <a:t>Clique para editar o estilo do título mestre</a:t>
            </a:r>
          </a:p>
        </p:txBody>
      </p:sp>
      <p:sp>
        <p:nvSpPr>
          <p:cNvPr id="26214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p>
        </p:txBody>
      </p:sp>
      <p:sp>
        <p:nvSpPr>
          <p:cNvPr id="26214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pt-BR"/>
          </a:p>
        </p:txBody>
      </p:sp>
      <p:sp>
        <p:nvSpPr>
          <p:cNvPr id="26214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pt-BR"/>
          </a:p>
        </p:txBody>
      </p:sp>
      <p:sp>
        <p:nvSpPr>
          <p:cNvPr id="26215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E6798CB2-6133-489D-B9B1-3A2707335DD6}" type="slidenum">
              <a:rPr lang="pt-BR"/>
              <a:pPr/>
              <a:t>‹nº›</a:t>
            </a:fld>
            <a:endParaRPr lang="pt-BR"/>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ime.usp.br/~brolezzi"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mailto:brolezzi@usp.br"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a:xfrm>
            <a:off x="0" y="1408113"/>
            <a:ext cx="9144000" cy="3825875"/>
          </a:xfrm>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Ctr="1"/>
          <a:lstStyle/>
          <a:p>
            <a:pPr>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4000" b="1" dirty="0">
                <a:latin typeface="Verdana" pitchFamily="34" charset="0"/>
              </a:rPr>
              <a:t/>
            </a:r>
            <a:br>
              <a:rPr lang="en-GB" sz="4000" b="1" dirty="0">
                <a:latin typeface="Verdana" pitchFamily="34" charset="0"/>
              </a:rPr>
            </a:br>
            <a:r>
              <a:rPr lang="en-GB" sz="4000" b="1" dirty="0" smtClean="0">
                <a:latin typeface="Verdana" pitchFamily="34" charset="0"/>
              </a:rPr>
              <a:t>REFLEXÕS SOBRE A ORIGEM DOS NÚMEROS</a:t>
            </a:r>
            <a:r>
              <a:rPr lang="en-GB" sz="4000" dirty="0">
                <a:latin typeface="Verdana" pitchFamily="34" charset="0"/>
              </a:rPr>
              <a:t/>
            </a:r>
            <a:br>
              <a:rPr lang="en-GB" sz="4000" dirty="0">
                <a:latin typeface="Verdana" pitchFamily="34" charset="0"/>
              </a:rPr>
            </a:br>
            <a:r>
              <a:rPr lang="en-GB" sz="4000" dirty="0">
                <a:latin typeface="Verdana" pitchFamily="34" charset="0"/>
              </a:rPr>
              <a:t/>
            </a:r>
            <a:br>
              <a:rPr lang="en-GB" sz="4000" dirty="0">
                <a:latin typeface="Verdana" pitchFamily="34" charset="0"/>
              </a:rPr>
            </a:br>
            <a:r>
              <a:rPr lang="en-GB" sz="4000" dirty="0">
                <a:latin typeface="Verdana" pitchFamily="34" charset="0"/>
              </a:rPr>
              <a:t/>
            </a:r>
            <a:br>
              <a:rPr lang="en-GB" sz="4000" dirty="0">
                <a:latin typeface="Verdana" pitchFamily="34" charset="0"/>
              </a:rPr>
            </a:br>
            <a:r>
              <a:rPr lang="en-GB" sz="2400" dirty="0">
                <a:latin typeface="Verdana" pitchFamily="34" charset="0"/>
              </a:rPr>
              <a:t>Antonio Carlos Brolezzi</a:t>
            </a:r>
            <a:br>
              <a:rPr lang="en-GB" sz="2400" dirty="0">
                <a:latin typeface="Verdana" pitchFamily="34" charset="0"/>
              </a:rPr>
            </a:br>
            <a:r>
              <a:rPr lang="en-GB" sz="2400" dirty="0">
                <a:latin typeface="Verdana" pitchFamily="34" charset="0"/>
              </a:rPr>
              <a:t/>
            </a:r>
            <a:br>
              <a:rPr lang="en-GB" sz="2400" dirty="0">
                <a:latin typeface="Verdana" pitchFamily="34" charset="0"/>
              </a:rPr>
            </a:br>
            <a:r>
              <a:rPr lang="en-GB" sz="2400" dirty="0">
                <a:latin typeface="Verdana" pitchFamily="34" charset="0"/>
                <a:hlinkClick r:id="rId3"/>
              </a:rPr>
              <a:t>www.ime.usp.br/~brolezzi</a:t>
            </a:r>
            <a:r>
              <a:rPr lang="en-GB" sz="2400" dirty="0">
                <a:latin typeface="Verdana" pitchFamily="34" charset="0"/>
              </a:rPr>
              <a:t/>
            </a:r>
            <a:br>
              <a:rPr lang="en-GB" sz="2400" dirty="0">
                <a:latin typeface="Verdana" pitchFamily="34" charset="0"/>
              </a:rPr>
            </a:br>
            <a:r>
              <a:rPr lang="en-GB" sz="2400" dirty="0">
                <a:latin typeface="Verdana" pitchFamily="34" charset="0"/>
                <a:hlinkClick r:id="rId4"/>
              </a:rPr>
              <a:t>brolezzi@usp.br</a:t>
            </a:r>
            <a:r>
              <a:rPr lang="en-GB" sz="2400" dirty="0">
                <a:latin typeface="Verdana" pitchFamily="34" charset="0"/>
              </a:rPr>
              <a:t/>
            </a:r>
            <a:br>
              <a:rPr lang="en-GB" sz="2400" dirty="0">
                <a:latin typeface="Verdana" pitchFamily="34" charset="0"/>
              </a:rPr>
            </a:br>
            <a:endParaRPr lang="en-GB" sz="2400" dirty="0">
              <a:latin typeface="Verdana" pitchFamily="34" charset="0"/>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1106" name="Text Box 4"/>
          <p:cNvSpPr txBox="1">
            <a:spLocks noChangeArrowheads="1"/>
          </p:cNvSpPr>
          <p:nvPr/>
        </p:nvSpPr>
        <p:spPr bwMode="auto">
          <a:xfrm>
            <a:off x="0" y="0"/>
            <a:ext cx="9144000" cy="526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pt-BR" sz="2800">
                <a:cs typeface="Arial" charset="0"/>
              </a:rPr>
              <a:t>Crump busca a origem dos números nas linguagens referentes às medidas (cap. 6), ao tempo (cap. 7), à música (cap. 8). Os números não surgem só como inteiros, mas através de uma rede conceitual formada pelo seu uso para lidar com trocas, para o reconhecimento da dança e do ritmo, nos jogos, nas leis e costumes sociais, nas artes e na arquitetura, nas abordagens religiosas e nas visões cosmológicas, nas tentativas de descrição da vida e dos objetos. Em muitos desses empregos da noção numérica, a idéia de </a:t>
            </a:r>
            <a:r>
              <a:rPr lang="pt-BR" sz="2800" i="1">
                <a:cs typeface="Arial" charset="0"/>
              </a:rPr>
              <a:t>ordenação</a:t>
            </a:r>
            <a:r>
              <a:rPr lang="pt-BR" sz="2800">
                <a:cs typeface="Arial" charset="0"/>
              </a:rPr>
              <a:t> parece estar bem próxima da origem do número, e não só a idéia de correspondência um-a-um. </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2130" name="Text Box 4"/>
          <p:cNvSpPr txBox="1">
            <a:spLocks noChangeArrowheads="1"/>
          </p:cNvSpPr>
          <p:nvPr/>
        </p:nvSpPr>
        <p:spPr bwMode="auto">
          <a:xfrm>
            <a:off x="0" y="0"/>
            <a:ext cx="9144000" cy="655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pt-BR" sz="2800">
                <a:cs typeface="Arial" charset="0"/>
              </a:rPr>
              <a:t>Segundo Crump,</a:t>
            </a:r>
          </a:p>
          <a:p>
            <a:r>
              <a:rPr lang="pt-BR" sz="2800" i="1">
                <a:cs typeface="Arial" charset="0"/>
              </a:rPr>
              <a:t>agrupar conjuntos segundo uma equivalência numérica não constitui necessariamente uma parte integrante de toda cultura que use números</a:t>
            </a:r>
            <a:r>
              <a:rPr lang="pt-BR" sz="2800">
                <a:cs typeface="Arial" charset="0"/>
              </a:rPr>
              <a:t>. </a:t>
            </a:r>
          </a:p>
          <a:p>
            <a:r>
              <a:rPr lang="pt-BR" sz="2800">
                <a:cs typeface="Arial" charset="0"/>
              </a:rPr>
              <a:t>É possível, inclusive, que os números </a:t>
            </a:r>
            <a:r>
              <a:rPr lang="pt-BR" sz="2800" i="1">
                <a:cs typeface="Arial" charset="0"/>
              </a:rPr>
              <a:t>ordinais</a:t>
            </a:r>
            <a:r>
              <a:rPr lang="pt-BR" sz="2800">
                <a:cs typeface="Arial" charset="0"/>
              </a:rPr>
              <a:t> tenham surgido antes dos </a:t>
            </a:r>
            <a:r>
              <a:rPr lang="pt-BR" sz="2800" i="1">
                <a:cs typeface="Arial" charset="0"/>
              </a:rPr>
              <a:t>cardinais</a:t>
            </a:r>
            <a:r>
              <a:rPr lang="pt-BR" sz="2800">
                <a:cs typeface="Arial" charset="0"/>
              </a:rPr>
              <a:t>. Afinal, os números ordinais são originalmente </a:t>
            </a:r>
            <a:r>
              <a:rPr lang="pt-BR" sz="2800" i="1">
                <a:cs typeface="Arial" charset="0"/>
              </a:rPr>
              <a:t>adjetivos</a:t>
            </a:r>
            <a:r>
              <a:rPr lang="pt-BR" sz="2800">
                <a:cs typeface="Arial" charset="0"/>
              </a:rPr>
              <a:t>, e mais próximos portanto dos objetos a que se referem, pois os cardinais são </a:t>
            </a:r>
            <a:r>
              <a:rPr lang="pt-BR" sz="2800" i="1">
                <a:cs typeface="Arial" charset="0"/>
              </a:rPr>
              <a:t>substantivos</a:t>
            </a:r>
            <a:r>
              <a:rPr lang="pt-BR" sz="2800">
                <a:cs typeface="Arial" charset="0"/>
              </a:rPr>
              <a:t>, e supõem uma certa “existência independente”. Desse modo, parece mais natural que o homem fizesse primeiro uma referência à ordenação de objetos, antes de contá-los e, evidentemente, antes de se ter uma idéia de que houvesse uma </a:t>
            </a:r>
            <a:r>
              <a:rPr lang="pt-BR" sz="2800" i="1">
                <a:cs typeface="Arial" charset="0"/>
              </a:rPr>
              <a:t>quantidade abstrata numérica</a:t>
            </a:r>
            <a:r>
              <a:rPr lang="pt-BR" sz="2800">
                <a:cs typeface="Arial" charset="0"/>
              </a:rPr>
              <a:t> com existência independente, sem referência direta aos objetos que se desejem contar. </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3154" name="Text Box 4"/>
          <p:cNvSpPr txBox="1">
            <a:spLocks noChangeArrowheads="1"/>
          </p:cNvSpPr>
          <p:nvPr/>
        </p:nvSpPr>
        <p:spPr bwMode="auto">
          <a:xfrm>
            <a:off x="0" y="0"/>
            <a:ext cx="9144000" cy="612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pt-BR" sz="2800">
                <a:cs typeface="Arial" charset="0"/>
              </a:rPr>
              <a:t>Reforçam essa explicação histórica autores como Hurford, por exemplo, conforme citação de Crump. Hurford afirma que</a:t>
            </a:r>
          </a:p>
          <a:p>
            <a:r>
              <a:rPr lang="pt-BR" sz="2800" i="1">
                <a:cs typeface="Arial" charset="0"/>
              </a:rPr>
              <a:t>se necessita </a:t>
            </a:r>
            <a:r>
              <a:rPr lang="pt-BR" sz="2800">
                <a:cs typeface="Arial" charset="0"/>
              </a:rPr>
              <a:t>tanto</a:t>
            </a:r>
            <a:r>
              <a:rPr lang="pt-BR" sz="2800" i="1">
                <a:cs typeface="Arial" charset="0"/>
              </a:rPr>
              <a:t> um domínio da ordem </a:t>
            </a:r>
            <a:r>
              <a:rPr lang="pt-BR" sz="2800">
                <a:cs typeface="Arial" charset="0"/>
              </a:rPr>
              <a:t>quanto</a:t>
            </a:r>
            <a:r>
              <a:rPr lang="pt-BR" sz="2800" i="1">
                <a:cs typeface="Arial" charset="0"/>
              </a:rPr>
              <a:t> um domínio da superposição um a um dos grupos para que possa preexistir o domínio humano do número e criar </a:t>
            </a:r>
            <a:r>
              <a:rPr lang="pt-BR" sz="2800">
                <a:cs typeface="Arial" charset="0"/>
              </a:rPr>
              <a:t>conjuntamente</a:t>
            </a:r>
            <a:r>
              <a:rPr lang="pt-BR" sz="2800" i="1">
                <a:cs typeface="Arial" charset="0"/>
              </a:rPr>
              <a:t> as condições nas quais podem surgir o número e os numerais.</a:t>
            </a:r>
            <a:endParaRPr lang="pt-BR" sz="2800">
              <a:cs typeface="Arial" charset="0"/>
            </a:endParaRPr>
          </a:p>
          <a:p>
            <a:r>
              <a:rPr lang="pt-BR" sz="2800">
                <a:cs typeface="Arial" charset="0"/>
              </a:rPr>
              <a:t>É claro que essa idéia de </a:t>
            </a:r>
            <a:r>
              <a:rPr lang="pt-BR" sz="2800" i="1">
                <a:cs typeface="Arial" charset="0"/>
              </a:rPr>
              <a:t>ordem</a:t>
            </a:r>
            <a:r>
              <a:rPr lang="pt-BR" sz="2800">
                <a:cs typeface="Arial" charset="0"/>
              </a:rPr>
              <a:t> não pode supor um conhecimento muito avançado de </a:t>
            </a:r>
            <a:r>
              <a:rPr lang="pt-BR" sz="2800" i="1">
                <a:cs typeface="Arial" charset="0"/>
              </a:rPr>
              <a:t>medidas</a:t>
            </a:r>
            <a:r>
              <a:rPr lang="pt-BR" sz="2800">
                <a:cs typeface="Arial" charset="0"/>
              </a:rPr>
              <a:t>. Crump observa que a idéia de medida, do ponto de vista conceitual, é muito mais sofisticada que a idéia de contagem, e evidentemente não é a teoria dos espaços métricos que se situa na origem dos números:</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4178" name="Text Box 4"/>
          <p:cNvSpPr txBox="1">
            <a:spLocks noChangeArrowheads="1"/>
          </p:cNvSpPr>
          <p:nvPr/>
        </p:nvSpPr>
        <p:spPr bwMode="auto">
          <a:xfrm>
            <a:off x="0" y="0"/>
            <a:ext cx="9144000" cy="569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pt-BR" sz="2800" i="1">
                <a:cs typeface="Arial" charset="0"/>
              </a:rPr>
              <a:t>o processo de construir um contínuo medível só é dominado em uma etapa avançada do desenvolvimento cognitivo.</a:t>
            </a:r>
            <a:endParaRPr lang="pt-BR" sz="2800">
              <a:cs typeface="Arial" charset="0"/>
            </a:endParaRPr>
          </a:p>
          <a:p>
            <a:r>
              <a:rPr lang="pt-BR" sz="2800">
                <a:cs typeface="Arial" charset="0"/>
              </a:rPr>
              <a:t>Crump mostra que basta uma noção geral de medida para desenvolver a noção de número, e faz referência aos Ponan, tribo de Papúa-Nova Guiné estudada por Lancy, que possuem um bom discernimento numérico cardinal, enquanto que em termos de ordinais só trabalhem com noções gerais como “</a:t>
            </a:r>
            <a:r>
              <a:rPr lang="pt-BR" sz="2800" i="1">
                <a:cs typeface="Arial" charset="0"/>
              </a:rPr>
              <a:t>primeiro-intermediário-último</a:t>
            </a:r>
            <a:r>
              <a:rPr lang="pt-BR" sz="2800">
                <a:cs typeface="Arial" charset="0"/>
              </a:rPr>
              <a:t>”. </a:t>
            </a:r>
          </a:p>
          <a:p>
            <a:r>
              <a:rPr lang="pt-BR" sz="2800">
                <a:cs typeface="Arial" charset="0"/>
              </a:rPr>
              <a:t>Temos assim uma sólida referência histórica à associação entre números cardinais e ordinais, na origem das habilidades numérica.</a:t>
            </a:r>
            <a:endParaRPr lang="pt-BR" sz="1200">
              <a:cs typeface="Arial"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5202" name="Text Box 4"/>
          <p:cNvSpPr txBox="1">
            <a:spLocks noChangeArrowheads="1"/>
          </p:cNvSpPr>
          <p:nvPr/>
        </p:nvSpPr>
        <p:spPr bwMode="auto">
          <a:xfrm>
            <a:off x="0" y="0"/>
            <a:ext cx="9144000" cy="698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pt-BR" sz="2800">
                <a:cs typeface="Arial" charset="0"/>
              </a:rPr>
              <a:t>Há, segundo ele, uma distinção de </a:t>
            </a:r>
            <a:r>
              <a:rPr lang="pt-BR" sz="2800" i="1">
                <a:cs typeface="Arial" charset="0"/>
              </a:rPr>
              <a:t>abordagem</a:t>
            </a:r>
            <a:r>
              <a:rPr lang="pt-BR" sz="2800">
                <a:cs typeface="Arial" charset="0"/>
              </a:rPr>
              <a:t> ou de </a:t>
            </a:r>
            <a:r>
              <a:rPr lang="pt-BR" sz="2800" i="1">
                <a:cs typeface="Arial" charset="0"/>
              </a:rPr>
              <a:t>uso, </a:t>
            </a:r>
            <a:r>
              <a:rPr lang="pt-BR" sz="2800">
                <a:cs typeface="Arial" charset="0"/>
              </a:rPr>
              <a:t>mas não uma distinção no que se refere à natureza do conhecimento, conforme vemos na citação da epígrafe:</a:t>
            </a:r>
          </a:p>
          <a:p>
            <a:r>
              <a:rPr lang="pt-BR" sz="2800" i="1">
                <a:cs typeface="Arial" charset="0"/>
              </a:rPr>
              <a:t>Não existe, no entanto, uma distinção cognitiva entre "contar", e "medir", e a relação entre ambos requer um estudo mais profundo..</a:t>
            </a:r>
            <a:endParaRPr lang="pt-BR" sz="2800">
              <a:cs typeface="Arial" charset="0"/>
            </a:endParaRPr>
          </a:p>
          <a:p>
            <a:r>
              <a:rPr lang="pt-BR" sz="2800">
                <a:cs typeface="Arial" charset="0"/>
              </a:rPr>
              <a:t>Crump mostra portanto que há uma interrelação forte entre </a:t>
            </a:r>
            <a:r>
              <a:rPr lang="pt-BR" sz="2800" i="1">
                <a:cs typeface="Arial" charset="0"/>
              </a:rPr>
              <a:t>contar </a:t>
            </a:r>
            <a:r>
              <a:rPr lang="pt-BR" sz="2800">
                <a:cs typeface="Arial" charset="0"/>
              </a:rPr>
              <a:t>e</a:t>
            </a:r>
            <a:r>
              <a:rPr lang="pt-BR" sz="2800" i="1">
                <a:cs typeface="Arial" charset="0"/>
              </a:rPr>
              <a:t> medir</a:t>
            </a:r>
            <a:r>
              <a:rPr lang="pt-BR" sz="2800">
                <a:cs typeface="Arial" charset="0"/>
              </a:rPr>
              <a:t>, ou, o que é equivalente, entre o </a:t>
            </a:r>
            <a:r>
              <a:rPr lang="pt-BR" sz="2800" i="1">
                <a:cs typeface="Arial" charset="0"/>
              </a:rPr>
              <a:t>discreto</a:t>
            </a:r>
            <a:r>
              <a:rPr lang="pt-BR" sz="2800">
                <a:cs typeface="Arial" charset="0"/>
              </a:rPr>
              <a:t> e o </a:t>
            </a:r>
            <a:r>
              <a:rPr lang="pt-BR" sz="2800" i="1">
                <a:cs typeface="Arial" charset="0"/>
              </a:rPr>
              <a:t>contínuo</a:t>
            </a:r>
            <a:r>
              <a:rPr lang="pt-BR" sz="2800">
                <a:cs typeface="Arial" charset="0"/>
              </a:rPr>
              <a:t>. Dessa relação teria surgido a idéia de número, utilizada para ordenação, para a contagem e para a medida de dias, distâncias, etc. Os estudos da História da Idéia de Número fundamentam a teoria de que as atividades de contagem e medida estão </a:t>
            </a:r>
            <a:r>
              <a:rPr lang="pt-BR" sz="2800" b="1">
                <a:cs typeface="Arial" charset="0"/>
              </a:rPr>
              <a:t>ambas</a:t>
            </a:r>
            <a:r>
              <a:rPr lang="pt-BR" sz="2800">
                <a:cs typeface="Arial" charset="0"/>
              </a:rPr>
              <a:t> igualmente presentes na origem e na formação da idéia de Número. </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6226" name="Text Box 4"/>
          <p:cNvSpPr txBox="1">
            <a:spLocks noChangeArrowheads="1"/>
          </p:cNvSpPr>
          <p:nvPr/>
        </p:nvSpPr>
        <p:spPr bwMode="auto">
          <a:xfrm>
            <a:off x="0" y="0"/>
            <a:ext cx="9144000" cy="655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pt-BR" sz="2800">
                <a:cs typeface="Arial" charset="0"/>
              </a:rPr>
              <a:t>Crump mostra portanto que há uma interrelação forte entre </a:t>
            </a:r>
            <a:r>
              <a:rPr lang="pt-BR" sz="2800" i="1">
                <a:cs typeface="Arial" charset="0"/>
              </a:rPr>
              <a:t>contar </a:t>
            </a:r>
            <a:r>
              <a:rPr lang="pt-BR" sz="2800">
                <a:cs typeface="Arial" charset="0"/>
              </a:rPr>
              <a:t>e</a:t>
            </a:r>
            <a:r>
              <a:rPr lang="pt-BR" sz="2800" i="1">
                <a:cs typeface="Arial" charset="0"/>
              </a:rPr>
              <a:t> medir</a:t>
            </a:r>
            <a:r>
              <a:rPr lang="pt-BR" sz="2800">
                <a:cs typeface="Arial" charset="0"/>
              </a:rPr>
              <a:t>, ou, o que é equivalente, entre o </a:t>
            </a:r>
            <a:r>
              <a:rPr lang="pt-BR" sz="2800" i="1">
                <a:cs typeface="Arial" charset="0"/>
              </a:rPr>
              <a:t>discreto</a:t>
            </a:r>
            <a:r>
              <a:rPr lang="pt-BR" sz="2800">
                <a:cs typeface="Arial" charset="0"/>
              </a:rPr>
              <a:t> e o </a:t>
            </a:r>
            <a:r>
              <a:rPr lang="pt-BR" sz="2800" i="1">
                <a:cs typeface="Arial" charset="0"/>
              </a:rPr>
              <a:t>contínuo</a:t>
            </a:r>
            <a:r>
              <a:rPr lang="pt-BR" sz="2800">
                <a:cs typeface="Arial" charset="0"/>
              </a:rPr>
              <a:t>. Dessa relação teria surgido a idéia de número, utilizada para ordenação, para a contagem e para a medida de dias, distâncias, etc. Os estudos da História da Idéia de Número fundamentam a teoria de que as atividades de contagem e medida estão </a:t>
            </a:r>
            <a:r>
              <a:rPr lang="pt-BR" sz="2800" b="1">
                <a:cs typeface="Arial" charset="0"/>
              </a:rPr>
              <a:t>ambas</a:t>
            </a:r>
            <a:r>
              <a:rPr lang="pt-BR" sz="2800">
                <a:cs typeface="Arial" charset="0"/>
              </a:rPr>
              <a:t> igualmente presentes na origem e na formação da idéia de Número. </a:t>
            </a:r>
          </a:p>
          <a:p>
            <a:r>
              <a:rPr lang="pt-BR" sz="2800">
                <a:cs typeface="Arial" charset="0"/>
              </a:rPr>
              <a:t>É preciso pesquisar as primeiras descobertas numéricas não só nos vestígios de objetos ou inscrições, mas no estudo das linguagens faladas, verdadeiro berço das concepções numéricas. Afinal, antes mesmo de haver registros de símbolos numéricos, parece lógico que o homem utilizasse noções quantitativas oralmente.</a:t>
            </a:r>
            <a:endParaRPr lang="pt-BR" sz="1200">
              <a:cs typeface="Arial"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7250" name="Text Box 4"/>
          <p:cNvSpPr txBox="1">
            <a:spLocks noChangeArrowheads="1"/>
          </p:cNvSpPr>
          <p:nvPr/>
        </p:nvSpPr>
        <p:spPr bwMode="auto">
          <a:xfrm>
            <a:off x="0" y="0"/>
            <a:ext cx="9144000" cy="698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pt-BR" sz="2800">
                <a:cs typeface="Arial" charset="0"/>
              </a:rPr>
              <a:t>Teria sido talvez na utilização da linguagem que nasceu a Matemática, como prova o interesse de estudos antropológicos pela análise das línguas indígenas, testemunhas de um possível período oral, anterior ao registro pictográfico. </a:t>
            </a:r>
          </a:p>
          <a:p>
            <a:r>
              <a:rPr lang="pt-BR" sz="2800">
                <a:cs typeface="Arial" charset="0"/>
              </a:rPr>
              <a:t>O fato de a oralidade anteceder o desenho ou a escrita na manifestação da linguagem humana leva-nos a tentar descobrir nos numerais falados de tribos indígenas indícios a respeito dos usos primitivos de noções numéricas. É na utilização da linguagem, e não na manipulação de pedrinhas ou na confecção de traços, que parece estar a fonte do conhecimento sobre a verdadeira origem histórica dos Números.</a:t>
            </a:r>
          </a:p>
          <a:p>
            <a:r>
              <a:rPr lang="pt-BR" sz="2800">
                <a:cs typeface="Arial" charset="0"/>
              </a:rPr>
              <a:t>Nos numerais falados encontramos vestígios muito interessantes sobre a estreita relação da dualidade contagem/medida.</a:t>
            </a:r>
            <a:endParaRPr lang="pt-BR" sz="1200">
              <a:cs typeface="Arial"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8274" name="Text Box 4"/>
          <p:cNvSpPr txBox="1">
            <a:spLocks noChangeArrowheads="1"/>
          </p:cNvSpPr>
          <p:nvPr/>
        </p:nvSpPr>
        <p:spPr bwMode="auto">
          <a:xfrm>
            <a:off x="0" y="0"/>
            <a:ext cx="9144000" cy="612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pt-BR" sz="2800">
                <a:cs typeface="Arial" charset="0"/>
              </a:rPr>
              <a:t>Trata-se da aplicação da noção de </a:t>
            </a:r>
            <a:r>
              <a:rPr lang="pt-BR" sz="2800" i="1">
                <a:cs typeface="Arial" charset="0"/>
              </a:rPr>
              <a:t>muitos </a:t>
            </a:r>
            <a:r>
              <a:rPr lang="pt-BR" sz="2800">
                <a:cs typeface="Arial" charset="0"/>
              </a:rPr>
              <a:t>a grandezas iguais ou maiores que três, fato que se dá em diversas línguas indígenas. É interessante também que algumas tribos contam até mais que três, utilizando combinações dos números iniciais, como no caso dos Tamanacs de Orinoco:</a:t>
            </a:r>
          </a:p>
          <a:p>
            <a:r>
              <a:rPr lang="pt-BR" sz="2800">
                <a:cs typeface="Arial" charset="0"/>
              </a:rPr>
              <a:t> </a:t>
            </a:r>
          </a:p>
          <a:p>
            <a:r>
              <a:rPr lang="pt-BR" sz="2800" b="1">
                <a:cs typeface="Arial" charset="0"/>
              </a:rPr>
              <a:t>a</a:t>
            </a:r>
            <a:endParaRPr lang="pt-BR" sz="2800">
              <a:cs typeface="Arial" charset="0"/>
            </a:endParaRPr>
          </a:p>
          <a:p>
            <a:r>
              <a:rPr lang="pt-BR" sz="2800" b="1">
                <a:cs typeface="Arial" charset="0"/>
              </a:rPr>
              <a:t>oa</a:t>
            </a:r>
            <a:endParaRPr lang="pt-BR" sz="2800">
              <a:cs typeface="Arial" charset="0"/>
            </a:endParaRPr>
          </a:p>
          <a:p>
            <a:r>
              <a:rPr lang="pt-BR" sz="2800" b="1">
                <a:cs typeface="Arial" charset="0"/>
              </a:rPr>
              <a:t>ua</a:t>
            </a:r>
            <a:endParaRPr lang="pt-BR" sz="2800">
              <a:cs typeface="Arial" charset="0"/>
            </a:endParaRPr>
          </a:p>
          <a:p>
            <a:r>
              <a:rPr lang="pt-BR" sz="2800" b="1">
                <a:cs typeface="Arial" charset="0"/>
              </a:rPr>
              <a:t>oa-oa</a:t>
            </a:r>
            <a:endParaRPr lang="pt-BR" sz="2800">
              <a:cs typeface="Arial" charset="0"/>
            </a:endParaRPr>
          </a:p>
          <a:p>
            <a:r>
              <a:rPr lang="pt-BR" sz="2800" b="1">
                <a:cs typeface="Arial" charset="0"/>
              </a:rPr>
              <a:t>oa-oa-a</a:t>
            </a:r>
            <a:endParaRPr lang="pt-BR" sz="2800">
              <a:cs typeface="Arial" charset="0"/>
            </a:endParaRPr>
          </a:p>
          <a:p>
            <a:r>
              <a:rPr lang="pt-BR" sz="2800" b="1">
                <a:cs typeface="Arial" charset="0"/>
              </a:rPr>
              <a:t>oa-oa-oa</a:t>
            </a:r>
            <a:endParaRPr lang="pt-BR" sz="2800">
              <a:cs typeface="Arial" charset="0"/>
            </a:endParaRPr>
          </a:p>
          <a:p>
            <a:r>
              <a:rPr lang="pt-BR" sz="2800" b="1">
                <a:cs typeface="Arial" charset="0"/>
              </a:rPr>
              <a:t>...</a:t>
            </a:r>
            <a:endParaRPr lang="pt-BR" sz="2800">
              <a:cs typeface="Arial" charset="0"/>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9298" name="Text Box 4"/>
          <p:cNvSpPr txBox="1">
            <a:spLocks noChangeArrowheads="1"/>
          </p:cNvSpPr>
          <p:nvPr/>
        </p:nvSpPr>
        <p:spPr bwMode="auto">
          <a:xfrm>
            <a:off x="0" y="0"/>
            <a:ext cx="9144000" cy="698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pt-BR" sz="2800">
                <a:cs typeface="Arial" charset="0"/>
              </a:rPr>
              <a:t>O </a:t>
            </a:r>
            <a:r>
              <a:rPr lang="pt-BR" sz="2800" i="1">
                <a:cs typeface="Arial" charset="0"/>
              </a:rPr>
              <a:t>destaque</a:t>
            </a:r>
            <a:r>
              <a:rPr lang="pt-BR" sz="2800">
                <a:cs typeface="Arial" charset="0"/>
              </a:rPr>
              <a:t> dado ao número três e a sua não-utilização posterior para formar os demais algarismos faz supor que houve um estágio anterior em que a linguagem abarcava somente o </a:t>
            </a:r>
            <a:r>
              <a:rPr lang="pt-BR" sz="2800" i="1">
                <a:cs typeface="Arial" charset="0"/>
              </a:rPr>
              <a:t>um</a:t>
            </a:r>
            <a:r>
              <a:rPr lang="pt-BR" sz="2800">
                <a:cs typeface="Arial" charset="0"/>
              </a:rPr>
              <a:t> e o </a:t>
            </a:r>
            <a:r>
              <a:rPr lang="pt-BR" sz="2800" i="1">
                <a:cs typeface="Arial" charset="0"/>
              </a:rPr>
              <a:t>dois. </a:t>
            </a:r>
            <a:r>
              <a:rPr lang="pt-BR" sz="2800">
                <a:cs typeface="Arial" charset="0"/>
              </a:rPr>
              <a:t>O conceito de </a:t>
            </a:r>
            <a:r>
              <a:rPr lang="pt-BR" sz="2800" b="1">
                <a:cs typeface="Arial" charset="0"/>
              </a:rPr>
              <a:t>ua</a:t>
            </a:r>
            <a:r>
              <a:rPr lang="pt-BR" sz="2800">
                <a:cs typeface="Arial" charset="0"/>
              </a:rPr>
              <a:t> (três) representava tudo o que viesse a partir daí. Somente em uma evolução posterior da linguagem, teriam começado a ser usados </a:t>
            </a:r>
            <a:r>
              <a:rPr lang="pt-BR" sz="2800" b="1">
                <a:cs typeface="Arial" charset="0"/>
              </a:rPr>
              <a:t>a</a:t>
            </a:r>
            <a:r>
              <a:rPr lang="pt-BR" sz="2800">
                <a:cs typeface="Arial" charset="0"/>
              </a:rPr>
              <a:t> (um) e </a:t>
            </a:r>
            <a:r>
              <a:rPr lang="pt-BR" sz="2800" b="1">
                <a:cs typeface="Arial" charset="0"/>
              </a:rPr>
              <a:t>oa</a:t>
            </a:r>
            <a:r>
              <a:rPr lang="pt-BR" sz="2800">
                <a:cs typeface="Arial" charset="0"/>
              </a:rPr>
              <a:t> (dois), noções mais fáceis de manipular, para formar números maiores. O </a:t>
            </a:r>
            <a:r>
              <a:rPr lang="pt-BR" sz="2800" i="1">
                <a:cs typeface="Arial" charset="0"/>
              </a:rPr>
              <a:t>três</a:t>
            </a:r>
            <a:r>
              <a:rPr lang="pt-BR" sz="2800">
                <a:cs typeface="Arial" charset="0"/>
              </a:rPr>
              <a:t>, entretanto, deixa de ser utilizado nessas combinações, pois talvez fosse de difícil manipulação prática, e por ter se impregnado desse aspecto de </a:t>
            </a:r>
            <a:r>
              <a:rPr lang="pt-BR" sz="2800" i="1">
                <a:cs typeface="Arial" charset="0"/>
              </a:rPr>
              <a:t>número grande demais</a:t>
            </a:r>
            <a:r>
              <a:rPr lang="pt-BR" sz="2800">
                <a:cs typeface="Arial" charset="0"/>
              </a:rPr>
              <a:t>.</a:t>
            </a:r>
          </a:p>
          <a:p>
            <a:r>
              <a:rPr lang="pt-BR" sz="2800">
                <a:cs typeface="Arial" charset="0"/>
              </a:rPr>
              <a:t>Nas próprias línguas modernas encontramos o mesmo tipo de "tratamento diferenciado" ao número </a:t>
            </a:r>
            <a:r>
              <a:rPr lang="pt-BR" sz="2800" i="1">
                <a:cs typeface="Arial" charset="0"/>
              </a:rPr>
              <a:t>três</a:t>
            </a:r>
            <a:r>
              <a:rPr lang="pt-BR" sz="2800">
                <a:cs typeface="Arial" charset="0"/>
              </a:rPr>
              <a:t>, muitas vezes revelando sua associação direta com a noção de </a:t>
            </a:r>
            <a:r>
              <a:rPr lang="pt-BR" sz="2800" i="1">
                <a:cs typeface="Arial" charset="0"/>
              </a:rPr>
              <a:t>muitos</a:t>
            </a:r>
            <a:r>
              <a:rPr lang="pt-BR" sz="2800">
                <a:cs typeface="Arial" charset="0"/>
              </a:rPr>
              <a:t>.</a:t>
            </a:r>
            <a:endParaRPr lang="pt-BR" sz="1200">
              <a:cs typeface="Arial" charset="0"/>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22" name="Text Box 4"/>
          <p:cNvSpPr txBox="1">
            <a:spLocks noChangeArrowheads="1"/>
          </p:cNvSpPr>
          <p:nvPr/>
        </p:nvSpPr>
        <p:spPr bwMode="auto">
          <a:xfrm>
            <a:off x="0" y="0"/>
            <a:ext cx="9144000" cy="655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pt-BR" sz="2800">
                <a:cs typeface="Arial" charset="0"/>
              </a:rPr>
              <a:t>É o caso por exemplo da língua francesa, na qual </a:t>
            </a:r>
            <a:r>
              <a:rPr lang="pt-BR" sz="2800" i="1">
                <a:cs typeface="Arial" charset="0"/>
              </a:rPr>
              <a:t>trois</a:t>
            </a:r>
            <a:r>
              <a:rPr lang="pt-BR" sz="2800">
                <a:cs typeface="Arial" charset="0"/>
              </a:rPr>
              <a:t> (três) e </a:t>
            </a:r>
            <a:r>
              <a:rPr lang="pt-BR" sz="2800" i="1">
                <a:cs typeface="Arial" charset="0"/>
              </a:rPr>
              <a:t>très</a:t>
            </a:r>
            <a:r>
              <a:rPr lang="pt-BR" sz="2800">
                <a:cs typeface="Arial" charset="0"/>
              </a:rPr>
              <a:t> (muito) têm a mesma origem. Ou do inglês, em que </a:t>
            </a:r>
            <a:r>
              <a:rPr lang="pt-BR" sz="2800" i="1">
                <a:cs typeface="Arial" charset="0"/>
              </a:rPr>
              <a:t>three</a:t>
            </a:r>
            <a:r>
              <a:rPr lang="pt-BR" sz="2800">
                <a:cs typeface="Arial" charset="0"/>
              </a:rPr>
              <a:t> (três), </a:t>
            </a:r>
            <a:r>
              <a:rPr lang="pt-BR" sz="2800" i="1">
                <a:cs typeface="Arial" charset="0"/>
              </a:rPr>
              <a:t>throng</a:t>
            </a:r>
            <a:r>
              <a:rPr lang="pt-BR" sz="2800">
                <a:cs typeface="Arial" charset="0"/>
              </a:rPr>
              <a:t> (multidão) e </a:t>
            </a:r>
            <a:r>
              <a:rPr lang="pt-BR" sz="2800" i="1">
                <a:cs typeface="Arial" charset="0"/>
              </a:rPr>
              <a:t>through</a:t>
            </a:r>
            <a:r>
              <a:rPr lang="pt-BR" sz="2800">
                <a:cs typeface="Arial" charset="0"/>
              </a:rPr>
              <a:t> (através) têm a mesma raiz etimológica. Outras línguas latinas também possuem uma origem comum para o </a:t>
            </a:r>
            <a:r>
              <a:rPr lang="pt-BR" sz="2800" i="1">
                <a:cs typeface="Arial" charset="0"/>
              </a:rPr>
              <a:t>três</a:t>
            </a:r>
            <a:r>
              <a:rPr lang="pt-BR" sz="2800">
                <a:cs typeface="Arial" charset="0"/>
              </a:rPr>
              <a:t> e o </a:t>
            </a:r>
            <a:r>
              <a:rPr lang="pt-BR" sz="2800" i="1">
                <a:cs typeface="Arial" charset="0"/>
              </a:rPr>
              <a:t>trans,</a:t>
            </a:r>
            <a:r>
              <a:rPr lang="pt-BR" sz="2800">
                <a:cs typeface="Arial" charset="0"/>
              </a:rPr>
              <a:t> este último com sentido de </a:t>
            </a:r>
            <a:r>
              <a:rPr lang="pt-BR" sz="2800" i="1">
                <a:cs typeface="Arial" charset="0"/>
              </a:rPr>
              <a:t>transcender, ultrapassar, ir além...</a:t>
            </a:r>
            <a:r>
              <a:rPr lang="pt-BR" sz="2800">
                <a:cs typeface="Arial" charset="0"/>
              </a:rPr>
              <a:t> Ifrah diz que alguns povos indígenas apontavam para os cabelos da cabeça para referir-se a quantidades maiores que dois, indicando que eram tão difíceis de medir quanto o número de fios em uma cabeleira. Segundo Ifrah,</a:t>
            </a:r>
          </a:p>
          <a:p>
            <a:r>
              <a:rPr lang="pt-BR" sz="2800" i="1">
                <a:cs typeface="Arial" charset="0"/>
              </a:rPr>
              <a:t>Desde a noite dos tempos o número 3 foi, assim, sinônimo de pluralidade, de multidão, de amontoado, de além, e constituiu, conseqüentemente, uma espécie de limite impossível de conceber ou precisar.</a:t>
            </a:r>
            <a:endParaRPr lang="pt-BR" sz="2800">
              <a:cs typeface="Arial"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914" name="Text Box 4"/>
          <p:cNvSpPr txBox="1">
            <a:spLocks noChangeArrowheads="1"/>
          </p:cNvSpPr>
          <p:nvPr/>
        </p:nvSpPr>
        <p:spPr bwMode="auto">
          <a:xfrm>
            <a:off x="0" y="1571625"/>
            <a:ext cx="9144000" cy="374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pt-BR" i="1">
                <a:cs typeface="Arial" charset="0"/>
              </a:rPr>
              <a:t> </a:t>
            </a:r>
            <a:endParaRPr lang="pt-BR" b="1">
              <a:cs typeface="Arial" charset="0"/>
            </a:endParaRPr>
          </a:p>
          <a:p>
            <a:r>
              <a:rPr lang="pt-BR" b="1">
                <a:cs typeface="Arial" charset="0"/>
              </a:rPr>
              <a:t>Mas de onde vem a idéia de número?</a:t>
            </a:r>
          </a:p>
          <a:p>
            <a:endParaRPr lang="pt-BR" b="1">
              <a:cs typeface="Arial" charset="0"/>
            </a:endParaRPr>
          </a:p>
          <a:p>
            <a:r>
              <a:rPr lang="pt-BR" b="1">
                <a:cs typeface="Arial" charset="0"/>
              </a:rPr>
              <a:t>De contar e de medir.</a:t>
            </a:r>
          </a:p>
          <a:p>
            <a:endParaRPr lang="pt-BR">
              <a:cs typeface="Arial" charset="0"/>
            </a:endParaRPr>
          </a:p>
          <a:p>
            <a:r>
              <a:rPr lang="pt-BR">
                <a:cs typeface="Arial" charset="0"/>
              </a:rPr>
              <a:t>Contar e medir são operações através das quais se constrói a idéia de número, e que portanto é conveniente trabalhar a compreensão da relação entre o discreto e o contínuo para ensinar números naturais, racionais e reais. </a:t>
            </a:r>
          </a:p>
          <a:p>
            <a:r>
              <a:rPr lang="pt-BR">
                <a:cs typeface="Arial" charset="0"/>
              </a:rPr>
              <a:t> </a:t>
            </a:r>
            <a:endParaRPr lang="pt-BR" sz="1200">
              <a:cs typeface="Arial"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1346" name="Text Box 4"/>
          <p:cNvSpPr txBox="1">
            <a:spLocks noChangeArrowheads="1"/>
          </p:cNvSpPr>
          <p:nvPr/>
        </p:nvSpPr>
        <p:spPr bwMode="auto">
          <a:xfrm>
            <a:off x="0" y="0"/>
            <a:ext cx="9144000" cy="655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pt-BR" sz="2800">
                <a:cs typeface="Arial" charset="0"/>
              </a:rPr>
              <a:t>Isso prova que não havia, inicialmente, nenhuma prática de se comparar um-a-um os objetos de dois conjuntos numéricos, independentemente de seu tamanho. Toda utilização de número principiava pela idéia de seqüência, e em ordem iam sendo construídos números maiores, que representavam uma quantidade discreta ou medidas de distância, peso, volume. Grandezas contínuas foram desse modo assimiladas pela linguagem humana, na medida em que se viam conjuntos “muito grandes” como contínuos. Um conjunto com um número "muito grande" de elementos tende a revestir-se com aparência de </a:t>
            </a:r>
            <a:r>
              <a:rPr lang="pt-BR" sz="2800" i="1">
                <a:cs typeface="Arial" charset="0"/>
              </a:rPr>
              <a:t>continuidade</a:t>
            </a:r>
            <a:r>
              <a:rPr lang="pt-BR" sz="2800">
                <a:cs typeface="Arial" charset="0"/>
              </a:rPr>
              <a:t> (pense-se, por exemplo, na areia da praia, cujo montante não se avalia pela </a:t>
            </a:r>
            <a:r>
              <a:rPr lang="pt-BR" sz="2800" i="1">
                <a:cs typeface="Arial" charset="0"/>
              </a:rPr>
              <a:t>contagem</a:t>
            </a:r>
            <a:r>
              <a:rPr lang="pt-BR" sz="2800">
                <a:cs typeface="Arial" charset="0"/>
              </a:rPr>
              <a:t> do número de grãos, mas pela </a:t>
            </a:r>
            <a:r>
              <a:rPr lang="pt-BR" sz="2800" i="1">
                <a:cs typeface="Arial" charset="0"/>
              </a:rPr>
              <a:t>medida</a:t>
            </a:r>
            <a:r>
              <a:rPr lang="pt-BR" sz="2800">
                <a:cs typeface="Arial" charset="0"/>
              </a:rPr>
              <a:t>, utilizando noções de volume ou massa).</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2370" name="Text Box 4"/>
          <p:cNvSpPr txBox="1">
            <a:spLocks noChangeArrowheads="1"/>
          </p:cNvSpPr>
          <p:nvPr/>
        </p:nvSpPr>
        <p:spPr bwMode="auto">
          <a:xfrm>
            <a:off x="0" y="0"/>
            <a:ext cx="9144000" cy="569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pt-BR" sz="2800">
                <a:cs typeface="Arial" charset="0"/>
              </a:rPr>
              <a:t>O estudo da História parece levar à conclusão de que o Número não teria surgido puramente de considerações discretas, ou seja, da contagem. A medida é, assim, pelo menos tão antiga quanto a contagem. Os aspectos contínuos da realidade teriam sido trabalhados pelo homem desde o início, tornando-se parte de sua linguagem e de sua forma de pensar. Somente muito mais tarde é que o homem começou a </a:t>
            </a:r>
            <a:r>
              <a:rPr lang="pt-BR" sz="2800" i="1">
                <a:cs typeface="Arial" charset="0"/>
              </a:rPr>
              <a:t>associar elementos de conjuntos</a:t>
            </a:r>
            <a:r>
              <a:rPr lang="pt-BR" sz="2800">
                <a:cs typeface="Arial" charset="0"/>
              </a:rPr>
              <a:t>, tomando-os em correspondência um-a-um, discriminando a realidade numérica, em uma etapa posterior de evolução.</a:t>
            </a:r>
          </a:p>
          <a:p>
            <a:r>
              <a:rPr lang="pt-BR" sz="2800">
                <a:cs typeface="Arial" charset="0"/>
              </a:rPr>
              <a:t>O homem teria, portanto, começado a tratar os números aplicando-os a medidas tanto quanto a contagens.</a:t>
            </a:r>
            <a:endParaRPr lang="pt-BR" sz="1200">
              <a:cs typeface="Arial"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3938" name="Text Box 4"/>
          <p:cNvSpPr txBox="1">
            <a:spLocks noChangeArrowheads="1"/>
          </p:cNvSpPr>
          <p:nvPr/>
        </p:nvSpPr>
        <p:spPr bwMode="auto">
          <a:xfrm>
            <a:off x="0" y="714375"/>
            <a:ext cx="9144000" cy="556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pt-BR" b="1">
                <a:cs typeface="Arial" charset="0"/>
              </a:rPr>
              <a:t>Números</a:t>
            </a:r>
          </a:p>
          <a:p>
            <a:endParaRPr lang="pt-BR">
              <a:cs typeface="Arial" charset="0"/>
            </a:endParaRPr>
          </a:p>
          <a:p>
            <a:r>
              <a:rPr lang="pt-BR" i="1">
                <a:cs typeface="Arial" charset="0"/>
              </a:rPr>
              <a:t>Devem ter sido necessárias muitas eras para perceber que um casal de faisões e um par de dias eram ambos exemplos do número dois.</a:t>
            </a:r>
            <a:endParaRPr lang="pt-BR">
              <a:cs typeface="Arial" charset="0"/>
            </a:endParaRPr>
          </a:p>
          <a:p>
            <a:pPr algn="r"/>
            <a:r>
              <a:rPr lang="pt-BR">
                <a:cs typeface="Arial" charset="0"/>
              </a:rPr>
              <a:t>Russell</a:t>
            </a:r>
          </a:p>
          <a:p>
            <a:endParaRPr lang="pt-BR" i="1">
              <a:cs typeface="Arial" charset="0"/>
            </a:endParaRPr>
          </a:p>
          <a:p>
            <a:r>
              <a:rPr lang="pt-BR" i="1">
                <a:cs typeface="Arial" charset="0"/>
              </a:rPr>
              <a:t>A medida nos vem da própria origem do algarismo e da idéia de contagem.</a:t>
            </a:r>
            <a:endParaRPr lang="pt-BR">
              <a:cs typeface="Arial" charset="0"/>
            </a:endParaRPr>
          </a:p>
          <a:p>
            <a:pPr algn="r"/>
            <a:r>
              <a:rPr lang="pt-BR">
                <a:cs typeface="Arial" charset="0"/>
              </a:rPr>
              <a:t>Moles</a:t>
            </a:r>
          </a:p>
          <a:p>
            <a:endParaRPr lang="pt-BR" i="1">
              <a:cs typeface="Arial" charset="0"/>
            </a:endParaRPr>
          </a:p>
          <a:p>
            <a:r>
              <a:rPr lang="pt-BR" i="1">
                <a:cs typeface="Arial" charset="0"/>
              </a:rPr>
              <a:t>(...) Não existe, no entanto, uma distinção cognitiva entre "contar", e "medir", e a relação entre ambos requer um estudo mais profundo.</a:t>
            </a:r>
            <a:endParaRPr lang="pt-BR">
              <a:cs typeface="Arial" charset="0"/>
            </a:endParaRPr>
          </a:p>
          <a:p>
            <a:pPr algn="r"/>
            <a:r>
              <a:rPr lang="pt-BR">
                <a:cs typeface="Arial" charset="0"/>
              </a:rPr>
              <a:t>Crump</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4962" name="Text Box 4"/>
          <p:cNvSpPr txBox="1">
            <a:spLocks noChangeArrowheads="1"/>
          </p:cNvSpPr>
          <p:nvPr/>
        </p:nvSpPr>
        <p:spPr bwMode="auto">
          <a:xfrm>
            <a:off x="0" y="0"/>
            <a:ext cx="9144000" cy="612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pt-BR" sz="2800">
                <a:cs typeface="Arial" charset="0"/>
              </a:rPr>
              <a:t>É muito comum encontrar explicações para a origem dos números com referência apenas à </a:t>
            </a:r>
            <a:r>
              <a:rPr lang="pt-BR" sz="2800" i="1">
                <a:cs typeface="Arial" charset="0"/>
              </a:rPr>
              <a:t>contagem</a:t>
            </a:r>
            <a:r>
              <a:rPr lang="pt-BR" sz="2800">
                <a:cs typeface="Arial" charset="0"/>
              </a:rPr>
              <a:t>. Livros didáticos, por exemplo, têm trazido explicações históricas valorizando a versão de que os números teriam surgido apenas através da comparação entre um grupo de objetos, como pedras, com outro grupo de objetos que se quer contar, em geral ovelhas. Identificam-se, nessa versão, a idéia de </a:t>
            </a:r>
            <a:r>
              <a:rPr lang="pt-BR" sz="2800" i="1">
                <a:cs typeface="Arial" charset="0"/>
              </a:rPr>
              <a:t>contar</a:t>
            </a:r>
            <a:r>
              <a:rPr lang="pt-BR" sz="2800">
                <a:cs typeface="Arial" charset="0"/>
              </a:rPr>
              <a:t> com a idéia de </a:t>
            </a:r>
            <a:r>
              <a:rPr lang="pt-BR" sz="2800" i="1">
                <a:cs typeface="Arial" charset="0"/>
              </a:rPr>
              <a:t>número</a:t>
            </a:r>
            <a:r>
              <a:rPr lang="pt-BR" sz="2800">
                <a:cs typeface="Arial" charset="0"/>
              </a:rPr>
              <a:t>. Dizer como surgiram os números seria o mesmo, então, que dizer como surgiu a contagem. Como exemplificado no trecho abaixo, extraído de um bom livro didático de primeiro grau, constatamos freqüentemente essa referência apenas ao aspecto da </a:t>
            </a:r>
            <a:r>
              <a:rPr lang="pt-BR" sz="2800" i="1">
                <a:cs typeface="Arial" charset="0"/>
              </a:rPr>
              <a:t>contagem</a:t>
            </a:r>
            <a:r>
              <a:rPr lang="pt-BR" sz="2800">
                <a:cs typeface="Arial" charset="0"/>
              </a:rPr>
              <a:t> como a fonte primordial da idéia de número:</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5986" name="Text Box 4"/>
          <p:cNvSpPr txBox="1">
            <a:spLocks noChangeArrowheads="1"/>
          </p:cNvSpPr>
          <p:nvPr/>
        </p:nvSpPr>
        <p:spPr bwMode="auto">
          <a:xfrm>
            <a:off x="0" y="0"/>
            <a:ext cx="9144000" cy="569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pt-BR" sz="2800" i="1">
                <a:cs typeface="Arial" charset="0"/>
              </a:rPr>
              <a:t>Num determinado momento da História, os homens sentiram necessidade de contar objetos, animais, pessoas, etc. Essa necessidade fez com que inventassem uma forma de representar essas contagens.</a:t>
            </a:r>
            <a:endParaRPr lang="pt-BR" sz="2800">
              <a:cs typeface="Arial" charset="0"/>
            </a:endParaRPr>
          </a:p>
          <a:p>
            <a:r>
              <a:rPr lang="pt-BR" sz="2800" i="1">
                <a:cs typeface="Arial" charset="0"/>
              </a:rPr>
              <a:t>Para o homem primitivo, </a:t>
            </a:r>
            <a:r>
              <a:rPr lang="pt-BR" sz="2800">
                <a:cs typeface="Arial" charset="0"/>
              </a:rPr>
              <a:t>contar</a:t>
            </a:r>
            <a:r>
              <a:rPr lang="pt-BR" sz="2800" i="1">
                <a:cs typeface="Arial" charset="0"/>
              </a:rPr>
              <a:t> significava fazer </a:t>
            </a:r>
            <a:r>
              <a:rPr lang="pt-BR" sz="2800">
                <a:cs typeface="Arial" charset="0"/>
              </a:rPr>
              <a:t>correspondência</a:t>
            </a:r>
            <a:r>
              <a:rPr lang="pt-BR" sz="2800" i="1">
                <a:cs typeface="Arial" charset="0"/>
              </a:rPr>
              <a:t>.</a:t>
            </a:r>
            <a:endParaRPr lang="pt-BR" sz="2800">
              <a:cs typeface="Arial" charset="0"/>
            </a:endParaRPr>
          </a:p>
          <a:p>
            <a:r>
              <a:rPr lang="pt-BR" sz="2800" i="1">
                <a:cs typeface="Arial" charset="0"/>
              </a:rPr>
              <a:t>Durante a caçada, por exemplo, para cada animal que conseguia abater, o caçador fazia uma marca em um pedaço de madeira.(...)</a:t>
            </a:r>
            <a:endParaRPr lang="pt-BR" sz="2800">
              <a:cs typeface="Arial" charset="0"/>
            </a:endParaRPr>
          </a:p>
          <a:p>
            <a:r>
              <a:rPr lang="pt-BR" sz="2800" i="1">
                <a:cs typeface="Arial" charset="0"/>
              </a:rPr>
              <a:t>O homem primitivo contava dessa forma, estabelecendo uma correspondência entre os elementos de dois conjuntos.(...)</a:t>
            </a:r>
            <a:endParaRPr lang="pt-BR" sz="2800">
              <a:cs typeface="Arial"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Text Box 4"/>
          <p:cNvSpPr txBox="1">
            <a:spLocks noChangeArrowheads="1"/>
          </p:cNvSpPr>
          <p:nvPr/>
        </p:nvSpPr>
        <p:spPr bwMode="auto">
          <a:xfrm>
            <a:off x="0" y="0"/>
            <a:ext cx="9144000" cy="612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pt-BR" sz="2800">
                <a:cs typeface="Arial" charset="0"/>
              </a:rPr>
              <a:t>Contar e fazer correspondência um-a-um são, segundo muitos autores, a fonte da idéia de número. Essa associação entre a contagem e a idéia de correspondência um-a-um não é, entretanto, uma explicação suficiente para o surgimento da idéia de número. É preciso adequar essa teoria à complexa riqueza do conceito numérico, complementando-a. Os números não podem ter surgido somente da necessidade de </a:t>
            </a:r>
            <a:r>
              <a:rPr lang="pt-BR" sz="2800" i="1">
                <a:cs typeface="Arial" charset="0"/>
              </a:rPr>
              <a:t>contar objetos.</a:t>
            </a:r>
            <a:r>
              <a:rPr lang="pt-BR" sz="2800">
                <a:cs typeface="Arial" charset="0"/>
              </a:rPr>
              <a:t> Iremos mostrar agora estudos históricos que podem ampliar a visão sobre a origem do número, permitindo afirmar com certa segurança que o uso de noções numéricas pelo homem esteve sempre associado tanto à idéia de contagem quanto à de medida. </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8034" name="Text Box 4"/>
          <p:cNvSpPr txBox="1">
            <a:spLocks noChangeArrowheads="1"/>
          </p:cNvSpPr>
          <p:nvPr/>
        </p:nvSpPr>
        <p:spPr bwMode="auto">
          <a:xfrm>
            <a:off x="0" y="0"/>
            <a:ext cx="9144000" cy="612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pt-BR" sz="2800" b="1">
                <a:cs typeface="Arial" charset="0"/>
              </a:rPr>
              <a:t>Contar e medir na origem dos números</a:t>
            </a:r>
            <a:endParaRPr lang="pt-BR" sz="2800">
              <a:cs typeface="Arial" charset="0"/>
            </a:endParaRPr>
          </a:p>
          <a:p>
            <a:r>
              <a:rPr lang="pt-BR" sz="2800">
                <a:cs typeface="Arial" charset="0"/>
              </a:rPr>
              <a:t>A idéia de medida está associada à idéia de ordem. O cerne da idéia de ordem está na </a:t>
            </a:r>
            <a:r>
              <a:rPr lang="pt-BR" sz="2800" i="1">
                <a:cs typeface="Arial" charset="0"/>
              </a:rPr>
              <a:t>comparação</a:t>
            </a:r>
            <a:r>
              <a:rPr lang="pt-BR" sz="2800">
                <a:cs typeface="Arial" charset="0"/>
              </a:rPr>
              <a:t> entre duas quantidades ou medidas </a:t>
            </a:r>
            <a:r>
              <a:rPr lang="pt-BR" sz="2800" i="1">
                <a:cs typeface="Arial" charset="0"/>
              </a:rPr>
              <a:t>diferentes</a:t>
            </a:r>
            <a:r>
              <a:rPr lang="pt-BR" sz="2800">
                <a:cs typeface="Arial" charset="0"/>
              </a:rPr>
              <a:t>, de modo a estabelecer uma ordem entre elas: maior ou menor tamanho, primeiro, segundo e terceiro lugar, etc. Visando uma comparação de tamanho ou uma ordenação, é necessário constatar que alguma grandeza ou grupo de objetos é </a:t>
            </a:r>
            <a:r>
              <a:rPr lang="pt-BR" sz="2800" i="1">
                <a:cs typeface="Arial" charset="0"/>
              </a:rPr>
              <a:t>diferente</a:t>
            </a:r>
            <a:r>
              <a:rPr lang="pt-BR" sz="2800">
                <a:cs typeface="Arial" charset="0"/>
              </a:rPr>
              <a:t> de outro em termos de quantidade Essa comparação das </a:t>
            </a:r>
            <a:r>
              <a:rPr lang="pt-BR" sz="2800" i="1">
                <a:cs typeface="Arial" charset="0"/>
              </a:rPr>
              <a:t>diferenças</a:t>
            </a:r>
            <a:r>
              <a:rPr lang="pt-BR" sz="2800">
                <a:cs typeface="Arial" charset="0"/>
              </a:rPr>
              <a:t> parece estar muito próxima da origem dos números, e sem referência a ela fica difícil explicar como o homem chegou à idéia, bem mais sofisticada, de </a:t>
            </a:r>
            <a:r>
              <a:rPr lang="pt-BR" sz="2800" i="1">
                <a:cs typeface="Arial" charset="0"/>
              </a:rPr>
              <a:t>comparação por igualdade</a:t>
            </a:r>
            <a:r>
              <a:rPr lang="pt-BR" sz="2800">
                <a:cs typeface="Arial" charset="0"/>
              </a:rPr>
              <a:t> numérica entre conjuntos. </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9058" name="Text Box 4"/>
          <p:cNvSpPr txBox="1">
            <a:spLocks noChangeArrowheads="1"/>
          </p:cNvSpPr>
          <p:nvPr/>
        </p:nvSpPr>
        <p:spPr bwMode="auto">
          <a:xfrm>
            <a:off x="0" y="0"/>
            <a:ext cx="9144000" cy="569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pt-BR" sz="2800">
                <a:cs typeface="Arial" charset="0"/>
              </a:rPr>
              <a:t>O homem teria, assim, se deparado muito cedo com a noção de </a:t>
            </a:r>
            <a:r>
              <a:rPr lang="pt-BR" sz="2800" i="1">
                <a:cs typeface="Arial" charset="0"/>
              </a:rPr>
              <a:t>maior</a:t>
            </a:r>
            <a:r>
              <a:rPr lang="pt-BR" sz="2800">
                <a:cs typeface="Arial" charset="0"/>
              </a:rPr>
              <a:t> e</a:t>
            </a:r>
            <a:r>
              <a:rPr lang="pt-BR" sz="2800" i="1">
                <a:cs typeface="Arial" charset="0"/>
              </a:rPr>
              <a:t> menor</a:t>
            </a:r>
            <a:r>
              <a:rPr lang="pt-BR" sz="2800">
                <a:cs typeface="Arial" charset="0"/>
              </a:rPr>
              <a:t>, de </a:t>
            </a:r>
            <a:r>
              <a:rPr lang="pt-BR" sz="2800" i="1">
                <a:cs typeface="Arial" charset="0"/>
              </a:rPr>
              <a:t>antes</a:t>
            </a:r>
            <a:r>
              <a:rPr lang="pt-BR" sz="2800">
                <a:cs typeface="Arial" charset="0"/>
              </a:rPr>
              <a:t> e </a:t>
            </a:r>
            <a:r>
              <a:rPr lang="pt-BR" sz="2800" i="1">
                <a:cs typeface="Arial" charset="0"/>
              </a:rPr>
              <a:t>depois</a:t>
            </a:r>
            <a:r>
              <a:rPr lang="pt-BR" sz="2800">
                <a:cs typeface="Arial" charset="0"/>
              </a:rPr>
              <a:t> (em ordem crescente ou decrescente), e através disso começou a comparar conjuntos com quantidades idênticas. É nesse sentido que podemos afirmar que o duplo aspecto da </a:t>
            </a:r>
            <a:r>
              <a:rPr lang="pt-BR" sz="2800" i="1">
                <a:cs typeface="Arial" charset="0"/>
              </a:rPr>
              <a:t>contagem </a:t>
            </a:r>
            <a:r>
              <a:rPr lang="pt-BR" sz="2800">
                <a:cs typeface="Arial" charset="0"/>
              </a:rPr>
              <a:t>e da </a:t>
            </a:r>
            <a:r>
              <a:rPr lang="pt-BR" sz="2800" i="1">
                <a:cs typeface="Arial" charset="0"/>
              </a:rPr>
              <a:t>medida </a:t>
            </a:r>
            <a:r>
              <a:rPr lang="pt-BR" sz="2800">
                <a:cs typeface="Arial" charset="0"/>
              </a:rPr>
              <a:t>está presente desde a origem da idéia de número</a:t>
            </a:r>
            <a:r>
              <a:rPr lang="pt-BR" sz="2800" i="1">
                <a:cs typeface="Arial" charset="0"/>
              </a:rPr>
              <a:t>.</a:t>
            </a:r>
            <a:r>
              <a:rPr lang="pt-BR" sz="2800">
                <a:cs typeface="Arial" charset="0"/>
              </a:rPr>
              <a:t> Um aspecto da realidade auxilia o outro, e não há uma relação de antecedência clara para nenhum deles.</a:t>
            </a:r>
          </a:p>
          <a:p>
            <a:r>
              <a:rPr lang="pt-BR" sz="2800">
                <a:cs typeface="Arial" charset="0"/>
              </a:rPr>
              <a:t>Estudos antropológicos sobre a origem dos números constatam desde o início essa dualidade dos </a:t>
            </a:r>
            <a:r>
              <a:rPr lang="pt-BR" sz="2800" i="1">
                <a:cs typeface="Arial" charset="0"/>
              </a:rPr>
              <a:t>números discretos</a:t>
            </a:r>
            <a:r>
              <a:rPr lang="pt-BR" sz="2800">
                <a:cs typeface="Arial" charset="0"/>
              </a:rPr>
              <a:t> e da </a:t>
            </a:r>
            <a:r>
              <a:rPr lang="pt-BR" sz="2800" i="1">
                <a:cs typeface="Arial" charset="0"/>
              </a:rPr>
              <a:t>medida contínua, </a:t>
            </a:r>
            <a:r>
              <a:rPr lang="pt-BR" sz="2800">
                <a:cs typeface="Arial" charset="0"/>
              </a:rPr>
              <a:t>sem a qual não teria havido evolução da Matemática.</a:t>
            </a:r>
            <a:endParaRPr lang="pt-BR" sz="1200">
              <a:cs typeface="Arial"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Text Box 4"/>
          <p:cNvSpPr txBox="1">
            <a:spLocks noChangeArrowheads="1"/>
          </p:cNvSpPr>
          <p:nvPr/>
        </p:nvSpPr>
        <p:spPr bwMode="auto">
          <a:xfrm>
            <a:off x="0" y="0"/>
            <a:ext cx="9144000" cy="612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pt-BR" sz="2800">
                <a:cs typeface="Arial" charset="0"/>
              </a:rPr>
              <a:t>Crump, por exemplo, em sua obra </a:t>
            </a:r>
            <a:r>
              <a:rPr lang="pt-BR" sz="2800" i="1">
                <a:cs typeface="Arial" charset="0"/>
              </a:rPr>
              <a:t>A Antropologia dos Números,</a:t>
            </a:r>
            <a:r>
              <a:rPr lang="pt-BR" sz="2800">
                <a:cs typeface="Arial" charset="0"/>
              </a:rPr>
              <a:t> dedica um primeiro capítulo - </a:t>
            </a:r>
            <a:r>
              <a:rPr lang="pt-BR" sz="2800" i="1">
                <a:cs typeface="Arial" charset="0"/>
              </a:rPr>
              <a:t>A Ontologia do Número</a:t>
            </a:r>
            <a:r>
              <a:rPr lang="pt-BR" sz="2800">
                <a:cs typeface="Arial" charset="0"/>
              </a:rPr>
              <a:t> - ao estudo das características presentes em diversas linguagens numéricas primitivas dos componentes </a:t>
            </a:r>
            <a:r>
              <a:rPr lang="pt-BR" sz="2800" i="1">
                <a:cs typeface="Arial" charset="0"/>
              </a:rPr>
              <a:t>ordinal</a:t>
            </a:r>
            <a:r>
              <a:rPr lang="pt-BR" sz="2800">
                <a:cs typeface="Arial" charset="0"/>
              </a:rPr>
              <a:t> e </a:t>
            </a:r>
            <a:r>
              <a:rPr lang="pt-BR" sz="2800" i="1">
                <a:cs typeface="Arial" charset="0"/>
              </a:rPr>
              <a:t>cardinal</a:t>
            </a:r>
            <a:r>
              <a:rPr lang="pt-BR" sz="2800">
                <a:cs typeface="Arial" charset="0"/>
              </a:rPr>
              <a:t> da noção de número. No Capítulo Seis - </a:t>
            </a:r>
            <a:r>
              <a:rPr lang="pt-BR" sz="2800" i="1">
                <a:cs typeface="Arial" charset="0"/>
              </a:rPr>
              <a:t>Medição, Comparação e Equivalência -</a:t>
            </a:r>
            <a:r>
              <a:rPr lang="pt-BR" sz="2800">
                <a:cs typeface="Arial" charset="0"/>
              </a:rPr>
              <a:t>, comenta os diversos usos numéricos em medidas, analisando a linguagem de tribos indígenas e a cultura de povos primitivos.</a:t>
            </a:r>
          </a:p>
          <a:p>
            <a:r>
              <a:rPr lang="pt-BR" sz="2800">
                <a:cs typeface="Arial" charset="0"/>
              </a:rPr>
              <a:t>Os estudos de Crump mostram essa pluralidade de utilização primitiva das noções numéricas, indo além dos cardinais. O homem primitivo </a:t>
            </a:r>
            <a:r>
              <a:rPr lang="pt-BR" sz="2800" i="1">
                <a:cs typeface="Arial" charset="0"/>
              </a:rPr>
              <a:t>tanto contava quanto media</a:t>
            </a:r>
            <a:r>
              <a:rPr lang="pt-BR" sz="2800">
                <a:cs typeface="Arial" charset="0"/>
              </a:rPr>
              <a:t>, e podemos dizer que não fazia uma coisa sem fazer também a outra.</a:t>
            </a:r>
            <a:endParaRPr lang="pt-BR" sz="1200">
              <a:cs typeface="Arial"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sign padrão">
  <a:themeElements>
    <a:clrScheme name="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sign padrão">
      <a:majorFont>
        <a:latin typeface="Arial"/>
        <a:ea typeface=""/>
        <a:cs typeface=""/>
      </a:majorFont>
      <a:minorFont>
        <a:latin typeface="Arial"/>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defRPr>
        </a:defPPr>
      </a:lstStyle>
    </a:lnDef>
  </a:objectDefaults>
  <a:extraClrSchemeLst>
    <a:extraClrScheme>
      <a:clrScheme name="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sign padrã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sign padrã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sign padrã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sign padrã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sign padrã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sign padrã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sign padrã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sign padrã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sign padrã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sign padrã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sign padrã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536</TotalTime>
  <Words>2278</Words>
  <Application>Microsoft Office PowerPoint</Application>
  <PresentationFormat>Apresentação na tela (4:3)</PresentationFormat>
  <Paragraphs>64</Paragraphs>
  <Slides>21</Slides>
  <Notes>1</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21</vt:i4>
      </vt:variant>
    </vt:vector>
  </HeadingPairs>
  <TitlesOfParts>
    <vt:vector size="26" baseType="lpstr">
      <vt:lpstr>Arial</vt:lpstr>
      <vt:lpstr>Verdana</vt:lpstr>
      <vt:lpstr>Times New Roman</vt:lpstr>
      <vt:lpstr>Wingdings</vt:lpstr>
      <vt:lpstr>Design padrão</vt:lpstr>
      <vt:lpstr> REFLEXÕS SOBRE A ORIGEM DOS NÚMEROS   Antonio Carlos Brolezzi  www.ime.usp.br/~brolezzi brolezzi@usp.br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Henrique Guzzo Júnior</dc:title>
  <dc:creator>Brolezzi</dc:creator>
  <cp:lastModifiedBy>Brolezzi</cp:lastModifiedBy>
  <cp:revision>64</cp:revision>
  <dcterms:modified xsi:type="dcterms:W3CDTF">2013-08-12T19:03:25Z</dcterms:modified>
</cp:coreProperties>
</file>