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sldIdLst>
    <p:sldId id="256" r:id="rId2"/>
    <p:sldId id="277" r:id="rId3"/>
    <p:sldId id="282" r:id="rId4"/>
    <p:sldId id="275" r:id="rId5"/>
    <p:sldId id="317" r:id="rId6"/>
    <p:sldId id="319" r:id="rId7"/>
    <p:sldId id="278" r:id="rId8"/>
    <p:sldId id="292" r:id="rId9"/>
    <p:sldId id="279" r:id="rId10"/>
    <p:sldId id="281" r:id="rId11"/>
    <p:sldId id="290" r:id="rId12"/>
    <p:sldId id="291" r:id="rId13"/>
    <p:sldId id="293" r:id="rId14"/>
    <p:sldId id="295" r:id="rId15"/>
    <p:sldId id="296" r:id="rId16"/>
    <p:sldId id="298" r:id="rId17"/>
    <p:sldId id="297"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Lst>
  <p:sldSz cx="9144000" cy="6858000" type="screen4x3"/>
  <p:notesSz cx="6858000" cy="9144000"/>
  <p:defaultTex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33"/>
    <a:srgbClr val="990000"/>
    <a:srgbClr val="80000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972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B5342123-7439-47BD-BF6F-3A7FFFA843C1}" type="datetimeFigureOut">
              <a:rPr lang="pt-BR"/>
              <a:pPr/>
              <a:t>06/08/2013</a:t>
            </a:fld>
            <a:endParaRPr lang="pt-BR"/>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FCBEF44-6C1D-47C1-BFF1-D821673517FD}" type="slidenum">
              <a:rPr lang="pt-BR"/>
              <a:pPr/>
              <a:t>‹nº›</a:t>
            </a:fld>
            <a:endParaRPr lang="pt-BR"/>
          </a:p>
        </p:txBody>
      </p:sp>
    </p:spTree>
    <p:extLst>
      <p:ext uri="{BB962C8B-B14F-4D97-AF65-F5344CB8AC3E}">
        <p14:creationId xmlns:p14="http://schemas.microsoft.com/office/powerpoint/2010/main" val="4817916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6C7F584-FEBF-44DF-8CC6-11F0E55E62C2}" type="slidenum">
              <a:rPr lang="pt-BR"/>
              <a:pPr>
                <a:defRPr/>
              </a:pPr>
              <a:t>‹nº›</a:t>
            </a:fld>
            <a:endParaRPr lang="pt-BR"/>
          </a:p>
        </p:txBody>
      </p:sp>
    </p:spTree>
    <p:extLst>
      <p:ext uri="{BB962C8B-B14F-4D97-AF65-F5344CB8AC3E}">
        <p14:creationId xmlns:p14="http://schemas.microsoft.com/office/powerpoint/2010/main" val="21178186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C929E38-617F-4499-AE84-20B8D3AA8AC5}" type="slidenum">
              <a:rPr lang="pt-BR"/>
              <a:pPr>
                <a:defRPr/>
              </a:pPr>
              <a:t>‹nº›</a:t>
            </a:fld>
            <a:endParaRPr lang="pt-BR"/>
          </a:p>
        </p:txBody>
      </p:sp>
    </p:spTree>
    <p:extLst>
      <p:ext uri="{BB962C8B-B14F-4D97-AF65-F5344CB8AC3E}">
        <p14:creationId xmlns:p14="http://schemas.microsoft.com/office/powerpoint/2010/main" val="41868786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CD96409-8217-4CF5-92E7-D7DC585F1F15}" type="slidenum">
              <a:rPr lang="pt-BR"/>
              <a:pPr>
                <a:defRPr/>
              </a:pPr>
              <a:t>‹nº›</a:t>
            </a:fld>
            <a:endParaRPr lang="pt-BR"/>
          </a:p>
        </p:txBody>
      </p:sp>
    </p:spTree>
    <p:extLst>
      <p:ext uri="{BB962C8B-B14F-4D97-AF65-F5344CB8AC3E}">
        <p14:creationId xmlns:p14="http://schemas.microsoft.com/office/powerpoint/2010/main" val="33218902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53CBC8DA-7241-440D-B49A-2615ED482B85}" type="slidenum">
              <a:rPr lang="pt-BR"/>
              <a:pPr>
                <a:defRPr/>
              </a:pPr>
              <a:t>‹nº›</a:t>
            </a:fld>
            <a:endParaRPr lang="pt-BR"/>
          </a:p>
        </p:txBody>
      </p:sp>
    </p:spTree>
    <p:extLst>
      <p:ext uri="{BB962C8B-B14F-4D97-AF65-F5344CB8AC3E}">
        <p14:creationId xmlns:p14="http://schemas.microsoft.com/office/powerpoint/2010/main" val="24247062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CF7687C-3D47-436B-BB9E-DA960E6CFEE2}" type="slidenum">
              <a:rPr lang="pt-BR"/>
              <a:pPr>
                <a:defRPr/>
              </a:pPr>
              <a:t>‹nº›</a:t>
            </a:fld>
            <a:endParaRPr lang="pt-BR"/>
          </a:p>
        </p:txBody>
      </p:sp>
    </p:spTree>
    <p:extLst>
      <p:ext uri="{BB962C8B-B14F-4D97-AF65-F5344CB8AC3E}">
        <p14:creationId xmlns:p14="http://schemas.microsoft.com/office/powerpoint/2010/main" val="39730745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C160A9B1-DADC-47F7-8407-A6D96D834345}" type="slidenum">
              <a:rPr lang="pt-BR"/>
              <a:pPr>
                <a:defRPr/>
              </a:pPr>
              <a:t>‹nº›</a:t>
            </a:fld>
            <a:endParaRPr lang="pt-BR"/>
          </a:p>
        </p:txBody>
      </p:sp>
    </p:spTree>
    <p:extLst>
      <p:ext uri="{BB962C8B-B14F-4D97-AF65-F5344CB8AC3E}">
        <p14:creationId xmlns:p14="http://schemas.microsoft.com/office/powerpoint/2010/main" val="4194391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BBDD6A4F-3C68-48E3-86F1-ACD1F72E48DB}" type="slidenum">
              <a:rPr lang="pt-BR"/>
              <a:pPr>
                <a:defRPr/>
              </a:pPr>
              <a:t>‹nº›</a:t>
            </a:fld>
            <a:endParaRPr lang="pt-BR"/>
          </a:p>
        </p:txBody>
      </p:sp>
    </p:spTree>
    <p:extLst>
      <p:ext uri="{BB962C8B-B14F-4D97-AF65-F5344CB8AC3E}">
        <p14:creationId xmlns:p14="http://schemas.microsoft.com/office/powerpoint/2010/main" val="11957791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57E8B3BD-B5C0-4289-9237-027E94C93FDE}" type="slidenum">
              <a:rPr lang="pt-BR"/>
              <a:pPr>
                <a:defRPr/>
              </a:pPr>
              <a:t>‹nº›</a:t>
            </a:fld>
            <a:endParaRPr lang="pt-BR"/>
          </a:p>
        </p:txBody>
      </p:sp>
    </p:spTree>
    <p:extLst>
      <p:ext uri="{BB962C8B-B14F-4D97-AF65-F5344CB8AC3E}">
        <p14:creationId xmlns:p14="http://schemas.microsoft.com/office/powerpoint/2010/main" val="26073589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FCCB0229-A539-452B-A412-611C2D7E3A55}" type="slidenum">
              <a:rPr lang="pt-BR"/>
              <a:pPr>
                <a:defRPr/>
              </a:pPr>
              <a:t>‹nº›</a:t>
            </a:fld>
            <a:endParaRPr lang="pt-BR"/>
          </a:p>
        </p:txBody>
      </p:sp>
    </p:spTree>
    <p:extLst>
      <p:ext uri="{BB962C8B-B14F-4D97-AF65-F5344CB8AC3E}">
        <p14:creationId xmlns:p14="http://schemas.microsoft.com/office/powerpoint/2010/main" val="20039491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D70E7D0-488B-4EFF-8446-60515450600F}" type="slidenum">
              <a:rPr lang="pt-BR"/>
              <a:pPr>
                <a:defRPr/>
              </a:pPr>
              <a:t>‹nº›</a:t>
            </a:fld>
            <a:endParaRPr lang="pt-BR"/>
          </a:p>
        </p:txBody>
      </p:sp>
    </p:spTree>
    <p:extLst>
      <p:ext uri="{BB962C8B-B14F-4D97-AF65-F5344CB8AC3E}">
        <p14:creationId xmlns:p14="http://schemas.microsoft.com/office/powerpoint/2010/main" val="26863840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DB69E12-78F8-49FB-85A4-A341D7106D70}" type="slidenum">
              <a:rPr lang="pt-BR"/>
              <a:pPr>
                <a:defRPr/>
              </a:pPr>
              <a:t>‹nº›</a:t>
            </a:fld>
            <a:endParaRPr lang="pt-BR"/>
          </a:p>
        </p:txBody>
      </p:sp>
    </p:spTree>
    <p:extLst>
      <p:ext uri="{BB962C8B-B14F-4D97-AF65-F5344CB8AC3E}">
        <p14:creationId xmlns:p14="http://schemas.microsoft.com/office/powerpoint/2010/main" val="4402676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D26C6CB-2F72-407A-BC0F-E17C9C89B0C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aleph0.clarku.edu/~djoyce/mathhist"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history.mcs.st-andrews.ac.uk/history/index.html"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hyperlink" Target="http://www-groups.dcs.st-and.ac.uk/~history/Indexes/Women.html"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1239838" y="685800"/>
            <a:ext cx="66103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pt-BR" sz="3600" b="1" dirty="0"/>
          </a:p>
          <a:p>
            <a:pPr algn="ctr"/>
            <a:r>
              <a:rPr lang="pt-BR" sz="3600" b="1" dirty="0">
                <a:latin typeface="Arial" charset="0"/>
              </a:rPr>
              <a:t>HISTÓRIA DA MATEMÁTICA I</a:t>
            </a:r>
          </a:p>
          <a:p>
            <a:pPr algn="ctr"/>
            <a:endParaRPr lang="pt-BR" sz="3600" b="1" dirty="0">
              <a:latin typeface="Arial" charset="0"/>
            </a:endParaRPr>
          </a:p>
          <a:p>
            <a:pPr algn="ctr"/>
            <a:r>
              <a:rPr lang="pt-BR" sz="3600" b="1" dirty="0">
                <a:latin typeface="Arial" charset="0"/>
              </a:rPr>
              <a:t>MAT 341 </a:t>
            </a:r>
          </a:p>
          <a:p>
            <a:pPr algn="ctr"/>
            <a:endParaRPr lang="pt-BR" sz="3600" b="1" dirty="0">
              <a:latin typeface="Arial" charset="0"/>
            </a:endParaRPr>
          </a:p>
          <a:p>
            <a:pPr algn="ctr"/>
            <a:r>
              <a:rPr lang="pt-BR" sz="3600" b="1" dirty="0">
                <a:latin typeface="Arial" charset="0"/>
              </a:rPr>
              <a:t>INTRODUÇÃO </a:t>
            </a:r>
            <a:r>
              <a:rPr lang="pt-BR" sz="3600" b="1">
                <a:latin typeface="Arial" charset="0"/>
              </a:rPr>
              <a:t>PARTE </a:t>
            </a:r>
            <a:r>
              <a:rPr lang="pt-BR" sz="3600" b="1" dirty="0">
                <a:latin typeface="Arial" charset="0"/>
              </a:rPr>
              <a:t>3</a:t>
            </a:r>
            <a:endParaRPr lang="pt-BR" b="1" dirty="0">
              <a:latin typeface="Arial" charset="0"/>
            </a:endParaRPr>
          </a:p>
          <a:p>
            <a:pPr algn="ctr"/>
            <a:endParaRPr lang="pt-BR" b="1" dirty="0">
              <a:latin typeface="Arial" charset="0"/>
            </a:endParaRPr>
          </a:p>
          <a:p>
            <a:pPr algn="ctr"/>
            <a:endParaRPr lang="pt-BR" b="1" dirty="0">
              <a:latin typeface="Arial" charset="0"/>
            </a:endParaRPr>
          </a:p>
          <a:p>
            <a:pPr algn="ctr"/>
            <a:r>
              <a:rPr lang="pt-BR" b="1" dirty="0">
                <a:latin typeface="Arial" charset="0"/>
              </a:rPr>
              <a:t>Antonio Carlos Brolezzi</a:t>
            </a:r>
          </a:p>
          <a:p>
            <a:pPr algn="ctr"/>
            <a:endParaRPr lang="pt-BR" dirty="0">
              <a:latin typeface="Arial" charset="0"/>
            </a:endParaRPr>
          </a:p>
          <a:p>
            <a:pPr algn="ctr"/>
            <a:r>
              <a:rPr lang="pt-BR" dirty="0">
                <a:latin typeface="Arial" charset="0"/>
              </a:rPr>
              <a:t>IME-USP</a:t>
            </a:r>
          </a:p>
          <a:p>
            <a:pPr algn="ctr"/>
            <a:endParaRPr lang="pt-BR" dirty="0">
              <a:latin typeface="Arial"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6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6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533400"/>
            <a:ext cx="822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Durante a Idade Média (do século V ao século XV), a matemática organizada pelos gregos será conservada e transmitida pelos hindus e árabes.</a:t>
            </a:r>
          </a:p>
        </p:txBody>
      </p:sp>
      <p:pic>
        <p:nvPicPr>
          <p:cNvPr id="28677" name="Picture 5" descr="Tha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17272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8"/>
          <p:cNvSpPr txBox="1">
            <a:spLocks noChangeArrowheads="1"/>
          </p:cNvSpPr>
          <p:nvPr/>
        </p:nvSpPr>
        <p:spPr bwMode="auto">
          <a:xfrm>
            <a:off x="2511425" y="5867400"/>
            <a:ext cx="3813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Thabit ibn-Qurra (826-901)</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lide(fromBottom)">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 calcmode="lin" valueType="num">
                                      <p:cBhvr additive="base">
                                        <p:cTn id="12" dur="500" fill="hold"/>
                                        <p:tgtEl>
                                          <p:spTgt spid="28680"/>
                                        </p:tgtEl>
                                        <p:attrNameLst>
                                          <p:attrName>ppt_x</p:attrName>
                                        </p:attrNameLst>
                                      </p:cBhvr>
                                      <p:tavLst>
                                        <p:tav tm="0">
                                          <p:val>
                                            <p:strVal val="0-#ppt_w/2"/>
                                          </p:val>
                                        </p:tav>
                                        <p:tav tm="100000">
                                          <p:val>
                                            <p:strVal val="#ppt_x"/>
                                          </p:val>
                                        </p:tav>
                                      </p:tavLst>
                                    </p:anim>
                                    <p:anim calcmode="lin" valueType="num">
                                      <p:cBhvr additive="base">
                                        <p:cTn id="13"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86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P spid="2868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0" y="5334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A obra </a:t>
            </a:r>
            <a:r>
              <a:rPr lang="pt-BR" i="1">
                <a:latin typeface="Arial" charset="0"/>
              </a:rPr>
              <a:t>Lilavati</a:t>
            </a:r>
            <a:r>
              <a:rPr lang="pt-BR">
                <a:latin typeface="Arial" charset="0"/>
              </a:rPr>
              <a:t>, em sânscrito, do astronomo matemático hindu</a:t>
            </a:r>
          </a:p>
          <a:p>
            <a:pPr algn="ctr"/>
            <a:r>
              <a:rPr lang="pt-BR">
                <a:latin typeface="Arial" charset="0"/>
              </a:rPr>
              <a:t>Bháskara (1114-1185)</a:t>
            </a:r>
          </a:p>
        </p:txBody>
      </p:sp>
      <p:pic>
        <p:nvPicPr>
          <p:cNvPr id="37895" name="Picture 7" descr="lilavat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6295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p:cTn id="7" dur="500" fill="hold"/>
                                        <p:tgtEl>
                                          <p:spTgt spid="37895"/>
                                        </p:tgtEl>
                                        <p:attrNameLst>
                                          <p:attrName>ppt_w</p:attrName>
                                        </p:attrNameLst>
                                      </p:cBhvr>
                                      <p:tavLst>
                                        <p:tav tm="0">
                                          <p:val>
                                            <p:strVal val="4*#ppt_w"/>
                                          </p:val>
                                        </p:tav>
                                        <p:tav tm="100000">
                                          <p:val>
                                            <p:strVal val="#ppt_w"/>
                                          </p:val>
                                        </p:tav>
                                      </p:tavLst>
                                    </p:anim>
                                    <p:anim calcmode="lin" valueType="num">
                                      <p:cBhvr>
                                        <p:cTn id="8" dur="500" fill="hold"/>
                                        <p:tgtEl>
                                          <p:spTgt spid="37895"/>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0-#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41325" y="3165475"/>
            <a:ext cx="352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atin typeface="Arial" charset="0"/>
            </a:endParaRPr>
          </a:p>
        </p:txBody>
      </p:sp>
      <p:sp>
        <p:nvSpPr>
          <p:cNvPr id="38915" name="Text Box 3"/>
          <p:cNvSpPr txBox="1">
            <a:spLocks noChangeArrowheads="1"/>
          </p:cNvSpPr>
          <p:nvPr/>
        </p:nvSpPr>
        <p:spPr bwMode="auto">
          <a:xfrm>
            <a:off x="457200" y="5257800"/>
            <a:ext cx="3581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i="1">
                <a:latin typeface="Arial" charset="0"/>
              </a:rPr>
              <a:t>Lilavati</a:t>
            </a:r>
            <a:r>
              <a:rPr lang="pt-BR">
                <a:latin typeface="Arial" charset="0"/>
              </a:rPr>
              <a:t> de Bháskara (1114-1185) </a:t>
            </a:r>
          </a:p>
          <a:p>
            <a:pPr algn="ctr"/>
            <a:r>
              <a:rPr lang="pt-BR">
                <a:latin typeface="Arial" charset="0"/>
              </a:rPr>
              <a:t>manuscrito em árabe</a:t>
            </a:r>
          </a:p>
        </p:txBody>
      </p:sp>
      <p:sp>
        <p:nvSpPr>
          <p:cNvPr id="38918" name="Text Box 6"/>
          <p:cNvSpPr txBox="1">
            <a:spLocks noChangeArrowheads="1"/>
          </p:cNvSpPr>
          <p:nvPr/>
        </p:nvSpPr>
        <p:spPr bwMode="auto">
          <a:xfrm>
            <a:off x="304800" y="879475"/>
            <a:ext cx="3810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Os árabes conquistaram diversas civilizações, e o império islâmico apropriou-se de diversas obras matemáticas, o que permitiu que sobrevivessem até hoje.</a:t>
            </a:r>
            <a:r>
              <a:rPr lang="pt-BR"/>
              <a:t> </a:t>
            </a:r>
          </a:p>
        </p:txBody>
      </p:sp>
      <p:pic>
        <p:nvPicPr>
          <p:cNvPr id="38919" name="Picture 7" descr="bháska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425" y="304800"/>
            <a:ext cx="47069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500" fill="hold"/>
                                        <p:tgtEl>
                                          <p:spTgt spid="38919"/>
                                        </p:tgtEl>
                                        <p:attrNameLst>
                                          <p:attrName>ppt_w</p:attrName>
                                        </p:attrNameLst>
                                      </p:cBhvr>
                                      <p:tavLst>
                                        <p:tav tm="0">
                                          <p:val>
                                            <p:strVal val="4*#ppt_w"/>
                                          </p:val>
                                        </p:tav>
                                        <p:tav tm="100000">
                                          <p:val>
                                            <p:strVal val="#ppt_w"/>
                                          </p:val>
                                        </p:tav>
                                      </p:tavLst>
                                    </p:anim>
                                    <p:anim calcmode="lin" valueType="num">
                                      <p:cBhvr>
                                        <p:cTn id="8" dur="500" fill="hold"/>
                                        <p:tgtEl>
                                          <p:spTgt spid="38919"/>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499"/>
                                          </p:stCondLst>
                                        </p:cTn>
                                        <p:tgtEl>
                                          <p:spTgt spid="38914">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8">
                                            <p:txEl>
                                              <p:pRg st="0" end="0"/>
                                            </p:txEl>
                                          </p:spTgt>
                                        </p:tgtEl>
                                        <p:attrNameLst>
                                          <p:attrName>style.visibility</p:attrName>
                                        </p:attrNameLst>
                                      </p:cBhvr>
                                      <p:to>
                                        <p:strVal val="visible"/>
                                      </p:to>
                                    </p:set>
                                    <p:anim calcmode="lin" valueType="num">
                                      <p:cBhvr additive="base">
                                        <p:cTn id="25" dur="500" fill="hold"/>
                                        <p:tgtEl>
                                          <p:spTgt spid="3891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P spid="38915" grpId="0" build="p" autoUpdateAnimBg="0"/>
      <p:bldP spid="3891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304800" y="914400"/>
            <a:ext cx="19970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O século doze foi importante para a História da Matemática, pois representa o ingresso dos numerais hindu-arábicos na Europa.</a:t>
            </a:r>
            <a:endParaRPr lang="pt-BR"/>
          </a:p>
        </p:txBody>
      </p:sp>
      <p:sp>
        <p:nvSpPr>
          <p:cNvPr id="40966" name="Text Box 6"/>
          <p:cNvSpPr txBox="1">
            <a:spLocks noChangeArrowheads="1"/>
          </p:cNvSpPr>
          <p:nvPr/>
        </p:nvSpPr>
        <p:spPr bwMode="auto">
          <a:xfrm>
            <a:off x="2133600" y="5334000"/>
            <a:ext cx="6740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000">
                <a:latin typeface="Arial" charset="0"/>
              </a:rPr>
              <a:t>Manuscrito árabe de aritmética, </a:t>
            </a:r>
          </a:p>
          <a:p>
            <a:pPr algn="ctr"/>
            <a:r>
              <a:rPr lang="pt-BR" sz="2000">
                <a:latin typeface="Arial" charset="0"/>
              </a:rPr>
              <a:t>utilizando os numerais hindus.</a:t>
            </a:r>
          </a:p>
          <a:p>
            <a:pPr algn="ctr"/>
            <a:r>
              <a:rPr lang="pt-BR" sz="2000">
                <a:latin typeface="Arial" charset="0"/>
              </a:rPr>
              <a:t>(ano 1000)</a:t>
            </a:r>
          </a:p>
        </p:txBody>
      </p:sp>
      <p:pic>
        <p:nvPicPr>
          <p:cNvPr id="40968" name="Picture 8" descr="algarismo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
            <a:ext cx="67056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ppt_x</p:attrName>
                                        </p:attrNameLst>
                                      </p:cBhvr>
                                      <p:tavLst>
                                        <p:tav tm="0">
                                          <p:val>
                                            <p:strVal val="#ppt_x+#ppt_w/2"/>
                                          </p:val>
                                        </p:tav>
                                        <p:tav tm="100000">
                                          <p:val>
                                            <p:strVal val="#ppt_x"/>
                                          </p:val>
                                        </p:tav>
                                      </p:tavLst>
                                    </p:anim>
                                    <p:anim calcmode="lin" valueType="num">
                                      <p:cBhvr>
                                        <p:cTn id="8" dur="500" fill="hold"/>
                                        <p:tgtEl>
                                          <p:spTgt spid="40968"/>
                                        </p:tgtEl>
                                        <p:attrNameLst>
                                          <p:attrName>ppt_y</p:attrName>
                                        </p:attrNameLst>
                                      </p:cBhvr>
                                      <p:tavLst>
                                        <p:tav tm="0">
                                          <p:val>
                                            <p:strVal val="#ppt_y"/>
                                          </p:val>
                                        </p:tav>
                                        <p:tav tm="100000">
                                          <p:val>
                                            <p:strVal val="#ppt_y"/>
                                          </p:val>
                                        </p:tav>
                                      </p:tavLst>
                                    </p:anim>
                                    <p:anim calcmode="lin" valueType="num">
                                      <p:cBhvr>
                                        <p:cTn id="9" dur="500" fill="hold"/>
                                        <p:tgtEl>
                                          <p:spTgt spid="40968"/>
                                        </p:tgtEl>
                                        <p:attrNameLst>
                                          <p:attrName>ppt_w</p:attrName>
                                        </p:attrNameLst>
                                      </p:cBhvr>
                                      <p:tavLst>
                                        <p:tav tm="0">
                                          <p:val>
                                            <p:fltVal val="0"/>
                                          </p:val>
                                        </p:tav>
                                        <p:tav tm="100000">
                                          <p:val>
                                            <p:strVal val="#ppt_w"/>
                                          </p:val>
                                        </p:tav>
                                      </p:tavLst>
                                    </p:anim>
                                    <p:anim calcmode="lin" valueType="num">
                                      <p:cBhvr>
                                        <p:cTn id="10" dur="500" fill="hold"/>
                                        <p:tgtEl>
                                          <p:spTgt spid="40968"/>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0966">
                                            <p:txEl>
                                              <p:pRg st="0" end="0"/>
                                            </p:txEl>
                                          </p:spTgt>
                                        </p:tgtEl>
                                        <p:attrNameLst>
                                          <p:attrName>style.visibility</p:attrName>
                                        </p:attrNameLst>
                                      </p:cBhvr>
                                      <p:to>
                                        <p:strVal val="visible"/>
                                      </p:to>
                                    </p:set>
                                    <p:anim calcmode="lin" valueType="num">
                                      <p:cBhvr additive="base">
                                        <p:cTn id="15" dur="500" fill="hold"/>
                                        <p:tgtEl>
                                          <p:spTgt spid="4096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966">
                                            <p:txEl>
                                              <p:pRg st="1" end="1"/>
                                            </p:txEl>
                                          </p:spTgt>
                                        </p:tgtEl>
                                        <p:attrNameLst>
                                          <p:attrName>style.visibility</p:attrName>
                                        </p:attrNameLst>
                                      </p:cBhvr>
                                      <p:to>
                                        <p:strVal val="visible"/>
                                      </p:to>
                                    </p:set>
                                    <p:anim calcmode="lin" valueType="num">
                                      <p:cBhvr additive="base">
                                        <p:cTn id="21" dur="500" fill="hold"/>
                                        <p:tgtEl>
                                          <p:spTgt spid="40966">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66">
                                            <p:txEl>
                                              <p:pRg st="2" end="2"/>
                                            </p:txEl>
                                          </p:spTgt>
                                        </p:tgtEl>
                                        <p:attrNameLst>
                                          <p:attrName>style.visibility</p:attrName>
                                        </p:attrNameLst>
                                      </p:cBhvr>
                                      <p:to>
                                        <p:strVal val="visible"/>
                                      </p:to>
                                    </p:set>
                                    <p:anim calcmode="lin" valueType="num">
                                      <p:cBhvr additive="base">
                                        <p:cTn id="27" dur="500" fill="hold"/>
                                        <p:tgtEl>
                                          <p:spTgt spid="4096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utoUpdateAnimBg="0"/>
      <p:bldP spid="4096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p:cNvSpPr txBox="1">
            <a:spLocks noChangeArrowheads="1"/>
          </p:cNvSpPr>
          <p:nvPr/>
        </p:nvSpPr>
        <p:spPr bwMode="auto">
          <a:xfrm>
            <a:off x="498475" y="5257800"/>
            <a:ext cx="8645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Manuscrito árabe de aritmética, utilizando os numerais hindus.</a:t>
            </a:r>
          </a:p>
        </p:txBody>
      </p:sp>
      <p:sp>
        <p:nvSpPr>
          <p:cNvPr id="43015" name="Text Box 7"/>
          <p:cNvSpPr txBox="1">
            <a:spLocks noChangeArrowheads="1"/>
          </p:cNvSpPr>
          <p:nvPr/>
        </p:nvSpPr>
        <p:spPr bwMode="auto">
          <a:xfrm>
            <a:off x="3429000" y="5943600"/>
            <a:ext cx="166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(ano 1000)</a:t>
            </a:r>
          </a:p>
        </p:txBody>
      </p:sp>
      <p:pic>
        <p:nvPicPr>
          <p:cNvPr id="43016" name="Picture 8" descr="algarismoshindu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3058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p:cTn id="7" dur="500" fill="hold"/>
                                        <p:tgtEl>
                                          <p:spTgt spid="43016"/>
                                        </p:tgtEl>
                                        <p:attrNameLst>
                                          <p:attrName>ppt_w</p:attrName>
                                        </p:attrNameLst>
                                      </p:cBhvr>
                                      <p:tavLst>
                                        <p:tav tm="0">
                                          <p:val>
                                            <p:strVal val="4*#ppt_w"/>
                                          </p:val>
                                        </p:tav>
                                        <p:tav tm="100000">
                                          <p:val>
                                            <p:strVal val="#ppt_w"/>
                                          </p:val>
                                        </p:tav>
                                      </p:tavLst>
                                    </p:anim>
                                    <p:anim calcmode="lin" valueType="num">
                                      <p:cBhvr>
                                        <p:cTn id="8" dur="500" fill="hold"/>
                                        <p:tgtEl>
                                          <p:spTgt spid="43016"/>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4">
                                            <p:txEl>
                                              <p:pRg st="0" end="0"/>
                                            </p:txEl>
                                          </p:spTgt>
                                        </p:tgtEl>
                                        <p:attrNameLst>
                                          <p:attrName>style.visibility</p:attrName>
                                        </p:attrNameLst>
                                      </p:cBhvr>
                                      <p:to>
                                        <p:strVal val="visible"/>
                                      </p:to>
                                    </p:set>
                                    <p:anim calcmode="lin" valueType="num">
                                      <p:cBhvr additive="base">
                                        <p:cTn id="13" dur="500" fill="hold"/>
                                        <p:tgtEl>
                                          <p:spTgt spid="4301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5"/>
                                        </p:tgtEl>
                                        <p:attrNameLst>
                                          <p:attrName>style.visibility</p:attrName>
                                        </p:attrNameLst>
                                      </p:cBhvr>
                                      <p:to>
                                        <p:strVal val="visible"/>
                                      </p:to>
                                    </p:set>
                                    <p:anim calcmode="lin" valueType="num">
                                      <p:cBhvr additive="base">
                                        <p:cTn id="19" dur="500" fill="hold"/>
                                        <p:tgtEl>
                                          <p:spTgt spid="43015"/>
                                        </p:tgtEl>
                                        <p:attrNameLst>
                                          <p:attrName>ppt_x</p:attrName>
                                        </p:attrNameLst>
                                      </p:cBhvr>
                                      <p:tavLst>
                                        <p:tav tm="0">
                                          <p:val>
                                            <p:strVal val="0-#ppt_w/2"/>
                                          </p:val>
                                        </p:tav>
                                        <p:tav tm="100000">
                                          <p:val>
                                            <p:strVal val="#ppt_x"/>
                                          </p:val>
                                        </p:tav>
                                      </p:tavLst>
                                    </p:anim>
                                    <p:anim calcmode="lin" valueType="num">
                                      <p:cBhvr additive="base">
                                        <p:cTn id="20" dur="500" fill="hold"/>
                                        <p:tgtEl>
                                          <p:spTgt spid="430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autoUpdateAnimBg="0"/>
      <p:bldP spid="430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288925" y="41275"/>
            <a:ext cx="8550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Gerbert (940-1003) tornou-se o Papa Silvestre II no ano 999, contribuindo para introduzir os numerais indo-arábicos na Europa.</a:t>
            </a:r>
            <a:endParaRPr lang="pt-BR"/>
          </a:p>
        </p:txBody>
      </p:sp>
      <p:pic>
        <p:nvPicPr>
          <p:cNvPr id="44039" name="Picture 7" descr="nossos dígito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85863"/>
            <a:ext cx="4724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8"/>
          <p:cNvSpPr txBox="1">
            <a:spLocks noChangeArrowheads="1"/>
          </p:cNvSpPr>
          <p:nvPr/>
        </p:nvSpPr>
        <p:spPr bwMode="auto">
          <a:xfrm>
            <a:off x="914400" y="5791200"/>
            <a:ext cx="723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Genealogia dos nossos dígitos, da Índia à Europa, passando pelo árabe.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p:cTn id="7" dur="500" fill="hold"/>
                                        <p:tgtEl>
                                          <p:spTgt spid="44039"/>
                                        </p:tgtEl>
                                        <p:attrNameLst>
                                          <p:attrName>ppt_w</p:attrName>
                                        </p:attrNameLst>
                                      </p:cBhvr>
                                      <p:tavLst>
                                        <p:tav tm="0">
                                          <p:val>
                                            <p:fltVal val="0"/>
                                          </p:val>
                                        </p:tav>
                                        <p:tav tm="100000">
                                          <p:val>
                                            <p:strVal val="#ppt_w"/>
                                          </p:val>
                                        </p:tav>
                                      </p:tavLst>
                                    </p:anim>
                                    <p:anim calcmode="lin" valueType="num">
                                      <p:cBhvr>
                                        <p:cTn id="8" dur="500" fill="hold"/>
                                        <p:tgtEl>
                                          <p:spTgt spid="440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40">
                                            <p:txEl>
                                              <p:pRg st="0" end="0"/>
                                            </p:txEl>
                                          </p:spTgt>
                                        </p:tgtEl>
                                        <p:attrNameLst>
                                          <p:attrName>style.visibility</p:attrName>
                                        </p:attrNameLst>
                                      </p:cBhvr>
                                      <p:to>
                                        <p:strVal val="visible"/>
                                      </p:to>
                                    </p:set>
                                    <p:anim calcmode="lin" valueType="num">
                                      <p:cBhvr additive="base">
                                        <p:cTn id="13" dur="500" fill="hold"/>
                                        <p:tgtEl>
                                          <p:spTgt spid="4404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04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88925" y="574675"/>
            <a:ext cx="3216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Adelard de Bath (1075-1160) traduz Os Elementos de Euclides do árabe para o latim em 1142.</a:t>
            </a:r>
          </a:p>
        </p:txBody>
      </p:sp>
      <p:sp>
        <p:nvSpPr>
          <p:cNvPr id="46084" name="Text Box 4"/>
          <p:cNvSpPr txBox="1">
            <a:spLocks noChangeArrowheads="1"/>
          </p:cNvSpPr>
          <p:nvPr/>
        </p:nvSpPr>
        <p:spPr bwMode="auto">
          <a:xfrm>
            <a:off x="304800" y="4953000"/>
            <a:ext cx="3124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000">
                <a:latin typeface="Arial" charset="0"/>
              </a:rPr>
              <a:t>Manuscrito de 1194.</a:t>
            </a:r>
          </a:p>
          <a:p>
            <a:pPr algn="ctr"/>
            <a:r>
              <a:rPr lang="pt-BR" sz="2000">
                <a:latin typeface="Arial" charset="0"/>
              </a:rPr>
              <a:t>Página de Teoria dos Números do livro IX de </a:t>
            </a:r>
            <a:r>
              <a:rPr lang="pt-BR" sz="2000" i="1">
                <a:latin typeface="Arial" charset="0"/>
              </a:rPr>
              <a:t>Os Elementos.</a:t>
            </a:r>
            <a:endParaRPr lang="pt-BR" sz="2000"/>
          </a:p>
        </p:txBody>
      </p:sp>
      <p:pic>
        <p:nvPicPr>
          <p:cNvPr id="46085" name="Picture 5" descr="elemento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800"/>
            <a:ext cx="52673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p:cTn id="7" dur="500" fill="hold"/>
                                        <p:tgtEl>
                                          <p:spTgt spid="46085"/>
                                        </p:tgtEl>
                                        <p:attrNameLst>
                                          <p:attrName>ppt_w</p:attrName>
                                        </p:attrNameLst>
                                      </p:cBhvr>
                                      <p:tavLst>
                                        <p:tav tm="0">
                                          <p:val>
                                            <p:fltVal val="0"/>
                                          </p:val>
                                        </p:tav>
                                        <p:tav tm="100000">
                                          <p:val>
                                            <p:strVal val="#ppt_w"/>
                                          </p:val>
                                        </p:tav>
                                      </p:tavLst>
                                    </p:anim>
                                    <p:anim calcmode="lin" valueType="num">
                                      <p:cBhvr>
                                        <p:cTn id="8" dur="500" fill="hold"/>
                                        <p:tgtEl>
                                          <p:spTgt spid="4608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additive="base">
                                        <p:cTn id="13"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4">
                                            <p:txEl>
                                              <p:pRg st="0" end="0"/>
                                            </p:txEl>
                                          </p:spTgt>
                                        </p:tgtEl>
                                        <p:attrNameLst>
                                          <p:attrName>style.visibility</p:attrName>
                                        </p:attrNameLst>
                                      </p:cBhvr>
                                      <p:to>
                                        <p:strVal val="visible"/>
                                      </p:to>
                                    </p:set>
                                    <p:anim calcmode="lin" valueType="num">
                                      <p:cBhvr additive="base">
                                        <p:cTn id="19" dur="500" fill="hold"/>
                                        <p:tgtEl>
                                          <p:spTgt spid="4608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4">
                                            <p:txEl>
                                              <p:pRg st="1" end="1"/>
                                            </p:txEl>
                                          </p:spTgt>
                                        </p:tgtEl>
                                        <p:attrNameLst>
                                          <p:attrName>style.visibility</p:attrName>
                                        </p:attrNameLst>
                                      </p:cBhvr>
                                      <p:to>
                                        <p:strVal val="visible"/>
                                      </p:to>
                                    </p:set>
                                    <p:anim calcmode="lin" valueType="num">
                                      <p:cBhvr additive="base">
                                        <p:cTn id="25" dur="500" fill="hold"/>
                                        <p:tgtEl>
                                          <p:spTgt spid="46084">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bonac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130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4191000" y="3127375"/>
            <a:ext cx="457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Leonardo de Pisa - Fibonacci (1170-1250)</a:t>
            </a:r>
          </a:p>
          <a:p>
            <a:pPr algn="ctr"/>
            <a:r>
              <a:rPr lang="pt-BR">
                <a:solidFill>
                  <a:srgbClr val="FFFFFF"/>
                </a:solidFill>
                <a:latin typeface="Arial" charset="0"/>
              </a:rPr>
              <a:t>escreveu Liber Abaci em 1202, mostrando como fazer contas usando os numerais indo-arábicos.</a:t>
            </a:r>
          </a:p>
        </p:txBody>
      </p:sp>
      <p:sp>
        <p:nvSpPr>
          <p:cNvPr id="44036" name="Text Box 4"/>
          <p:cNvSpPr txBox="1">
            <a:spLocks noChangeArrowheads="1"/>
          </p:cNvSpPr>
          <p:nvPr/>
        </p:nvSpPr>
        <p:spPr bwMode="auto">
          <a:xfrm>
            <a:off x="304800" y="228600"/>
            <a:ext cx="822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solidFill>
                  <a:srgbClr val="FFFFFF"/>
                </a:solidFill>
                <a:latin typeface="Arial" charset="0"/>
              </a:rPr>
              <a:t>Com as traduções, a Europa pode voltar a criar matemática. O desenvolvimento do comércio, principalmente após ínício das cruzadas em 1095 criou outro tipo de preocupação matemática: a necessidade de algoritmos para fazer cálculos.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heckerboard(across)">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8600" y="762000"/>
            <a:ext cx="8686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No século XIII, as Universidades começaram a florescer em</a:t>
            </a:r>
          </a:p>
          <a:p>
            <a:pPr algn="ctr"/>
            <a:r>
              <a:rPr lang="pt-BR">
                <a:latin typeface="Arial" charset="0"/>
              </a:rPr>
              <a:t> Bolonha, Pádua, Nápoles, Paris, Oxford e Cambridge.</a:t>
            </a:r>
          </a:p>
          <a:p>
            <a:pPr algn="ctr"/>
            <a:r>
              <a:rPr lang="pt-BR">
                <a:latin typeface="Arial" charset="0"/>
              </a:rPr>
              <a:t>Tem início o período no qual encontramos os livros específicos de História da Matemática.</a:t>
            </a:r>
          </a:p>
          <a:p>
            <a:pPr algn="ctr"/>
            <a:r>
              <a:rPr lang="pt-BR">
                <a:latin typeface="Arial" charset="0"/>
              </a:rPr>
              <a:t>Com a chegada da imprensa, foram produzidas muitas obras de Matemática:</a:t>
            </a:r>
          </a:p>
          <a:p>
            <a:pPr algn="just"/>
            <a:r>
              <a:rPr lang="pt-BR">
                <a:latin typeface="Arial" charset="0"/>
              </a:rPr>
              <a:t>Conforme relata Archibald,</a:t>
            </a:r>
          </a:p>
          <a:p>
            <a:pPr lvl="2"/>
            <a:r>
              <a:rPr lang="pt-BR" i="1">
                <a:latin typeface="Arial" charset="0"/>
              </a:rPr>
              <a:t>a publicação destas, com tipos móveis, começou por volta de 1450. Mais de duzentas obras matemáticas foram impressas, apenas na Itália, antes de 1500; mas esse número foi aumentado para 1527 no século seguinte.</a:t>
            </a:r>
          </a:p>
        </p:txBody>
      </p:sp>
      <p:sp>
        <p:nvSpPr>
          <p:cNvPr id="47107" name="Text Box 3"/>
          <p:cNvSpPr txBox="1">
            <a:spLocks noChangeArrowheads="1"/>
          </p:cNvSpPr>
          <p:nvPr/>
        </p:nvSpPr>
        <p:spPr bwMode="auto">
          <a:xfrm>
            <a:off x="381000" y="228600"/>
            <a:ext cx="688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2. OS LIVROS DE HISTÓRIA DA MATEMÁTICA</a:t>
            </a:r>
          </a:p>
        </p:txBody>
      </p:sp>
    </p:spTree>
    <p:extLst>
      <p:ext uri="{BB962C8B-B14F-4D97-AF65-F5344CB8AC3E}">
        <p14:creationId xmlns:p14="http://schemas.microsoft.com/office/powerpoint/2010/main" val="2846969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6">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7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P spid="4710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4800600" y="2590800"/>
            <a:ext cx="3825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Em 1489 já existe uma obra impressa mostrando pela primeira vez o uso dos sinais + e - . </a:t>
            </a:r>
          </a:p>
        </p:txBody>
      </p:sp>
      <p:pic>
        <p:nvPicPr>
          <p:cNvPr id="61444" name="Picture 4" descr="plus and minu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3805238"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837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1+#ppt_w/2"/>
                                          </p:val>
                                        </p:tav>
                                        <p:tav tm="100000">
                                          <p:val>
                                            <p:strVal val="#ppt_x"/>
                                          </p:val>
                                        </p:tav>
                                      </p:tavLst>
                                    </p:anim>
                                    <p:anim calcmode="lin" valueType="num">
                                      <p:cBhvr additive="base">
                                        <p:cTn id="8"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14400" y="304800"/>
            <a:ext cx="7620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Helenismo: a cultura grega espalhou-se pelo mundo através do império que Alexandre Magno construiu entre 333 e 323 aC, </a:t>
            </a:r>
          </a:p>
          <a:p>
            <a:pPr algn="ctr"/>
            <a:r>
              <a:rPr lang="pt-BR">
                <a:latin typeface="Arial" charset="0"/>
              </a:rPr>
              <a:t>fundando diversos centros cosmopolitas de integração racial e cultural, alguns com o nome de </a:t>
            </a:r>
            <a:r>
              <a:rPr lang="pt-BR" i="1">
                <a:latin typeface="Arial" charset="0"/>
              </a:rPr>
              <a:t>Alexandria</a:t>
            </a:r>
            <a:r>
              <a:rPr lang="pt-BR">
                <a:latin typeface="Arial" charset="0"/>
              </a:rPr>
              <a:t>. </a:t>
            </a:r>
          </a:p>
          <a:p>
            <a:pPr algn="ctr"/>
            <a:r>
              <a:rPr lang="pt-BR">
                <a:latin typeface="Arial" charset="0"/>
              </a:rPr>
              <a:t>Alexandre foi aluno de Aristóteles.</a:t>
            </a:r>
          </a:p>
        </p:txBody>
      </p:sp>
      <p:pic>
        <p:nvPicPr>
          <p:cNvPr id="24579" name="Picture 3" descr="greec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762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strVal val="4*#ppt_w"/>
                                          </p:val>
                                        </p:tav>
                                        <p:tav tm="100000">
                                          <p:val>
                                            <p:strVal val="#ppt_w"/>
                                          </p:val>
                                        </p:tav>
                                      </p:tavLst>
                                    </p:anim>
                                    <p:anim calcmode="lin" valueType="num">
                                      <p:cBhvr>
                                        <p:cTn id="8" dur="500" fill="hold"/>
                                        <p:tgtEl>
                                          <p:spTgt spid="24579"/>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4578">
                                            <p:txEl>
                                              <p:pRg st="0" end="0"/>
                                            </p:txEl>
                                          </p:spTgt>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24578">
                                            <p:txEl>
                                              <p:pRg st="1" end="1"/>
                                            </p:txEl>
                                          </p:spTgt>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4724400" y="228600"/>
            <a:ext cx="42068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Em 1557 Robert Recorde publica a </a:t>
            </a:r>
            <a:r>
              <a:rPr lang="pt-BR" i="1">
                <a:latin typeface="Arial" charset="0"/>
              </a:rPr>
              <a:t>Pedra de Amolar do Espírito</a:t>
            </a:r>
            <a:r>
              <a:rPr lang="pt-BR">
                <a:latin typeface="Arial" charset="0"/>
              </a:rPr>
              <a:t>, usando pela primeira vez em impressão o sinal da igualdade (=). </a:t>
            </a:r>
          </a:p>
        </p:txBody>
      </p:sp>
      <p:pic>
        <p:nvPicPr>
          <p:cNvPr id="62468" name="Picture 4" descr="Reco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recor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4152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194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slide(fromBottom)">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animEffect transition="in" filter="slide(fromRight)">
                                      <p:cBhvr>
                                        <p:cTn id="12"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Montuc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606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p:cNvSpPr txBox="1">
            <a:spLocks noChangeArrowheads="1"/>
          </p:cNvSpPr>
          <p:nvPr/>
        </p:nvSpPr>
        <p:spPr bwMode="auto">
          <a:xfrm>
            <a:off x="669925" y="346075"/>
            <a:ext cx="8093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Surgem também muitos livros de História da Matemática. A primeira </a:t>
            </a:r>
            <a:r>
              <a:rPr lang="pt-BR" i="1">
                <a:solidFill>
                  <a:srgbClr val="FFFFFF"/>
                </a:solidFill>
                <a:latin typeface="Arial" charset="0"/>
              </a:rPr>
              <a:t>verdadeira e própria História da Matemática</a:t>
            </a:r>
            <a:r>
              <a:rPr lang="pt-BR">
                <a:solidFill>
                  <a:srgbClr val="FFFFFF"/>
                </a:solidFill>
                <a:latin typeface="Arial" charset="0"/>
              </a:rPr>
              <a:t>, é a de Jean Étienne Montucla (1725-1799). </a:t>
            </a:r>
          </a:p>
        </p:txBody>
      </p:sp>
      <p:sp>
        <p:nvSpPr>
          <p:cNvPr id="48133" name="Text Box 5"/>
          <p:cNvSpPr txBox="1">
            <a:spLocks noChangeArrowheads="1"/>
          </p:cNvSpPr>
          <p:nvPr/>
        </p:nvSpPr>
        <p:spPr bwMode="auto">
          <a:xfrm>
            <a:off x="685800" y="1447800"/>
            <a:ext cx="8016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Sua obra constitui-se num modelo de História da Matemática totalmente cronológica. </a:t>
            </a:r>
          </a:p>
          <a:p>
            <a:endParaRPr lang="pt-BR"/>
          </a:p>
        </p:txBody>
      </p:sp>
    </p:spTree>
    <p:extLst>
      <p:ext uri="{BB962C8B-B14F-4D97-AF65-F5344CB8AC3E}">
        <p14:creationId xmlns:p14="http://schemas.microsoft.com/office/powerpoint/2010/main" val="1533597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down)">
                                      <p:cBhvr>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81000" y="725488"/>
            <a:ext cx="3810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A História da Matemática  de Montucla</a:t>
            </a:r>
            <a:r>
              <a:rPr lang="pt-BR">
                <a:solidFill>
                  <a:srgbClr val="FFFFFF"/>
                </a:solidFill>
                <a:latin typeface="Arial" charset="0"/>
              </a:rPr>
              <a:t> </a:t>
            </a:r>
            <a:r>
              <a:rPr lang="pt-BR">
                <a:latin typeface="Arial" charset="0"/>
              </a:rPr>
              <a:t>foi impressa em Paris em 1758. </a:t>
            </a: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endParaRPr lang="pt-BR">
              <a:latin typeface="Arial" charset="0"/>
            </a:endParaRPr>
          </a:p>
          <a:p>
            <a:pPr algn="ctr"/>
            <a:r>
              <a:rPr lang="pt-BR">
                <a:latin typeface="Arial" charset="0"/>
              </a:rPr>
              <a:t>Há um exemplar autêntico na Biblioteca da Matemática da USP.</a:t>
            </a:r>
          </a:p>
        </p:txBody>
      </p:sp>
      <p:pic>
        <p:nvPicPr>
          <p:cNvPr id="49155" name="Picture 3" descr="montuc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33400"/>
            <a:ext cx="42767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7540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1+#ppt_w/2"/>
                                          </p:val>
                                        </p:tav>
                                        <p:tav tm="100000">
                                          <p:val>
                                            <p:strVal val="#ppt_x"/>
                                          </p:val>
                                        </p:tav>
                                      </p:tavLst>
                                    </p:anim>
                                    <p:anim calcmode="lin" valueType="num">
                                      <p:cBhvr additive="base">
                                        <p:cTn id="8" dur="500" fill="hold"/>
                                        <p:tgtEl>
                                          <p:spTgt spid="49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9154">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915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669925" y="346075"/>
            <a:ext cx="8093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solidFill>
                  <a:srgbClr val="FFFFFF"/>
                </a:solidFill>
                <a:latin typeface="Arial" charset="0"/>
              </a:rPr>
              <a:t>A História da Matemática seguinte mais importante é a colossal obra de Moritz Benedict Cantor, em quatro volumes, publicados entre 1880 e 1908. </a:t>
            </a:r>
          </a:p>
        </p:txBody>
      </p:sp>
      <p:pic>
        <p:nvPicPr>
          <p:cNvPr id="51204" name="Picture 4" descr="Cantor_Mori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098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632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1000" y="725488"/>
            <a:ext cx="4343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A obra segue</a:t>
            </a:r>
            <a:r>
              <a:rPr lang="pt-BR" b="1" i="1">
                <a:latin typeface="Arial" charset="0"/>
              </a:rPr>
              <a:t> </a:t>
            </a:r>
            <a:r>
              <a:rPr lang="pt-BR">
                <a:latin typeface="Arial" charset="0"/>
              </a:rPr>
              <a:t>um critério rigorosamente cronológico. Moritz Cantor é o mais notável escritor geral do século XIX sobre História da Matemática. Com Cantor, o sistema cronológico de narração fica claramente estabelecido. </a:t>
            </a:r>
          </a:p>
          <a:p>
            <a:pPr algn="just"/>
            <a:r>
              <a:rPr lang="pt-BR">
                <a:latin typeface="Arial" charset="0"/>
              </a:rPr>
              <a:t>Os quatro volumes estão disponíveis na Biblioteca da Matemática da USP.</a:t>
            </a:r>
          </a:p>
        </p:txBody>
      </p:sp>
      <p:pic>
        <p:nvPicPr>
          <p:cNvPr id="52228" name="Picture 4" descr="can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33400"/>
            <a:ext cx="3762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723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slide(fromRight)">
                                      <p:cBhvr>
                                        <p:cTn id="7" dur="5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222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22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724400" y="762000"/>
            <a:ext cx="4038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No início do século XX irão surgir outras obras de História da Matemática seguindo a cronologia. </a:t>
            </a:r>
          </a:p>
          <a:p>
            <a:r>
              <a:rPr lang="pt-BR">
                <a:latin typeface="Arial" charset="0"/>
              </a:rPr>
              <a:t>Um dos autores do final do século XIX e início do século XX é Florian Cajori. </a:t>
            </a:r>
          </a:p>
          <a:p>
            <a:r>
              <a:rPr lang="pt-BR">
                <a:latin typeface="Arial" charset="0"/>
              </a:rPr>
              <a:t>Já em 1894 surge a primeira edição de </a:t>
            </a:r>
            <a:r>
              <a:rPr lang="pt-BR" i="1">
                <a:latin typeface="Arial" charset="0"/>
              </a:rPr>
              <a:t>A History of Mathematics</a:t>
            </a:r>
            <a:r>
              <a:rPr lang="pt-BR">
                <a:latin typeface="Arial" charset="0"/>
              </a:rPr>
              <a:t>, um clássico do gênero cronológico em um só volume.</a:t>
            </a:r>
          </a:p>
          <a:p>
            <a:r>
              <a:rPr lang="pt-BR">
                <a:latin typeface="Arial" charset="0"/>
              </a:rPr>
              <a:t>A Segunda edição, de 1919, está disponível na USP.</a:t>
            </a:r>
          </a:p>
        </p:txBody>
      </p:sp>
      <p:pic>
        <p:nvPicPr>
          <p:cNvPr id="53252" name="Picture 4" descr="caj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37623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5039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slide(fromLeft)">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3250">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3250">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3250">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32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381000"/>
            <a:ext cx="9144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Professor de História da Matemática da Universidade da Califórnia, Cajori admite, no prefácio à segunda edição, de 1919, </a:t>
            </a:r>
          </a:p>
          <a:p>
            <a:pPr algn="ctr"/>
            <a:r>
              <a:rPr lang="pt-BR">
                <a:solidFill>
                  <a:srgbClr val="FFFFFF"/>
                </a:solidFill>
                <a:latin typeface="Arial" charset="0"/>
              </a:rPr>
              <a:t>que é uma tarefa muito difícil dar uma visão adequada do desenvolvimento da Matemática de seus mais antigos começos até o tempo presente em um volume cronológico.</a:t>
            </a:r>
            <a:endParaRPr lang="pt-BR"/>
          </a:p>
          <a:p>
            <a:endParaRPr lang="pt-BR"/>
          </a:p>
        </p:txBody>
      </p:sp>
      <p:pic>
        <p:nvPicPr>
          <p:cNvPr id="54275" name="Picture 3" descr="Caj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4384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368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out)">
                                      <p:cBhvr>
                                        <p:cTn id="7"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026"/>
          <p:cNvSpPr txBox="1">
            <a:spLocks noChangeArrowheads="1"/>
          </p:cNvSpPr>
          <p:nvPr/>
        </p:nvSpPr>
        <p:spPr bwMode="auto">
          <a:xfrm>
            <a:off x="228600" y="381000"/>
            <a:ext cx="868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solidFill>
                  <a:srgbClr val="FFFFFF"/>
                </a:solidFill>
                <a:latin typeface="Arial" charset="0"/>
              </a:rPr>
              <a:t>Livros alternativos começaram a surgir, evitando a tentativa cronológica. </a:t>
            </a:r>
          </a:p>
          <a:p>
            <a:pPr algn="just"/>
            <a:r>
              <a:rPr lang="pt-BR">
                <a:solidFill>
                  <a:srgbClr val="FFFFFF"/>
                </a:solidFill>
                <a:latin typeface="Arial" charset="0"/>
              </a:rPr>
              <a:t>Surgem excelentes obras por civilização, principalmente após a onda de traduções e descobertas arqueológicas do final do século XIX e início do século XX.</a:t>
            </a:r>
          </a:p>
        </p:txBody>
      </p:sp>
      <p:pic>
        <p:nvPicPr>
          <p:cNvPr id="57348" name="Picture 1028" descr="H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1029"/>
          <p:cNvSpPr txBox="1">
            <a:spLocks noChangeArrowheads="1"/>
          </p:cNvSpPr>
          <p:nvPr/>
        </p:nvSpPr>
        <p:spPr bwMode="auto">
          <a:xfrm>
            <a:off x="609600" y="3276600"/>
            <a:ext cx="44354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Um bom exemplo é a obra de  1921 de Sir Thomas Little Heath: </a:t>
            </a:r>
          </a:p>
          <a:p>
            <a:r>
              <a:rPr lang="pt-BR" i="1">
                <a:solidFill>
                  <a:srgbClr val="FFFFFF"/>
                </a:solidFill>
                <a:latin typeface="Arial" charset="0"/>
              </a:rPr>
              <a:t>História da Matemática Grega</a:t>
            </a:r>
          </a:p>
          <a:p>
            <a:r>
              <a:rPr lang="pt-BR">
                <a:solidFill>
                  <a:srgbClr val="FFFFFF"/>
                </a:solidFill>
                <a:latin typeface="Arial" charset="0"/>
              </a:rPr>
              <a:t>em 2 volumes:</a:t>
            </a:r>
          </a:p>
          <a:p>
            <a:r>
              <a:rPr lang="pt-BR" i="1">
                <a:solidFill>
                  <a:srgbClr val="FFFFFF"/>
                </a:solidFill>
                <a:latin typeface="Arial" charset="0"/>
              </a:rPr>
              <a:t>De Tales a Euclides</a:t>
            </a:r>
            <a:r>
              <a:rPr lang="pt-BR">
                <a:solidFill>
                  <a:srgbClr val="FFFFFF"/>
                </a:solidFill>
                <a:latin typeface="Arial" charset="0"/>
              </a:rPr>
              <a:t> e </a:t>
            </a:r>
          </a:p>
          <a:p>
            <a:r>
              <a:rPr lang="pt-BR" i="1">
                <a:solidFill>
                  <a:srgbClr val="FFFFFF"/>
                </a:solidFill>
                <a:latin typeface="Arial" charset="0"/>
              </a:rPr>
              <a:t>De Aristarco a Diofanto</a:t>
            </a:r>
            <a:r>
              <a:rPr lang="pt-BR">
                <a:solidFill>
                  <a:srgbClr val="FFFFFF"/>
                </a:solidFill>
                <a:latin typeface="Arial" charset="0"/>
              </a:rPr>
              <a:t>.</a:t>
            </a:r>
          </a:p>
        </p:txBody>
      </p:sp>
    </p:spTree>
    <p:extLst>
      <p:ext uri="{BB962C8B-B14F-4D97-AF65-F5344CB8AC3E}">
        <p14:creationId xmlns:p14="http://schemas.microsoft.com/office/powerpoint/2010/main" val="7747295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in)">
                                      <p:cBhvr>
                                        <p:cTn id="7" dur="500"/>
                                        <p:tgtEl>
                                          <p:spTgt spid="57348"/>
                                        </p:tgtEl>
                                      </p:cBhvr>
                                    </p:animEffect>
                                  </p:child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7349"/>
                                        </p:tgtEl>
                                        <p:attrNameLst>
                                          <p:attrName>style.visibility</p:attrName>
                                        </p:attrNameLst>
                                      </p:cBhvr>
                                      <p:to>
                                        <p:strVal val="visible"/>
                                      </p:to>
                                    </p:set>
                                    <p:anim calcmode="lin" valueType="num">
                                      <p:cBhvr additive="base">
                                        <p:cTn id="11" dur="500" fill="hold"/>
                                        <p:tgtEl>
                                          <p:spTgt spid="57349"/>
                                        </p:tgtEl>
                                        <p:attrNameLst>
                                          <p:attrName>ppt_x</p:attrName>
                                        </p:attrNameLst>
                                      </p:cBhvr>
                                      <p:tavLst>
                                        <p:tav tm="0">
                                          <p:val>
                                            <p:strVal val="0-#ppt_w/2"/>
                                          </p:val>
                                        </p:tav>
                                        <p:tav tm="100000">
                                          <p:val>
                                            <p:strVal val="#ppt_x"/>
                                          </p:val>
                                        </p:tav>
                                      </p:tavLst>
                                    </p:anim>
                                    <p:anim calcmode="lin" valueType="num">
                                      <p:cBhvr additive="base">
                                        <p:cTn id="12" dur="500" fill="hold"/>
                                        <p:tgtEl>
                                          <p:spTgt spid="57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eat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38576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Heath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33400"/>
            <a:ext cx="39243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716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fltVal val="0"/>
                                          </p:val>
                                        </p:tav>
                                        <p:tav tm="100000">
                                          <p:val>
                                            <p:strVal val="#ppt_w"/>
                                          </p:val>
                                        </p:tav>
                                      </p:tavLst>
                                    </p:anim>
                                    <p:anim calcmode="lin" valueType="num">
                                      <p:cBhvr>
                                        <p:cTn id="8" dur="1000" fill="hold"/>
                                        <p:tgtEl>
                                          <p:spTgt spid="58370"/>
                                        </p:tgtEl>
                                        <p:attrNameLst>
                                          <p:attrName>ppt_h</p:attrName>
                                        </p:attrNameLst>
                                      </p:cBhvr>
                                      <p:tavLst>
                                        <p:tav tm="0">
                                          <p:val>
                                            <p:fltVal val="0"/>
                                          </p:val>
                                        </p:tav>
                                        <p:tav tm="100000">
                                          <p:val>
                                            <p:strVal val="#ppt_h"/>
                                          </p:val>
                                        </p:tav>
                                      </p:tavLst>
                                    </p:anim>
                                    <p:anim calcmode="lin" valueType="num">
                                      <p:cBhvr>
                                        <p:cTn id="9" dur="1000" fill="hold"/>
                                        <p:tgtEl>
                                          <p:spTgt spid="583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7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58371"/>
                                        </p:tgtEl>
                                        <p:attrNameLst>
                                          <p:attrName>style.visibility</p:attrName>
                                        </p:attrNameLst>
                                      </p:cBhvr>
                                      <p:to>
                                        <p:strVal val="visible"/>
                                      </p:to>
                                    </p:set>
                                    <p:anim calcmode="lin" valueType="num">
                                      <p:cBhvr>
                                        <p:cTn id="14" dur="1000" fill="hold"/>
                                        <p:tgtEl>
                                          <p:spTgt spid="58371"/>
                                        </p:tgtEl>
                                        <p:attrNameLst>
                                          <p:attrName>ppt_w</p:attrName>
                                        </p:attrNameLst>
                                      </p:cBhvr>
                                      <p:tavLst>
                                        <p:tav tm="0">
                                          <p:val>
                                            <p:fltVal val="0"/>
                                          </p:val>
                                        </p:tav>
                                        <p:tav tm="100000">
                                          <p:val>
                                            <p:strVal val="#ppt_w"/>
                                          </p:val>
                                        </p:tav>
                                      </p:tavLst>
                                    </p:anim>
                                    <p:anim calcmode="lin" valueType="num">
                                      <p:cBhvr>
                                        <p:cTn id="15" dur="1000" fill="hold"/>
                                        <p:tgtEl>
                                          <p:spTgt spid="58371"/>
                                        </p:tgtEl>
                                        <p:attrNameLst>
                                          <p:attrName>ppt_h</p:attrName>
                                        </p:attrNameLst>
                                      </p:cBhvr>
                                      <p:tavLst>
                                        <p:tav tm="0">
                                          <p:val>
                                            <p:fltVal val="0"/>
                                          </p:val>
                                        </p:tav>
                                        <p:tav tm="100000">
                                          <p:val>
                                            <p:strVal val="#ppt_h"/>
                                          </p:val>
                                        </p:tav>
                                      </p:tavLst>
                                    </p:anim>
                                    <p:anim calcmode="lin" valueType="num">
                                      <p:cBhvr>
                                        <p:cTn id="16" dur="1000" fill="hold"/>
                                        <p:tgtEl>
                                          <p:spTgt spid="5837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83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28600" y="381000"/>
            <a:ext cx="4495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A busca de alternativas à cronologia foi bem abordada por David Eugene Smith, criador de uma </a:t>
            </a:r>
            <a:r>
              <a:rPr lang="pt-BR" i="1">
                <a:latin typeface="Arial" charset="0"/>
              </a:rPr>
              <a:t>History of Mathematics</a:t>
            </a:r>
            <a:r>
              <a:rPr lang="pt-BR">
                <a:latin typeface="Arial" charset="0"/>
              </a:rPr>
              <a:t> em dois volumes, publicados em 1923: </a:t>
            </a:r>
          </a:p>
          <a:p>
            <a:pPr algn="just"/>
            <a:r>
              <a:rPr lang="pt-BR">
                <a:latin typeface="Arial" charset="0"/>
              </a:rPr>
              <a:t>um volume cronológico e outro por assunto, em auto-referência.</a:t>
            </a:r>
          </a:p>
          <a:p>
            <a:pPr algn="just"/>
            <a:r>
              <a:rPr lang="pt-BR">
                <a:latin typeface="Arial" charset="0"/>
              </a:rPr>
              <a:t>Smith esclarece que um texto único cronológico não é didaticamente aconselhável.</a:t>
            </a:r>
          </a:p>
        </p:txBody>
      </p:sp>
      <p:pic>
        <p:nvPicPr>
          <p:cNvPr id="55300" name="Picture 4" descr="smithsourc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57200"/>
            <a:ext cx="3800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304800" y="4800600"/>
            <a:ext cx="4724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Em 1929, Smith publicou </a:t>
            </a:r>
            <a:r>
              <a:rPr lang="pt-BR" i="1">
                <a:latin typeface="Arial" charset="0"/>
              </a:rPr>
              <a:t>A Source Book in Mathematics, </a:t>
            </a:r>
            <a:r>
              <a:rPr lang="pt-BR">
                <a:latin typeface="Arial" charset="0"/>
              </a:rPr>
              <a:t>somente com textos originais dos criadores da Matemática divididos por assunto.</a:t>
            </a:r>
          </a:p>
          <a:p>
            <a:endParaRPr lang="pt-BR"/>
          </a:p>
        </p:txBody>
      </p:sp>
    </p:spTree>
    <p:extLst>
      <p:ext uri="{BB962C8B-B14F-4D97-AF65-F5344CB8AC3E}">
        <p14:creationId xmlns:p14="http://schemas.microsoft.com/office/powerpoint/2010/main" val="2184291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1000" fill="hold"/>
                                        <p:tgtEl>
                                          <p:spTgt spid="55300"/>
                                        </p:tgtEl>
                                        <p:attrNameLst>
                                          <p:attrName>ppt_w</p:attrName>
                                        </p:attrNameLst>
                                      </p:cBhvr>
                                      <p:tavLst>
                                        <p:tav tm="0">
                                          <p:val>
                                            <p:fltVal val="0"/>
                                          </p:val>
                                        </p:tav>
                                        <p:tav tm="100000">
                                          <p:val>
                                            <p:strVal val="#ppt_w"/>
                                          </p:val>
                                        </p:tav>
                                      </p:tavLst>
                                    </p:anim>
                                    <p:anim calcmode="lin" valueType="num">
                                      <p:cBhvr>
                                        <p:cTn id="8" dur="1000" fill="hold"/>
                                        <p:tgtEl>
                                          <p:spTgt spid="55300"/>
                                        </p:tgtEl>
                                        <p:attrNameLst>
                                          <p:attrName>ppt_h</p:attrName>
                                        </p:attrNameLst>
                                      </p:cBhvr>
                                      <p:tavLst>
                                        <p:tav tm="0">
                                          <p:val>
                                            <p:fltVal val="0"/>
                                          </p:val>
                                        </p:tav>
                                        <p:tav tm="100000">
                                          <p:val>
                                            <p:strVal val="#ppt_h"/>
                                          </p:val>
                                        </p:tav>
                                      </p:tavLst>
                                    </p:anim>
                                    <p:anim calcmode="lin" valueType="num">
                                      <p:cBhvr>
                                        <p:cTn id="9" dur="1000" fill="hold"/>
                                        <p:tgtEl>
                                          <p:spTgt spid="553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3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29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298">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298">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30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838200" y="914400"/>
            <a:ext cx="37496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Após sua morte, o império de Alexandre foi dividido e Alexandria no Egito ficou sob comando do General Ptolomeu, </a:t>
            </a:r>
          </a:p>
          <a:p>
            <a:r>
              <a:rPr lang="pt-BR">
                <a:solidFill>
                  <a:srgbClr val="FFFFFF"/>
                </a:solidFill>
                <a:latin typeface="Arial" charset="0"/>
              </a:rPr>
              <a:t>que deu continuidade aos sonhos de Alexandre, fundando ali uma grande Universidade. </a:t>
            </a:r>
          </a:p>
        </p:txBody>
      </p:sp>
      <p:pic>
        <p:nvPicPr>
          <p:cNvPr id="29701" name="Picture 5" descr="Euclid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784600"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898525" y="4343400"/>
            <a:ext cx="41306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Euclides foi o chamado para ser o coordenador da parte de Matemática da Biblioteca de Alexandria.</a:t>
            </a:r>
          </a:p>
          <a:p>
            <a:endParaRPr lang="pt-B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00">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700">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2" fill="hold" nodeType="clickEffect">
                                  <p:stCondLst>
                                    <p:cond delay="0"/>
                                  </p:stCondLst>
                                  <p:childTnLst>
                                    <p:set>
                                      <p:cBhvr>
                                        <p:cTn id="13" dur="1" fill="hold">
                                          <p:stCondLst>
                                            <p:cond delay="0"/>
                                          </p:stCondLst>
                                        </p:cTn>
                                        <p:tgtEl>
                                          <p:spTgt spid="29701"/>
                                        </p:tgtEl>
                                        <p:attrNameLst>
                                          <p:attrName>style.visibility</p:attrName>
                                        </p:attrNameLst>
                                      </p:cBhvr>
                                      <p:to>
                                        <p:strVal val="visible"/>
                                      </p:to>
                                    </p:set>
                                    <p:anim calcmode="lin" valueType="num">
                                      <p:cBhvr>
                                        <p:cTn id="14" dur="500" fill="hold"/>
                                        <p:tgtEl>
                                          <p:spTgt spid="29701"/>
                                        </p:tgtEl>
                                        <p:attrNameLst>
                                          <p:attrName>ppt_x</p:attrName>
                                        </p:attrNameLst>
                                      </p:cBhvr>
                                      <p:tavLst>
                                        <p:tav tm="0">
                                          <p:val>
                                            <p:strVal val="#ppt_x+#ppt_w/2"/>
                                          </p:val>
                                        </p:tav>
                                        <p:tav tm="100000">
                                          <p:val>
                                            <p:strVal val="#ppt_x"/>
                                          </p:val>
                                        </p:tav>
                                      </p:tavLst>
                                    </p:anim>
                                    <p:anim calcmode="lin" valueType="num">
                                      <p:cBhvr>
                                        <p:cTn id="15" dur="500" fill="hold"/>
                                        <p:tgtEl>
                                          <p:spTgt spid="29701"/>
                                        </p:tgtEl>
                                        <p:attrNameLst>
                                          <p:attrName>ppt_y</p:attrName>
                                        </p:attrNameLst>
                                      </p:cBhvr>
                                      <p:tavLst>
                                        <p:tav tm="0">
                                          <p:val>
                                            <p:strVal val="#ppt_y"/>
                                          </p:val>
                                        </p:tav>
                                        <p:tav tm="100000">
                                          <p:val>
                                            <p:strVal val="#ppt_y"/>
                                          </p:val>
                                        </p:tav>
                                      </p:tavLst>
                                    </p:anim>
                                    <p:anim calcmode="lin" valueType="num">
                                      <p:cBhvr>
                                        <p:cTn id="16" dur="500" fill="hold"/>
                                        <p:tgtEl>
                                          <p:spTgt spid="29701"/>
                                        </p:tgtEl>
                                        <p:attrNameLst>
                                          <p:attrName>ppt_w</p:attrName>
                                        </p:attrNameLst>
                                      </p:cBhvr>
                                      <p:tavLst>
                                        <p:tav tm="0">
                                          <p:val>
                                            <p:fltVal val="0"/>
                                          </p:val>
                                        </p:tav>
                                        <p:tav tm="100000">
                                          <p:val>
                                            <p:strVal val="#ppt_w"/>
                                          </p:val>
                                        </p:tav>
                                      </p:tavLst>
                                    </p:anim>
                                    <p:anim calcmode="lin" valueType="num">
                                      <p:cBhvr>
                                        <p:cTn id="17" dur="500" fill="hold"/>
                                        <p:tgtEl>
                                          <p:spTgt spid="29701"/>
                                        </p:tgtEl>
                                        <p:attrNameLst>
                                          <p:attrName>ppt_h</p:attrName>
                                        </p:attrNameLst>
                                      </p:cBhvr>
                                      <p:tavLst>
                                        <p:tav tm="0">
                                          <p:val>
                                            <p:strVal val="#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97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advAuto="0"/>
      <p:bldP spid="2970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04800" y="727075"/>
            <a:ext cx="3733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Smith inaugura uma nova etapa na História da Matemática: a produção de textos alternativos à narração cronológica. </a:t>
            </a:r>
          </a:p>
          <a:p>
            <a:pPr algn="just"/>
            <a:endParaRPr lang="pt-BR">
              <a:latin typeface="Arial" charset="0"/>
            </a:endParaRPr>
          </a:p>
          <a:p>
            <a:pPr algn="just"/>
            <a:endParaRPr lang="pt-BR">
              <a:latin typeface="Arial" charset="0"/>
            </a:endParaRPr>
          </a:p>
        </p:txBody>
      </p:sp>
      <p:pic>
        <p:nvPicPr>
          <p:cNvPr id="56323" name="Picture 3" descr="smithsour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7200"/>
            <a:ext cx="3800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381000" y="3429000"/>
            <a:ext cx="37496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 estilo cronológico tornou-se insuficiente com a explosão da criação matemática nos século XIX e XX.</a:t>
            </a:r>
          </a:p>
        </p:txBody>
      </p:sp>
    </p:spTree>
    <p:extLst>
      <p:ext uri="{BB962C8B-B14F-4D97-AF65-F5344CB8AC3E}">
        <p14:creationId xmlns:p14="http://schemas.microsoft.com/office/powerpoint/2010/main" val="38808087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after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p:cTn id="7" dur="500" fill="hold"/>
                                        <p:tgtEl>
                                          <p:spTgt spid="56323"/>
                                        </p:tgtEl>
                                        <p:attrNameLst>
                                          <p:attrName>ppt_x</p:attrName>
                                        </p:attrNameLst>
                                      </p:cBhvr>
                                      <p:tavLst>
                                        <p:tav tm="0">
                                          <p:val>
                                            <p:strVal val="#ppt_x"/>
                                          </p:val>
                                        </p:tav>
                                        <p:tav tm="100000">
                                          <p:val>
                                            <p:strVal val="#ppt_x"/>
                                          </p:val>
                                        </p:tav>
                                      </p:tavLst>
                                    </p:anim>
                                    <p:anim calcmode="lin" valueType="num">
                                      <p:cBhvr>
                                        <p:cTn id="8" dur="500" fill="hold"/>
                                        <p:tgtEl>
                                          <p:spTgt spid="56323"/>
                                        </p:tgtEl>
                                        <p:attrNameLst>
                                          <p:attrName>ppt_y</p:attrName>
                                        </p:attrNameLst>
                                      </p:cBhvr>
                                      <p:tavLst>
                                        <p:tav tm="0">
                                          <p:val>
                                            <p:strVal val="#ppt_y+#ppt_h/2"/>
                                          </p:val>
                                        </p:tav>
                                        <p:tav tm="100000">
                                          <p:val>
                                            <p:strVal val="#ppt_y"/>
                                          </p:val>
                                        </p:tav>
                                      </p:tavLst>
                                    </p:anim>
                                    <p:anim calcmode="lin" valueType="num">
                                      <p:cBhvr>
                                        <p:cTn id="9" dur="500" fill="hold"/>
                                        <p:tgtEl>
                                          <p:spTgt spid="56323"/>
                                        </p:tgtEl>
                                        <p:attrNameLst>
                                          <p:attrName>ppt_w</p:attrName>
                                        </p:attrNameLst>
                                      </p:cBhvr>
                                      <p:tavLst>
                                        <p:tav tm="0">
                                          <p:val>
                                            <p:strVal val="#ppt_w"/>
                                          </p:val>
                                        </p:tav>
                                        <p:tav tm="100000">
                                          <p:val>
                                            <p:strVal val="#ppt_w"/>
                                          </p:val>
                                        </p:tav>
                                      </p:tavLst>
                                    </p:anim>
                                    <p:anim calcmode="lin" valueType="num">
                                      <p:cBhvr>
                                        <p:cTn id="10" dur="500" fill="hold"/>
                                        <p:tgtEl>
                                          <p:spTgt spid="56323"/>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72000" y="603250"/>
            <a:ext cx="42068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Não faltarão autores no século XX que se proporão, como Carl Benjamin Boyer em 1968,</a:t>
            </a:r>
            <a:r>
              <a:rPr lang="pt-BR" b="1" i="1">
                <a:latin typeface="Arial" charset="0"/>
              </a:rPr>
              <a:t> </a:t>
            </a:r>
            <a:r>
              <a:rPr lang="pt-BR">
                <a:latin typeface="Arial" charset="0"/>
              </a:rPr>
              <a:t>aderir mais estritamente a um arranjo cronológico na exposição da História da Matemática, procurando</a:t>
            </a:r>
          </a:p>
          <a:p>
            <a:pPr algn="just"/>
            <a:r>
              <a:rPr lang="pt-BR" i="1">
                <a:latin typeface="Arial" charset="0"/>
              </a:rPr>
              <a:t>apresentar a História da Matemática com fidelidade não só para com a estrutura e exatidão matemáticas, mas também para com a perspectiva e detalhe históricos.</a:t>
            </a:r>
          </a:p>
        </p:txBody>
      </p:sp>
      <p:pic>
        <p:nvPicPr>
          <p:cNvPr id="60419" name="Picture 3" descr="bo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905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4656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0419"/>
                                        </p:tgtEl>
                                        <p:attrNameLst>
                                          <p:attrName>style.visibility</p:attrName>
                                        </p:attrNameLst>
                                      </p:cBhvr>
                                      <p:to>
                                        <p:strVal val="visible"/>
                                      </p:to>
                                    </p:set>
                                    <p:anim calcmode="lin" valueType="num">
                                      <p:cBhvr>
                                        <p:cTn id="7" dur="500" fill="hold"/>
                                        <p:tgtEl>
                                          <p:spTgt spid="60419"/>
                                        </p:tgtEl>
                                        <p:attrNameLst>
                                          <p:attrName>ppt_w</p:attrName>
                                        </p:attrNameLst>
                                      </p:cBhvr>
                                      <p:tavLst>
                                        <p:tav tm="0">
                                          <p:val>
                                            <p:fltVal val="0"/>
                                          </p:val>
                                        </p:tav>
                                        <p:tav tm="100000">
                                          <p:val>
                                            <p:strVal val="#ppt_w"/>
                                          </p:val>
                                        </p:tav>
                                      </p:tavLst>
                                    </p:anim>
                                    <p:anim calcmode="lin" valueType="num">
                                      <p:cBhvr>
                                        <p:cTn id="8" dur="500" fill="hold"/>
                                        <p:tgtEl>
                                          <p:spTgt spid="6041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041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04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8600" y="1219200"/>
            <a:ext cx="8915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atin typeface="Arial" charset="0"/>
              </a:rPr>
              <a:t>A obra de Boyer, bem como a Introdução à </a:t>
            </a:r>
            <a:r>
              <a:rPr lang="pt-BR" i="1">
                <a:latin typeface="Arial" charset="0"/>
              </a:rPr>
              <a:t>História da Matemática</a:t>
            </a:r>
            <a:r>
              <a:rPr lang="pt-BR">
                <a:latin typeface="Arial" charset="0"/>
              </a:rPr>
              <a:t> que Howard Eves escreveu em 1964, são exemplos de História da Matemática cronológica do tipo clássico. </a:t>
            </a:r>
          </a:p>
          <a:p>
            <a:pPr lvl="1"/>
            <a:r>
              <a:rPr lang="pt-BR">
                <a:latin typeface="Arial" charset="0"/>
              </a:rPr>
              <a:t> </a:t>
            </a:r>
          </a:p>
        </p:txBody>
      </p:sp>
      <p:sp>
        <p:nvSpPr>
          <p:cNvPr id="72707" name="Text Box 3"/>
          <p:cNvSpPr txBox="1">
            <a:spLocks noChangeArrowheads="1"/>
          </p:cNvSpPr>
          <p:nvPr/>
        </p:nvSpPr>
        <p:spPr bwMode="auto">
          <a:xfrm>
            <a:off x="228600" y="327660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Atualmente, há muitos tipos de livros sobre História da Matemática (cronologia, por assunto, biografias etc), e cada tipo tem sua utilização didática específica. </a:t>
            </a:r>
          </a:p>
        </p:txBody>
      </p:sp>
      <p:sp>
        <p:nvSpPr>
          <p:cNvPr id="72708" name="Text Box 4"/>
          <p:cNvSpPr txBox="1">
            <a:spLocks noChangeArrowheads="1"/>
          </p:cNvSpPr>
          <p:nvPr/>
        </p:nvSpPr>
        <p:spPr bwMode="auto">
          <a:xfrm>
            <a:off x="381000" y="5068888"/>
            <a:ext cx="838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Mas há certo consenso de que, para uso em sala de aula no ensino básico principalmente, os livros por assunto são mais adequados. Essa é a linha iniciada por Smith.</a:t>
            </a:r>
          </a:p>
        </p:txBody>
      </p:sp>
    </p:spTree>
    <p:extLst>
      <p:ext uri="{BB962C8B-B14F-4D97-AF65-F5344CB8AC3E}">
        <p14:creationId xmlns:p14="http://schemas.microsoft.com/office/powerpoint/2010/main" val="337052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P spid="7270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fr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40767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5241925" y="803275"/>
            <a:ext cx="35972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Os textos mais úteis e completos para uso pelo professor são aqueles que procuram abordar assuntos específicos. </a:t>
            </a:r>
          </a:p>
          <a:p>
            <a:pPr algn="just"/>
            <a:r>
              <a:rPr lang="pt-BR">
                <a:latin typeface="Arial" charset="0"/>
              </a:rPr>
              <a:t>É o caso do mega projeto de Georges Ifrah, </a:t>
            </a:r>
            <a:r>
              <a:rPr lang="pt-BR" i="1">
                <a:latin typeface="Arial" charset="0"/>
              </a:rPr>
              <a:t>História Universal dos Algarismos, </a:t>
            </a:r>
            <a:r>
              <a:rPr lang="pt-BR">
                <a:latin typeface="Arial" charset="0"/>
              </a:rPr>
              <a:t>de 1995. </a:t>
            </a:r>
          </a:p>
          <a:p>
            <a:pPr algn="just"/>
            <a:r>
              <a:rPr lang="pt-BR">
                <a:latin typeface="Arial" charset="0"/>
              </a:rPr>
              <a:t>O primeiro volume foi traduzido para o português em 1997.</a:t>
            </a:r>
          </a:p>
        </p:txBody>
      </p:sp>
    </p:spTree>
    <p:extLst>
      <p:ext uri="{BB962C8B-B14F-4D97-AF65-F5344CB8AC3E}">
        <p14:creationId xmlns:p14="http://schemas.microsoft.com/office/powerpoint/2010/main" val="1735414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 calcmode="lin" valueType="num">
                                      <p:cBhvr>
                                        <p:cTn id="9" dur="500" fill="hold"/>
                                        <p:tgtEl>
                                          <p:spTgt spid="59394"/>
                                        </p:tgtEl>
                                        <p:attrNameLst>
                                          <p:attrName>ppt_x</p:attrName>
                                        </p:attrNameLst>
                                      </p:cBhvr>
                                      <p:tavLst>
                                        <p:tav tm="0">
                                          <p:val>
                                            <p:fltVal val="0.5"/>
                                          </p:val>
                                        </p:tav>
                                        <p:tav tm="100000">
                                          <p:val>
                                            <p:strVal val="#ppt_x"/>
                                          </p:val>
                                        </p:tav>
                                      </p:tavLst>
                                    </p:anim>
                                    <p:anim calcmode="lin" valueType="num">
                                      <p:cBhvr>
                                        <p:cTn id="10" dur="500" fill="hold"/>
                                        <p:tgtEl>
                                          <p:spTgt spid="5939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533400" y="457200"/>
            <a:ext cx="677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3. HISTÓRIA DA MATEMÁTICA NA INTERNET</a:t>
            </a:r>
            <a:endParaRPr lang="pt-BR">
              <a:solidFill>
                <a:srgbClr val="800000"/>
              </a:solidFill>
              <a:latin typeface="Arial" charset="0"/>
            </a:endParaRPr>
          </a:p>
        </p:txBody>
      </p:sp>
      <p:sp>
        <p:nvSpPr>
          <p:cNvPr id="36870" name="Text Box 6"/>
          <p:cNvSpPr txBox="1">
            <a:spLocks noChangeArrowheads="1"/>
          </p:cNvSpPr>
          <p:nvPr/>
        </p:nvSpPr>
        <p:spPr bwMode="auto">
          <a:xfrm>
            <a:off x="0" y="1143000"/>
            <a:ext cx="8915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Para atender às necessidades do professor, as cronologias tradicionais apresentam dificuldades. </a:t>
            </a:r>
          </a:p>
          <a:p>
            <a:pPr algn="just"/>
            <a:r>
              <a:rPr lang="pt-BR">
                <a:latin typeface="Arial" charset="0"/>
              </a:rPr>
              <a:t>Por exemplo, quem quiser consultar o Boyer sobre a história do número </a:t>
            </a:r>
            <a:r>
              <a:rPr lang="pt-BR">
                <a:latin typeface="Arial" charset="0"/>
                <a:sym typeface="SymbolProp BT" pitchFamily="18" charset="2"/>
              </a:rPr>
              <a:t></a:t>
            </a:r>
            <a:r>
              <a:rPr lang="pt-BR">
                <a:latin typeface="Arial" charset="0"/>
              </a:rPr>
              <a:t> terá que consultar a seqüência de páginas indicadas no índice remissivo: </a:t>
            </a:r>
          </a:p>
        </p:txBody>
      </p:sp>
      <p:sp>
        <p:nvSpPr>
          <p:cNvPr id="36871" name="Text Box 7"/>
          <p:cNvSpPr txBox="1">
            <a:spLocks noChangeArrowheads="1"/>
          </p:cNvSpPr>
          <p:nvPr/>
        </p:nvSpPr>
        <p:spPr bwMode="auto">
          <a:xfrm>
            <a:off x="76200" y="2971800"/>
            <a:ext cx="8702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8, 13, 15, 28, 93, 104, 122, 125, 129, 144, 147, 153, 154, 157, 160, 162, 177, 222, 235, 280, 283, 297. </a:t>
            </a:r>
            <a:endParaRPr lang="pt-BR"/>
          </a:p>
        </p:txBody>
      </p:sp>
      <p:sp>
        <p:nvSpPr>
          <p:cNvPr id="36872" name="Text Box 8"/>
          <p:cNvSpPr txBox="1">
            <a:spLocks noChangeArrowheads="1"/>
          </p:cNvSpPr>
          <p:nvPr/>
        </p:nvSpPr>
        <p:spPr bwMode="auto">
          <a:xfrm>
            <a:off x="0" y="3733800"/>
            <a:ext cx="92360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Como vemos, o uso didático da História da Matemática necessita de outros acessos à informação, transcendendo a linearidade dos textos.</a:t>
            </a:r>
          </a:p>
          <a:p>
            <a:r>
              <a:rPr lang="pt-BR">
                <a:latin typeface="Arial" charset="0"/>
              </a:rPr>
              <a:t>Na linguagem do hipertexto, as entradas para a informação são múltiplas.</a:t>
            </a:r>
          </a:p>
          <a:p>
            <a:endParaRPr lang="pt-BR">
              <a:latin typeface="Arial" charset="0"/>
            </a:endParaRPr>
          </a:p>
        </p:txBody>
      </p:sp>
    </p:spTree>
    <p:extLst>
      <p:ext uri="{BB962C8B-B14F-4D97-AF65-F5344CB8AC3E}">
        <p14:creationId xmlns:p14="http://schemas.microsoft.com/office/powerpoint/2010/main" val="18946818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iterate type="wd">
                                    <p:tmPct val="100000"/>
                                  </p:iterate>
                                  <p:childTnLst>
                                    <p:set>
                                      <p:cBhvr>
                                        <p:cTn id="14" dur="1" fill="hold">
                                          <p:stCondLst>
                                            <p:cond delay="0"/>
                                          </p:stCondLst>
                                        </p:cTn>
                                        <p:tgtEl>
                                          <p:spTgt spid="36871"/>
                                        </p:tgtEl>
                                        <p:attrNameLst>
                                          <p:attrName>style.visibility</p:attrName>
                                        </p:attrNameLst>
                                      </p:cBhvr>
                                      <p:to>
                                        <p:strVal val="visible"/>
                                      </p:to>
                                    </p:set>
                                    <p:anim calcmode="lin" valueType="num">
                                      <p:cBhvr>
                                        <p:cTn id="15" dur="300" fill="hold"/>
                                        <p:tgtEl>
                                          <p:spTgt spid="36871"/>
                                        </p:tgtEl>
                                        <p:attrNameLst>
                                          <p:attrName>ppt_x</p:attrName>
                                        </p:attrNameLst>
                                      </p:cBhvr>
                                      <p:tavLst>
                                        <p:tav tm="0">
                                          <p:val>
                                            <p:strVal val="#ppt_x+#ppt_w/2"/>
                                          </p:val>
                                        </p:tav>
                                        <p:tav tm="100000">
                                          <p:val>
                                            <p:strVal val="#ppt_x"/>
                                          </p:val>
                                        </p:tav>
                                      </p:tavLst>
                                    </p:anim>
                                    <p:anim calcmode="lin" valueType="num">
                                      <p:cBhvr>
                                        <p:cTn id="16" dur="300" fill="hold"/>
                                        <p:tgtEl>
                                          <p:spTgt spid="36871"/>
                                        </p:tgtEl>
                                        <p:attrNameLst>
                                          <p:attrName>ppt_y</p:attrName>
                                        </p:attrNameLst>
                                      </p:cBhvr>
                                      <p:tavLst>
                                        <p:tav tm="0">
                                          <p:val>
                                            <p:strVal val="#ppt_y"/>
                                          </p:val>
                                        </p:tav>
                                        <p:tav tm="100000">
                                          <p:val>
                                            <p:strVal val="#ppt_y"/>
                                          </p:val>
                                        </p:tav>
                                      </p:tavLst>
                                    </p:anim>
                                    <p:anim calcmode="lin" valueType="num">
                                      <p:cBhvr>
                                        <p:cTn id="17" dur="300" fill="hold"/>
                                        <p:tgtEl>
                                          <p:spTgt spid="36871"/>
                                        </p:tgtEl>
                                        <p:attrNameLst>
                                          <p:attrName>ppt_w</p:attrName>
                                        </p:attrNameLst>
                                      </p:cBhvr>
                                      <p:tavLst>
                                        <p:tav tm="0">
                                          <p:val>
                                            <p:fltVal val="0"/>
                                          </p:val>
                                        </p:tav>
                                        <p:tav tm="100000">
                                          <p:val>
                                            <p:strVal val="#ppt_w"/>
                                          </p:val>
                                        </p:tav>
                                      </p:tavLst>
                                    </p:anim>
                                    <p:anim calcmode="lin" valueType="num">
                                      <p:cBhvr>
                                        <p:cTn id="18" dur="300" fill="hold"/>
                                        <p:tgtEl>
                                          <p:spTgt spid="3687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872">
                                            <p:txEl>
                                              <p:pRg st="0" end="0"/>
                                            </p:txEl>
                                          </p:spTgt>
                                        </p:tgtEl>
                                        <p:attrNameLst>
                                          <p:attrName>style.visibility</p:attrName>
                                        </p:attrNameLst>
                                      </p:cBhvr>
                                      <p:to>
                                        <p:strVal val="visible"/>
                                      </p:to>
                                    </p:set>
                                    <p:anim calcmode="lin" valueType="num">
                                      <p:cBhvr additive="base">
                                        <p:cTn id="23" dur="500" fill="hold"/>
                                        <p:tgtEl>
                                          <p:spTgt spid="3687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8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872">
                                            <p:txEl>
                                              <p:pRg st="1" end="1"/>
                                            </p:txEl>
                                          </p:spTgt>
                                        </p:tgtEl>
                                        <p:attrNameLst>
                                          <p:attrName>style.visibility</p:attrName>
                                        </p:attrNameLst>
                                      </p:cBhvr>
                                      <p:to>
                                        <p:strVal val="visible"/>
                                      </p:to>
                                    </p:set>
                                    <p:anim calcmode="lin" valueType="num">
                                      <p:cBhvr additive="base">
                                        <p:cTn id="29" dur="500" fill="hold"/>
                                        <p:tgtEl>
                                          <p:spTgt spid="36872">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87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autoUpdateAnimBg="0"/>
      <p:bldP spid="36871" grpId="0" autoUpdateAnimBg="0"/>
      <p:bldP spid="3687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0" y="228600"/>
            <a:ext cx="8915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Assim, é possível acessar a História da Matemática na Internet</a:t>
            </a:r>
          </a:p>
          <a:p>
            <a:pPr algn="just"/>
            <a:r>
              <a:rPr lang="pt-BR">
                <a:latin typeface="Arial" charset="0"/>
              </a:rPr>
              <a:t>      pela cronologia, </a:t>
            </a:r>
          </a:p>
          <a:p>
            <a:pPr algn="just"/>
            <a:r>
              <a:rPr lang="pt-BR">
                <a:latin typeface="Arial" charset="0"/>
              </a:rPr>
              <a:t>               pelas biografias, </a:t>
            </a:r>
          </a:p>
          <a:p>
            <a:pPr algn="just"/>
            <a:r>
              <a:rPr lang="pt-BR">
                <a:latin typeface="Arial" charset="0"/>
              </a:rPr>
              <a:t>                         por assunto </a:t>
            </a:r>
          </a:p>
          <a:p>
            <a:pPr algn="just"/>
            <a:r>
              <a:rPr lang="pt-BR">
                <a:latin typeface="Arial" charset="0"/>
              </a:rPr>
              <a:t>                                e por região, </a:t>
            </a:r>
          </a:p>
          <a:p>
            <a:pPr algn="r"/>
            <a:r>
              <a:rPr lang="pt-BR">
                <a:latin typeface="Arial" charset="0"/>
              </a:rPr>
              <a:t>de acordo com o interesse do pesquisador.</a:t>
            </a:r>
          </a:p>
          <a:p>
            <a:pPr algn="just"/>
            <a:r>
              <a:rPr lang="pt-BR">
                <a:latin typeface="Arial" charset="0"/>
              </a:rPr>
              <a:t>Ou simplesmente pesquisar por palavra-chave. </a:t>
            </a:r>
          </a:p>
          <a:p>
            <a:pPr algn="just"/>
            <a:r>
              <a:rPr lang="pt-BR">
                <a:latin typeface="Arial" charset="0"/>
              </a:rPr>
              <a:t>O mundo de informações da História da Matemática não poderia mais ser pesquisado se não fossem as novas tecnologias.</a:t>
            </a:r>
          </a:p>
        </p:txBody>
      </p:sp>
      <p:sp>
        <p:nvSpPr>
          <p:cNvPr id="73734" name="Text Box 6"/>
          <p:cNvSpPr txBox="1">
            <a:spLocks noChangeArrowheads="1"/>
          </p:cNvSpPr>
          <p:nvPr/>
        </p:nvSpPr>
        <p:spPr bwMode="auto">
          <a:xfrm>
            <a:off x="76200" y="41021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dirty="0">
                <a:latin typeface="Arial" charset="0"/>
              </a:rPr>
              <a:t>Vamos olhar alguns exemplos.</a:t>
            </a:r>
          </a:p>
          <a:p>
            <a:pPr algn="ctr"/>
            <a:r>
              <a:rPr lang="pt-BR" dirty="0">
                <a:latin typeface="Arial" charset="0"/>
              </a:rPr>
              <a:t>É impossível ser totalmente abrangente. </a:t>
            </a:r>
          </a:p>
          <a:p>
            <a:pPr algn="ctr"/>
            <a:r>
              <a:rPr lang="pt-BR" dirty="0">
                <a:latin typeface="Arial" charset="0"/>
              </a:rPr>
              <a:t>A Internet está em metamorfose a cada dia. </a:t>
            </a:r>
          </a:p>
          <a:p>
            <a:pPr algn="ctr"/>
            <a:r>
              <a:rPr lang="pt-BR" dirty="0">
                <a:latin typeface="Arial" charset="0"/>
              </a:rPr>
              <a:t>Cada página trás links para muitas outras.</a:t>
            </a:r>
          </a:p>
          <a:p>
            <a:pPr algn="ctr"/>
            <a:r>
              <a:rPr lang="pt-BR" dirty="0">
                <a:latin typeface="Arial" charset="0"/>
              </a:rPr>
              <a:t>Apenas queremos mostrar </a:t>
            </a:r>
            <a:r>
              <a:rPr lang="pt-BR" dirty="0" smtClean="0">
                <a:latin typeface="Arial" charset="0"/>
              </a:rPr>
              <a:t>algumas </a:t>
            </a:r>
            <a:r>
              <a:rPr lang="pt-BR" dirty="0">
                <a:latin typeface="Arial" charset="0"/>
              </a:rPr>
              <a:t>possibilidades.</a:t>
            </a:r>
            <a:endParaRPr lang="pt-BR" dirty="0"/>
          </a:p>
        </p:txBody>
      </p:sp>
    </p:spTree>
    <p:extLst>
      <p:ext uri="{BB962C8B-B14F-4D97-AF65-F5344CB8AC3E}">
        <p14:creationId xmlns:p14="http://schemas.microsoft.com/office/powerpoint/2010/main" val="20322215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37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373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373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3734"/>
                                        </p:tgtEl>
                                        <p:attrNameLst>
                                          <p:attrName>style.visibility</p:attrName>
                                        </p:attrNameLst>
                                      </p:cBhvr>
                                      <p:to>
                                        <p:strVal val="visible"/>
                                      </p:to>
                                    </p:set>
                                    <p:anim calcmode="lin" valueType="num">
                                      <p:cBhvr additive="base">
                                        <p:cTn id="39" dur="500" fill="hold"/>
                                        <p:tgtEl>
                                          <p:spTgt spid="73734"/>
                                        </p:tgtEl>
                                        <p:attrNameLst>
                                          <p:attrName>ppt_x</p:attrName>
                                        </p:attrNameLst>
                                      </p:cBhvr>
                                      <p:tavLst>
                                        <p:tav tm="0">
                                          <p:val>
                                            <p:strVal val="0-#ppt_w/2"/>
                                          </p:val>
                                        </p:tav>
                                        <p:tav tm="100000">
                                          <p:val>
                                            <p:strVal val="#ppt_x"/>
                                          </p:val>
                                        </p:tav>
                                      </p:tavLst>
                                    </p:anim>
                                    <p:anim calcmode="lin" valueType="num">
                                      <p:cBhvr additive="base">
                                        <p:cTn id="40" dur="500" fill="hold"/>
                                        <p:tgtEl>
                                          <p:spTgt spid="737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P spid="7373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0" y="1219200"/>
            <a:ext cx="3429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É possível acessar a História da Matemática de cada região clicando nas regiões do globo terrestre, na página do Professor David E. Joice, da Clark University, que entrou no ar em 12 de outubro de 1994. (em inglês)</a:t>
            </a:r>
          </a:p>
        </p:txBody>
      </p:sp>
      <p:pic>
        <p:nvPicPr>
          <p:cNvPr id="76804" name="Picture 4" descr="by reg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33400"/>
            <a:ext cx="49815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4858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500" fill="hold"/>
                                        <p:tgtEl>
                                          <p:spTgt spid="76804"/>
                                        </p:tgtEl>
                                        <p:attrNameLst>
                                          <p:attrName>ppt_x</p:attrName>
                                        </p:attrNameLst>
                                      </p:cBhvr>
                                      <p:tavLst>
                                        <p:tav tm="0">
                                          <p:val>
                                            <p:strVal val="#ppt_x+#ppt_w/2"/>
                                          </p:val>
                                        </p:tav>
                                        <p:tav tm="100000">
                                          <p:val>
                                            <p:strVal val="#ppt_x"/>
                                          </p:val>
                                        </p:tav>
                                      </p:tavLst>
                                    </p:anim>
                                    <p:anim calcmode="lin" valueType="num">
                                      <p:cBhvr>
                                        <p:cTn id="8" dur="500" fill="hold"/>
                                        <p:tgtEl>
                                          <p:spTgt spid="76804"/>
                                        </p:tgtEl>
                                        <p:attrNameLst>
                                          <p:attrName>ppt_y</p:attrName>
                                        </p:attrNameLst>
                                      </p:cBhvr>
                                      <p:tavLst>
                                        <p:tav tm="0">
                                          <p:val>
                                            <p:strVal val="#ppt_y"/>
                                          </p:val>
                                        </p:tav>
                                        <p:tav tm="100000">
                                          <p:val>
                                            <p:strVal val="#ppt_y"/>
                                          </p:val>
                                        </p:tav>
                                      </p:tavLst>
                                    </p:anim>
                                    <p:anim calcmode="lin" valueType="num">
                                      <p:cBhvr>
                                        <p:cTn id="9" dur="500" fill="hold"/>
                                        <p:tgtEl>
                                          <p:spTgt spid="76804"/>
                                        </p:tgtEl>
                                        <p:attrNameLst>
                                          <p:attrName>ppt_w</p:attrName>
                                        </p:attrNameLst>
                                      </p:cBhvr>
                                      <p:tavLst>
                                        <p:tav tm="0">
                                          <p:val>
                                            <p:fltVal val="0"/>
                                          </p:val>
                                        </p:tav>
                                        <p:tav tm="100000">
                                          <p:val>
                                            <p:strVal val="#ppt_w"/>
                                          </p:val>
                                        </p:tav>
                                      </p:tavLst>
                                    </p:anim>
                                    <p:anim calcmode="lin" valueType="num">
                                      <p:cBhvr>
                                        <p:cTn id="10" dur="500" fill="hold"/>
                                        <p:tgtEl>
                                          <p:spTgt spid="768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325"/>
            <a:ext cx="914400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5"/>
          <p:cNvSpPr txBox="1">
            <a:spLocks noChangeArrowheads="1"/>
          </p:cNvSpPr>
          <p:nvPr/>
        </p:nvSpPr>
        <p:spPr bwMode="auto">
          <a:xfrm>
            <a:off x="1447800" y="0"/>
            <a:ext cx="581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dirty="0">
                <a:latin typeface="Arial" charset="0"/>
                <a:hlinkClick r:id="rId3"/>
              </a:rPr>
              <a:t>http://aleph0.clarku.edu/~djoyce/mathhist</a:t>
            </a:r>
            <a:r>
              <a:rPr lang="pt-BR" dirty="0">
                <a:latin typeface="Arial" charset="0"/>
              </a:rPr>
              <a:t>/</a:t>
            </a:r>
          </a:p>
        </p:txBody>
      </p:sp>
    </p:spTree>
    <p:extLst>
      <p:ext uri="{BB962C8B-B14F-4D97-AF65-F5344CB8AC3E}">
        <p14:creationId xmlns:p14="http://schemas.microsoft.com/office/powerpoint/2010/main" val="1131844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ppt_w</p:attrName>
                                        </p:attrNameLst>
                                      </p:cBhvr>
                                      <p:tavLst>
                                        <p:tav tm="0">
                                          <p:val>
                                            <p:fltVal val="0"/>
                                          </p:val>
                                        </p:tav>
                                        <p:tav tm="100000">
                                          <p:val>
                                            <p:strVal val="#ppt_w"/>
                                          </p:val>
                                        </p:tav>
                                      </p:tavLst>
                                    </p:anim>
                                    <p:anim calcmode="lin" valueType="num">
                                      <p:cBhvr>
                                        <p:cTn id="8" dur="500" fill="hold"/>
                                        <p:tgtEl>
                                          <p:spTgt spid="77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mactu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25"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288925" y="650875"/>
            <a:ext cx="31400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A página mais completa (em inglês):</a:t>
            </a:r>
          </a:p>
          <a:p>
            <a:r>
              <a:rPr lang="pt-BR">
                <a:latin typeface="Arial" charset="0"/>
              </a:rPr>
              <a:t>O </a:t>
            </a:r>
            <a:r>
              <a:rPr lang="pt-BR" i="1">
                <a:latin typeface="Arial" charset="0"/>
              </a:rPr>
              <a:t>Arquivo MacTutor de História da Matemática</a:t>
            </a:r>
            <a:r>
              <a:rPr lang="pt-BR">
                <a:latin typeface="Arial" charset="0"/>
              </a:rPr>
              <a:t>.</a:t>
            </a:r>
          </a:p>
          <a:p>
            <a:r>
              <a:rPr lang="pt-BR">
                <a:latin typeface="Arial" charset="0"/>
              </a:rPr>
              <a:t>Criado e mantido pelos professores John J O`Connor e Edmund F. Robertson, da Universidade de St Andrews, na Escócia.</a:t>
            </a:r>
          </a:p>
          <a:p>
            <a:r>
              <a:rPr lang="pt-BR">
                <a:latin typeface="Arial" charset="0"/>
              </a:rPr>
              <a:t>Conteúdo em várias categorias.</a:t>
            </a:r>
          </a:p>
          <a:p>
            <a:r>
              <a:rPr lang="pt-BR"/>
              <a:t> </a:t>
            </a:r>
          </a:p>
        </p:txBody>
      </p:sp>
    </p:spTree>
    <p:extLst>
      <p:ext uri="{BB962C8B-B14F-4D97-AF65-F5344CB8AC3E}">
        <p14:creationId xmlns:p14="http://schemas.microsoft.com/office/powerpoint/2010/main" val="2594640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ppt_x</p:attrName>
                                        </p:attrNameLst>
                                      </p:cBhvr>
                                      <p:tavLst>
                                        <p:tav tm="0">
                                          <p:val>
                                            <p:strVal val="#ppt_x+#ppt_w/2"/>
                                          </p:val>
                                        </p:tav>
                                        <p:tav tm="100000">
                                          <p:val>
                                            <p:strVal val="#ppt_x"/>
                                          </p:val>
                                        </p:tav>
                                      </p:tavLst>
                                    </p:anim>
                                    <p:anim calcmode="lin" valueType="num">
                                      <p:cBhvr>
                                        <p:cTn id="8" dur="500" fill="hold"/>
                                        <p:tgtEl>
                                          <p:spTgt spid="88066"/>
                                        </p:tgtEl>
                                        <p:attrNameLst>
                                          <p:attrName>ppt_y</p:attrName>
                                        </p:attrNameLst>
                                      </p:cBhvr>
                                      <p:tavLst>
                                        <p:tav tm="0">
                                          <p:val>
                                            <p:strVal val="#ppt_y"/>
                                          </p:val>
                                        </p:tav>
                                        <p:tav tm="100000">
                                          <p:val>
                                            <p:strVal val="#ppt_y"/>
                                          </p:val>
                                        </p:tav>
                                      </p:tavLst>
                                    </p:anim>
                                    <p:anim calcmode="lin" valueType="num">
                                      <p:cBhvr>
                                        <p:cTn id="9" dur="500" fill="hold"/>
                                        <p:tgtEl>
                                          <p:spTgt spid="88066"/>
                                        </p:tgtEl>
                                        <p:attrNameLst>
                                          <p:attrName>ppt_w</p:attrName>
                                        </p:attrNameLst>
                                      </p:cBhvr>
                                      <p:tavLst>
                                        <p:tav tm="0">
                                          <p:val>
                                            <p:fltVal val="0"/>
                                          </p:val>
                                        </p:tav>
                                        <p:tav tm="100000">
                                          <p:val>
                                            <p:strVal val="#ppt_w"/>
                                          </p:val>
                                        </p:tav>
                                      </p:tavLst>
                                    </p:anim>
                                    <p:anim calcmode="lin" valueType="num">
                                      <p:cBhvr>
                                        <p:cTn id="10" dur="500" fill="hold"/>
                                        <p:tgtEl>
                                          <p:spTgt spid="8806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7">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8067">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8067">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8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mactutor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p:cNvSpPr txBox="1">
            <a:spLocks noChangeArrowheads="1"/>
          </p:cNvSpPr>
          <p:nvPr/>
        </p:nvSpPr>
        <p:spPr bwMode="auto">
          <a:xfrm>
            <a:off x="533400" y="304800"/>
            <a:ext cx="8096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hlinkClick r:id="rId3"/>
              </a:rPr>
              <a:t>http://www-history.mcs.st-andrews.ac.uk/history/index.html</a:t>
            </a:r>
            <a:endParaRPr lang="pt-BR"/>
          </a:p>
        </p:txBody>
      </p:sp>
      <p:sp>
        <p:nvSpPr>
          <p:cNvPr id="90116" name="Text Box 4"/>
          <p:cNvSpPr txBox="1">
            <a:spLocks noChangeArrowheads="1"/>
          </p:cNvSpPr>
          <p:nvPr/>
        </p:nvSpPr>
        <p:spPr bwMode="auto">
          <a:xfrm>
            <a:off x="304800" y="5730875"/>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Biografias, por assunto, linha do tempo, por local de nascimento ... </a:t>
            </a:r>
          </a:p>
        </p:txBody>
      </p:sp>
    </p:spTree>
    <p:extLst>
      <p:ext uri="{BB962C8B-B14F-4D97-AF65-F5344CB8AC3E}">
        <p14:creationId xmlns:p14="http://schemas.microsoft.com/office/powerpoint/2010/main" val="39555262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500" fill="hold"/>
                                        <p:tgtEl>
                                          <p:spTgt spid="90114"/>
                                        </p:tgtEl>
                                        <p:attrNameLst>
                                          <p:attrName>ppt_w</p:attrName>
                                        </p:attrNameLst>
                                      </p:cBhvr>
                                      <p:tavLst>
                                        <p:tav tm="0">
                                          <p:val>
                                            <p:fltVal val="0"/>
                                          </p:val>
                                        </p:tav>
                                        <p:tav tm="100000">
                                          <p:val>
                                            <p:strVal val="#ppt_w"/>
                                          </p:val>
                                        </p:tav>
                                      </p:tavLst>
                                    </p:anim>
                                    <p:anim calcmode="lin" valueType="num">
                                      <p:cBhvr>
                                        <p:cTn id="8" dur="500" fill="hold"/>
                                        <p:tgtEl>
                                          <p:spTgt spid="901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457200"/>
            <a:ext cx="822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solidFill>
                  <a:srgbClr val="FFFFFF"/>
                </a:solidFill>
                <a:latin typeface="Arial" charset="0"/>
              </a:rPr>
              <a:t>Euclides escreveu em uma única obra </a:t>
            </a:r>
          </a:p>
          <a:p>
            <a:pPr algn="ctr"/>
            <a:r>
              <a:rPr lang="pt-BR">
                <a:solidFill>
                  <a:srgbClr val="FFFFFF"/>
                </a:solidFill>
                <a:latin typeface="Arial" charset="0"/>
              </a:rPr>
              <a:t>toda a Matemática conhecida no ano 300 aC:</a:t>
            </a:r>
          </a:p>
          <a:p>
            <a:pPr algn="ctr"/>
            <a:r>
              <a:rPr lang="pt-BR" i="1">
                <a:solidFill>
                  <a:srgbClr val="FFFFFF"/>
                </a:solidFill>
                <a:latin typeface="Arial" charset="0"/>
              </a:rPr>
              <a:t>Os Elementos</a:t>
            </a:r>
            <a:r>
              <a:rPr lang="pt-BR">
                <a:solidFill>
                  <a:srgbClr val="FFFFFF"/>
                </a:solidFill>
                <a:latin typeface="Arial" charset="0"/>
              </a:rPr>
              <a:t>, em 13 volumes</a:t>
            </a:r>
            <a:r>
              <a:rPr lang="pt-BR"/>
              <a:t> </a:t>
            </a:r>
          </a:p>
        </p:txBody>
      </p:sp>
      <p:pic>
        <p:nvPicPr>
          <p:cNvPr id="22532" name="Picture 4" descr="Eucl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3971925" y="6172200"/>
            <a:ext cx="517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Euclides de Alexandria (325-265 aC)</a:t>
            </a:r>
          </a:p>
        </p:txBody>
      </p:sp>
      <p:sp>
        <p:nvSpPr>
          <p:cNvPr id="29701" name="Text Box 6"/>
          <p:cNvSpPr txBox="1">
            <a:spLocks noChangeArrowheads="1"/>
          </p:cNvSpPr>
          <p:nvPr/>
        </p:nvSpPr>
        <p:spPr bwMode="auto">
          <a:xfrm>
            <a:off x="609600" y="2805113"/>
            <a:ext cx="36576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sz="2200">
                <a:solidFill>
                  <a:srgbClr val="FFFFFF"/>
                </a:solidFill>
                <a:latin typeface="Arial" charset="0"/>
              </a:rPr>
              <a:t>A Biblioteca de Alexandria continha cerca de 750.000 volumes, com informação abundante sobre História da Matemática.</a:t>
            </a:r>
            <a:endParaRPr lang="pt-BR">
              <a:solidFill>
                <a:srgbClr val="FFFFFF"/>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slide(fromTop)">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5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fema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725" y="228600"/>
            <a:ext cx="46386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609600" y="1981200"/>
            <a:ext cx="2835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Possui um arquivo interessantes sobre mulheres da matemática</a:t>
            </a:r>
          </a:p>
        </p:txBody>
      </p:sp>
      <p:sp>
        <p:nvSpPr>
          <p:cNvPr id="91140" name="Text Box 4"/>
          <p:cNvSpPr txBox="1">
            <a:spLocks noChangeArrowheads="1"/>
          </p:cNvSpPr>
          <p:nvPr/>
        </p:nvSpPr>
        <p:spPr bwMode="auto">
          <a:xfrm>
            <a:off x="0" y="6170613"/>
            <a:ext cx="905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hlinkClick r:id="rId3"/>
              </a:rPr>
              <a:t>http://www-groups.dcs.st-and.ac.uk/~history/Indexes/Women.html</a:t>
            </a:r>
            <a:endParaRPr lang="pt-BR">
              <a:latin typeface="Arial" charset="0"/>
            </a:endParaRPr>
          </a:p>
        </p:txBody>
      </p:sp>
    </p:spTree>
    <p:extLst>
      <p:ext uri="{BB962C8B-B14F-4D97-AF65-F5344CB8AC3E}">
        <p14:creationId xmlns:p14="http://schemas.microsoft.com/office/powerpoint/2010/main" val="1320750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1+#ppt_w/2"/>
                                          </p:val>
                                        </p:tav>
                                        <p:tav tm="100000">
                                          <p:val>
                                            <p:strVal val="#ppt_x"/>
                                          </p:val>
                                        </p:tav>
                                      </p:tavLst>
                                    </p:anim>
                                    <p:anim calcmode="lin" valueType="num">
                                      <p:cBhvr additive="base">
                                        <p:cTn id="8" dur="500" fill="hold"/>
                                        <p:tgtEl>
                                          <p:spTgt spid="911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40"/>
                                        </p:tgtEl>
                                        <p:attrNameLst>
                                          <p:attrName>style.visibility</p:attrName>
                                        </p:attrNameLst>
                                      </p:cBhvr>
                                      <p:to>
                                        <p:strVal val="visible"/>
                                      </p:to>
                                    </p:set>
                                    <p:anim calcmode="lin" valueType="num">
                                      <p:cBhvr additive="base">
                                        <p:cTn id="13" dur="500" fill="hold"/>
                                        <p:tgtEl>
                                          <p:spTgt spid="91140"/>
                                        </p:tgtEl>
                                        <p:attrNameLst>
                                          <p:attrName>ppt_x</p:attrName>
                                        </p:attrNameLst>
                                      </p:cBhvr>
                                      <p:tavLst>
                                        <p:tav tm="0">
                                          <p:val>
                                            <p:strVal val="0-#ppt_w/2"/>
                                          </p:val>
                                        </p:tav>
                                        <p:tav tm="100000">
                                          <p:val>
                                            <p:strVal val="#ppt_x"/>
                                          </p:val>
                                        </p:tav>
                                      </p:tavLst>
                                    </p:anim>
                                    <p:anim calcmode="lin" valueType="num">
                                      <p:cBhvr additive="base">
                                        <p:cTn id="14" dur="500" fill="hold"/>
                                        <p:tgtEl>
                                          <p:spTgt spid="91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1600200"/>
            <a:ext cx="89154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a:latin typeface="Arial" charset="0"/>
              </a:rPr>
              <a:t>compõem vias alternativas para o acesso à História.</a:t>
            </a:r>
          </a:p>
          <a:p>
            <a:pPr algn="just"/>
            <a:r>
              <a:rPr lang="pt-BR">
                <a:latin typeface="Arial" charset="0"/>
              </a:rPr>
              <a:t> </a:t>
            </a:r>
          </a:p>
          <a:p>
            <a:pPr algn="just"/>
            <a:r>
              <a:rPr lang="pt-BR">
                <a:latin typeface="Arial" charset="0"/>
              </a:rPr>
              <a:t>Mesmo com as barreiras de ordem tecnológica e sócio-econômica, os novos meios podem servir para democratizar acesso ao conhecimento, e não o contrário.</a:t>
            </a:r>
          </a:p>
          <a:p>
            <a:pPr algn="just"/>
            <a:endParaRPr lang="pt-BR">
              <a:latin typeface="Arial" charset="0"/>
            </a:endParaRPr>
          </a:p>
          <a:p>
            <a:pPr algn="just"/>
            <a:r>
              <a:rPr lang="pt-BR">
                <a:latin typeface="Arial" charset="0"/>
              </a:rPr>
              <a:t>Esse mundo de informações ainda está em inglês, em sua maior parte.</a:t>
            </a:r>
          </a:p>
          <a:p>
            <a:pPr algn="just"/>
            <a:endParaRPr lang="pt-BR">
              <a:latin typeface="Arial" charset="0"/>
            </a:endParaRPr>
          </a:p>
          <a:p>
            <a:pPr algn="just"/>
            <a:r>
              <a:rPr lang="pt-BR">
                <a:latin typeface="Arial" charset="0"/>
              </a:rPr>
              <a:t>Mas a Internet tem a grande vantagem de ser ABERTA. Isto é, todos nós podemos participar, e criar as coisas de que necessitamos.</a:t>
            </a:r>
          </a:p>
        </p:txBody>
      </p:sp>
      <p:sp>
        <p:nvSpPr>
          <p:cNvPr id="68611" name="Text Box 3"/>
          <p:cNvSpPr txBox="1">
            <a:spLocks noChangeArrowheads="1"/>
          </p:cNvSpPr>
          <p:nvPr/>
        </p:nvSpPr>
        <p:spPr bwMode="auto">
          <a:xfrm>
            <a:off x="533400" y="152400"/>
            <a:ext cx="777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O acesso às múltiplas relações que o hipertexto permite</a:t>
            </a:r>
            <a:endParaRPr lang="pt-BR"/>
          </a:p>
        </p:txBody>
      </p:sp>
      <p:sp>
        <p:nvSpPr>
          <p:cNvPr id="89092" name="Text Box 4"/>
          <p:cNvSpPr txBox="1">
            <a:spLocks noChangeArrowheads="1"/>
          </p:cNvSpPr>
          <p:nvPr/>
        </p:nvSpPr>
        <p:spPr bwMode="auto">
          <a:xfrm>
            <a:off x="1981200" y="685800"/>
            <a:ext cx="5249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mapas, figuras, jogos, testes, </a:t>
            </a:r>
          </a:p>
          <a:p>
            <a:pPr algn="ctr"/>
            <a:r>
              <a:rPr lang="pt-BR">
                <a:latin typeface="Arial" charset="0"/>
              </a:rPr>
              <a:t>textos, som e imagem em movimento</a:t>
            </a:r>
          </a:p>
        </p:txBody>
      </p:sp>
    </p:spTree>
    <p:extLst>
      <p:ext uri="{BB962C8B-B14F-4D97-AF65-F5344CB8AC3E}">
        <p14:creationId xmlns:p14="http://schemas.microsoft.com/office/powerpoint/2010/main" val="33427659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0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909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909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909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9090">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90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autoUpdateAnimBg="0"/>
      <p:bldP spid="8909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609600" y="1676400"/>
            <a:ext cx="8016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1. AS FONTES DA HISTÓRIA DA MATEMÁTICA ANTIGA E MEDIEVAL</a:t>
            </a:r>
          </a:p>
        </p:txBody>
      </p:sp>
      <p:sp>
        <p:nvSpPr>
          <p:cNvPr id="8198" name="Text Box 6"/>
          <p:cNvSpPr txBox="1">
            <a:spLocks noChangeArrowheads="1"/>
          </p:cNvSpPr>
          <p:nvPr/>
        </p:nvSpPr>
        <p:spPr bwMode="auto">
          <a:xfrm>
            <a:off x="685800" y="2741613"/>
            <a:ext cx="688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2. OS LIVROS DE HISTÓRIA DA MATEMÁTICA</a:t>
            </a:r>
          </a:p>
        </p:txBody>
      </p:sp>
      <p:sp>
        <p:nvSpPr>
          <p:cNvPr id="8199" name="Text Box 7"/>
          <p:cNvSpPr txBox="1">
            <a:spLocks noChangeArrowheads="1"/>
          </p:cNvSpPr>
          <p:nvPr/>
        </p:nvSpPr>
        <p:spPr bwMode="auto">
          <a:xfrm>
            <a:off x="685800" y="3732213"/>
            <a:ext cx="677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3. HISTÓRIA DA MATEMÁTICA NA INTERNET</a:t>
            </a:r>
            <a:endParaRPr lang="pt-BR">
              <a:solidFill>
                <a:srgbClr val="800000"/>
              </a:solidFill>
              <a:latin typeface="Arial" charset="0"/>
            </a:endParaRPr>
          </a:p>
        </p:txBody>
      </p:sp>
      <p:sp>
        <p:nvSpPr>
          <p:cNvPr id="8200" name="Text Box 8"/>
          <p:cNvSpPr txBox="1">
            <a:spLocks noChangeArrowheads="1"/>
          </p:cNvSpPr>
          <p:nvPr/>
        </p:nvSpPr>
        <p:spPr bwMode="auto">
          <a:xfrm>
            <a:off x="685800" y="4570413"/>
            <a:ext cx="778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4. O USO DIDÁTICO DA HISTÓRIA DA MATEMÁTICA</a:t>
            </a:r>
            <a:endParaRPr lang="pt-BR">
              <a:solidFill>
                <a:srgbClr val="800000"/>
              </a:solidFill>
              <a:latin typeface="Arial" charset="0"/>
            </a:endParaRPr>
          </a:p>
        </p:txBody>
      </p:sp>
    </p:spTree>
    <p:extLst>
      <p:ext uri="{BB962C8B-B14F-4D97-AF65-F5344CB8AC3E}">
        <p14:creationId xmlns:p14="http://schemas.microsoft.com/office/powerpoint/2010/main" val="850522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0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autoUpdateAnimBg="0"/>
      <p:bldP spid="8198" grpId="0" build="p" autoUpdateAnimBg="0"/>
      <p:bldP spid="8199" grpId="0" build="p" autoUpdateAnimBg="0"/>
      <p:bldP spid="820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85800" y="533400"/>
            <a:ext cx="778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b="1">
                <a:solidFill>
                  <a:srgbClr val="800000"/>
                </a:solidFill>
                <a:latin typeface="Arial" charset="0"/>
              </a:rPr>
              <a:t>4. O USO DIDÁTICO DA HISTÓRIA DA MATEMÁTICA</a:t>
            </a:r>
            <a:endParaRPr lang="pt-BR">
              <a:solidFill>
                <a:srgbClr val="800000"/>
              </a:solidFill>
              <a:latin typeface="Arial" charset="0"/>
            </a:endParaRPr>
          </a:p>
        </p:txBody>
      </p:sp>
      <p:sp>
        <p:nvSpPr>
          <p:cNvPr id="86019" name="Text Box 3"/>
          <p:cNvSpPr txBox="1">
            <a:spLocks noChangeArrowheads="1"/>
          </p:cNvSpPr>
          <p:nvPr/>
        </p:nvSpPr>
        <p:spPr bwMode="auto">
          <a:xfrm>
            <a:off x="381000" y="1143000"/>
            <a:ext cx="4191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 caminho pedagógico que defendemos:</a:t>
            </a:r>
          </a:p>
          <a:p>
            <a:pPr algn="ctr"/>
            <a:r>
              <a:rPr lang="pt-BR">
                <a:latin typeface="Arial" charset="0"/>
              </a:rPr>
              <a:t>a consideração da Matemática em sua fase de construção científica, e não da Matemática pronta e sistematizada. </a:t>
            </a:r>
            <a:endParaRPr lang="pt-BR"/>
          </a:p>
        </p:txBody>
      </p:sp>
      <p:pic>
        <p:nvPicPr>
          <p:cNvPr id="86020" name="Picture 4" descr="quadran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6800"/>
            <a:ext cx="3986213"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5"/>
          <p:cNvSpPr txBox="1">
            <a:spLocks noChangeArrowheads="1"/>
          </p:cNvSpPr>
          <p:nvPr/>
        </p:nvSpPr>
        <p:spPr bwMode="auto">
          <a:xfrm>
            <a:off x="288925" y="4343400"/>
            <a:ext cx="87788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 estudo da História da Matemática é </a:t>
            </a:r>
          </a:p>
          <a:p>
            <a:pPr algn="ctr"/>
            <a:r>
              <a:rPr lang="pt-BR">
                <a:latin typeface="Arial" charset="0"/>
              </a:rPr>
              <a:t>a grande fonte para a apreensão da ordem lógica que revela a Matemática enquanto Ciência em construção. </a:t>
            </a:r>
          </a:p>
          <a:p>
            <a:pPr algn="ctr"/>
            <a:r>
              <a:rPr lang="pt-BR">
                <a:latin typeface="Arial" charset="0"/>
              </a:rPr>
              <a:t>Exemplo: ensinar trigonometria pelas aplicações que fizeram com que surgisse, a necessidade do cálculo de distâncias inacessíveis.</a:t>
            </a:r>
          </a:p>
        </p:txBody>
      </p:sp>
    </p:spTree>
    <p:extLst>
      <p:ext uri="{BB962C8B-B14F-4D97-AF65-F5344CB8AC3E}">
        <p14:creationId xmlns:p14="http://schemas.microsoft.com/office/powerpoint/2010/main" val="3647670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nodeType="clickEffect">
                                  <p:stCondLst>
                                    <p:cond delay="0"/>
                                  </p:stCondLst>
                                  <p:childTnLst>
                                    <p:set>
                                      <p:cBhvr>
                                        <p:cTn id="14" dur="1" fill="hold">
                                          <p:stCondLst>
                                            <p:cond delay="0"/>
                                          </p:stCondLst>
                                        </p:cTn>
                                        <p:tgtEl>
                                          <p:spTgt spid="86020"/>
                                        </p:tgtEl>
                                        <p:attrNameLst>
                                          <p:attrName>style.visibility</p:attrName>
                                        </p:attrNameLst>
                                      </p:cBhvr>
                                      <p:to>
                                        <p:strVal val="visible"/>
                                      </p:to>
                                    </p:set>
                                    <p:anim calcmode="lin" valueType="num">
                                      <p:cBhvr>
                                        <p:cTn id="15" dur="5000" fill="hold"/>
                                        <p:tgtEl>
                                          <p:spTgt spid="86020"/>
                                        </p:tgtEl>
                                        <p:attrNameLst>
                                          <p:attrName>ppt_w</p:attrName>
                                        </p:attrNameLst>
                                      </p:cBhvr>
                                      <p:tavLst>
                                        <p:tav tm="0" fmla="#ppt_w*sin(2.5*pi*$)">
                                          <p:val>
                                            <p:fltVal val="0"/>
                                          </p:val>
                                        </p:tav>
                                        <p:tav tm="100000">
                                          <p:val>
                                            <p:fltVal val="1"/>
                                          </p:val>
                                        </p:tav>
                                      </p:tavLst>
                                    </p:anim>
                                    <p:anim calcmode="lin" valueType="num">
                                      <p:cBhvr>
                                        <p:cTn id="16" dur="5000" fill="hold"/>
                                        <p:tgtEl>
                                          <p:spTgt spid="8602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6021">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6021">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60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P spid="8602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304800" y="457200"/>
            <a:ext cx="2667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Chamamos essa abordagem de </a:t>
            </a:r>
            <a:r>
              <a:rPr lang="pt-BR" i="1">
                <a:latin typeface="Arial" charset="0"/>
              </a:rPr>
              <a:t>Arte de Contar</a:t>
            </a:r>
            <a:r>
              <a:rPr lang="pt-BR">
                <a:latin typeface="Arial" charset="0"/>
              </a:rPr>
              <a:t>, </a:t>
            </a:r>
          </a:p>
          <a:p>
            <a:pPr algn="ctr"/>
            <a:r>
              <a:rPr lang="pt-BR">
                <a:latin typeface="Arial" charset="0"/>
              </a:rPr>
              <a:t>pois </a:t>
            </a:r>
            <a:r>
              <a:rPr lang="pt-BR" i="1">
                <a:latin typeface="Arial" charset="0"/>
              </a:rPr>
              <a:t>contar</a:t>
            </a:r>
            <a:r>
              <a:rPr lang="pt-BR">
                <a:latin typeface="Arial" charset="0"/>
              </a:rPr>
              <a:t> em diversas línguas se aplica tanto a contar histórias quanto a contar objetos. </a:t>
            </a:r>
          </a:p>
        </p:txBody>
      </p:sp>
      <p:pic>
        <p:nvPicPr>
          <p:cNvPr id="79878" name="Picture 6" descr="shadow and mirr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33400"/>
            <a:ext cx="57150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1" name="Text Box 9"/>
          <p:cNvSpPr txBox="1">
            <a:spLocks noChangeArrowheads="1"/>
          </p:cNvSpPr>
          <p:nvPr/>
        </p:nvSpPr>
        <p:spPr bwMode="auto">
          <a:xfrm>
            <a:off x="304800" y="4572000"/>
            <a:ext cx="853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Mas não é necessário </a:t>
            </a:r>
            <a:r>
              <a:rPr lang="pt-BR" i="1">
                <a:latin typeface="Arial" charset="0"/>
              </a:rPr>
              <a:t>contar</a:t>
            </a:r>
            <a:r>
              <a:rPr lang="pt-BR">
                <a:latin typeface="Arial" charset="0"/>
              </a:rPr>
              <a:t> a história propriamente dita de um assunto. </a:t>
            </a:r>
          </a:p>
          <a:p>
            <a:pPr algn="ctr"/>
            <a:r>
              <a:rPr lang="pt-BR">
                <a:latin typeface="Arial" charset="0"/>
              </a:rPr>
              <a:t>Há professores de Matemática que gostam de História, outros não. </a:t>
            </a:r>
          </a:p>
        </p:txBody>
      </p:sp>
    </p:spTree>
    <p:extLst>
      <p:ext uri="{BB962C8B-B14F-4D97-AF65-F5344CB8AC3E}">
        <p14:creationId xmlns:p14="http://schemas.microsoft.com/office/powerpoint/2010/main" val="1318144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9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79878"/>
                                        </p:tgtEl>
                                        <p:attrNameLst>
                                          <p:attrName>style.visibility</p:attrName>
                                        </p:attrNameLst>
                                      </p:cBhvr>
                                      <p:to>
                                        <p:strVal val="visible"/>
                                      </p:to>
                                    </p:set>
                                    <p:animEffect transition="in" filter="wipe(right)">
                                      <p:cBhvr>
                                        <p:cTn id="15" dur="500"/>
                                        <p:tgtEl>
                                          <p:spTgt spid="798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9881"/>
                                        </p:tgtEl>
                                        <p:attrNameLst>
                                          <p:attrName>style.visibility</p:attrName>
                                        </p:attrNameLst>
                                      </p:cBhvr>
                                      <p:to>
                                        <p:strVal val="visible"/>
                                      </p:to>
                                    </p:set>
                                    <p:anim calcmode="lin" valueType="num">
                                      <p:cBhvr additive="base">
                                        <p:cTn id="20" dur="500" fill="hold"/>
                                        <p:tgtEl>
                                          <p:spTgt spid="79881"/>
                                        </p:tgtEl>
                                        <p:attrNameLst>
                                          <p:attrName>ppt_x</p:attrName>
                                        </p:attrNameLst>
                                      </p:cBhvr>
                                      <p:tavLst>
                                        <p:tav tm="0">
                                          <p:val>
                                            <p:strVal val="0-#ppt_w/2"/>
                                          </p:val>
                                        </p:tav>
                                        <p:tav tm="100000">
                                          <p:val>
                                            <p:strVal val="#ppt_x"/>
                                          </p:val>
                                        </p:tav>
                                      </p:tavLst>
                                    </p:anim>
                                    <p:anim calcmode="lin" valueType="num">
                                      <p:cBhvr additive="base">
                                        <p:cTn id="21" dur="500" fill="hold"/>
                                        <p:tgtEl>
                                          <p:spTgt spid="798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P spid="79881"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457200" y="1066800"/>
            <a:ext cx="35814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Para quem tem gosto em ilustrar as aulas de Matemática com histórias que divirtam, como uma abordagem em ritmo de aventura da História, recomendamos</a:t>
            </a:r>
          </a:p>
          <a:p>
            <a:r>
              <a:rPr lang="pt-BR">
                <a:solidFill>
                  <a:srgbClr val="FFFFFF"/>
                </a:solidFill>
                <a:latin typeface="Arial" charset="0"/>
              </a:rPr>
              <a:t> </a:t>
            </a:r>
            <a:r>
              <a:rPr lang="pt-BR" i="1">
                <a:solidFill>
                  <a:srgbClr val="FFFFFF"/>
                </a:solidFill>
                <a:latin typeface="Arial" charset="0"/>
              </a:rPr>
              <a:t>Deuses, Túmulos e Sábios - As grandes descobertas da arqueologia, </a:t>
            </a:r>
          </a:p>
          <a:p>
            <a:r>
              <a:rPr lang="pt-BR">
                <a:solidFill>
                  <a:srgbClr val="FFFFFF"/>
                </a:solidFill>
                <a:latin typeface="Arial" charset="0"/>
              </a:rPr>
              <a:t>um clássico de 1949.</a:t>
            </a:r>
            <a:endParaRPr lang="pt-BR" i="1">
              <a:solidFill>
                <a:srgbClr val="FFFFFF"/>
              </a:solidFill>
              <a:latin typeface="Arial" charset="0"/>
            </a:endParaRPr>
          </a:p>
          <a:p>
            <a:r>
              <a:rPr lang="pt-BR">
                <a:solidFill>
                  <a:srgbClr val="FFFFFF"/>
                </a:solidFill>
                <a:latin typeface="Arial" charset="0"/>
              </a:rPr>
              <a:t> </a:t>
            </a:r>
          </a:p>
          <a:p>
            <a:r>
              <a:rPr lang="pt-BR">
                <a:solidFill>
                  <a:srgbClr val="FFFFFF"/>
                </a:solidFill>
                <a:latin typeface="Arial" charset="0"/>
              </a:rPr>
              <a:t> </a:t>
            </a:r>
          </a:p>
        </p:txBody>
      </p:sp>
      <p:pic>
        <p:nvPicPr>
          <p:cNvPr id="78855" name="Picture 7" descr="ce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13" y="381000"/>
            <a:ext cx="4321175"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863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78855"/>
                                        </p:tgtEl>
                                        <p:attrNameLst>
                                          <p:attrName>style.visibility</p:attrName>
                                        </p:attrNameLst>
                                      </p:cBhvr>
                                      <p:to>
                                        <p:strVal val="visible"/>
                                      </p:to>
                                    </p:set>
                                    <p:anim calcmode="lin" valueType="num">
                                      <p:cBhvr>
                                        <p:cTn id="7" dur="1000" fill="hold"/>
                                        <p:tgtEl>
                                          <p:spTgt spid="78855"/>
                                        </p:tgtEl>
                                        <p:attrNameLst>
                                          <p:attrName>ppt_w</p:attrName>
                                        </p:attrNameLst>
                                      </p:cBhvr>
                                      <p:tavLst>
                                        <p:tav tm="0">
                                          <p:val>
                                            <p:fltVal val="0"/>
                                          </p:val>
                                        </p:tav>
                                        <p:tav tm="100000">
                                          <p:val>
                                            <p:strVal val="#ppt_w"/>
                                          </p:val>
                                        </p:tav>
                                      </p:tavLst>
                                    </p:anim>
                                    <p:anim calcmode="lin" valueType="num">
                                      <p:cBhvr>
                                        <p:cTn id="8" dur="1000" fill="hold"/>
                                        <p:tgtEl>
                                          <p:spTgt spid="78855"/>
                                        </p:tgtEl>
                                        <p:attrNameLst>
                                          <p:attrName>ppt_h</p:attrName>
                                        </p:attrNameLst>
                                      </p:cBhvr>
                                      <p:tavLst>
                                        <p:tav tm="0">
                                          <p:val>
                                            <p:fltVal val="0"/>
                                          </p:val>
                                        </p:tav>
                                        <p:tav tm="100000">
                                          <p:val>
                                            <p:strVal val="#ppt_h"/>
                                          </p:val>
                                        </p:tav>
                                      </p:tavLst>
                                    </p:anim>
                                    <p:anim calcmode="lin" valueType="num">
                                      <p:cBhvr>
                                        <p:cTn id="9" dur="1000" fill="hold"/>
                                        <p:tgtEl>
                                          <p:spTgt spid="788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88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8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8851">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4876800" y="1524000"/>
            <a:ext cx="4038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atin typeface="Arial" charset="0"/>
            </a:endParaRPr>
          </a:p>
          <a:p>
            <a:r>
              <a:rPr lang="pt-BR">
                <a:solidFill>
                  <a:srgbClr val="FFFFFF"/>
                </a:solidFill>
                <a:latin typeface="Arial" charset="0"/>
              </a:rPr>
              <a:t>Para quem gosta da história das escritas antigas, recomendamos </a:t>
            </a:r>
          </a:p>
          <a:p>
            <a:r>
              <a:rPr lang="pt-BR" i="1">
                <a:solidFill>
                  <a:srgbClr val="FFFFFF"/>
                </a:solidFill>
                <a:latin typeface="Arial" charset="0"/>
              </a:rPr>
              <a:t>Lendo o Passado, </a:t>
            </a:r>
            <a:endParaRPr lang="pt-BR">
              <a:solidFill>
                <a:srgbClr val="FFFFFF"/>
              </a:solidFill>
              <a:latin typeface="Arial" charset="0"/>
            </a:endParaRPr>
          </a:p>
          <a:p>
            <a:r>
              <a:rPr lang="pt-BR">
                <a:solidFill>
                  <a:srgbClr val="FFFFFF"/>
                </a:solidFill>
                <a:latin typeface="Arial" charset="0"/>
              </a:rPr>
              <a:t>uma</a:t>
            </a:r>
            <a:r>
              <a:rPr lang="pt-BR" i="1">
                <a:solidFill>
                  <a:srgbClr val="FFFFFF"/>
                </a:solidFill>
                <a:latin typeface="Arial" charset="0"/>
              </a:rPr>
              <a:t> </a:t>
            </a:r>
            <a:r>
              <a:rPr lang="pt-BR">
                <a:solidFill>
                  <a:srgbClr val="FFFFFF"/>
                </a:solidFill>
                <a:latin typeface="Arial" charset="0"/>
              </a:rPr>
              <a:t>obra completíssima e detalhada de 1990.</a:t>
            </a:r>
            <a:endParaRPr lang="pt-BR">
              <a:solidFill>
                <a:srgbClr val="FFFFFF"/>
              </a:solidFill>
            </a:endParaRPr>
          </a:p>
        </p:txBody>
      </p:sp>
      <p:pic>
        <p:nvPicPr>
          <p:cNvPr id="87044" name="Picture 4" descr="lendo o pass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4000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453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p:cTn id="7" dur="1000" fill="hold"/>
                                        <p:tgtEl>
                                          <p:spTgt spid="87044"/>
                                        </p:tgtEl>
                                        <p:attrNameLst>
                                          <p:attrName>ppt_w</p:attrName>
                                        </p:attrNameLst>
                                      </p:cBhvr>
                                      <p:tavLst>
                                        <p:tav tm="0">
                                          <p:val>
                                            <p:fltVal val="0"/>
                                          </p:val>
                                        </p:tav>
                                        <p:tav tm="100000">
                                          <p:val>
                                            <p:strVal val="#ppt_w"/>
                                          </p:val>
                                        </p:tav>
                                      </p:tavLst>
                                    </p:anim>
                                    <p:anim calcmode="lin" valueType="num">
                                      <p:cBhvr>
                                        <p:cTn id="8" dur="1000" fill="hold"/>
                                        <p:tgtEl>
                                          <p:spTgt spid="87044"/>
                                        </p:tgtEl>
                                        <p:attrNameLst>
                                          <p:attrName>ppt_h</p:attrName>
                                        </p:attrNameLst>
                                      </p:cBhvr>
                                      <p:tavLst>
                                        <p:tav tm="0">
                                          <p:val>
                                            <p:fltVal val="0"/>
                                          </p:val>
                                        </p:tav>
                                        <p:tav tm="100000">
                                          <p:val>
                                            <p:strVal val="#ppt_h"/>
                                          </p:val>
                                        </p:tav>
                                      </p:tavLst>
                                    </p:anim>
                                    <p:anim calcmode="lin" valueType="num">
                                      <p:cBhvr>
                                        <p:cTn id="9" dur="1000" fill="hold"/>
                                        <p:tgtEl>
                                          <p:spTgt spid="870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0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4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0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8600" y="685800"/>
            <a:ext cx="4038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A abordagem mais profunda que descrevemos, está presente em atuais propostas de ensino. Inicialmente no campo das Universidades, com a consolidação da Educação Matemática a abordagem histórica transcendeu o meio acadêmico estrito e passou para os textos dos livros didáticos que surgiram nos meados da década de 90. </a:t>
            </a:r>
          </a:p>
        </p:txBody>
      </p:sp>
      <p:sp>
        <p:nvSpPr>
          <p:cNvPr id="82947" name="Text Box 3"/>
          <p:cNvSpPr txBox="1">
            <a:spLocks noChangeArrowheads="1"/>
          </p:cNvSpPr>
          <p:nvPr/>
        </p:nvSpPr>
        <p:spPr bwMode="auto">
          <a:xfrm>
            <a:off x="4724400" y="609600"/>
            <a:ext cx="390207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atin typeface="Arial" charset="0"/>
              </a:rPr>
              <a:t>O uso da História oficializou-se nas propostas nacionais, sendo relacionada como uma das competências a ser trabalhada no Ensino Médio, tendo em vista que saber relacionar etapas da História da Matemática com a evolução da humanidade faz parte da contextualização sócio-cultural do conhecimento matemático (PCNs). </a:t>
            </a:r>
          </a:p>
          <a:p>
            <a:pPr lvl="1"/>
            <a:r>
              <a:rPr lang="pt-BR">
                <a:latin typeface="Arial" charset="0"/>
              </a:rPr>
              <a:t> </a:t>
            </a:r>
          </a:p>
        </p:txBody>
      </p:sp>
    </p:spTree>
    <p:extLst>
      <p:ext uri="{BB962C8B-B14F-4D97-AF65-F5344CB8AC3E}">
        <p14:creationId xmlns:p14="http://schemas.microsoft.com/office/powerpoint/2010/main" val="2523098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additive="base">
                                        <p:cTn id="7" dur="500" fill="hold"/>
                                        <p:tgtEl>
                                          <p:spTgt spid="8294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9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additive="base">
                                        <p:cTn id="13"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 calcmode="lin" valueType="num">
                                      <p:cBhvr additive="base">
                                        <p:cTn id="17"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p:bldP spid="8294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304800" y="304800"/>
            <a:ext cx="8474075"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Mas tudo pode não passar de um modismo.</a:t>
            </a:r>
          </a:p>
          <a:p>
            <a:pPr algn="ctr"/>
            <a:r>
              <a:rPr lang="pt-BR">
                <a:latin typeface="Arial" charset="0"/>
              </a:rPr>
              <a:t>Uma lição da História da Matemática, destacada por Boyer, pode servir-nos para reflexão:</a:t>
            </a:r>
          </a:p>
          <a:p>
            <a:pPr algn="ctr"/>
            <a:endParaRPr lang="pt-BR">
              <a:latin typeface="Arial" charset="0"/>
            </a:endParaRPr>
          </a:p>
          <a:p>
            <a:pPr lvl="1" algn="ctr"/>
            <a:r>
              <a:rPr lang="pt-BR" i="1">
                <a:latin typeface="Arial" charset="0"/>
              </a:rPr>
              <a:t>Toda era se inclina a pensar em si mesma como sendo de revolução - um período de tremendas modificações.</a:t>
            </a:r>
          </a:p>
          <a:p>
            <a:pPr lvl="1" algn="ctr"/>
            <a:r>
              <a:rPr lang="pt-BR" i="1" baseline="30000">
                <a:latin typeface="Arial" charset="0"/>
              </a:rPr>
              <a:t> </a:t>
            </a:r>
            <a:r>
              <a:rPr lang="pt-BR">
                <a:latin typeface="Arial" charset="0"/>
              </a:rPr>
              <a:t> </a:t>
            </a:r>
          </a:p>
          <a:p>
            <a:pPr algn="ctr"/>
            <a:r>
              <a:rPr lang="pt-BR">
                <a:latin typeface="Arial" charset="0"/>
              </a:rPr>
              <a:t>É preciso valorizar o que é clássico, </a:t>
            </a:r>
          </a:p>
          <a:p>
            <a:pPr algn="ctr"/>
            <a:r>
              <a:rPr lang="pt-BR">
                <a:latin typeface="Arial" charset="0"/>
              </a:rPr>
              <a:t>o que dura para sempre,</a:t>
            </a:r>
          </a:p>
          <a:p>
            <a:pPr algn="ctr"/>
            <a:r>
              <a:rPr lang="pt-BR">
                <a:latin typeface="Arial" charset="0"/>
              </a:rPr>
              <a:t>a lógica da construção, </a:t>
            </a:r>
          </a:p>
          <a:p>
            <a:pPr algn="ctr"/>
            <a:r>
              <a:rPr lang="pt-BR">
                <a:latin typeface="Arial" charset="0"/>
              </a:rPr>
              <a:t>que é análoga na diversidade de </a:t>
            </a:r>
          </a:p>
          <a:p>
            <a:pPr algn="ctr"/>
            <a:r>
              <a:rPr lang="pt-BR">
                <a:latin typeface="Arial" charset="0"/>
              </a:rPr>
              <a:t>civilizações, </a:t>
            </a:r>
          </a:p>
          <a:p>
            <a:pPr algn="ctr"/>
            <a:r>
              <a:rPr lang="pt-BR">
                <a:latin typeface="Arial" charset="0"/>
              </a:rPr>
              <a:t>culturas</a:t>
            </a:r>
          </a:p>
          <a:p>
            <a:pPr algn="ctr"/>
            <a:r>
              <a:rPr lang="pt-BR">
                <a:latin typeface="Arial" charset="0"/>
              </a:rPr>
              <a:t>e línguas </a:t>
            </a:r>
          </a:p>
          <a:p>
            <a:pPr algn="ctr"/>
            <a:r>
              <a:rPr lang="pt-BR">
                <a:latin typeface="Arial" charset="0"/>
              </a:rPr>
              <a:t>que contribuíram para essa enorme criação, </a:t>
            </a:r>
          </a:p>
          <a:p>
            <a:pPr algn="ctr"/>
            <a:r>
              <a:rPr lang="pt-BR">
                <a:latin typeface="Arial" charset="0"/>
              </a:rPr>
              <a:t>a Matemática.</a:t>
            </a:r>
          </a:p>
        </p:txBody>
      </p:sp>
    </p:spTree>
    <p:extLst>
      <p:ext uri="{BB962C8B-B14F-4D97-AF65-F5344CB8AC3E}">
        <p14:creationId xmlns:p14="http://schemas.microsoft.com/office/powerpoint/2010/main" val="11056187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39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39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9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9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397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3971">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3971">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3971">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3971">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3971">
                                            <p:txEl>
                                              <p:pRg st="12" end="12"/>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839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455613"/>
            <a:ext cx="830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A matemática de Alexandria produziu o maior matemático de todos os tempos, que estudou com os discípulos de Euclides.</a:t>
            </a:r>
            <a:endParaRPr lang="pt-BR"/>
          </a:p>
        </p:txBody>
      </p:sp>
      <p:pic>
        <p:nvPicPr>
          <p:cNvPr id="65542" name="Picture 6" descr="Archime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1844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p:cTn id="7" dur="1000" fill="hold"/>
                                        <p:tgtEl>
                                          <p:spTgt spid="65542"/>
                                        </p:tgtEl>
                                        <p:attrNameLst>
                                          <p:attrName>ppt_w</p:attrName>
                                        </p:attrNameLst>
                                      </p:cBhvr>
                                      <p:tavLst>
                                        <p:tav tm="0">
                                          <p:val>
                                            <p:fltVal val="0"/>
                                          </p:val>
                                        </p:tav>
                                        <p:tav tm="100000">
                                          <p:val>
                                            <p:strVal val="#ppt_w"/>
                                          </p:val>
                                        </p:tav>
                                      </p:tavLst>
                                    </p:anim>
                                    <p:anim calcmode="lin" valueType="num">
                                      <p:cBhvr>
                                        <p:cTn id="8" dur="1000" fill="hold"/>
                                        <p:tgtEl>
                                          <p:spTgt spid="65542"/>
                                        </p:tgtEl>
                                        <p:attrNameLst>
                                          <p:attrName>ppt_h</p:attrName>
                                        </p:attrNameLst>
                                      </p:cBhvr>
                                      <p:tavLst>
                                        <p:tav tm="0">
                                          <p:val>
                                            <p:fltVal val="0"/>
                                          </p:val>
                                        </p:tav>
                                        <p:tav tm="100000">
                                          <p:val>
                                            <p:strVal val="#ppt_h"/>
                                          </p:val>
                                        </p:tav>
                                      </p:tavLst>
                                    </p:anim>
                                    <p:anim calcmode="lin" valueType="num">
                                      <p:cBhvr>
                                        <p:cTn id="9" dur="1000" fill="hold"/>
                                        <p:tgtEl>
                                          <p:spTgt spid="655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55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1027"/>
          <p:cNvSpPr txBox="1">
            <a:spLocks noChangeArrowheads="1"/>
          </p:cNvSpPr>
          <p:nvPr/>
        </p:nvSpPr>
        <p:spPr bwMode="auto">
          <a:xfrm>
            <a:off x="2133600" y="6019800"/>
            <a:ext cx="539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solidFill>
                  <a:srgbClr val="FFFFFF"/>
                </a:solidFill>
                <a:latin typeface="Arial" charset="0"/>
              </a:rPr>
              <a:t>Arquimedes de Siracusa (287-212 aC)</a:t>
            </a:r>
          </a:p>
        </p:txBody>
      </p:sp>
      <p:pic>
        <p:nvPicPr>
          <p:cNvPr id="67590" name="Picture 1030" descr="Archimedes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609600"/>
            <a:ext cx="45720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031" descr="Archimedes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90600"/>
            <a:ext cx="3403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7590"/>
                                        </p:tgtEl>
                                        <p:attrNameLst>
                                          <p:attrName>style.visibility</p:attrName>
                                        </p:attrNameLst>
                                      </p:cBhvr>
                                      <p:to>
                                        <p:strVal val="visible"/>
                                      </p:to>
                                    </p:set>
                                    <p:anim calcmode="lin" valueType="num">
                                      <p:cBhvr additive="base">
                                        <p:cTn id="7" dur="500" fill="hold"/>
                                        <p:tgtEl>
                                          <p:spTgt spid="67590"/>
                                        </p:tgtEl>
                                        <p:attrNameLst>
                                          <p:attrName>ppt_x</p:attrName>
                                        </p:attrNameLst>
                                      </p:cBhvr>
                                      <p:tavLst>
                                        <p:tav tm="0">
                                          <p:val>
                                            <p:strVal val="1+#ppt_w/2"/>
                                          </p:val>
                                        </p:tav>
                                        <p:tav tm="100000">
                                          <p:val>
                                            <p:strVal val="#ppt_x"/>
                                          </p:val>
                                        </p:tav>
                                      </p:tavLst>
                                    </p:anim>
                                    <p:anim calcmode="lin" valueType="num">
                                      <p:cBhvr additive="base">
                                        <p:cTn id="8" dur="500" fill="hold"/>
                                        <p:tgtEl>
                                          <p:spTgt spid="675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758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67591"/>
                                        </p:tgtEl>
                                        <p:attrNameLst>
                                          <p:attrName>style.visibility</p:attrName>
                                        </p:attrNameLst>
                                      </p:cBhvr>
                                      <p:to>
                                        <p:strVal val="visible"/>
                                      </p:to>
                                    </p:set>
                                    <p:anim calcmode="lin" valueType="num">
                                      <p:cBhvr additive="base">
                                        <p:cTn id="17" dur="500" fill="hold"/>
                                        <p:tgtEl>
                                          <p:spTgt spid="67591"/>
                                        </p:tgtEl>
                                        <p:attrNameLst>
                                          <p:attrName>ppt_x</p:attrName>
                                        </p:attrNameLst>
                                      </p:cBhvr>
                                      <p:tavLst>
                                        <p:tav tm="0">
                                          <p:val>
                                            <p:strVal val="0-#ppt_w/2"/>
                                          </p:val>
                                        </p:tav>
                                        <p:tav tm="100000">
                                          <p:val>
                                            <p:strVal val="#ppt_x"/>
                                          </p:val>
                                        </p:tav>
                                      </p:tavLst>
                                    </p:anim>
                                    <p:anim calcmode="lin" valueType="num">
                                      <p:cBhvr additive="base">
                                        <p:cTn id="18" dur="500" fill="hold"/>
                                        <p:tgtEl>
                                          <p:spTgt spid="675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562600" y="0"/>
            <a:ext cx="35814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sz="2200">
                <a:latin typeface="Arial" charset="0"/>
              </a:rPr>
              <a:t>A Biblioteca de Alexandria sofreu dois principais incêndios:</a:t>
            </a:r>
          </a:p>
          <a:p>
            <a:pPr algn="just"/>
            <a:endParaRPr lang="pt-BR" sz="2200">
              <a:latin typeface="Arial" charset="0"/>
            </a:endParaRPr>
          </a:p>
          <a:p>
            <a:pPr algn="just">
              <a:buFontTx/>
              <a:buChar char="•"/>
            </a:pPr>
            <a:r>
              <a:rPr lang="pt-BR" sz="2200">
                <a:latin typeface="Arial" charset="0"/>
              </a:rPr>
              <a:t> no ano 47 aC, provocado por Júlio César em perseguição a Pompeu que se refugiara em Alexandria;</a:t>
            </a:r>
          </a:p>
          <a:p>
            <a:pPr algn="just">
              <a:buFontTx/>
              <a:buChar char="•"/>
            </a:pPr>
            <a:r>
              <a:rPr lang="pt-BR" sz="2200">
                <a:latin typeface="Arial" charset="0"/>
              </a:rPr>
              <a:t> em 641 dC, decretada pelo Califa Omar, sucessor de Maomé no comando dos árabes. </a:t>
            </a:r>
          </a:p>
          <a:p>
            <a:pPr algn="just">
              <a:buFontTx/>
              <a:buChar char="•"/>
            </a:pPr>
            <a:endParaRPr lang="pt-BR" sz="2200">
              <a:latin typeface="Arial" charset="0"/>
            </a:endParaRPr>
          </a:p>
          <a:p>
            <a:pPr algn="just"/>
            <a:r>
              <a:rPr lang="pt-BR" sz="2200">
                <a:latin typeface="Arial" charset="0"/>
              </a:rPr>
              <a:t>Pouco sobrou para contar a valiosa História da Matemática. </a:t>
            </a:r>
          </a:p>
        </p:txBody>
      </p:sp>
      <p:pic>
        <p:nvPicPr>
          <p:cNvPr id="25604" name="Picture 4" descr="elemen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49888"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943600" y="5791200"/>
            <a:ext cx="2774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1800">
                <a:latin typeface="Arial" charset="0"/>
              </a:rPr>
              <a:t>Manuscrito em latim de </a:t>
            </a:r>
            <a:r>
              <a:rPr lang="pt-BR" sz="1800" i="1">
                <a:latin typeface="Arial" charset="0"/>
              </a:rPr>
              <a:t>Os Elementos</a:t>
            </a:r>
            <a:r>
              <a:rPr lang="pt-BR" sz="1800">
                <a:latin typeface="Arial" charset="0"/>
              </a:rPr>
              <a:t> de Euclides</a:t>
            </a:r>
            <a:endParaRPr lang="pt-B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additive="base">
                                        <p:cTn id="13" dur="500" fill="hold"/>
                                        <p:tgtEl>
                                          <p:spTgt spid="25606"/>
                                        </p:tgtEl>
                                        <p:attrNameLst>
                                          <p:attrName>ppt_x</p:attrName>
                                        </p:attrNameLst>
                                      </p:cBhvr>
                                      <p:tavLst>
                                        <p:tav tm="0">
                                          <p:val>
                                            <p:strVal val="0-#ppt_w/2"/>
                                          </p:val>
                                        </p:tav>
                                        <p:tav tm="100000">
                                          <p:val>
                                            <p:strVal val="#ppt_x"/>
                                          </p:val>
                                        </p:tav>
                                      </p:tavLst>
                                    </p:anim>
                                    <p:anim calcmode="lin" valueType="num">
                                      <p:cBhvr additive="base">
                                        <p:cTn id="14"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2">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2">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6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P spid="2560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533400"/>
            <a:ext cx="5029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a:r>
              <a:rPr lang="pt-BR" sz="2000">
                <a:latin typeface="Arial" charset="0"/>
              </a:rPr>
              <a:t>Tornando-se Odoacro, o Hérulo, Imperador romano em 476, já ocorre uma grande alteração nos cuidados oficiais com a Cultura. </a:t>
            </a:r>
          </a:p>
          <a:p>
            <a:pPr lvl="1" algn="just"/>
            <a:r>
              <a:rPr lang="pt-BR" sz="2000">
                <a:latin typeface="Arial" charset="0"/>
              </a:rPr>
              <a:t>Seu sucessor Teodorico, o Ostrogodo, ainda mantém-se por algum tempo assessorado por um dos últimos Senadores Romanos, </a:t>
            </a:r>
          </a:p>
          <a:p>
            <a:pPr lvl="1" algn="just"/>
            <a:endParaRPr lang="pt-BR" sz="2000"/>
          </a:p>
        </p:txBody>
      </p:sp>
      <p:sp>
        <p:nvSpPr>
          <p:cNvPr id="39940" name="Text Box 4"/>
          <p:cNvSpPr txBox="1">
            <a:spLocks noChangeArrowheads="1"/>
          </p:cNvSpPr>
          <p:nvPr/>
        </p:nvSpPr>
        <p:spPr bwMode="auto">
          <a:xfrm>
            <a:off x="0" y="3048000"/>
            <a:ext cx="5029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pt-BR" sz="2000">
                <a:latin typeface="Arial" charset="0"/>
              </a:rPr>
              <a:t>Boécio (480-524), </a:t>
            </a:r>
          </a:p>
          <a:p>
            <a:pPr lvl="1"/>
            <a:r>
              <a:rPr lang="pt-BR" sz="2000">
                <a:latin typeface="Arial" charset="0"/>
              </a:rPr>
              <a:t>que será, na corte bárbara, como que um representante da Cultura e Ciência Helênicas. </a:t>
            </a:r>
          </a:p>
          <a:p>
            <a:pPr lvl="1"/>
            <a:r>
              <a:rPr lang="pt-BR" sz="2000">
                <a:latin typeface="Arial" charset="0"/>
              </a:rPr>
              <a:t>Enquanto os povos bárbaros se estabelecem na Europa, </a:t>
            </a:r>
          </a:p>
          <a:p>
            <a:pPr lvl="1"/>
            <a:r>
              <a:rPr lang="pt-BR" sz="2000">
                <a:latin typeface="Arial" charset="0"/>
              </a:rPr>
              <a:t>dos mosteiros sairão as obras com informações sobre a História da Matemática no período de 500 a 1200.</a:t>
            </a:r>
          </a:p>
        </p:txBody>
      </p:sp>
      <p:sp>
        <p:nvSpPr>
          <p:cNvPr id="39941" name="Text Box 5"/>
          <p:cNvSpPr txBox="1">
            <a:spLocks noChangeArrowheads="1"/>
          </p:cNvSpPr>
          <p:nvPr/>
        </p:nvSpPr>
        <p:spPr bwMode="auto">
          <a:xfrm>
            <a:off x="669925" y="5927725"/>
            <a:ext cx="417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sz="2000">
                <a:latin typeface="Arial" charset="0"/>
              </a:rPr>
              <a:t>Manuscrito da </a:t>
            </a:r>
            <a:r>
              <a:rPr lang="pt-BR" sz="2000" i="1">
                <a:latin typeface="Arial" charset="0"/>
              </a:rPr>
              <a:t>Aritmética</a:t>
            </a:r>
            <a:r>
              <a:rPr lang="pt-BR" sz="2000">
                <a:latin typeface="Arial" charset="0"/>
              </a:rPr>
              <a:t> de Boécio</a:t>
            </a:r>
          </a:p>
        </p:txBody>
      </p:sp>
      <p:pic>
        <p:nvPicPr>
          <p:cNvPr id="39942" name="Picture 6" descr="boethius manuscrip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590550"/>
            <a:ext cx="3983037"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500" fill="hold"/>
                                        <p:tgtEl>
                                          <p:spTgt spid="39942"/>
                                        </p:tgtEl>
                                        <p:attrNameLst>
                                          <p:attrName>ppt_x</p:attrName>
                                        </p:attrNameLst>
                                      </p:cBhvr>
                                      <p:tavLst>
                                        <p:tav tm="0">
                                          <p:val>
                                            <p:strVal val="#ppt_x+#ppt_w/2"/>
                                          </p:val>
                                        </p:tav>
                                        <p:tav tm="100000">
                                          <p:val>
                                            <p:strVal val="#ppt_x"/>
                                          </p:val>
                                        </p:tav>
                                      </p:tavLst>
                                    </p:anim>
                                    <p:anim calcmode="lin" valueType="num">
                                      <p:cBhvr>
                                        <p:cTn id="8" dur="500" fill="hold"/>
                                        <p:tgtEl>
                                          <p:spTgt spid="39942"/>
                                        </p:tgtEl>
                                        <p:attrNameLst>
                                          <p:attrName>ppt_y</p:attrName>
                                        </p:attrNameLst>
                                      </p:cBhvr>
                                      <p:tavLst>
                                        <p:tav tm="0">
                                          <p:val>
                                            <p:strVal val="#ppt_y"/>
                                          </p:val>
                                        </p:tav>
                                        <p:tav tm="100000">
                                          <p:val>
                                            <p:strVal val="#ppt_y"/>
                                          </p:val>
                                        </p:tav>
                                      </p:tavLst>
                                    </p:anim>
                                    <p:anim calcmode="lin" valueType="num">
                                      <p:cBhvr>
                                        <p:cTn id="9" dur="500" fill="hold"/>
                                        <p:tgtEl>
                                          <p:spTgt spid="39942"/>
                                        </p:tgtEl>
                                        <p:attrNameLst>
                                          <p:attrName>ppt_w</p:attrName>
                                        </p:attrNameLst>
                                      </p:cBhvr>
                                      <p:tavLst>
                                        <p:tav tm="0">
                                          <p:val>
                                            <p:fltVal val="0"/>
                                          </p:val>
                                        </p:tav>
                                        <p:tav tm="100000">
                                          <p:val>
                                            <p:strVal val="#ppt_w"/>
                                          </p:val>
                                        </p:tav>
                                      </p:tavLst>
                                    </p:anim>
                                    <p:anim calcmode="lin" valueType="num">
                                      <p:cBhvr>
                                        <p:cTn id="10" dur="500" fill="hold"/>
                                        <p:tgtEl>
                                          <p:spTgt spid="3994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9941">
                                            <p:txEl>
                                              <p:pRg st="0" end="0"/>
                                            </p:txEl>
                                          </p:spTgt>
                                        </p:tgtEl>
                                        <p:attrNameLst>
                                          <p:attrName>style.visibility</p:attrName>
                                        </p:attrNameLst>
                                      </p:cBhvr>
                                      <p:to>
                                        <p:strVal val="visible"/>
                                      </p:to>
                                    </p:set>
                                    <p:anim calcmode="lin" valueType="num">
                                      <p:cBhvr additive="base">
                                        <p:cTn id="15" dur="500" fill="hold"/>
                                        <p:tgtEl>
                                          <p:spTgt spid="39941">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993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993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94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9940">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9940">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99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P spid="39940" grpId="0" build="p" autoUpdateAnimBg="0"/>
      <p:bldP spid="3994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04800" y="533400"/>
            <a:ext cx="35052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atin typeface="Arial" charset="0"/>
              </a:rPr>
              <a:t>Os Elementos de Euclides:</a:t>
            </a:r>
          </a:p>
          <a:p>
            <a:pPr algn="ctr"/>
            <a:r>
              <a:rPr lang="pt-BR">
                <a:latin typeface="Arial" charset="0"/>
              </a:rPr>
              <a:t>obra de ligação entre </a:t>
            </a:r>
          </a:p>
          <a:p>
            <a:pPr algn="ctr"/>
            <a:r>
              <a:rPr lang="pt-BR">
                <a:latin typeface="Arial" charset="0"/>
              </a:rPr>
              <a:t>Pitágoras e outros criadores da Matemática </a:t>
            </a:r>
          </a:p>
          <a:p>
            <a:pPr algn="ctr"/>
            <a:r>
              <a:rPr lang="pt-BR">
                <a:latin typeface="Arial" charset="0"/>
              </a:rPr>
              <a:t>e o mundo moderno,</a:t>
            </a:r>
          </a:p>
          <a:p>
            <a:pPr algn="ctr"/>
            <a:r>
              <a:rPr lang="pt-BR">
                <a:latin typeface="Arial" charset="0"/>
              </a:rPr>
              <a:t>via árabes.</a:t>
            </a:r>
          </a:p>
          <a:p>
            <a:pPr algn="ctr"/>
            <a:r>
              <a:rPr lang="pt-BR">
                <a:latin typeface="Arial" charset="0"/>
              </a:rPr>
              <a:t>Euclides foi o grande organizador da Matemática.</a:t>
            </a:r>
          </a:p>
          <a:p>
            <a:pPr algn="ctr"/>
            <a:r>
              <a:rPr lang="pt-BR">
                <a:latin typeface="Arial" charset="0"/>
              </a:rPr>
              <a:t>Será conservado pelos árabes da Casa da Cultura de Bagdá </a:t>
            </a:r>
          </a:p>
          <a:p>
            <a:pPr algn="ctr"/>
            <a:r>
              <a:rPr lang="pt-BR">
                <a:latin typeface="Arial" charset="0"/>
              </a:rPr>
              <a:t>até ser traduzido para o latim.</a:t>
            </a:r>
          </a:p>
        </p:txBody>
      </p:sp>
      <p:pic>
        <p:nvPicPr>
          <p:cNvPr id="26628" name="Picture 4" descr="PitE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650" y="381000"/>
            <a:ext cx="45529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4114800" y="5715000"/>
            <a:ext cx="449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sz="2000">
                <a:latin typeface="Arial" charset="0"/>
              </a:rPr>
              <a:t>Teorema de Pitágoras em </a:t>
            </a:r>
            <a:r>
              <a:rPr lang="pt-BR" sz="2000" i="1">
                <a:latin typeface="Arial" charset="0"/>
              </a:rPr>
              <a:t>Os Elementos</a:t>
            </a:r>
            <a:r>
              <a:rPr lang="pt-BR" sz="2000">
                <a:latin typeface="Arial" charset="0"/>
              </a:rPr>
              <a:t> de Euclides (manuscrito árabe)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strVal val="4*#ppt_w"/>
                                          </p:val>
                                        </p:tav>
                                        <p:tav tm="100000">
                                          <p:val>
                                            <p:strVal val="#ppt_w"/>
                                          </p:val>
                                        </p:tav>
                                      </p:tavLst>
                                    </p:anim>
                                    <p:anim calcmode="lin" valueType="num">
                                      <p:cBhvr>
                                        <p:cTn id="8" dur="500" fill="hold"/>
                                        <p:tgtEl>
                                          <p:spTgt spid="26628"/>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9"/>
                                        </p:tgtEl>
                                        <p:attrNameLst>
                                          <p:attrName>style.visibility</p:attrName>
                                        </p:attrNameLst>
                                      </p:cBhvr>
                                      <p:to>
                                        <p:strVal val="visible"/>
                                      </p:to>
                                    </p:set>
                                    <p:anim calcmode="lin" valueType="num">
                                      <p:cBhvr additive="base">
                                        <p:cTn id="13" dur="500" fill="hold"/>
                                        <p:tgtEl>
                                          <p:spTgt spid="26629"/>
                                        </p:tgtEl>
                                        <p:attrNameLst>
                                          <p:attrName>ppt_x</p:attrName>
                                        </p:attrNameLst>
                                      </p:cBhvr>
                                      <p:tavLst>
                                        <p:tav tm="0">
                                          <p:val>
                                            <p:strVal val="0-#ppt_w/2"/>
                                          </p:val>
                                        </p:tav>
                                        <p:tav tm="100000">
                                          <p:val>
                                            <p:strVal val="#ppt_x"/>
                                          </p:val>
                                        </p:tav>
                                      </p:tavLst>
                                    </p:anim>
                                    <p:anim calcmode="lin" valueType="num">
                                      <p:cBhvr additive="base">
                                        <p:cTn id="14"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6627">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627">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627">
                                            <p:txEl>
                                              <p:pRg st="6" end="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P spid="26629" grpId="0" autoUpdateAnimBg="0"/>
    </p:bldLst>
  </p:timing>
</p:sld>
</file>

<file path=ppt/theme/theme1.xml><?xml version="1.0" encoding="utf-8"?>
<a:theme xmlns:a="http://schemas.openxmlformats.org/drawingml/2006/main" name="Design padrão">
  <a:themeElements>
    <a:clrScheme name="">
      <a:dk1>
        <a:srgbClr val="000000"/>
      </a:dk1>
      <a:lt1>
        <a:srgbClr val="33CCFF"/>
      </a:lt1>
      <a:dk2>
        <a:srgbClr val="000000"/>
      </a:dk2>
      <a:lt2>
        <a:srgbClr val="808080"/>
      </a:lt2>
      <a:accent1>
        <a:srgbClr val="00CC99"/>
      </a:accent1>
      <a:accent2>
        <a:srgbClr val="3333CC"/>
      </a:accent2>
      <a:accent3>
        <a:srgbClr val="ADE2FF"/>
      </a:accent3>
      <a:accent4>
        <a:srgbClr val="000000"/>
      </a:accent4>
      <a:accent5>
        <a:srgbClr val="AAE2CA"/>
      </a:accent5>
      <a:accent6>
        <a:srgbClr val="2D2DB9"/>
      </a:accent6>
      <a:hlink>
        <a:srgbClr val="CCCCFF"/>
      </a:hlink>
      <a:folHlink>
        <a:srgbClr val="B2B2B2"/>
      </a:folHlink>
    </a:clrScheme>
    <a:fontScheme name="Design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sign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33CCCC"/>
    </a:lt1>
    <a:dk2>
      <a:srgbClr val="000000"/>
    </a:dk2>
    <a:lt2>
      <a:srgbClr val="808080"/>
    </a:lt2>
    <a:accent1>
      <a:srgbClr val="00CC99"/>
    </a:accent1>
    <a:accent2>
      <a:srgbClr val="3333CC"/>
    </a:accent2>
    <a:accent3>
      <a:srgbClr val="ADE2E2"/>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EAEAEA"/>
    </a:lt1>
    <a:dk2>
      <a:srgbClr val="000000"/>
    </a:dk2>
    <a:lt2>
      <a:srgbClr val="808080"/>
    </a:lt2>
    <a:accent1>
      <a:srgbClr val="00CC99"/>
    </a:accent1>
    <a:accent2>
      <a:srgbClr val="3333CC"/>
    </a:accent2>
    <a:accent3>
      <a:srgbClr val="F3F3F3"/>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EAEAEA"/>
    </a:lt1>
    <a:dk2>
      <a:srgbClr val="000000"/>
    </a:dk2>
    <a:lt2>
      <a:srgbClr val="808080"/>
    </a:lt2>
    <a:accent1>
      <a:srgbClr val="00CC99"/>
    </a:accent1>
    <a:accent2>
      <a:srgbClr val="3333CC"/>
    </a:accent2>
    <a:accent3>
      <a:srgbClr val="F3F3F3"/>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
    <a:dk1>
      <a:srgbClr val="000000"/>
    </a:dk1>
    <a:lt1>
      <a:srgbClr val="292929"/>
    </a:lt1>
    <a:dk2>
      <a:srgbClr val="000000"/>
    </a:dk2>
    <a:lt2>
      <a:srgbClr val="808080"/>
    </a:lt2>
    <a:accent1>
      <a:srgbClr val="00CC99"/>
    </a:accent1>
    <a:accent2>
      <a:srgbClr val="3333CC"/>
    </a:accent2>
    <a:accent3>
      <a:srgbClr val="ACACAC"/>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000000"/>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080808"/>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080808"/>
    </a:lt1>
    <a:dk2>
      <a:srgbClr val="000000"/>
    </a:dk2>
    <a:lt2>
      <a:srgbClr val="808080"/>
    </a:lt2>
    <a:accent1>
      <a:srgbClr val="00CC99"/>
    </a:accent1>
    <a:accent2>
      <a:srgbClr val="3333CC"/>
    </a:accent2>
    <a:accent3>
      <a:srgbClr val="AAAAAA"/>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E8E6DC"/>
    </a:lt1>
    <a:dk2>
      <a:srgbClr val="000000"/>
    </a:dk2>
    <a:lt2>
      <a:srgbClr val="808080"/>
    </a:lt2>
    <a:accent1>
      <a:srgbClr val="00CC99"/>
    </a:accent1>
    <a:accent2>
      <a:srgbClr val="3333CC"/>
    </a:accent2>
    <a:accent3>
      <a:srgbClr val="F2F0EB"/>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DDDDDD"/>
    </a:lt1>
    <a:dk2>
      <a:srgbClr val="000000"/>
    </a:dk2>
    <a:lt2>
      <a:srgbClr val="808080"/>
    </a:lt2>
    <a:accent1>
      <a:srgbClr val="00CC99"/>
    </a:accent1>
    <a:accent2>
      <a:srgbClr val="3333CC"/>
    </a:accent2>
    <a:accent3>
      <a:srgbClr val="EBEBEB"/>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C:\Arquivos de programas\Microsoft Office\Modelos\Estruturas de apresentação\PULSO.POT</Template>
  <TotalTime>2063</TotalTime>
  <Words>2315</Words>
  <Application>Microsoft Office PowerPoint</Application>
  <PresentationFormat>Apresentação na tela (4:3)</PresentationFormat>
  <Paragraphs>201</Paragraphs>
  <Slides>48</Slides>
  <Notes>0</Notes>
  <HiddenSlides>0</HiddenSlides>
  <MMClips>0</MMClips>
  <ScaleCrop>false</ScaleCrop>
  <HeadingPairs>
    <vt:vector size="4" baseType="variant">
      <vt:variant>
        <vt:lpstr>Tema</vt:lpstr>
      </vt:variant>
      <vt:variant>
        <vt:i4>1</vt:i4>
      </vt:variant>
      <vt:variant>
        <vt:lpstr>Títulos de slides</vt:lpstr>
      </vt:variant>
      <vt:variant>
        <vt:i4>48</vt:i4>
      </vt:variant>
    </vt:vector>
  </HeadingPairs>
  <TitlesOfParts>
    <vt:vector size="49" baseType="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xx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Palestra Tone genérica</dc:title>
  <dc:creator>Brolezzi</dc:creator>
  <cp:lastModifiedBy>Brolezzi</cp:lastModifiedBy>
  <cp:revision>106</cp:revision>
  <dcterms:created xsi:type="dcterms:W3CDTF">2000-10-30T21:16:10Z</dcterms:created>
  <dcterms:modified xsi:type="dcterms:W3CDTF">2013-08-06T10:31:50Z</dcterms:modified>
</cp:coreProperties>
</file>