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0" r:id="rId4"/>
    <p:sldId id="267" r:id="rId5"/>
    <p:sldId id="271" r:id="rId6"/>
    <p:sldId id="269" r:id="rId7"/>
    <p:sldId id="259" r:id="rId8"/>
    <p:sldId id="270" r:id="rId9"/>
    <p:sldId id="273" r:id="rId10"/>
    <p:sldId id="274" r:id="rId11"/>
    <p:sldId id="294" r:id="rId12"/>
    <p:sldId id="286" r:id="rId13"/>
    <p:sldId id="316" r:id="rId14"/>
    <p:sldId id="284" r:id="rId1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990000"/>
    <a:srgbClr val="8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342123-7439-47BD-BF6F-3A7FFFA843C1}" type="datetimeFigureOut">
              <a:rPr lang="pt-BR"/>
              <a:pPr/>
              <a:t>06/08/2013</a:t>
            </a:fld>
            <a:endParaRPr lang="pt-BR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CBEF44-6C1D-47C1-BFF1-D821673517F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7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F584-FEBF-44DF-8CC6-11F0E55E6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818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9E38-617F-4499-AE84-20B8D3AA8A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8786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6409-8217-4CF5-92E7-D7DC585F1F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902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C8DA-7241-440D-B49A-2615ED482B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06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687C-3D47-436B-BB9E-DA960E6CFE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0745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A9B1-DADC-47F7-8407-A6D96D834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91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A4F-3C68-48E3-86F1-ACD1F72E4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791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B3BD-B5C0-4289-9237-027E94C93F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589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0229-A539-452B-A412-611C2D7E3A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49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E7D0-488B-4EFF-8446-6051545060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384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9E12-78F8-49FB-85A4-A341D7106D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267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26C6CB-2F72-407A-BC0F-E17C9C89B0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39838" y="685800"/>
            <a:ext cx="66103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t-BR" sz="3600" b="1" dirty="0"/>
          </a:p>
          <a:p>
            <a:pPr algn="ctr"/>
            <a:r>
              <a:rPr lang="pt-BR" sz="3600" b="1" dirty="0">
                <a:latin typeface="Arial" charset="0"/>
              </a:rPr>
              <a:t>HISTÓRIA DA MATEMÁTICA I</a:t>
            </a:r>
          </a:p>
          <a:p>
            <a:pPr algn="ctr"/>
            <a:endParaRPr lang="pt-BR" sz="3600" b="1" dirty="0">
              <a:latin typeface="Arial" charset="0"/>
            </a:endParaRPr>
          </a:p>
          <a:p>
            <a:pPr algn="ctr"/>
            <a:r>
              <a:rPr lang="pt-BR" sz="3600" b="1" dirty="0">
                <a:latin typeface="Arial" charset="0"/>
              </a:rPr>
              <a:t>MAT 341 </a:t>
            </a:r>
          </a:p>
          <a:p>
            <a:pPr algn="ctr"/>
            <a:endParaRPr lang="pt-BR" sz="3600" b="1" dirty="0">
              <a:latin typeface="Arial" charset="0"/>
            </a:endParaRPr>
          </a:p>
          <a:p>
            <a:pPr algn="ctr"/>
            <a:r>
              <a:rPr lang="pt-BR" sz="3600" b="1" dirty="0">
                <a:latin typeface="Arial" charset="0"/>
              </a:rPr>
              <a:t>INTRODUÇÃO PARTE </a:t>
            </a:r>
            <a:r>
              <a:rPr lang="pt-BR" sz="3600" b="1" dirty="0" smtClean="0">
                <a:latin typeface="Arial" charset="0"/>
              </a:rPr>
              <a:t>2</a:t>
            </a:r>
            <a:endParaRPr lang="pt-BR" b="1" dirty="0">
              <a:latin typeface="Arial" charset="0"/>
            </a:endParaRPr>
          </a:p>
          <a:p>
            <a:pPr algn="ctr"/>
            <a:endParaRPr lang="pt-BR" b="1" dirty="0">
              <a:latin typeface="Arial" charset="0"/>
            </a:endParaRPr>
          </a:p>
          <a:p>
            <a:pPr algn="ctr"/>
            <a:endParaRPr lang="pt-BR" b="1" dirty="0">
              <a:latin typeface="Arial" charset="0"/>
            </a:endParaRPr>
          </a:p>
          <a:p>
            <a:pPr algn="ctr"/>
            <a:r>
              <a:rPr lang="pt-BR" b="1" dirty="0">
                <a:latin typeface="Arial" charset="0"/>
              </a:rPr>
              <a:t>Antonio Carlos Brolezzi</a:t>
            </a:r>
          </a:p>
          <a:p>
            <a:pPr algn="ctr"/>
            <a:endParaRPr lang="pt-BR" dirty="0">
              <a:latin typeface="Arial" charset="0"/>
            </a:endParaRPr>
          </a:p>
          <a:p>
            <a:pPr algn="ctr"/>
            <a:r>
              <a:rPr lang="pt-BR" dirty="0">
                <a:latin typeface="Arial" charset="0"/>
              </a:rPr>
              <a:t>IME-USP</a:t>
            </a:r>
          </a:p>
          <a:p>
            <a:pPr algn="ctr"/>
            <a:endParaRPr lang="pt-BR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FFFF"/>
                </a:solidFill>
                <a:latin typeface="Arial" charset="0"/>
              </a:rPr>
              <a:t>Provável aluno de Tales, criador da palavra </a:t>
            </a:r>
            <a:r>
              <a:rPr lang="pt-BR" i="1">
                <a:solidFill>
                  <a:srgbClr val="FFFFFF"/>
                </a:solidFill>
                <a:latin typeface="Arial" charset="0"/>
              </a:rPr>
              <a:t>matemática:</a:t>
            </a:r>
            <a:endParaRPr lang="pt-BR"/>
          </a:p>
        </p:txBody>
      </p:sp>
      <p:pic>
        <p:nvPicPr>
          <p:cNvPr id="21510" name="Picture 6" descr="Pythago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66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ythagoras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43013"/>
            <a:ext cx="35814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51816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Pitágoras criou uma matemática investigativa e interdisciplinar.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Descobriu a teoria matemática das notas musicais</a:t>
            </a:r>
            <a:endParaRPr lang="pt-BR">
              <a:latin typeface="Arial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4500" y="609600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FFFF"/>
                </a:solidFill>
                <a:latin typeface="Arial" charset="0"/>
              </a:rPr>
              <a:t>Pitágoras de Samos (580-500 aC)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Platão e Aristóteles</a:t>
            </a:r>
            <a:endParaRPr lang="pt-BR"/>
          </a:p>
        </p:txBody>
      </p:sp>
      <p:pic>
        <p:nvPicPr>
          <p:cNvPr id="41991" name="Picture 7" descr="platão e aristót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57200" y="2590800"/>
            <a:ext cx="350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Os pilares da filosofia ocidental</a:t>
            </a:r>
          </a:p>
          <a:p>
            <a:pPr algn="ctr"/>
            <a:endParaRPr lang="pt-BR">
              <a:latin typeface="Arial" charset="0"/>
            </a:endParaRPr>
          </a:p>
        </p:txBody>
      </p:sp>
      <p:pic>
        <p:nvPicPr>
          <p:cNvPr id="41993" name="Picture 9" descr="Aristotle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1758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Plat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609600"/>
            <a:ext cx="16875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85800" y="5029200"/>
            <a:ext cx="3140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Detalhe da </a:t>
            </a:r>
            <a:r>
              <a:rPr lang="pt-BR" i="1">
                <a:latin typeface="Arial" charset="0"/>
              </a:rPr>
              <a:t>Escola de Atenas</a:t>
            </a:r>
            <a:r>
              <a:rPr lang="pt-BR">
                <a:latin typeface="Arial" charset="0"/>
              </a:rPr>
              <a:t> de Rafael</a:t>
            </a:r>
            <a:endParaRPr lang="pt-BR"/>
          </a:p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 autoUpdateAnimBg="0"/>
      <p:bldP spid="41992" grpId="0" autoUpdateAnimBg="0"/>
      <p:bldP spid="4199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Aristotle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166813"/>
            <a:ext cx="39116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Plato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62013"/>
            <a:ext cx="41656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93725" y="6132513"/>
            <a:ext cx="396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1800">
                <a:latin typeface="Arial" charset="0"/>
              </a:rPr>
              <a:t>Escola de Atenas de Rafael (detalhe)</a:t>
            </a:r>
            <a:endParaRPr lang="pt-BR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Os socráticos maiores:</a:t>
            </a:r>
          </a:p>
          <a:p>
            <a:pPr algn="ctr"/>
            <a:r>
              <a:rPr lang="pt-BR">
                <a:latin typeface="Arial" charset="0"/>
              </a:rPr>
              <a:t>Platão (427-347 aC) e Aristóteles (384-322 aC)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build="p" autoUpdateAnimBg="0"/>
      <p:bldP spid="338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Pl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524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1027"/>
          <p:cNvSpPr txBox="1">
            <a:spLocks noChangeArrowheads="1"/>
          </p:cNvSpPr>
          <p:nvPr/>
        </p:nvSpPr>
        <p:spPr bwMode="auto">
          <a:xfrm>
            <a:off x="5943600" y="4800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Platão (427-347 aC)</a:t>
            </a:r>
          </a:p>
        </p:txBody>
      </p:sp>
      <p:sp>
        <p:nvSpPr>
          <p:cNvPr id="64516" name="Text Box 1028"/>
          <p:cNvSpPr txBox="1">
            <a:spLocks noChangeArrowheads="1"/>
          </p:cNvSpPr>
          <p:nvPr/>
        </p:nvSpPr>
        <p:spPr bwMode="auto">
          <a:xfrm>
            <a:off x="609600" y="3505200"/>
            <a:ext cx="4572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Sócrates foi o precursor do método da busca filosófica, base da concepção científica.</a:t>
            </a:r>
          </a:p>
          <a:p>
            <a:pPr algn="ctr"/>
            <a:r>
              <a:rPr lang="pt-BR">
                <a:latin typeface="Arial" charset="0"/>
              </a:rPr>
              <a:t>Não há escritos de Sócrates: ele aparece como um personagem nos </a:t>
            </a:r>
            <a:r>
              <a:rPr lang="pt-BR" i="1">
                <a:latin typeface="Arial" charset="0"/>
              </a:rPr>
              <a:t>Diálogos</a:t>
            </a:r>
            <a:r>
              <a:rPr lang="pt-BR">
                <a:latin typeface="Arial" charset="0"/>
              </a:rPr>
              <a:t> de Platão.</a:t>
            </a:r>
          </a:p>
        </p:txBody>
      </p:sp>
      <p:sp>
        <p:nvSpPr>
          <p:cNvPr id="64517" name="Text Box 1029"/>
          <p:cNvSpPr txBox="1">
            <a:spLocks noChangeArrowheads="1"/>
          </p:cNvSpPr>
          <p:nvPr/>
        </p:nvSpPr>
        <p:spPr bwMode="auto">
          <a:xfrm>
            <a:off x="609600" y="457200"/>
            <a:ext cx="4343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Os documentos gregos eram mais facilmente destruídos</a:t>
            </a:r>
          </a:p>
          <a:p>
            <a:pPr algn="ctr"/>
            <a:r>
              <a:rPr lang="pt-BR">
                <a:latin typeface="Arial" charset="0"/>
              </a:rPr>
              <a:t>que os papiros egípcios e as tabletas de barro babilônias.</a:t>
            </a:r>
          </a:p>
        </p:txBody>
      </p:sp>
      <p:sp>
        <p:nvSpPr>
          <p:cNvPr id="64518" name="Text Box 1030"/>
          <p:cNvSpPr txBox="1">
            <a:spLocks noChangeArrowheads="1"/>
          </p:cNvSpPr>
          <p:nvPr/>
        </p:nvSpPr>
        <p:spPr bwMode="auto">
          <a:xfrm>
            <a:off x="381000" y="21336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Mas os gregos criaram uma tradição oral e escrita que perdurou até hoje.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  <p:bldP spid="64516" grpId="0" build="p" autoUpdateAnimBg="0"/>
      <p:bldP spid="64517" grpId="0" build="p" autoUpdateAnimBg="0"/>
      <p:bldP spid="6451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risto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175125" y="1676400"/>
            <a:ext cx="4968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A Matemática foi organizada com base na Lógica filosófica. </a:t>
            </a:r>
          </a:p>
          <a:p>
            <a:pPr algn="ctr"/>
            <a:r>
              <a:rPr lang="pt-BR">
                <a:latin typeface="Arial" charset="0"/>
              </a:rPr>
              <a:t>A Matemática grega possuía algo antes inédito: </a:t>
            </a:r>
          </a:p>
          <a:p>
            <a:pPr algn="ctr"/>
            <a:r>
              <a:rPr lang="pt-BR">
                <a:latin typeface="Arial" charset="0"/>
              </a:rPr>
              <a:t>a noção de demonstração.</a:t>
            </a:r>
          </a:p>
          <a:p>
            <a:pPr algn="ctr"/>
            <a:r>
              <a:rPr lang="pt-BR">
                <a:latin typeface="Arial" charset="0"/>
              </a:rPr>
              <a:t>Aristóteles escreveu o </a:t>
            </a:r>
            <a:r>
              <a:rPr lang="pt-BR" i="1">
                <a:latin typeface="Arial" charset="0"/>
              </a:rPr>
              <a:t>Organon</a:t>
            </a:r>
            <a:r>
              <a:rPr lang="pt-BR">
                <a:latin typeface="Arial" charset="0"/>
              </a:rPr>
              <a:t>, ou </a:t>
            </a:r>
            <a:r>
              <a:rPr lang="pt-BR" i="1">
                <a:latin typeface="Arial" charset="0"/>
              </a:rPr>
              <a:t>Instrumento da Ciência</a:t>
            </a:r>
            <a:r>
              <a:rPr lang="pt-BR">
                <a:latin typeface="Arial" charset="0"/>
              </a:rPr>
              <a:t>, estabelecendo as bases da Lógica.</a:t>
            </a:r>
          </a:p>
          <a:p>
            <a:pPr algn="ctr"/>
            <a:r>
              <a:rPr lang="pt-BR">
                <a:latin typeface="Arial" charset="0"/>
              </a:rPr>
              <a:t>Aristóteles teve importantes alunos.</a:t>
            </a:r>
            <a:endParaRPr lang="pt-BR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69925" y="5754688"/>
            <a:ext cx="349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Aristóteles (384-322 aC)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 autoUpdateAnimBg="0"/>
      <p:bldP spid="317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gypt Moscow_papy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72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74875" y="395288"/>
            <a:ext cx="4759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>
                <a:latin typeface="Arial" charset="0"/>
              </a:rPr>
              <a:t>Trecho do Papiro de Moscou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5410200"/>
            <a:ext cx="731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>
                <a:latin typeface="Arial" charset="0"/>
              </a:rPr>
              <a:t>Problema do cálculo do volume de um tronco de pirâmide de base quadrada</a:t>
            </a:r>
            <a:r>
              <a:rPr lang="pt-BR"/>
              <a:t>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03925" y="49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ampo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942975"/>
            <a:ext cx="3457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19325" y="304800"/>
            <a:ext cx="494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Decifrador dos hieróglifos egípcios: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41450" y="4876800"/>
            <a:ext cx="6559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Jean-François Champollion</a:t>
            </a:r>
          </a:p>
          <a:p>
            <a:pPr algn="ctr"/>
            <a:r>
              <a:rPr lang="pt-BR">
                <a:latin typeface="Arial" charset="0"/>
              </a:rPr>
              <a:t> (1790-1832 França) </a:t>
            </a:r>
          </a:p>
          <a:p>
            <a:pPr algn="ctr"/>
            <a:r>
              <a:rPr lang="pt-BR">
                <a:latin typeface="Arial" charset="0"/>
              </a:rPr>
              <a:t>Professor de História</a:t>
            </a:r>
          </a:p>
          <a:p>
            <a:pPr algn="ctr"/>
            <a:r>
              <a:rPr lang="pt-BR">
                <a:latin typeface="Arial" charset="0"/>
              </a:rPr>
              <a:t>Começou a estudar os hieróglifos com 17 anos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050925" y="247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dra de Roset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28600"/>
            <a:ext cx="42386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426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Um mesmo texto em três escritas diferentes: hieróglifa em cima, demótica no meio e grega em baixo.</a:t>
            </a:r>
          </a:p>
          <a:p>
            <a:r>
              <a:rPr lang="pt-BR">
                <a:latin typeface="Arial" charset="0"/>
              </a:rPr>
              <a:t>Datada de 196 aC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800">
                <a:latin typeface="Arial" charset="0"/>
              </a:rPr>
              <a:t>Chave para a decifração dos hieróglifos egípcios</a:t>
            </a:r>
            <a:r>
              <a:rPr lang="pt-BR" sz="2800" b="1">
                <a:latin typeface="Arial" charset="0"/>
              </a:rPr>
              <a:t> </a:t>
            </a:r>
            <a:endParaRPr lang="pt-BR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285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>
                <a:latin typeface="Arial" charset="0"/>
              </a:rPr>
              <a:t>Pedra de Roseta</a:t>
            </a:r>
            <a:endParaRPr lang="pt-B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6525" y="4254500"/>
            <a:ext cx="4892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Encontrada por um soldado de Napoleão em 1799</a:t>
            </a:r>
          </a:p>
          <a:p>
            <a:r>
              <a:rPr lang="pt-BR">
                <a:latin typeface="Arial" charset="0"/>
              </a:rPr>
              <a:t>Entregue pela França ao Museu Britânico em 1801</a:t>
            </a:r>
          </a:p>
          <a:p>
            <a:r>
              <a:rPr lang="pt-BR">
                <a:latin typeface="Arial" charset="0"/>
              </a:rPr>
              <a:t>Champolion a traduziu em 1820,</a:t>
            </a:r>
          </a:p>
          <a:p>
            <a:r>
              <a:rPr lang="pt-BR">
                <a:latin typeface="Arial" charset="0"/>
              </a:rPr>
              <a:t>após 12 anos de pesquisa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0" grpId="0" build="p" autoUpdateAnimBg="0"/>
      <p:bldP spid="14341" grpId="0" autoUpdateAnimBg="0"/>
      <p:bldP spid="1434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bylon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3657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tabletas de barro cozido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cuneiforme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3500 - 561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entre os rios Tigres e Eufrates (Oriente Médio)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Principal cidade-estado:</a:t>
            </a:r>
          </a:p>
          <a:p>
            <a:r>
              <a:rPr lang="pt-BR">
                <a:latin typeface="Arial" charset="0"/>
              </a:rPr>
              <a:t>Babilônia</a:t>
            </a:r>
            <a:endParaRPr lang="pt-BR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59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da História da Matemática dos Povos da Mesopotâmia</a:t>
            </a:r>
          </a:p>
        </p:txBody>
      </p:sp>
      <p:pic>
        <p:nvPicPr>
          <p:cNvPr id="18438" name="Picture 6" descr="Babylon_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495800" y="5029200"/>
            <a:ext cx="350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Tableta com numerais cuneiformes babilônios</a:t>
            </a:r>
          </a:p>
          <a:p>
            <a:pPr algn="ctr"/>
            <a:r>
              <a:rPr lang="pt-BR">
                <a:latin typeface="Arial" charset="0"/>
              </a:rPr>
              <a:t>de 2800 aC</a:t>
            </a:r>
            <a:endParaRPr lang="pt-BR"/>
          </a:p>
        </p:txBody>
      </p:sp>
      <p:pic>
        <p:nvPicPr>
          <p:cNvPr id="16388" name="Picture 4" descr="babylonround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9550"/>
            <a:ext cx="56292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1149350"/>
            <a:ext cx="3124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A tradução das tabletas cuneiformes teve início em 1870,</a:t>
            </a:r>
          </a:p>
          <a:p>
            <a:r>
              <a:rPr lang="pt-BR">
                <a:latin typeface="Arial" charset="0"/>
              </a:rPr>
              <a:t> quando se descobriu uma inscrição trilingüe nas encostas do monte Behistun, </a:t>
            </a:r>
          </a:p>
          <a:p>
            <a:r>
              <a:rPr lang="pt-BR">
                <a:latin typeface="Arial" charset="0"/>
              </a:rPr>
              <a:t>narrando a vitória do rei Dario sobre Cambises.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876800" y="541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abylonian_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35013"/>
            <a:ext cx="38354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2590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Somente em 1934 Otto Neugebauer decifrou, interpretou e publicou as tabletas matemáticas babilônias.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04800" y="3657600"/>
            <a:ext cx="5181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latin typeface="Arial" charset="0"/>
              </a:rPr>
              <a:t>Essa ausência de ligação linear com a Matemática das civilizações pré-helênicas contribuiu para a criação da idéia de que a Matemática é uma ciência que praticamente nasceu pronta e sistematizada, como aparece nas obras gregas.</a:t>
            </a:r>
          </a:p>
        </p:txBody>
      </p:sp>
      <p:pic>
        <p:nvPicPr>
          <p:cNvPr id="6152" name="Picture 8" descr="neuge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905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autoUpdateAnimBg="0" advAuto="0"/>
      <p:bldP spid="61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699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Grécia Antiga: berço da Matemática sistematizada</a:t>
            </a:r>
          </a:p>
        </p:txBody>
      </p:sp>
      <p:pic>
        <p:nvPicPr>
          <p:cNvPr id="17411" name="Picture 3" descr="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914400"/>
            <a:ext cx="56102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124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referências históricas em escritos filosóficos ou matemáticos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Escrita: grego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Período: 750 - 50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em torno do mar Egeu</a:t>
            </a: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O primeiro dos sábios da Grécia, que buscou o conhecimento no Egito e na Mesopotâmia:</a:t>
            </a:r>
            <a:endParaRPr lang="pt-BR">
              <a:solidFill>
                <a:srgbClr val="FFFFFF"/>
              </a:solidFill>
            </a:endParaRPr>
          </a:p>
        </p:txBody>
      </p:sp>
      <p:pic>
        <p:nvPicPr>
          <p:cNvPr id="20483" name="Picture 3" descr="Th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0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Thales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0701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24400" y="4611688"/>
            <a:ext cx="441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Tales de Mileto (624-548 aC)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inaugurou o método da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i="1">
                <a:solidFill>
                  <a:srgbClr val="FFFFFF"/>
                </a:solidFill>
                <a:latin typeface="Arial" charset="0"/>
              </a:rPr>
              <a:t>prova imaterial </a:t>
            </a:r>
          </a:p>
          <a:p>
            <a:pPr algn="ctr"/>
            <a:r>
              <a:rPr lang="pt-BR">
                <a:solidFill>
                  <a:srgbClr val="FFFFFF"/>
                </a:solidFill>
                <a:latin typeface="Arial" charset="0"/>
              </a:rPr>
              <a:t>(demonstração matemática)</a:t>
            </a:r>
            <a:endParaRPr lang="pt-BR" i="1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33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BEB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8F8F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BFBF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2052</TotalTime>
  <Words>504</Words>
  <Application>Microsoft Office PowerPoint</Application>
  <PresentationFormat>Apresentação na tela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Tone genérica</dc:title>
  <dc:creator>Brolezzi</dc:creator>
  <cp:lastModifiedBy>Brolezzi</cp:lastModifiedBy>
  <cp:revision>103</cp:revision>
  <dcterms:created xsi:type="dcterms:W3CDTF">2000-10-30T21:16:10Z</dcterms:created>
  <dcterms:modified xsi:type="dcterms:W3CDTF">2013-08-06T10:18:44Z</dcterms:modified>
</cp:coreProperties>
</file>