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</p:sldMasterIdLst>
  <p:notesMasterIdLst>
    <p:notesMasterId r:id="rId36"/>
  </p:notesMasterIdLst>
  <p:handoutMasterIdLst>
    <p:handoutMasterId r:id="rId37"/>
  </p:handoutMasterIdLst>
  <p:sldIdLst>
    <p:sldId id="257" r:id="rId2"/>
    <p:sldId id="431" r:id="rId3"/>
    <p:sldId id="441" r:id="rId4"/>
    <p:sldId id="442" r:id="rId5"/>
    <p:sldId id="443" r:id="rId6"/>
    <p:sldId id="448" r:id="rId7"/>
    <p:sldId id="444" r:id="rId8"/>
    <p:sldId id="473" r:id="rId9"/>
    <p:sldId id="475" r:id="rId10"/>
    <p:sldId id="476" r:id="rId11"/>
    <p:sldId id="477" r:id="rId12"/>
    <p:sldId id="478" r:id="rId13"/>
    <p:sldId id="479" r:id="rId14"/>
    <p:sldId id="480" r:id="rId15"/>
    <p:sldId id="481" r:id="rId16"/>
    <p:sldId id="482" r:id="rId17"/>
    <p:sldId id="483" r:id="rId18"/>
    <p:sldId id="484" r:id="rId19"/>
    <p:sldId id="485" r:id="rId20"/>
    <p:sldId id="486" r:id="rId21"/>
    <p:sldId id="487" r:id="rId22"/>
    <p:sldId id="488" r:id="rId23"/>
    <p:sldId id="489" r:id="rId24"/>
    <p:sldId id="490" r:id="rId25"/>
    <p:sldId id="491" r:id="rId26"/>
    <p:sldId id="492" r:id="rId27"/>
    <p:sldId id="493" r:id="rId28"/>
    <p:sldId id="499" r:id="rId29"/>
    <p:sldId id="500" r:id="rId30"/>
    <p:sldId id="501" r:id="rId31"/>
    <p:sldId id="502" r:id="rId32"/>
    <p:sldId id="503" r:id="rId33"/>
    <p:sldId id="504" r:id="rId34"/>
    <p:sldId id="505" r:id="rId35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fld id="{AF8EDC4F-3BEA-483C-851E-EF5CC9F864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870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600075" y="0"/>
            <a:ext cx="5040313" cy="3779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36575" y="4532313"/>
            <a:ext cx="6246813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2363507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DC505-B7CF-4FD7-826B-977B6CA54F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23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D7027-DE6D-4DCE-8A70-07635B5825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40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894A7-0242-4277-90A0-41D1CD8305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846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9B8C7-8782-4022-9C31-64630BF4FE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D710C-9D7D-48EB-8BED-C0F15B97EA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432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A6F73-19C8-453F-8594-00E1F65C6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5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16CF1-A865-4C0F-B667-34751E51D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72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992D3-7FA2-4454-A052-BBF7D0D905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69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C7A62-FB63-4365-B924-365A715231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73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7E60E-BECA-487A-83F7-82676E43F5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04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A9823-769A-4AB0-84D3-1AF2FD97E4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626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0A787-6A73-46CA-8146-F9A5D39003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41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94E2DD9-8E3A-46A4-A81D-B19BABEDBC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e.usp.br/~brolezzi/disciplinas/20122/mat151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me.usp.br/~brolezzi" TargetMode="External"/><Relationship Id="rId4" Type="http://schemas.openxmlformats.org/officeDocument/2006/relationships/hyperlink" Target="mailto:brolezzi@ime.usp.b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sz="4000" b="1" dirty="0">
                <a:latin typeface="Verdana" pitchFamily="34" charset="0"/>
              </a:rPr>
              <a:t/>
            </a:r>
            <a:br>
              <a:rPr lang="en-GB" sz="4000" b="1" dirty="0">
                <a:latin typeface="Verdana" pitchFamily="34" charset="0"/>
              </a:rPr>
            </a:br>
            <a:r>
              <a:rPr lang="pt-BR" sz="3200" b="1" u="sng" dirty="0">
                <a:hlinkClick r:id="rId3"/>
              </a:rPr>
              <a:t>MAT1514 - A Matemática na Educação </a:t>
            </a:r>
            <a:r>
              <a:rPr lang="pt-BR" sz="3200" b="1" u="sng" dirty="0" smtClean="0">
                <a:hlinkClick r:id="rId3"/>
              </a:rPr>
              <a:t>Básica</a:t>
            </a:r>
            <a:r>
              <a:rPr lang="pt-BR" sz="3200" b="1" u="sng" dirty="0" smtClean="0"/>
              <a:t/>
            </a:r>
            <a:br>
              <a:rPr lang="pt-BR" sz="3200" b="1" u="sng" dirty="0" smtClean="0"/>
            </a:br>
            <a:r>
              <a:rPr lang="pt-BR" b="1" u="sng" dirty="0" smtClean="0"/>
              <a:t/>
            </a:r>
            <a:br>
              <a:rPr lang="pt-BR" b="1" u="sng" dirty="0" smtClean="0"/>
            </a:br>
            <a:r>
              <a:rPr lang="en-GB" b="1" dirty="0">
                <a:latin typeface="Verdana" pitchFamily="34" charset="0"/>
              </a:rPr>
              <a:t>O </a:t>
            </a:r>
            <a:r>
              <a:rPr lang="en-GB" b="1" dirty="0" err="1">
                <a:latin typeface="Verdana" pitchFamily="34" charset="0"/>
              </a:rPr>
              <a:t>conceito</a:t>
            </a:r>
            <a:r>
              <a:rPr lang="en-GB" b="1" dirty="0">
                <a:latin typeface="Verdana" pitchFamily="34" charset="0"/>
              </a:rPr>
              <a:t> de </a:t>
            </a:r>
            <a:r>
              <a:rPr lang="en-GB" b="1" dirty="0" err="1" smtClean="0">
                <a:latin typeface="Verdana" pitchFamily="34" charset="0"/>
              </a:rPr>
              <a:t>número</a:t>
            </a:r>
            <a:r>
              <a:rPr lang="en-GB" b="1" dirty="0" smtClean="0">
                <a:latin typeface="Verdana" pitchFamily="34" charset="0"/>
              </a:rPr>
              <a:t> </a:t>
            </a:r>
            <a:r>
              <a:rPr lang="en-GB" b="1" dirty="0" err="1" smtClean="0">
                <a:latin typeface="Verdana" pitchFamily="34" charset="0"/>
              </a:rPr>
              <a:t>na</a:t>
            </a:r>
            <a:r>
              <a:rPr lang="en-GB" b="1" dirty="0" smtClean="0">
                <a:latin typeface="Verdana" pitchFamily="34" charset="0"/>
              </a:rPr>
              <a:t> </a:t>
            </a:r>
            <a:r>
              <a:rPr lang="en-GB" b="1" dirty="0" err="1" smtClean="0">
                <a:latin typeface="Verdana" pitchFamily="34" charset="0"/>
              </a:rPr>
              <a:t>educação</a:t>
            </a:r>
            <a:r>
              <a:rPr lang="en-GB" b="1" dirty="0" smtClean="0">
                <a:latin typeface="Verdana" pitchFamily="34" charset="0"/>
              </a:rPr>
              <a:t> </a:t>
            </a:r>
            <a:r>
              <a:rPr lang="en-GB" b="1" dirty="0" err="1" smtClean="0">
                <a:latin typeface="Verdana" pitchFamily="34" charset="0"/>
              </a:rPr>
              <a:t>básica</a:t>
            </a:r>
            <a:r>
              <a:rPr lang="en-GB" b="1" dirty="0" smtClean="0">
                <a:latin typeface="Verdana" pitchFamily="34" charset="0"/>
              </a:rPr>
              <a:t/>
            </a:r>
            <a:br>
              <a:rPr lang="en-GB" b="1" dirty="0" smtClean="0">
                <a:latin typeface="Verdana" pitchFamily="34" charset="0"/>
              </a:rPr>
            </a:br>
            <a:r>
              <a:rPr lang="en-GB" sz="3200" b="1" dirty="0" smtClean="0">
                <a:latin typeface="Verdana" pitchFamily="34" charset="0"/>
              </a:rPr>
              <a:t>Parte 2</a:t>
            </a: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z="2800" i="1" smtClean="0"/>
              <a:t>Prof</a:t>
            </a:r>
            <a:r>
              <a:rPr lang="pt-BR" sz="2800" i="1" dirty="0"/>
              <a:t>. Antonio Carlos Brolezzi</a:t>
            </a:r>
            <a:r>
              <a:rPr lang="pt-BR" sz="2800" dirty="0"/>
              <a:t> 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200" dirty="0" smtClean="0">
                <a:hlinkClick r:id="rId4"/>
              </a:rPr>
              <a:t>brolezzi@ime.usp.br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>
                <a:hlinkClick r:id="rId5"/>
              </a:rPr>
              <a:t>www.ime.usp.br</a:t>
            </a:r>
            <a:r>
              <a:rPr lang="pt-BR" sz="3200" dirty="0" smtClean="0">
                <a:hlinkClick r:id="rId5"/>
              </a:rPr>
              <a:t>/~brolezzi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en-GB" sz="24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Text Box 2"/>
          <p:cNvSpPr txBox="1">
            <a:spLocks noChangeArrowheads="1"/>
          </p:cNvSpPr>
          <p:nvPr/>
        </p:nvSpPr>
        <p:spPr bwMode="auto">
          <a:xfrm>
            <a:off x="0" y="-55563"/>
            <a:ext cx="8893175" cy="678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endParaRPr lang="en-GB" sz="4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GB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Comprimento</a:t>
            </a:r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Uma polegada = 2,54 cm</a:t>
            </a: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Um pé = 30,48 cm</a:t>
            </a: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Uma jarda = 91,44 cm</a:t>
            </a: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Quantas polegadas tem um pé? Quantos pés tem uma jarda?</a:t>
            </a:r>
            <a:r>
              <a:rPr lang="pt-B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Questão: Essas unidades são usadas até hoje? Por quê?</a:t>
            </a:r>
            <a:endParaRPr lang="en-GB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973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Text Box 2"/>
          <p:cNvSpPr txBox="1">
            <a:spLocks noChangeArrowheads="1"/>
          </p:cNvSpPr>
          <p:nvPr/>
        </p:nvSpPr>
        <p:spPr bwMode="auto">
          <a:xfrm>
            <a:off x="0" y="1042988"/>
            <a:ext cx="8893175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GB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Comprimento</a:t>
            </a:r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Qual o tamanho da tela de uma televisão de 22 polegadas?</a:t>
            </a: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en-GB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514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Text Box 2"/>
          <p:cNvSpPr txBox="1">
            <a:spLocks noChangeArrowheads="1"/>
          </p:cNvSpPr>
          <p:nvPr/>
        </p:nvSpPr>
        <p:spPr bwMode="auto">
          <a:xfrm>
            <a:off x="0" y="-55563"/>
            <a:ext cx="8893175" cy="678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Atividade </a:t>
            </a:r>
          </a:p>
          <a:p>
            <a:pPr algn="ctr" eaLnBrk="1" hangingPunct="1">
              <a:defRPr/>
            </a:pPr>
            <a:r>
              <a:rPr lang="en-GB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GB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GB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Velocidade</a:t>
            </a:r>
            <a:endParaRPr lang="pt-BR" sz="3600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36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 unidade de medida você utilizaria para medir a velocidade:</a:t>
            </a:r>
          </a:p>
          <a:p>
            <a:pPr algn="ctr" eaLnBrk="1" hangingPunct="1">
              <a:defRPr/>
            </a:pPr>
            <a:endParaRPr lang="pt-BR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pt-BR" sz="36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 um automóvel?</a:t>
            </a:r>
          </a:p>
          <a:p>
            <a:pPr eaLnBrk="1" hangingPunct="1">
              <a:buFontTx/>
              <a:buAutoNum type="arabicPeriod"/>
              <a:defRPr/>
            </a:pPr>
            <a:r>
              <a:rPr lang="pt-BR" sz="36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 uma formiga?</a:t>
            </a:r>
          </a:p>
          <a:p>
            <a:pPr eaLnBrk="1" hangingPunct="1">
              <a:buFontTx/>
              <a:buAutoNum type="arabicPeriod"/>
              <a:defRPr/>
            </a:pPr>
            <a:r>
              <a:rPr lang="pt-BR" sz="36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Da luz? </a:t>
            </a:r>
          </a:p>
          <a:p>
            <a:pPr algn="ctr" eaLnBrk="1" hangingPunct="1">
              <a:defRPr/>
            </a:pPr>
            <a:endParaRPr lang="pt-BR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en-GB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41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Text Box 2"/>
          <p:cNvSpPr txBox="1">
            <a:spLocks noChangeArrowheads="1"/>
          </p:cNvSpPr>
          <p:nvPr/>
        </p:nvSpPr>
        <p:spPr bwMode="auto">
          <a:xfrm>
            <a:off x="0" y="-93663"/>
            <a:ext cx="9144000" cy="6724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endParaRPr lang="en-GB" sz="4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en-GB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Velocidade</a:t>
            </a:r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 unidade de medida você utilizaria para medir a velocidade:</a:t>
            </a: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 um automóvel? Km/h (quilômetro por hora)</a:t>
            </a:r>
          </a:p>
          <a:p>
            <a:pPr eaLnBrk="1" hangingPunct="1">
              <a:buFontTx/>
              <a:buAutoNum type="arabicPeriod"/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 uma formiga? (milímetros por segundo)</a:t>
            </a:r>
          </a:p>
          <a:p>
            <a:pPr eaLnBrk="1" hangingPunct="1">
              <a:buFontTx/>
              <a:buAutoNum type="arabicPeriod"/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Da luz? Km/s (quilômetros por segundo)</a:t>
            </a:r>
            <a:endParaRPr lang="en-GB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08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Text Box 2"/>
          <p:cNvSpPr txBox="1">
            <a:spLocks noChangeArrowheads="1"/>
          </p:cNvSpPr>
          <p:nvPr/>
        </p:nvSpPr>
        <p:spPr bwMode="auto">
          <a:xfrm>
            <a:off x="0" y="981075"/>
            <a:ext cx="8893175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endParaRPr lang="en-GB" sz="4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GB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Distâncias</a:t>
            </a:r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Depois do Sol, qual a distância da estrela mais próxima da Terra? </a:t>
            </a: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en-GB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082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Text Box 2"/>
          <p:cNvSpPr txBox="1">
            <a:spLocks noChangeArrowheads="1"/>
          </p:cNvSpPr>
          <p:nvPr/>
        </p:nvSpPr>
        <p:spPr bwMode="auto">
          <a:xfrm>
            <a:off x="0" y="509588"/>
            <a:ext cx="8893175" cy="594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Atividade  - Velocidade</a:t>
            </a:r>
            <a:endParaRPr lang="pt-BR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Qual a distância da estrela mais próxima? </a:t>
            </a:r>
          </a:p>
          <a:p>
            <a:pPr algn="ctr"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estrela mais próxima de Terra depois do Sol é Alfa Centauro. </a:t>
            </a:r>
          </a:p>
          <a:p>
            <a:pPr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Ela concentra-se a uma distância de 40 trilhões de quilômetros (40.000.000.000.000) da Terra.</a:t>
            </a:r>
          </a:p>
          <a:p>
            <a:pPr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Mas, como as distâncias no Universo são imensas, fica difícil utilizar números com tantos zeros. </a:t>
            </a:r>
          </a:p>
          <a:p>
            <a:pPr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898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Text Box 2"/>
          <p:cNvSpPr txBox="1">
            <a:spLocks noChangeArrowheads="1"/>
          </p:cNvSpPr>
          <p:nvPr/>
        </p:nvSpPr>
        <p:spPr bwMode="auto">
          <a:xfrm>
            <a:off x="0" y="295275"/>
            <a:ext cx="8893175" cy="637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Atividade  - Velocidade</a:t>
            </a:r>
            <a:endParaRPr lang="pt-BR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Qual a distância da estrela mais próxima? </a:t>
            </a:r>
          </a:p>
          <a:p>
            <a:pPr algn="ctr"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Para facilitar a compreensão das distâncias, utilizamos então a unidade de medida chamada ano-luz, que nada mais é do que a distância percorrida pela luz em um ano. </a:t>
            </a:r>
          </a:p>
          <a:p>
            <a:pPr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luz viaja a uma velocidade de 300 mil quilômetros por segundo (nada viaja mais rápido do que ela), percorrendo 9,46 trilhões de quilômetros por ano entre os astros. Assim , a distância de </a:t>
            </a:r>
            <a:r>
              <a:rPr lang="pt-BR" sz="28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Alfa Centauro</a:t>
            </a: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até nós passa a ser de 4,2 anos-luz (40 trilhões / 9,46).</a:t>
            </a:r>
          </a:p>
        </p:txBody>
      </p:sp>
    </p:spTree>
    <p:extLst>
      <p:ext uri="{BB962C8B-B14F-4D97-AF65-F5344CB8AC3E}">
        <p14:creationId xmlns:p14="http://schemas.microsoft.com/office/powerpoint/2010/main" val="3108787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Text Box 2"/>
          <p:cNvSpPr txBox="1">
            <a:spLocks noChangeArrowheads="1"/>
          </p:cNvSpPr>
          <p:nvPr/>
        </p:nvSpPr>
        <p:spPr bwMode="auto">
          <a:xfrm>
            <a:off x="0" y="981075"/>
            <a:ext cx="8893175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Volume e </a:t>
            </a:r>
            <a:r>
              <a:rPr lang="en-GB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capacidade</a:t>
            </a:r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Quantos litros de água tem no Oceano Atlântico? </a:t>
            </a: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en-GB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38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Text Box 2"/>
          <p:cNvSpPr txBox="1">
            <a:spLocks noChangeArrowheads="1"/>
          </p:cNvSpPr>
          <p:nvPr/>
        </p:nvSpPr>
        <p:spPr bwMode="auto">
          <a:xfrm>
            <a:off x="250825" y="293688"/>
            <a:ext cx="8893175" cy="654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Atividade </a:t>
            </a:r>
          </a:p>
          <a:p>
            <a:pPr algn="ctr" eaLnBrk="1" hangingPunct="1">
              <a:defRPr/>
            </a:pPr>
            <a:r>
              <a:rPr lang="en-GB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Capacidade</a:t>
            </a:r>
            <a:endParaRPr lang="pt-BR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Quantos litros de água tem no Oceano Atlântico? 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 Oceano Atlântico tem um volume médio de 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323.600.000 quilômetros cúbicos.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Cada quilômetro cúbico equivale a  </a:t>
            </a: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1.000.000.000.000 litros (um trilhão de litros).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Logo, o Oceano Atlântico tem aproximadamente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323.600.000.000.000.000.000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Trezentos e vinte e três quintilhões e seiscentos quatrilhões de litros.</a:t>
            </a:r>
            <a:endParaRPr lang="en-GB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7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Text Box 2"/>
          <p:cNvSpPr txBox="1">
            <a:spLocks noChangeArrowheads="1"/>
          </p:cNvSpPr>
          <p:nvPr/>
        </p:nvSpPr>
        <p:spPr bwMode="auto">
          <a:xfrm>
            <a:off x="0" y="1481138"/>
            <a:ext cx="8893175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Números grandes:</a:t>
            </a:r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endParaRPr lang="en-GB" sz="4400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Quantos zeros tem em um decilhão?</a:t>
            </a:r>
            <a:endParaRPr lang="pt-BR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en-GB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240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b="1" dirty="0" err="1">
                <a:latin typeface="Verdana" pitchFamily="34" charset="0"/>
              </a:rPr>
              <a:t>N</a:t>
            </a:r>
            <a:r>
              <a:rPr lang="en-GB" b="1" dirty="0" err="1" smtClean="0">
                <a:latin typeface="Verdana" pitchFamily="34" charset="0"/>
              </a:rPr>
              <a:t>úmero</a:t>
            </a:r>
            <a:r>
              <a:rPr lang="en-GB" b="1" dirty="0" smtClean="0">
                <a:latin typeface="Verdana" pitchFamily="34" charset="0"/>
              </a:rPr>
              <a:t>:</a:t>
            </a:r>
            <a:br>
              <a:rPr lang="en-GB" b="1" dirty="0" smtClean="0">
                <a:latin typeface="Verdana" pitchFamily="34" charset="0"/>
              </a:rPr>
            </a:br>
            <a:r>
              <a:rPr lang="en-GB" b="1" dirty="0">
                <a:latin typeface="Verdana" pitchFamily="34" charset="0"/>
              </a:rPr>
              <a:t/>
            </a:r>
            <a:br>
              <a:rPr lang="en-GB" b="1" dirty="0">
                <a:latin typeface="Verdana" pitchFamily="34" charset="0"/>
              </a:rPr>
            </a:br>
            <a:r>
              <a:rPr lang="pt-BR" b="1" dirty="0" smtClean="0"/>
              <a:t>Contagens </a:t>
            </a:r>
            <a:r>
              <a:rPr lang="pt-BR" b="1" dirty="0"/>
              <a:t>e </a:t>
            </a:r>
            <a:r>
              <a:rPr lang="pt-BR" b="1" dirty="0" smtClean="0"/>
              <a:t>medidas</a:t>
            </a:r>
            <a:r>
              <a:rPr lang="pt-BR" dirty="0" smtClean="0"/>
              <a:t/>
            </a:r>
            <a:br>
              <a:rPr lang="pt-BR" dirty="0" smtClean="0"/>
            </a:br>
            <a:endParaRPr lang="en-GB" sz="24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2164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42" name="Group 2"/>
          <p:cNvGraphicFramePr>
            <a:graphicFrameLocks noGrp="1"/>
          </p:cNvGraphicFramePr>
          <p:nvPr>
            <p:ph/>
          </p:nvPr>
        </p:nvGraphicFramePr>
        <p:xfrm>
          <a:off x="0" y="274638"/>
          <a:ext cx="8686800" cy="6249988"/>
        </p:xfrm>
        <a:graphic>
          <a:graphicData uri="http://schemas.openxmlformats.org/drawingml/2006/table">
            <a:tbl>
              <a:tblPr/>
              <a:tblGrid>
                <a:gridCol w="6810375"/>
                <a:gridCol w="1876425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Número escrito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Como se lê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Mil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Trilião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Quatrilhão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Quintilhão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Sextilhão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Setilhão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Octilhão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Nonilhão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Decilhão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140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sz="2400" b="1"/>
              <a:t>ESPECIFICIDADES DA DISCIPLINA POR ANO ESCOLAR</a:t>
            </a:r>
          </a:p>
          <a:p>
            <a:pPr eaLnBrk="1" hangingPunct="1"/>
            <a:r>
              <a:rPr lang="pt-BR" sz="2400" b="1"/>
              <a:t>EDUCAÇÃO INFANTIL</a:t>
            </a:r>
            <a:endParaRPr lang="pt-BR" sz="2400"/>
          </a:p>
          <a:p>
            <a:pPr eaLnBrk="1" hangingPunct="1"/>
            <a:r>
              <a:rPr lang="pt-BR" sz="2400"/>
              <a:t>O trabalho com a matemática na educação infantil deve ser pautado pela idéia de que o ambiente escolar e o trabalho do professor devam promover oportunidades de experiências abertas, ricas e diversificadas envolvendo diversas explorações do espaço ao redor, sem perder o caráter lúdico e de convite à exploração e investigação.</a:t>
            </a:r>
          </a:p>
        </p:txBody>
      </p:sp>
    </p:spTree>
    <p:extLst>
      <p:ext uri="{BB962C8B-B14F-4D97-AF65-F5344CB8AC3E}">
        <p14:creationId xmlns:p14="http://schemas.microsoft.com/office/powerpoint/2010/main" val="1451579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sz="2400"/>
              <a:t>A preocupação com o desenvolvimento da linguagem matemática, com as habilidades numéricas ou com o fechamento de conceitos geométricos, deve ser deixada em segundo plano, para dar lugar à possibilidade de manipular e viver a matemática naturalmente presente nos padrões e regularidades a serem encontrados e observados, sem que haja excessiva intencionalidade por parte do professor. A oportunidade de vivenciar a matemática nesta fase é importante e se constitui muitas vezes em momento único para enriquecer, ampliar e construir vínculos com a matemática e suas diversas manifestações.</a:t>
            </a:r>
          </a:p>
        </p:txBody>
      </p:sp>
    </p:spTree>
    <p:extLst>
      <p:ext uri="{BB962C8B-B14F-4D97-AF65-F5344CB8AC3E}">
        <p14:creationId xmlns:p14="http://schemas.microsoft.com/office/powerpoint/2010/main" val="4055651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sz="2400"/>
              <a:t>A matemática está intimamente ligada ao movimento. Essa característica dinâmica é muito importante e está naturalmente presente nesta fase inicial das crianças na escola. Tratase de criar e observar ações ligadas ao movimento, tanto o que a criança faz com o próprio corpo quanto de observação do movimento das outras crianças, bem como a idéia de deslocar objetos ou observar esses movimentos e perceber suas características. A lista de ações a seguir são exemplos de atividades que têm muita matemática, e que podem ser criadas, observadas ou incentivadas neste sentido.</a:t>
            </a:r>
          </a:p>
        </p:txBody>
      </p:sp>
    </p:spTree>
    <p:extLst>
      <p:ext uri="{BB962C8B-B14F-4D97-AF65-F5344CB8AC3E}">
        <p14:creationId xmlns:p14="http://schemas.microsoft.com/office/powerpoint/2010/main" val="1107916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sz="2000" b="1"/>
              <a:t>MINI-GRUPO – Aprender a se deslocar ou deslocar objetos no espaço – andar, correr, arrastar ou empurrar sem esbarrar em pessoas ou objetos, deslocar-se em espaços para além da sala do grupo e explorar os diferentes caminhos para se chegar a um mesmo lugar e deslocar-se enfrentando obstáculos presentes nos trajetos: subindo, descendo, pulando, passando por cima, por baixo, rodeando, equilibrando-se -, de preferência sem a ajuda de um adulto, são aprendizagens que se ligam à organização espacial. Outras aprendizagens que podem ser estimuladas são: procurar objetos ou pessoas escondidos em diferentes lugares, manipular objetos de diferentes formatos e tamanhos e utilizar o conhecimento de suas propriedades para explorá-los com maior intencionalidade, ou manipular objetos variados de novas maneiras, empilhá-los do menor para o maior e vice e versa, e produzir novos sons, novas formas, novos usos para os mesmos.</a:t>
            </a:r>
            <a:r>
              <a:rPr lang="pt-BR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5245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sz="2000" b="1"/>
              <a:t>PRIMEIRO ESTÁGIO – Aos 3 anos, embora grande parte das situações oferecidas às crianças esteja inserida nas brincadeiras, podemos ter um olhar mais específico para a questão da exploração dos números. Nesse período ganham luz as situações de explorações de quantidades nas brincadeiras e práticas cotidianas. As crianças podem também explorar as notações numéricas em diferentes contextos: registro de jogos, controle de materiais da sala, quantidade de pessoas que vão merendar ou que vão a um passeio e, principalmente, enriquecer suas brincadeiras de faz-de-conta com materiais que convidem a pensar sobre os números. Além das atividades de deslocar a si ou objetos no espaço, as crianças podem procurar objetos ou pessoas escondidos em diferentes lugares, e verbalizar a posição deles em relação a: em cima, em baixo, ao lado, na frente, atrás. Elas podem ser apoiadas a comunicar suas experiências de deslocamentos para o professor ou outras crianças, o que pode ampliar-lhe a consciência de suas ações e re-planejá-las.</a:t>
            </a:r>
          </a:p>
        </p:txBody>
      </p:sp>
    </p:spTree>
    <p:extLst>
      <p:ext uri="{BB962C8B-B14F-4D97-AF65-F5344CB8AC3E}">
        <p14:creationId xmlns:p14="http://schemas.microsoft.com/office/powerpoint/2010/main" val="2502115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SEGUNDO ESTÁGIO – As crianças podem aprender a explorar o espaço com maior intencionalidade. Podem participar de brincadeiras cujo desafio seja definir trajetos a partir de pontos de partida e de chegada que foram pré-determinados, reproduzir trajetos indicados pelo professor considerando alguns elementos do entorno como pontos de referência e descrever, interpretar a posição de objetos e pessoas, situações que colocam a criança a problematizar a questão do espaço. Elas podem aprender sobre o tamanho ou extensão dos objetos, ou mesmo do tempo. Podem ordenar diferentes objetos da mesma classe por critério de tamanho, identificar a passagem do tempo apoiadas no calendário e utilizando a unidade de tempo – dia, mês e ano – para marcar os acontecimentos do grupo e podem aprender a identificar notas e moedas do sistema monetário vigente nas brincadeiras de faz-de-conta. As crianças podem aprender a recitar a série oral convencional com a perspectiva de ampliá-la, a explorar a seqüência numérica considerando que é possível estender a sucessão de números tanto quanto se queira, a ter referências para consultas dos números, tais como, a fita métrica, o quadro numérico, os livros com muitas páginas para ler, e escrever números que ainda não aprenderam a escrever de memória.</a:t>
            </a:r>
          </a:p>
        </p:txBody>
      </p:sp>
    </p:spTree>
    <p:extLst>
      <p:ext uri="{BB962C8B-B14F-4D97-AF65-F5344CB8AC3E}">
        <p14:creationId xmlns:p14="http://schemas.microsoft.com/office/powerpoint/2010/main" val="397478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As crianças podem aprender a organizar materiais como recurso para realização da contagem: separar os objetos contados dos não contados, organizar espacialmente os objetos para facilitar a contagem, sincronizar gesto e o recitado da série numérica sem pular os objetos e/ou contá-los mais de uma vez, adquirindo precisão na contagem, terminar a contagem com um número, comparar e identificar a maior quantidade pela avaliação do grupo de objetos, utilizar as relações de igualdade, tanto quanto de desigualdade: mais que, menos que, maior que e menor que, utilizar diferentes estratégias para juntar, agregar avançar, retroceder, repartir e tirar: recontar a partir do um.</a:t>
            </a:r>
            <a:r>
              <a:rPr lang="pt-B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0765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TERCEIRO ESTÁGIO – As expectativas de aprendizagens relacionadas ao espaço dos períodos anteriores devem permanecer e podemos somar a elas novos desafios para as crianças: aprender a representar graficamente caminhos e trajetos, a organizar objetos no espaço apoiado em critérios estabelecidos por outros, a desenhar e interpretar imagens de objetos a partir de diferentes pontos de vista, a descrever e interpretar a posição de objetos e pessoas, a identificar e explicitar algumas características de certas figuras e corpos geométricos. As crianças podem aprender a formalizar mais as medidas pelo uso de diferentes instrumentos de medição convencional e não convencional, a fim de estabelecer: distâncias, comprimento, capacidade (litro) e massa, usar notas e moedas nos contextos de brincadeiras, agora com o desafio de pagar e dar troco. Na contagem oral, além do que se espera no período anterior, as crianças podem aprender a recitar os números em diferentes intervalos: 2 em 2, 5 em 5, 10 em 10, recitar até um número estabelecido por alguém e parar ao alcançar este número, a contar a partir de um número diferente de um, a saber dizer o número que vem antes e/ ou depois de um número definido pelo professor e a utilizar o número na sua função ordinal: indicar a posição de um objeto ou pessoa dentro de uma série.</a:t>
            </a:r>
          </a:p>
        </p:txBody>
      </p:sp>
    </p:spTree>
    <p:extLst>
      <p:ext uri="{BB962C8B-B14F-4D97-AF65-F5344CB8AC3E}">
        <p14:creationId xmlns:p14="http://schemas.microsoft.com/office/powerpoint/2010/main" val="14883157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Na contagem de objetos, deve-se manter as expectativas colocadas para o segundo estágio (separar os objetos contados dos não contados, sincronizar gesto e o recitado da série numérica sem pular os objetos e/ou contá-los mais de uma vez, adquirindo precisão na contagem, comparar e identificar a maior quantidade pela avaliação da coleção ou pela contagem) e a elas somar desafios voltados a comparar e identificar a maior quantidade pela avaliação da coleção ou, neste momento, pela sobrecontagem, ou seja, partir de um dos números e acrescentar a outra quantidade utilizando a contagem, utilizar resultados numéricos conhecidos e propriedades dos números e das operações. As crianças podem aprender a estabelecer critérios para comparar e ordenar escritas numéricas com diferentes quantidades de algarismos, saber que o número que vem depois na série numérica oral é maior do que os anteriores, considerar a quantidade de algarismos que compõem um número para determinar qual é o maior, utilizar os números que já conhecem para escrever outros números, apoiando-se na numeração falada e na escrita, utilizar registros de jogos como estratégia pessoal de organização de dados coletados.</a:t>
            </a:r>
            <a:r>
              <a:rPr lang="pt-B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959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measuring-he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876" y="260648"/>
            <a:ext cx="7053334" cy="6341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894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PRIMEIRO ANO</a:t>
            </a:r>
          </a:p>
          <a:p>
            <a:pPr eaLnBrk="1" hangingPunct="1"/>
            <a:r>
              <a:rPr lang="pt-BR" b="1"/>
              <a:t>Números</a:t>
            </a:r>
          </a:p>
          <a:p>
            <a:pPr eaLnBrk="1" hangingPunct="1"/>
            <a:r>
              <a:rPr lang="pt-BR" b="1"/>
              <a:t>M01 Reconhecer a utilização de números no seu contexto diário.</a:t>
            </a:r>
          </a:p>
          <a:p>
            <a:pPr eaLnBrk="1" hangingPunct="1"/>
            <a:r>
              <a:rPr lang="pt-BR" b="1"/>
              <a:t>M02 Formular hipóteses sobre escritas numéricas relativas a números familiares, como a idade, o número da casa etc.</a:t>
            </a:r>
          </a:p>
          <a:p>
            <a:pPr eaLnBrk="1" hangingPunct="1"/>
            <a:r>
              <a:rPr lang="pt-BR" b="1"/>
              <a:t>M03 Identificar escritas numéricas relativas a números freqüentes, como os dias do mês, o ano etc.</a:t>
            </a:r>
          </a:p>
          <a:p>
            <a:pPr eaLnBrk="1" hangingPunct="1"/>
            <a:r>
              <a:rPr lang="pt-BR" b="1"/>
              <a:t>M04 Formular hipóteses sobre a leitura e escrita de números freqüentes no seu contexto doméstico.</a:t>
            </a:r>
          </a:p>
          <a:p>
            <a:pPr eaLnBrk="1" hangingPunct="1"/>
            <a:r>
              <a:rPr lang="pt-BR" b="1"/>
              <a:t>M05 Realizar a contagem de objetos (em coleções móveis ou fixas) pelo uso da seqüência numérica (oral).</a:t>
            </a:r>
          </a:p>
          <a:p>
            <a:pPr eaLnBrk="1" hangingPunct="1"/>
            <a:r>
              <a:rPr lang="pt-BR" b="1"/>
              <a:t>M06 Fazer contagens orais em escala ascendente (do menor para o maior) e descendente (do maior para o menor), contando de um em um.</a:t>
            </a:r>
          </a:p>
          <a:p>
            <a:pPr eaLnBrk="1" hangingPunct="1"/>
            <a:r>
              <a:rPr lang="pt-BR" b="1"/>
              <a:t>M07 Construir procedimentos como formar pares e agrupar, para facilitar a contagem e a comparação entre duas coleções.</a:t>
            </a:r>
          </a:p>
          <a:p>
            <a:pPr eaLnBrk="1" hangingPunct="1"/>
            <a:r>
              <a:rPr lang="pt-BR" b="1"/>
              <a:t>M08 Construir procedimentos para comparar a quantidade de objetos de duas coleções, identificando a que tem mais, a que tem menos, ou se têm a mesma quantidade.</a:t>
            </a:r>
          </a:p>
          <a:p>
            <a:pPr eaLnBrk="1" hangingPunct="1"/>
            <a:r>
              <a:rPr lang="pt-BR" b="1"/>
              <a:t>M09 Produzir escritas numéricas de números familiares e freqüentes pela identificação de regularidades.</a:t>
            </a:r>
          </a:p>
          <a:p>
            <a:pPr eaLnBrk="1" hangingPunct="1"/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9410290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5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SEGUNDO ANO</a:t>
            </a:r>
          </a:p>
          <a:p>
            <a:pPr eaLnBrk="1" hangingPunct="1"/>
            <a:r>
              <a:rPr lang="pt-BR" b="1"/>
              <a:t>Números</a:t>
            </a:r>
          </a:p>
          <a:p>
            <a:pPr eaLnBrk="1" hangingPunct="1"/>
            <a:r>
              <a:rPr lang="pt-BR" b="1"/>
              <a:t>M01 Utilizar números para expressar quantidades de elementos de uma coleção.</a:t>
            </a:r>
          </a:p>
          <a:p>
            <a:pPr eaLnBrk="1" hangingPunct="1"/>
            <a:r>
              <a:rPr lang="pt-BR" b="1"/>
              <a:t>M02 Utilizar números para expressar a ordem dos elementos de uma coleção ou seqüência.</a:t>
            </a:r>
          </a:p>
          <a:p>
            <a:pPr eaLnBrk="1" hangingPunct="1"/>
            <a:r>
              <a:rPr lang="pt-BR" b="1"/>
              <a:t>M03 Utilizar números na função de código, para identificar linhas de ônibus, telefones, placas de carros, registros de identidade.</a:t>
            </a:r>
          </a:p>
          <a:p>
            <a:pPr eaLnBrk="1" hangingPunct="1"/>
            <a:r>
              <a:rPr lang="pt-BR" b="1"/>
              <a:t>M04 Utilizar diferentes estratégias para quantificar elementos de uma coleção: contagem, formação pares, agrupamentos e estimativas.</a:t>
            </a:r>
          </a:p>
          <a:p>
            <a:pPr eaLnBrk="1" hangingPunct="1"/>
            <a:r>
              <a:rPr lang="pt-BR" b="1"/>
              <a:t>M05 Contar em escalas ascendente e descendente de um em um, de dois em dois, de cinco em cinco, de dez em dez etc.,</a:t>
            </a:r>
          </a:p>
          <a:p>
            <a:pPr eaLnBrk="1" hangingPunct="1"/>
            <a:r>
              <a:rPr lang="pt-BR" b="1"/>
              <a:t>M06 Formular hipóteses sobre a grandeza numérica, pela identificação da quantidade de algarismos que compõem sua escrita e/ou pela identificação da posição ocupada pelos algarismos que compõem sua escrita.</a:t>
            </a:r>
          </a:p>
          <a:p>
            <a:pPr eaLnBrk="1" hangingPunct="1"/>
            <a:r>
              <a:rPr lang="pt-BR" b="1"/>
              <a:t>M07 Produzir escritas numéricas identificando regularidades e regras do sistema de numeração decimal.</a:t>
            </a:r>
          </a:p>
          <a:p>
            <a:pPr eaLnBrk="1" hangingPunct="1"/>
            <a:r>
              <a:rPr lang="pt-BR" b="1"/>
              <a:t>M08 Utilizar a calculadora para produzir escritas de números que são ditados.</a:t>
            </a:r>
          </a:p>
        </p:txBody>
      </p:sp>
    </p:spTree>
    <p:extLst>
      <p:ext uri="{BB962C8B-B14F-4D97-AF65-F5344CB8AC3E}">
        <p14:creationId xmlns:p14="http://schemas.microsoft.com/office/powerpoint/2010/main" val="23572144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TERCEIRO ANO</a:t>
            </a:r>
          </a:p>
          <a:p>
            <a:pPr eaLnBrk="1" hangingPunct="1"/>
            <a:r>
              <a:rPr lang="pt-BR" b="1"/>
              <a:t>Números</a:t>
            </a:r>
          </a:p>
          <a:p>
            <a:pPr eaLnBrk="1" hangingPunct="1"/>
            <a:r>
              <a:rPr lang="pt-BR" b="1"/>
              <a:t>M01 Ler e escrever números pela compreensão das características do sistema de numeração decimal.</a:t>
            </a:r>
          </a:p>
          <a:p>
            <a:pPr eaLnBrk="1" hangingPunct="1"/>
            <a:r>
              <a:rPr lang="pt-BR" b="1"/>
              <a:t>M02 Comparar e ordenar números (em ordem crescente e decrescente).</a:t>
            </a:r>
          </a:p>
          <a:p>
            <a:pPr eaLnBrk="1" hangingPunct="1"/>
            <a:r>
              <a:rPr lang="pt-BR" b="1"/>
              <a:t>M03 Resolver situações-problema que envolvam relações entre números, tais como: ser maior que, ser menor que, estar entre, ter mais um, ter mais dois, ser o dobro, ser a metade.</a:t>
            </a:r>
          </a:p>
          <a:p>
            <a:pPr eaLnBrk="1" hangingPunct="1"/>
            <a:r>
              <a:rPr lang="pt-BR" b="1"/>
              <a:t>M04 Contar em escalas ascendente e descendente a partir de qualquer número dado.</a:t>
            </a:r>
          </a:p>
          <a:p>
            <a:pPr eaLnBrk="1" hangingPunct="1"/>
            <a:r>
              <a:rPr lang="pt-BR" b="1"/>
              <a:t>M05 Utilizar a calculadora para produzir e comparar escritas numéricas.</a:t>
            </a:r>
          </a:p>
        </p:txBody>
      </p:sp>
    </p:spTree>
    <p:extLst>
      <p:ext uri="{BB962C8B-B14F-4D97-AF65-F5344CB8AC3E}">
        <p14:creationId xmlns:p14="http://schemas.microsoft.com/office/powerpoint/2010/main" val="4214865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5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QUARTO ANO</a:t>
            </a:r>
          </a:p>
          <a:p>
            <a:pPr eaLnBrk="1" hangingPunct="1"/>
            <a:r>
              <a:rPr lang="pt-BR" b="1"/>
              <a:t>Números</a:t>
            </a:r>
          </a:p>
          <a:p>
            <a:pPr eaLnBrk="1" hangingPunct="1"/>
            <a:r>
              <a:rPr lang="pt-BR" b="1"/>
              <a:t>M01 Reconhecer e utilizar números naturais no contexto diário.</a:t>
            </a:r>
          </a:p>
          <a:p>
            <a:pPr eaLnBrk="1" hangingPunct="1"/>
            <a:r>
              <a:rPr lang="pt-BR" b="1"/>
              <a:t>M02 Compreender e utilizar as regras do sistema de numeração decimal, para leitura, escrita, comparação e ordenação de números naturais de qualquer ordem de grandeza.</a:t>
            </a:r>
          </a:p>
          <a:p>
            <a:pPr eaLnBrk="1" hangingPunct="1"/>
            <a:r>
              <a:rPr lang="pt-BR" b="1"/>
              <a:t>M03 Contar em escalas ascendente e descendente a partir de qualquer número natural dado.</a:t>
            </a:r>
          </a:p>
          <a:p>
            <a:pPr eaLnBrk="1" hangingPunct="1"/>
            <a:r>
              <a:rPr lang="pt-BR" b="1"/>
              <a:t>M04 Resolver situações-problema em que é necessário fazer estimativas ou arredondamentos de números naturais (cálculos aproximados).</a:t>
            </a:r>
          </a:p>
          <a:p>
            <a:pPr eaLnBrk="1" hangingPunct="1"/>
            <a:r>
              <a:rPr lang="pt-BR" b="1"/>
              <a:t>M05 Reconhecer e utilizar números racionais no contexto diário.</a:t>
            </a:r>
          </a:p>
          <a:p>
            <a:pPr eaLnBrk="1" hangingPunct="1"/>
            <a:r>
              <a:rPr lang="pt-BR" b="1"/>
              <a:t>M06 Explorar diferentes significados das frações em situações-problema (parte-todo e quociente).</a:t>
            </a:r>
          </a:p>
          <a:p>
            <a:pPr eaLnBrk="1" hangingPunct="1"/>
            <a:r>
              <a:rPr lang="pt-BR" b="1"/>
              <a:t>M07 Ler e escrever números racionais, de uso freqüente no cotidiano, representados na forma decimal ou fracionária.</a:t>
            </a:r>
          </a:p>
          <a:p>
            <a:pPr eaLnBrk="1" hangingPunct="1"/>
            <a:r>
              <a:rPr lang="pt-BR" b="1"/>
              <a:t>M08 Comparar e ordenar números racionais de uso freqüente, na representação decimal.</a:t>
            </a:r>
          </a:p>
          <a:p>
            <a:pPr eaLnBrk="1" hangingPunct="1"/>
            <a:r>
              <a:rPr lang="pt-BR" b="1"/>
              <a:t>M09 Observar as regras do sistema de numeração decimal para compreensão, leitura e representação dos números racionais na forma decimal.</a:t>
            </a:r>
          </a:p>
        </p:txBody>
      </p:sp>
    </p:spTree>
    <p:extLst>
      <p:ext uri="{BB962C8B-B14F-4D97-AF65-F5344CB8AC3E}">
        <p14:creationId xmlns:p14="http://schemas.microsoft.com/office/powerpoint/2010/main" val="20449031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QUINTO ANO</a:t>
            </a:r>
          </a:p>
          <a:p>
            <a:pPr eaLnBrk="1" hangingPunct="1"/>
            <a:r>
              <a:rPr lang="pt-BR" b="1"/>
              <a:t>Números</a:t>
            </a:r>
          </a:p>
          <a:p>
            <a:pPr eaLnBrk="1" hangingPunct="1"/>
            <a:r>
              <a:rPr lang="pt-BR" b="1"/>
              <a:t>M01 Compreender e utilizar as regras do sistema de numeração decimal, para leitura e escrita, comparação, ordenação e arredondamento de números naturais de qualquer ordem de grandeza.</a:t>
            </a:r>
          </a:p>
          <a:p>
            <a:pPr eaLnBrk="1" hangingPunct="1"/>
            <a:r>
              <a:rPr lang="pt-BR" b="1"/>
              <a:t>M02 Reconhecer e fazer leitura de números racionais no contexto diário, nas representações fracionária e decimal.</a:t>
            </a:r>
          </a:p>
          <a:p>
            <a:pPr eaLnBrk="1" hangingPunct="1"/>
            <a:r>
              <a:rPr lang="pt-BR" b="1"/>
              <a:t>M03 Explorar diferentes significados das frações em situações-problema: parte-todo, quociente e razão.</a:t>
            </a:r>
          </a:p>
          <a:p>
            <a:pPr eaLnBrk="1" hangingPunct="1"/>
            <a:r>
              <a:rPr lang="pt-BR" b="1"/>
              <a:t>M04 Escrever números racionais de uso freqüente, nas representações fracionária e decimal e localizar alguns deles na reta numérica.</a:t>
            </a:r>
          </a:p>
          <a:p>
            <a:pPr eaLnBrk="1" hangingPunct="1"/>
            <a:r>
              <a:rPr lang="pt-BR" b="1"/>
              <a:t>M05 Comparar e ordenar números racionais de uso freqüente, nas representações fracionária e decimal.</a:t>
            </a:r>
          </a:p>
          <a:p>
            <a:pPr eaLnBrk="1" hangingPunct="1"/>
            <a:r>
              <a:rPr lang="pt-BR" b="1"/>
              <a:t>M06 Identificar e produzir frações equivalentes, pela observação de representações gráficas e de regularidades nas escritas numéricas.</a:t>
            </a:r>
          </a:p>
        </p:txBody>
      </p:sp>
    </p:spTree>
    <p:extLst>
      <p:ext uri="{BB962C8B-B14F-4D97-AF65-F5344CB8AC3E}">
        <p14:creationId xmlns:p14="http://schemas.microsoft.com/office/powerpoint/2010/main" val="164546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Preste atenção na cigarra cantando entre as árvores: primeiro se ouve uma série de notas precisamente definidas e claramente separadas, acelerando lentamente. </a:t>
            </a:r>
          </a:p>
          <a:p>
            <a:endParaRPr lang="pt-BR" sz="3200" dirty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Então, na medida em que o trinado ganha força, sente-se que as notas lentamente unem-se umas as outras; mas ainda cada trinado pode ser individualizado como parte elementar de um canto de flauta. </a:t>
            </a:r>
          </a:p>
          <a:p>
            <a:endParaRPr lang="pt-BR" sz="3200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Por fim, repentinamente, deparamo-nos com uma nota contínua que é o clímax do canto da cigarra até seu final.</a:t>
            </a:r>
          </a:p>
        </p:txBody>
      </p:sp>
    </p:spTree>
    <p:extLst>
      <p:ext uri="{BB962C8B-B14F-4D97-AF65-F5344CB8AC3E}">
        <p14:creationId xmlns:p14="http://schemas.microsoft.com/office/powerpoint/2010/main" val="3277580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Agora observe o mar quando quebra na praia. Cada onda toma volume, precipita-se, e desaparece na areia. Podemos separar regularmente cada onda daquelas que a precederam e daquelas que a seguirão, e ainda cada onda individual é parte do contínuo do mar.</a:t>
            </a: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Assim é, em nossa experiência do dia-a-dia, a relação entre a continuidade e a ideia do discreto: às vezes a experiência da continuidade subjaz à do discreto e às vezes o discreto leva ao contínuo. </a:t>
            </a: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Sua relação é uma relação entre parceiros iguais.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Newton da Costa – matemático, lógico e filósofo</a:t>
            </a:r>
            <a:endParaRPr lang="pt-BR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85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marL="0" indent="0">
              <a:buNone/>
            </a:pPr>
            <a:r>
              <a:rPr lang="pt-BR" dirty="0"/>
              <a:t>Medir é comparar uma grandeza com uma outra, de mesma natureza, tomada como padrão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sz="2400" b="1" dirty="0"/>
          </a:p>
          <a:p>
            <a:pPr marL="0" indent="0">
              <a:buNone/>
            </a:pPr>
            <a:r>
              <a:rPr lang="pt-BR" b="1" dirty="0" smtClean="0"/>
              <a:t>Ou seja, medir é contar quantas vezes uma grandeza, considerada como padrão, “cabe” em outra.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Já contar... é dizer quantas unidades tem determinada quantidade. Ou seja, medir essa grandeza em termos de unidades.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23290536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h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95300"/>
            <a:ext cx="48768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1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551656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algn="ctr" eaLnBrk="1" hangingPunct="1">
              <a:lnSpc>
                <a:spcPct val="93000"/>
              </a:lnSpc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4000" b="1" smtClean="0">
              <a:latin typeface="Verdana" pitchFamily="34" charset="0"/>
            </a:endParaRPr>
          </a:p>
          <a:p>
            <a:pPr algn="ctr" eaLnBrk="1" hangingPunct="1"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smtClean="0">
                <a:latin typeface="Verdana" pitchFamily="34" charset="0"/>
              </a:rPr>
              <a:t>Quantas unidades,</a:t>
            </a:r>
          </a:p>
          <a:p>
            <a:pPr algn="ctr" eaLnBrk="1" hangingPunct="1"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smtClean="0">
                <a:latin typeface="Verdana" pitchFamily="34" charset="0"/>
              </a:rPr>
              <a:t>quantas dezenas e </a:t>
            </a:r>
          </a:p>
          <a:p>
            <a:pPr algn="ctr" eaLnBrk="1" hangingPunct="1"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smtClean="0">
                <a:latin typeface="Verdana" pitchFamily="34" charset="0"/>
              </a:rPr>
              <a:t>quantas centenas há em</a:t>
            </a:r>
            <a:r>
              <a:rPr lang="en-GB" sz="4000" b="1" smtClean="0">
                <a:latin typeface="Verdana" pitchFamily="34" charset="0"/>
              </a:rPr>
              <a:t> </a:t>
            </a:r>
          </a:p>
          <a:p>
            <a:pPr algn="ctr" eaLnBrk="1" hangingPunct="1"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5400" b="1" smtClean="0">
                <a:latin typeface="Verdana" pitchFamily="34" charset="0"/>
              </a:rPr>
              <a:t>825</a:t>
            </a:r>
            <a:r>
              <a:rPr lang="en-GB" sz="4000" b="1" smtClean="0">
                <a:latin typeface="Verdana" pitchFamily="34" charset="0"/>
              </a:rPr>
              <a:t>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7538968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27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93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latin typeface="Verdana" pitchFamily="34" charset="0"/>
              </a:rPr>
              <a:t>Escreva</a:t>
            </a:r>
            <a:r>
              <a:rPr lang="en-GB" dirty="0" smtClean="0">
                <a:latin typeface="Verdana" pitchFamily="34" charset="0"/>
              </a:rPr>
              <a:t> o </a:t>
            </a:r>
            <a:r>
              <a:rPr lang="en-GB" dirty="0" err="1" smtClean="0">
                <a:latin typeface="Verdana" pitchFamily="34" charset="0"/>
              </a:rPr>
              <a:t>número</a:t>
            </a:r>
            <a:r>
              <a:rPr lang="en-GB" dirty="0" smtClean="0">
                <a:latin typeface="Verdana" pitchFamily="34" charset="0"/>
              </a:rPr>
              <a:t> </a:t>
            </a:r>
          </a:p>
          <a:p>
            <a:pPr lvl="1" algn="ctr" eaLnBrk="1" hangingPunct="1">
              <a:lnSpc>
                <a:spcPct val="93000"/>
              </a:lnSpc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b="1" dirty="0" smtClean="0">
                <a:latin typeface="Verdana" pitchFamily="34" charset="0"/>
              </a:rPr>
              <a:t>10.500.000</a:t>
            </a:r>
            <a:r>
              <a:rPr lang="en-GB" dirty="0" smtClean="0">
                <a:latin typeface="Verdana" pitchFamily="34" charset="0"/>
              </a:rPr>
              <a:t> </a:t>
            </a:r>
          </a:p>
          <a:p>
            <a:pPr lvl="1" eaLnBrk="1" hangingPunct="1">
              <a:lnSpc>
                <a:spcPct val="93000"/>
              </a:lnSpc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latin typeface="Verdana" pitchFamily="34" charset="0"/>
              </a:rPr>
              <a:t>de </a:t>
            </a:r>
            <a:r>
              <a:rPr lang="en-GB" sz="3200" dirty="0" err="1" smtClean="0">
                <a:latin typeface="Verdana" pitchFamily="34" charset="0"/>
              </a:rPr>
              <a:t>três</a:t>
            </a:r>
            <a:r>
              <a:rPr lang="en-GB" sz="3200" dirty="0" smtClean="0">
                <a:latin typeface="Verdana" pitchFamily="34" charset="0"/>
              </a:rPr>
              <a:t> </a:t>
            </a:r>
            <a:r>
              <a:rPr lang="en-GB" sz="3200" dirty="0" err="1" smtClean="0">
                <a:latin typeface="Verdana" pitchFamily="34" charset="0"/>
              </a:rPr>
              <a:t>formas</a:t>
            </a:r>
            <a:r>
              <a:rPr lang="en-GB" sz="3200" dirty="0" smtClean="0">
                <a:latin typeface="Verdana" pitchFamily="34" charset="0"/>
              </a:rPr>
              <a:t> </a:t>
            </a:r>
            <a:r>
              <a:rPr lang="en-GB" sz="3200" dirty="0" err="1" smtClean="0">
                <a:latin typeface="Verdana" pitchFamily="34" charset="0"/>
              </a:rPr>
              <a:t>diferentes</a:t>
            </a:r>
            <a:endParaRPr lang="en-GB" sz="3200" dirty="0" smtClean="0">
              <a:latin typeface="Verdana" pitchFamily="34" charset="0"/>
            </a:endParaRPr>
          </a:p>
          <a:p>
            <a:pPr eaLnBrk="1" hangingPunct="1"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latin typeface="Verdana" pitchFamily="34" charset="0"/>
              </a:rPr>
              <a:t>Qual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ou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quais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formas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são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mais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usadas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pela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mídia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para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escrever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números</a:t>
            </a:r>
            <a:r>
              <a:rPr lang="en-GB" dirty="0" smtClean="0">
                <a:latin typeface="Verdana" pitchFamily="34" charset="0"/>
              </a:rPr>
              <a:t>? 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597912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1438</TotalTime>
  <Words>2728</Words>
  <Application>Microsoft Office PowerPoint</Application>
  <PresentationFormat>Apresentação na tela (4:3)</PresentationFormat>
  <Paragraphs>185</Paragraphs>
  <Slides>34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Design padrão</vt:lpstr>
      <vt:lpstr>   MAT1514 - A Matemática na Educação Básica  O conceito de número na educação básica Parte 2  Prof. Antonio Carlos Brolezzi  brolezzi@ime.usp.br www.ime.usp.br/~brolezzi  </vt:lpstr>
      <vt:lpstr> Número:  Contagens e medidas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MAT1514 - A Matemática na Educação Básica  O conceito de número  Prof. Antonio Carlos Brolezzi    brolezzi@ime.usp.br  www.ime.usp.br/~brolezzi</dc:title>
  <dc:creator>Brolezzi</dc:creator>
  <cp:lastModifiedBy>Brolezzi</cp:lastModifiedBy>
  <cp:revision>99</cp:revision>
  <dcterms:modified xsi:type="dcterms:W3CDTF">2012-07-31T17:28:59Z</dcterms:modified>
</cp:coreProperties>
</file>