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8" r:id="rId1"/>
  </p:sldMasterIdLst>
  <p:notesMasterIdLst>
    <p:notesMasterId r:id="rId16"/>
  </p:notesMasterIdLst>
  <p:handoutMasterIdLst>
    <p:handoutMasterId r:id="rId17"/>
  </p:handoutMasterIdLst>
  <p:sldIdLst>
    <p:sldId id="257" r:id="rId2"/>
    <p:sldId id="431" r:id="rId3"/>
    <p:sldId id="472" r:id="rId4"/>
    <p:sldId id="445" r:id="rId5"/>
    <p:sldId id="447" r:id="rId6"/>
    <p:sldId id="270" r:id="rId7"/>
    <p:sldId id="413" r:id="rId8"/>
    <p:sldId id="373" r:id="rId9"/>
    <p:sldId id="376" r:id="rId10"/>
    <p:sldId id="435" r:id="rId11"/>
    <p:sldId id="439" r:id="rId12"/>
    <p:sldId id="437" r:id="rId13"/>
    <p:sldId id="438" r:id="rId14"/>
    <p:sldId id="441" r:id="rId15"/>
  </p:sldIdLst>
  <p:sldSz cx="9144000" cy="6858000" type="screen4x3"/>
  <p:notesSz cx="7315200" cy="9601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48" d="100"/>
          <a:sy n="48" d="100"/>
        </p:scale>
        <p:origin x="-114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pPr>
              <a:defRPr/>
            </a:pPr>
            <a:fld id="{AF8EDC4F-3BEA-483C-851E-EF5CC9F864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870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600075" y="0"/>
            <a:ext cx="5040313" cy="3779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36575" y="4532313"/>
            <a:ext cx="6246813" cy="426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</p:spTree>
    <p:extLst>
      <p:ext uri="{BB962C8B-B14F-4D97-AF65-F5344CB8AC3E}">
        <p14:creationId xmlns:p14="http://schemas.microsoft.com/office/powerpoint/2010/main" val="2363507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349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319088"/>
            <a:ext cx="5119688" cy="3840162"/>
          </a:xfrm>
          <a:ln/>
        </p:spPr>
      </p:sp>
      <p:sp>
        <p:nvSpPr>
          <p:cNvPr id="6861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36575" y="4532313"/>
            <a:ext cx="6246813" cy="4264025"/>
          </a:xfrm>
          <a:noFill/>
        </p:spPr>
        <p:txBody>
          <a:bodyPr wrap="none" lIns="96661" tIns="48331" rIns="96661" bIns="48331" anchor="ctr"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DC505-B7CF-4FD7-826B-977B6CA54F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231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D7027-DE6D-4DCE-8A70-07635B5825F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340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894A7-0242-4277-90A0-41D1CD8305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84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D710C-9D7D-48EB-8BED-C0F15B97EA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432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A6F73-19C8-453F-8594-00E1F65C6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55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16CF1-A865-4C0F-B667-34751E51D3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72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992D3-7FA2-4454-A052-BBF7D0D905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69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C7A62-FB63-4365-B924-365A715231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473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7E60E-BECA-487A-83F7-82676E43F5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04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A9823-769A-4AB0-84D3-1AF2FD97E4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626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0A787-6A73-46CA-8146-F9A5D39003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41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94E2DD9-8E3A-46A4-A81D-B19BABEDBC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e.usp.br/~brolezzi/disciplinas/20122/mat151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me.usp.br/~brolezzi" TargetMode="External"/><Relationship Id="rId4" Type="http://schemas.openxmlformats.org/officeDocument/2006/relationships/hyperlink" Target="mailto:brolezzi@ime.usp.br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408113"/>
            <a:ext cx="9144000" cy="38258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r>
              <a:rPr lang="en-GB" sz="4000" b="1" dirty="0" smtClean="0">
                <a:latin typeface="Verdana" pitchFamily="34" charset="0"/>
              </a:rPr>
              <a:t/>
            </a:r>
            <a:br>
              <a:rPr lang="en-GB" sz="4000" b="1" dirty="0" smtClean="0">
                <a:latin typeface="Verdana" pitchFamily="34" charset="0"/>
              </a:rPr>
            </a:br>
            <a:r>
              <a:rPr lang="en-GB" sz="4000" b="1" dirty="0" smtClean="0">
                <a:latin typeface="Verdana" pitchFamily="34" charset="0"/>
              </a:rPr>
              <a:t/>
            </a:r>
            <a:br>
              <a:rPr lang="en-GB" sz="4000" b="1" dirty="0" smtClean="0">
                <a:latin typeface="Verdana" pitchFamily="34" charset="0"/>
              </a:rPr>
            </a:br>
            <a:r>
              <a:rPr lang="en-GB" sz="4000" b="1" dirty="0">
                <a:latin typeface="Verdana" pitchFamily="34" charset="0"/>
              </a:rPr>
              <a:t/>
            </a:r>
            <a:br>
              <a:rPr lang="en-GB" sz="4000" b="1" dirty="0">
                <a:latin typeface="Verdana" pitchFamily="34" charset="0"/>
              </a:rPr>
            </a:br>
            <a:r>
              <a:rPr lang="pt-BR" sz="3200" b="1" u="sng" dirty="0">
                <a:hlinkClick r:id="rId3"/>
              </a:rPr>
              <a:t>MAT1514 - A Matemática na Educação </a:t>
            </a:r>
            <a:r>
              <a:rPr lang="pt-BR" sz="3200" b="1" u="sng" dirty="0" smtClean="0">
                <a:hlinkClick r:id="rId3"/>
              </a:rPr>
              <a:t>Básica</a:t>
            </a:r>
            <a:r>
              <a:rPr lang="pt-BR" sz="3200" b="1" u="sng" dirty="0" smtClean="0"/>
              <a:t/>
            </a:r>
            <a:br>
              <a:rPr lang="pt-BR" sz="3200" b="1" u="sng" dirty="0" smtClean="0"/>
            </a:br>
            <a:r>
              <a:rPr lang="pt-BR" b="1" u="sng" dirty="0" smtClean="0"/>
              <a:t/>
            </a:r>
            <a:br>
              <a:rPr lang="pt-BR" b="1" u="sng" dirty="0" smtClean="0"/>
            </a:br>
            <a:r>
              <a:rPr lang="en-GB" b="1" dirty="0">
                <a:latin typeface="Verdana" pitchFamily="34" charset="0"/>
              </a:rPr>
              <a:t>O </a:t>
            </a:r>
            <a:r>
              <a:rPr lang="en-GB" b="1" dirty="0" err="1">
                <a:latin typeface="Verdana" pitchFamily="34" charset="0"/>
              </a:rPr>
              <a:t>conceito</a:t>
            </a:r>
            <a:r>
              <a:rPr lang="en-GB" b="1" dirty="0">
                <a:latin typeface="Verdana" pitchFamily="34" charset="0"/>
              </a:rPr>
              <a:t> de </a:t>
            </a:r>
            <a:r>
              <a:rPr lang="en-GB" b="1" dirty="0" err="1" smtClean="0">
                <a:latin typeface="Verdana" pitchFamily="34" charset="0"/>
              </a:rPr>
              <a:t>número</a:t>
            </a:r>
            <a:r>
              <a:rPr lang="en-GB" b="1" dirty="0" smtClean="0">
                <a:latin typeface="Verdana" pitchFamily="34" charset="0"/>
              </a:rPr>
              <a:t> </a:t>
            </a:r>
            <a:r>
              <a:rPr lang="en-GB" b="1" dirty="0" err="1" smtClean="0">
                <a:latin typeface="Verdana" pitchFamily="34" charset="0"/>
              </a:rPr>
              <a:t>na</a:t>
            </a:r>
            <a:r>
              <a:rPr lang="en-GB" b="1" dirty="0" smtClean="0">
                <a:latin typeface="Verdana" pitchFamily="34" charset="0"/>
              </a:rPr>
              <a:t> </a:t>
            </a:r>
            <a:r>
              <a:rPr lang="en-GB" b="1" dirty="0" err="1" smtClean="0">
                <a:latin typeface="Verdana" pitchFamily="34" charset="0"/>
              </a:rPr>
              <a:t>educação</a:t>
            </a:r>
            <a:r>
              <a:rPr lang="en-GB" b="1" dirty="0" smtClean="0">
                <a:latin typeface="Verdana" pitchFamily="34" charset="0"/>
              </a:rPr>
              <a:t> </a:t>
            </a:r>
            <a:r>
              <a:rPr lang="en-GB" b="1" dirty="0" err="1" smtClean="0">
                <a:latin typeface="Verdana" pitchFamily="34" charset="0"/>
              </a:rPr>
              <a:t>básica</a:t>
            </a:r>
            <a:r>
              <a:rPr lang="en-GB" b="1" dirty="0" smtClean="0">
                <a:latin typeface="Verdana" pitchFamily="34" charset="0"/>
              </a:rPr>
              <a:t/>
            </a:r>
            <a:br>
              <a:rPr lang="en-GB" b="1" dirty="0" smtClean="0">
                <a:latin typeface="Verdana" pitchFamily="34" charset="0"/>
              </a:rPr>
            </a:br>
            <a:r>
              <a:rPr lang="en-GB" b="1" dirty="0" smtClean="0">
                <a:latin typeface="Verdana" pitchFamily="34" charset="0"/>
              </a:rPr>
              <a:t/>
            </a:r>
            <a:br>
              <a:rPr lang="en-GB" b="1" dirty="0" smtClean="0">
                <a:latin typeface="Verdana" pitchFamily="34" charset="0"/>
              </a:rPr>
            </a:br>
            <a:r>
              <a:rPr lang="en-GB" sz="3200" b="1" dirty="0" smtClean="0">
                <a:latin typeface="Verdana" pitchFamily="34" charset="0"/>
              </a:rPr>
              <a:t>Parte 1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2800" i="1" dirty="0" smtClean="0"/>
              <a:t>Prof</a:t>
            </a:r>
            <a:r>
              <a:rPr lang="pt-BR" sz="2800" i="1" dirty="0"/>
              <a:t>. Antonio Carlos Brolezzi</a:t>
            </a:r>
            <a:r>
              <a:rPr lang="pt-BR" sz="2800" dirty="0"/>
              <a:t> </a:t>
            </a:r>
            <a:r>
              <a:rPr lang="pt-BR" sz="2800" smtClean="0"/>
              <a:t/>
            </a:r>
            <a:br>
              <a:rPr lang="pt-BR" sz="2800" smtClean="0"/>
            </a:br>
            <a:r>
              <a:rPr lang="pt-BR" sz="3200" smtClean="0">
                <a:hlinkClick r:id="rId4"/>
              </a:rPr>
              <a:t>brolezzi@ime.usp.br</a:t>
            </a:r>
            <a:r>
              <a:rPr lang="pt-BR" sz="3200" smtClean="0"/>
              <a:t/>
            </a:r>
            <a:br>
              <a:rPr lang="pt-BR" sz="3200" smtClean="0"/>
            </a:br>
            <a:r>
              <a:rPr lang="pt-BR" sz="3200" smtClean="0">
                <a:hlinkClick r:id="rId5"/>
              </a:rPr>
              <a:t>www.ime.usp.br</a:t>
            </a:r>
            <a:r>
              <a:rPr lang="pt-BR" sz="3200" dirty="0" smtClean="0">
                <a:hlinkClick r:id="rId5"/>
              </a:rPr>
              <a:t>/~brolezzi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en-GB" sz="2400" dirty="0" smtClean="0"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pt-BR" sz="2800" dirty="0" smtClean="0">
              <a:cs typeface="Arial" charset="0"/>
            </a:endParaRPr>
          </a:p>
          <a:p>
            <a:pPr algn="ctr"/>
            <a:r>
              <a:rPr lang="pt-BR" sz="2800" dirty="0" smtClean="0">
                <a:cs typeface="Arial" charset="0"/>
              </a:rPr>
              <a:t>O QUE É DISCRETO?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Desse sentido de ser separado, distinto, vem o uso de discreto referindo-se a quem sabe guardar um segredo, é prudente, circunspecto, recatado, modesto, não se faz sentir com intensidade, é pequeno.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Grandezas discretas são contáveis, que são objeto de contagem, como o número de livros em uma prateleira. </a:t>
            </a:r>
          </a:p>
          <a:p>
            <a:endParaRPr lang="pt-BR" sz="2800" dirty="0">
              <a:cs typeface="Arial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738" y="4832092"/>
            <a:ext cx="1870524" cy="146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514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48" y="-27384"/>
            <a:ext cx="87782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36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pt-BR" sz="2800" dirty="0" smtClean="0">
              <a:cs typeface="Arial" charset="0"/>
            </a:endParaRPr>
          </a:p>
          <a:p>
            <a:pPr algn="ctr"/>
            <a:r>
              <a:rPr lang="pt-BR" sz="2800" dirty="0" smtClean="0">
                <a:cs typeface="Arial" charset="0"/>
              </a:rPr>
              <a:t>O QUE É CONTÍNUO?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Já contínuo vem de </a:t>
            </a:r>
            <a:r>
              <a:rPr lang="pt-BR" sz="2800" i="1" dirty="0" err="1" smtClean="0">
                <a:cs typeface="Arial" charset="0"/>
              </a:rPr>
              <a:t>con</a:t>
            </a:r>
            <a:r>
              <a:rPr lang="pt-BR" sz="2800" i="1" dirty="0" smtClean="0">
                <a:cs typeface="Arial" charset="0"/>
              </a:rPr>
              <a:t>-tenere</a:t>
            </a:r>
            <a:r>
              <a:rPr lang="pt-BR" sz="2800" dirty="0" smtClean="0">
                <a:cs typeface="Arial" charset="0"/>
              </a:rPr>
              <a:t> (ter junto, manter unido, segurar). 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Contínuo é o que está imediatamente unido a outra coisa. 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Da mesma origem vem conter, conteúdo, continente, contente (o que cabe em si, e não cobiça alargar-se). </a:t>
            </a:r>
          </a:p>
          <a:p>
            <a:endParaRPr lang="pt-BR" sz="2800" dirty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Contínuo designa também o funcionário que presta assistência contínua ao chefe</a:t>
            </a:r>
          </a:p>
          <a:p>
            <a:endParaRPr lang="pt-BR" sz="2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000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pt-BR" sz="2800" dirty="0" smtClean="0">
              <a:cs typeface="Arial" charset="0"/>
            </a:endParaRPr>
          </a:p>
          <a:p>
            <a:pPr algn="ctr"/>
            <a:r>
              <a:rPr lang="pt-BR" sz="2800" dirty="0" smtClean="0">
                <a:cs typeface="Arial" charset="0"/>
              </a:rPr>
              <a:t>O QUE É CONTÍNUO?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Certo tipo de grandezas é formado por aquelas</a:t>
            </a:r>
          </a:p>
          <a:p>
            <a:r>
              <a:rPr lang="pt-BR" sz="2800" dirty="0" smtClean="0">
                <a:cs typeface="Arial" charset="0"/>
              </a:rPr>
              <a:t>quantidades que são passíveis de medida, como nossa altura. </a:t>
            </a:r>
          </a:p>
          <a:p>
            <a:endParaRPr lang="pt-BR" sz="2800" dirty="0">
              <a:cs typeface="Arial" charset="0"/>
            </a:endParaRPr>
          </a:p>
        </p:txBody>
      </p:sp>
      <p:pic>
        <p:nvPicPr>
          <p:cNvPr id="3" name="Picture 3" descr="measuring-he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083188"/>
            <a:ext cx="3624064" cy="3258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57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measuring-he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876" y="260648"/>
            <a:ext cx="7053334" cy="6341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894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408113"/>
            <a:ext cx="9144000" cy="38258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r>
              <a:rPr lang="en-GB" sz="4000" b="1" dirty="0" smtClean="0">
                <a:latin typeface="Verdana" pitchFamily="34" charset="0"/>
              </a:rPr>
              <a:t/>
            </a:r>
            <a:br>
              <a:rPr lang="en-GB" sz="4000" b="1" dirty="0" smtClean="0">
                <a:latin typeface="Verdana" pitchFamily="34" charset="0"/>
              </a:rPr>
            </a:br>
            <a:r>
              <a:rPr lang="en-GB" b="1" dirty="0" err="1">
                <a:latin typeface="Verdana" pitchFamily="34" charset="0"/>
              </a:rPr>
              <a:t>N</a:t>
            </a:r>
            <a:r>
              <a:rPr lang="en-GB" b="1" dirty="0" err="1" smtClean="0">
                <a:latin typeface="Verdana" pitchFamily="34" charset="0"/>
              </a:rPr>
              <a:t>úmero</a:t>
            </a:r>
            <a:r>
              <a:rPr lang="en-GB" b="1" dirty="0" smtClean="0">
                <a:latin typeface="Verdana" pitchFamily="34" charset="0"/>
              </a:rPr>
              <a:t>:</a:t>
            </a:r>
            <a:br>
              <a:rPr lang="en-GB" b="1" dirty="0" smtClean="0">
                <a:latin typeface="Verdana" pitchFamily="34" charset="0"/>
              </a:rPr>
            </a:br>
            <a:r>
              <a:rPr lang="en-GB" b="1" dirty="0">
                <a:latin typeface="Verdana" pitchFamily="34" charset="0"/>
              </a:rPr>
              <a:t/>
            </a:r>
            <a:br>
              <a:rPr lang="en-GB" b="1" dirty="0">
                <a:latin typeface="Verdana" pitchFamily="34" charset="0"/>
              </a:rPr>
            </a:br>
            <a:r>
              <a:rPr lang="pt-BR" b="1" dirty="0" smtClean="0"/>
              <a:t>Contagens </a:t>
            </a:r>
            <a:r>
              <a:rPr lang="pt-BR" b="1" dirty="0"/>
              <a:t>e </a:t>
            </a:r>
            <a:r>
              <a:rPr lang="pt-BR" b="1" dirty="0" smtClean="0"/>
              <a:t>medidas</a:t>
            </a:r>
            <a:r>
              <a:rPr lang="pt-BR" dirty="0" smtClean="0"/>
              <a:t/>
            </a:r>
            <a:br>
              <a:rPr lang="pt-BR" dirty="0" smtClean="0"/>
            </a:br>
            <a:endParaRPr lang="en-GB" sz="24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2164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408113"/>
            <a:ext cx="9144000" cy="38258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r>
              <a:rPr lang="en-GB" sz="4000" b="1" dirty="0" smtClean="0">
                <a:latin typeface="Verdana" pitchFamily="34" charset="0"/>
              </a:rPr>
              <a:t/>
            </a:r>
            <a:br>
              <a:rPr lang="en-GB" sz="4000" b="1" dirty="0" smtClean="0">
                <a:latin typeface="Verdana" pitchFamily="34" charset="0"/>
              </a:rPr>
            </a:br>
            <a:r>
              <a:rPr lang="pt-BR" sz="3200" dirty="0" smtClean="0"/>
              <a:t>Medir a altura do colega com as próprias mãos e anotar os resultados.</a:t>
            </a:r>
            <a:br>
              <a:rPr lang="pt-BR" sz="3200" dirty="0" smtClean="0"/>
            </a:br>
            <a:endParaRPr lang="en-GB" sz="3200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4756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b="1" dirty="0" smtClean="0"/>
          </a:p>
          <a:p>
            <a:pPr marL="0" indent="0">
              <a:buNone/>
            </a:pPr>
            <a:r>
              <a:rPr lang="pt-BR" dirty="0" smtClean="0"/>
              <a:t>O que é contar?</a:t>
            </a:r>
          </a:p>
          <a:p>
            <a:pPr marL="0" indent="0">
              <a:buNone/>
            </a:pPr>
            <a:r>
              <a:rPr lang="pt-BR" dirty="0" smtClean="0"/>
              <a:t>dizer </a:t>
            </a:r>
            <a:r>
              <a:rPr lang="pt-BR" dirty="0"/>
              <a:t>os números </a:t>
            </a:r>
            <a:endParaRPr lang="pt-BR" dirty="0" smtClean="0"/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i="1" dirty="0" smtClean="0"/>
              <a:t>Ela </a:t>
            </a:r>
            <a:r>
              <a:rPr lang="pt-BR" i="1" dirty="0"/>
              <a:t>já sabe contar </a:t>
            </a:r>
            <a:endParaRPr lang="pt-BR" i="1" dirty="0" smtClean="0"/>
          </a:p>
          <a:p>
            <a:pPr marL="0" indent="0">
              <a:buNone/>
            </a:pPr>
            <a:r>
              <a:rPr lang="pt-BR" dirty="0" smtClean="0"/>
              <a:t>calcular </a:t>
            </a:r>
            <a:r>
              <a:rPr lang="pt-BR" dirty="0"/>
              <a:t>o valor ou </a:t>
            </a:r>
            <a:r>
              <a:rPr lang="pt-BR" dirty="0" smtClean="0"/>
              <a:t>quantidade</a:t>
            </a:r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i="1" dirty="0" smtClean="0"/>
              <a:t>contar o número de pessoas</a:t>
            </a:r>
            <a:endParaRPr lang="pt-BR" dirty="0" smtClean="0"/>
          </a:p>
          <a:p>
            <a:pPr marL="0" indent="0">
              <a:buNone/>
            </a:pPr>
            <a:r>
              <a:rPr lang="pt-BR" i="1" dirty="0" smtClean="0"/>
              <a:t>	contar o dinheiro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narrar algo </a:t>
            </a:r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i="1" dirty="0" smtClean="0"/>
              <a:t>contar o que se passou</a:t>
            </a:r>
            <a:endParaRPr lang="pt-BR" dirty="0" smtClean="0"/>
          </a:p>
          <a:p>
            <a:pPr marL="0" indent="0">
              <a:buNone/>
            </a:pPr>
            <a:r>
              <a:rPr lang="pt-BR" i="1" dirty="0" smtClean="0"/>
              <a:t>	contar uma história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medir, marcar </a:t>
            </a:r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i="1" dirty="0" smtClean="0"/>
              <a:t>contar o tempo que falta para partir.</a:t>
            </a:r>
            <a:endParaRPr lang="pt-BR" dirty="0"/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786601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b="1" dirty="0" smtClean="0"/>
          </a:p>
          <a:p>
            <a:pPr marL="0" indent="0">
              <a:buNone/>
            </a:pPr>
            <a:r>
              <a:rPr lang="pt-BR" dirty="0" smtClean="0"/>
              <a:t>O que é medir?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tirar </a:t>
            </a:r>
            <a:r>
              <a:rPr lang="pt-BR" dirty="0"/>
              <a:t>as </a:t>
            </a:r>
            <a:r>
              <a:rPr lang="pt-BR" dirty="0" smtClean="0"/>
              <a:t>dimensões</a:t>
            </a:r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i="1" dirty="0" smtClean="0"/>
              <a:t>medir </a:t>
            </a:r>
            <a:r>
              <a:rPr lang="pt-BR" i="1" dirty="0"/>
              <a:t>um terreno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avaliar</a:t>
            </a:r>
            <a:r>
              <a:rPr lang="pt-BR" dirty="0"/>
              <a:t>, </a:t>
            </a:r>
            <a:r>
              <a:rPr lang="pt-BR" dirty="0" smtClean="0"/>
              <a:t>calcular</a:t>
            </a:r>
          </a:p>
          <a:p>
            <a:pPr marL="0" indent="0">
              <a:buNone/>
            </a:pPr>
            <a:r>
              <a:rPr lang="pt-BR" i="1" dirty="0" smtClean="0"/>
              <a:t>	medir </a:t>
            </a:r>
            <a:r>
              <a:rPr lang="pt-BR" i="1" dirty="0"/>
              <a:t>as </a:t>
            </a:r>
            <a:r>
              <a:rPr lang="pt-BR" i="1" dirty="0" smtClean="0"/>
              <a:t>consequências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pensar</a:t>
            </a:r>
            <a:r>
              <a:rPr lang="pt-BR" dirty="0"/>
              <a:t>, ter </a:t>
            </a:r>
            <a:r>
              <a:rPr lang="pt-BR" dirty="0" smtClean="0"/>
              <a:t>cuidado</a:t>
            </a:r>
          </a:p>
          <a:p>
            <a:pPr marL="0" indent="0">
              <a:buNone/>
            </a:pPr>
            <a:r>
              <a:rPr lang="pt-BR" i="1" dirty="0"/>
              <a:t>	</a:t>
            </a:r>
            <a:r>
              <a:rPr lang="pt-BR" i="1" dirty="0" smtClean="0"/>
              <a:t>Meça </a:t>
            </a:r>
            <a:r>
              <a:rPr lang="pt-BR" i="1" dirty="0"/>
              <a:t>as suas palavras!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comparar-se </a:t>
            </a:r>
            <a:r>
              <a:rPr lang="pt-BR" dirty="0"/>
              <a:t>a </a:t>
            </a:r>
            <a:r>
              <a:rPr lang="pt-BR" dirty="0" smtClean="0"/>
              <a:t>alguém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medir-se </a:t>
            </a:r>
            <a:r>
              <a:rPr lang="pt-BR" dirty="0"/>
              <a:t>com o adversário.</a:t>
            </a: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7141808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lnSpc>
                <a:spcPct val="8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400" b="1" dirty="0" smtClean="0"/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b="1" dirty="0" smtClean="0"/>
              <a:t>E o que são padrões? </a:t>
            </a:r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b="1" dirty="0" smtClean="0"/>
          </a:p>
          <a:p>
            <a:pPr eaLnBrk="1" hangingPunct="1">
              <a:lnSpc>
                <a:spcPct val="80000"/>
              </a:lnSpc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dirty="0" smtClean="0"/>
              <a:t>São coisas que se repetem em determinada ordem. A própria sequência dos números naturais mostra o padrão - uma repetição de "uns" que vão gerando todos os outros números - 1+1=2, 1+1+1=3, 1+1+1+1=4 e assim por diante. Quando percebemos que para chegar a um número basta somar "1" ao número que vem antes - por exemplo, que para chegar no 17 basta somar 1 a 16 - então compreendemos o padrão de construção dos números naturais.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5888"/>
            <a:ext cx="9144000" cy="68580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b="1" dirty="0" smtClean="0"/>
          </a:p>
          <a:p>
            <a:pPr algn="ctr"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3600" b="1" dirty="0" smtClean="0"/>
              <a:t>1 2 3 4 5 6 7 8 9 10 11 12 ...</a:t>
            </a:r>
          </a:p>
          <a:p>
            <a:pPr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3600" b="1" dirty="0" smtClean="0"/>
          </a:p>
          <a:p>
            <a:pPr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3600" dirty="0" smtClean="0"/>
              <a:t>Os números naturais são formados a partir de unidades.</a:t>
            </a:r>
          </a:p>
          <a:p>
            <a:pPr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3600" dirty="0" smtClean="0"/>
          </a:p>
          <a:p>
            <a:pPr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3600" dirty="0" smtClean="0"/>
              <a:t>Dois sentidos da unidade: </a:t>
            </a:r>
          </a:p>
          <a:p>
            <a:pPr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3600" dirty="0" smtClean="0"/>
              <a:t>1. Propriedade do número um</a:t>
            </a:r>
          </a:p>
          <a:p>
            <a:pPr eaLnBrk="1" hangingPunct="1"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3600" dirty="0" smtClean="0"/>
              <a:t>2. Padrão de medida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73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73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73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73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737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Text Box 4"/>
          <p:cNvSpPr txBox="1">
            <a:spLocks noChangeArrowheads="1"/>
          </p:cNvSpPr>
          <p:nvPr/>
        </p:nvSpPr>
        <p:spPr bwMode="auto">
          <a:xfrm>
            <a:off x="0" y="1571625"/>
            <a:ext cx="9144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sz="2400" i="1" dirty="0">
                <a:cs typeface="Arial" charset="0"/>
              </a:rPr>
              <a:t> </a:t>
            </a:r>
            <a:endParaRPr lang="pt-BR" sz="2400" b="1" dirty="0">
              <a:cs typeface="Arial" charset="0"/>
            </a:endParaRPr>
          </a:p>
          <a:p>
            <a:r>
              <a:rPr lang="pt-BR" sz="3200" b="1" dirty="0">
                <a:cs typeface="Arial" charset="0"/>
              </a:rPr>
              <a:t>De onde vem a </a:t>
            </a:r>
            <a:r>
              <a:rPr lang="pt-BR" sz="3200" b="1" dirty="0" smtClean="0">
                <a:cs typeface="Arial" charset="0"/>
              </a:rPr>
              <a:t>ideia </a:t>
            </a:r>
            <a:r>
              <a:rPr lang="pt-BR" sz="3200" b="1" dirty="0">
                <a:cs typeface="Arial" charset="0"/>
              </a:rPr>
              <a:t>de número?</a:t>
            </a:r>
          </a:p>
          <a:p>
            <a:endParaRPr lang="pt-BR" sz="3200" b="1" dirty="0">
              <a:cs typeface="Arial" charset="0"/>
            </a:endParaRPr>
          </a:p>
          <a:p>
            <a:r>
              <a:rPr lang="pt-BR" sz="3200" b="1" dirty="0">
                <a:cs typeface="Arial" charset="0"/>
              </a:rPr>
              <a:t>De contar e de medir.</a:t>
            </a:r>
          </a:p>
          <a:p>
            <a:endParaRPr lang="pt-BR" sz="3200" dirty="0">
              <a:cs typeface="Arial" charset="0"/>
            </a:endParaRPr>
          </a:p>
          <a:p>
            <a:r>
              <a:rPr lang="pt-BR" sz="3200" dirty="0">
                <a:cs typeface="Arial" charset="0"/>
              </a:rPr>
              <a:t>Contar e medir são operações através das quais se constrói a </a:t>
            </a:r>
            <a:r>
              <a:rPr lang="pt-BR" sz="3200" dirty="0" smtClean="0">
                <a:cs typeface="Arial" charset="0"/>
              </a:rPr>
              <a:t>ideia </a:t>
            </a:r>
            <a:r>
              <a:rPr lang="pt-BR" sz="3200" dirty="0">
                <a:cs typeface="Arial" charset="0"/>
              </a:rPr>
              <a:t>de número, e que portanto é conveniente trabalhar a compreensão da relação entre o discreto e o contínuo para </a:t>
            </a:r>
            <a:r>
              <a:rPr lang="pt-BR" sz="3200" dirty="0" smtClean="0">
                <a:cs typeface="Arial" charset="0"/>
              </a:rPr>
              <a:t>desenvolver a ideia de número. </a:t>
            </a:r>
            <a:endParaRPr lang="pt-BR" sz="3200" dirty="0">
              <a:cs typeface="Arial" charset="0"/>
            </a:endParaRPr>
          </a:p>
          <a:p>
            <a:r>
              <a:rPr lang="pt-BR" sz="2400" dirty="0">
                <a:cs typeface="Arial" charset="0"/>
              </a:rPr>
              <a:t> </a:t>
            </a:r>
            <a:endParaRPr lang="pt-BR" sz="1200" dirty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1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31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31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31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pt-BR" sz="2800" dirty="0" smtClean="0">
              <a:cs typeface="Arial" charset="0"/>
            </a:endParaRPr>
          </a:p>
          <a:p>
            <a:pPr algn="ctr"/>
            <a:r>
              <a:rPr lang="pt-BR" sz="2800" dirty="0" smtClean="0">
                <a:cs typeface="Arial" charset="0"/>
              </a:rPr>
              <a:t>O QUE É DISCRETO?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De modo geral, </a:t>
            </a:r>
            <a:r>
              <a:rPr lang="pt-BR" sz="2800" i="1" dirty="0" smtClean="0">
                <a:cs typeface="Arial" charset="0"/>
              </a:rPr>
              <a:t>discreto</a:t>
            </a:r>
            <a:r>
              <a:rPr lang="pt-BR" sz="2800" dirty="0" smtClean="0">
                <a:cs typeface="Arial" charset="0"/>
              </a:rPr>
              <a:t> é aquilo que exprime objetos distintos, que se revela por sinais separados, que se põe à parte.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Vem do latim </a:t>
            </a:r>
            <a:r>
              <a:rPr lang="pt-BR" sz="2800" i="1" dirty="0" err="1" smtClean="0">
                <a:cs typeface="Arial" charset="0"/>
              </a:rPr>
              <a:t>discretus</a:t>
            </a:r>
            <a:r>
              <a:rPr lang="pt-BR" sz="2800" dirty="0" smtClean="0">
                <a:cs typeface="Arial" charset="0"/>
              </a:rPr>
              <a:t>, particípio passado do verbo</a:t>
            </a:r>
          </a:p>
          <a:p>
            <a:r>
              <a:rPr lang="pt-BR" sz="2800" i="1" dirty="0" err="1" smtClean="0">
                <a:cs typeface="Arial" charset="0"/>
              </a:rPr>
              <a:t>discernere</a:t>
            </a:r>
            <a:r>
              <a:rPr lang="pt-BR" sz="2800" dirty="0" smtClean="0">
                <a:cs typeface="Arial" charset="0"/>
              </a:rPr>
              <a:t> (discernir), que significa discriminar, separar, distinguir, ver claro.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Etimologicamente, </a:t>
            </a:r>
            <a:r>
              <a:rPr lang="pt-BR" sz="2800" i="1" dirty="0" err="1" smtClean="0">
                <a:cs typeface="Arial" charset="0"/>
              </a:rPr>
              <a:t>discernere</a:t>
            </a:r>
            <a:r>
              <a:rPr lang="pt-BR" sz="2800" dirty="0" smtClean="0">
                <a:cs typeface="Arial" charset="0"/>
              </a:rPr>
              <a:t> vem de </a:t>
            </a:r>
            <a:r>
              <a:rPr lang="pt-BR" sz="2800" i="1" dirty="0" err="1" smtClean="0">
                <a:cs typeface="Arial" charset="0"/>
              </a:rPr>
              <a:t>cernere</a:t>
            </a:r>
            <a:r>
              <a:rPr lang="pt-BR" sz="2800" dirty="0" smtClean="0">
                <a:cs typeface="Arial" charset="0"/>
              </a:rPr>
              <a:t>, que quer dizer passar pelo crivo, joeirar, decidir.</a:t>
            </a:r>
          </a:p>
          <a:p>
            <a:endParaRPr lang="pt-BR" sz="2800" dirty="0" smtClean="0">
              <a:cs typeface="Arial" charset="0"/>
            </a:endParaRPr>
          </a:p>
          <a:p>
            <a:r>
              <a:rPr lang="pt-BR" sz="2800" dirty="0" smtClean="0">
                <a:cs typeface="Arial" charset="0"/>
              </a:rPr>
              <a:t>Da mesma fonte derivam as palavras segredo, secreto, certo, discrição. </a:t>
            </a:r>
            <a:endParaRPr lang="pt-BR" sz="2800" dirty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1441</TotalTime>
  <Words>439</Words>
  <Application>Microsoft Office PowerPoint</Application>
  <PresentationFormat>Apresentação na tela (4:3)</PresentationFormat>
  <Paragraphs>78</Paragraphs>
  <Slides>14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Design padrão</vt:lpstr>
      <vt:lpstr>   MAT1514 - A Matemática na Educação Básica  O conceito de número na educação básica  Parte 1  Prof. Antonio Carlos Brolezzi  brolezzi@ime.usp.br www.ime.usp.br/~brolezzi  </vt:lpstr>
      <vt:lpstr> Número:  Contagens e medidas </vt:lpstr>
      <vt:lpstr> Medir a altura do colega com as próprias mãos e anotar os resultados.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MAT1514 - A Matemática na Educação Básica  O conceito de número  Prof. Antonio Carlos Brolezzi    brolezzi@ime.usp.br  www.ime.usp.br/~brolezzi</dc:title>
  <dc:creator>Brolezzi</dc:creator>
  <cp:lastModifiedBy>Brolezzi</cp:lastModifiedBy>
  <cp:revision>99</cp:revision>
  <dcterms:modified xsi:type="dcterms:W3CDTF">2012-07-31T17:28:28Z</dcterms:modified>
</cp:coreProperties>
</file>