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8" r:id="rId1"/>
  </p:sldMasterIdLst>
  <p:notesMasterIdLst>
    <p:notesMasterId r:id="rId57"/>
  </p:notesMasterIdLst>
  <p:handoutMasterIdLst>
    <p:handoutMasterId r:id="rId58"/>
  </p:handoutMasterIdLst>
  <p:sldIdLst>
    <p:sldId id="257" r:id="rId2"/>
    <p:sldId id="431" r:id="rId3"/>
    <p:sldId id="506" r:id="rId4"/>
    <p:sldId id="445" r:id="rId5"/>
    <p:sldId id="447" r:id="rId6"/>
    <p:sldId id="413" r:id="rId7"/>
    <p:sldId id="376" r:id="rId8"/>
    <p:sldId id="435" r:id="rId9"/>
    <p:sldId id="439" r:id="rId10"/>
    <p:sldId id="437" r:id="rId11"/>
    <p:sldId id="438" r:id="rId12"/>
    <p:sldId id="441" r:id="rId13"/>
    <p:sldId id="442" r:id="rId14"/>
    <p:sldId id="443" r:id="rId15"/>
    <p:sldId id="448" r:id="rId16"/>
    <p:sldId id="444" r:id="rId17"/>
    <p:sldId id="473" r:id="rId18"/>
    <p:sldId id="475" r:id="rId19"/>
    <p:sldId id="480" r:id="rId20"/>
    <p:sldId id="481" r:id="rId21"/>
    <p:sldId id="482" r:id="rId22"/>
    <p:sldId id="483" r:id="rId23"/>
    <p:sldId id="484" r:id="rId24"/>
    <p:sldId id="485" r:id="rId25"/>
    <p:sldId id="486" r:id="rId26"/>
    <p:sldId id="501" r:id="rId27"/>
    <p:sldId id="502" r:id="rId28"/>
    <p:sldId id="503" r:id="rId29"/>
    <p:sldId id="504" r:id="rId30"/>
    <p:sldId id="505" r:id="rId31"/>
    <p:sldId id="508" r:id="rId32"/>
    <p:sldId id="509" r:id="rId33"/>
    <p:sldId id="510" r:id="rId34"/>
    <p:sldId id="511" r:id="rId35"/>
    <p:sldId id="512" r:id="rId36"/>
    <p:sldId id="513" r:id="rId37"/>
    <p:sldId id="514" r:id="rId38"/>
    <p:sldId id="515" r:id="rId39"/>
    <p:sldId id="516" r:id="rId40"/>
    <p:sldId id="517" r:id="rId41"/>
    <p:sldId id="518" r:id="rId42"/>
    <p:sldId id="519" r:id="rId43"/>
    <p:sldId id="520" r:id="rId44"/>
    <p:sldId id="521" r:id="rId45"/>
    <p:sldId id="522" r:id="rId46"/>
    <p:sldId id="523" r:id="rId47"/>
    <p:sldId id="524" r:id="rId48"/>
    <p:sldId id="525" r:id="rId49"/>
    <p:sldId id="526" r:id="rId50"/>
    <p:sldId id="527" r:id="rId51"/>
    <p:sldId id="528" r:id="rId52"/>
    <p:sldId id="529" r:id="rId53"/>
    <p:sldId id="530" r:id="rId54"/>
    <p:sldId id="531" r:id="rId55"/>
    <p:sldId id="532" r:id="rId56"/>
  </p:sldIdLst>
  <p:sldSz cx="9144000" cy="6858000" type="screen4x3"/>
  <p:notesSz cx="7315200" cy="9601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48" d="100"/>
          <a:sy n="48" d="100"/>
        </p:scale>
        <p:origin x="-114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fld id="{AF8EDC4F-3BEA-483C-851E-EF5CC9F864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870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600075" y="0"/>
            <a:ext cx="5040313" cy="37798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36575" y="4532313"/>
            <a:ext cx="6246813" cy="42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</p:spTree>
    <p:extLst>
      <p:ext uri="{BB962C8B-B14F-4D97-AF65-F5344CB8AC3E}">
        <p14:creationId xmlns:p14="http://schemas.microsoft.com/office/powerpoint/2010/main" val="2363507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56640" y="318374"/>
            <a:ext cx="5201920" cy="38404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36788" y="4532234"/>
            <a:ext cx="6246706" cy="42638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56640" y="318374"/>
            <a:ext cx="5201920" cy="38404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064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36788" y="4532234"/>
            <a:ext cx="6246706" cy="42638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56640" y="318374"/>
            <a:ext cx="5201920" cy="38404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76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56640" y="318374"/>
            <a:ext cx="5201920" cy="38404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56640" y="318374"/>
            <a:ext cx="5201920" cy="38404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003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56640" y="318374"/>
            <a:ext cx="5201920" cy="38404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883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56640" y="318374"/>
            <a:ext cx="5201920" cy="38404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08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56640" y="318374"/>
            <a:ext cx="5201920" cy="38404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08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56640" y="318374"/>
            <a:ext cx="5201920" cy="38404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08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56640" y="318374"/>
            <a:ext cx="5201920" cy="38404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08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56640" y="318374"/>
            <a:ext cx="5201920" cy="38404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08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56640" y="318374"/>
            <a:ext cx="5201920" cy="38404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08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6963" y="319088"/>
            <a:ext cx="5121275" cy="38401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29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6963" y="319088"/>
            <a:ext cx="5121275" cy="38401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497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6963" y="319088"/>
            <a:ext cx="5121275" cy="38401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702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6963" y="319088"/>
            <a:ext cx="5121275" cy="38401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907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ln/>
        </p:spPr>
        <p:txBody>
          <a:bodyPr wrap="none" anchor="ctr"/>
          <a:lstStyle/>
          <a:p>
            <a:r>
              <a:rPr lang="pt-BR"/>
              <a:t>Eis o resultado: 3 x 9 = 27! </a:t>
            </a:r>
          </a:p>
          <a:p>
            <a:r>
              <a:rPr lang="pt-BR"/>
              <a:t>Veja como se obtém 6 x 9: 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6963" y="319088"/>
            <a:ext cx="5121275" cy="38401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112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ln/>
        </p:spPr>
        <p:txBody>
          <a:bodyPr wrap="none" anchor="ctr"/>
          <a:lstStyle/>
          <a:p>
            <a:r>
              <a:rPr lang="pt-BR"/>
              <a:t>Eis o resultado: 3 x 9 = 27! </a:t>
            </a:r>
          </a:p>
          <a:p>
            <a:r>
              <a:rPr lang="pt-BR"/>
              <a:t>Veja como se obtém 6 x 9: 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6963" y="319088"/>
            <a:ext cx="5121275" cy="38401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3171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ln/>
        </p:spPr>
        <p:txBody>
          <a:bodyPr wrap="none" anchor="ctr"/>
          <a:lstStyle/>
          <a:p>
            <a:r>
              <a:rPr lang="pt-BR"/>
              <a:t>Eis o resultado: 3 x 9 = 27! </a:t>
            </a:r>
          </a:p>
          <a:p>
            <a:r>
              <a:rPr lang="pt-BR"/>
              <a:t>Veja como se obtém 6 x 9: 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6963" y="319088"/>
            <a:ext cx="5121275" cy="38401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497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788" y="4532234"/>
            <a:ext cx="6246706" cy="4263866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861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758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963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DC505-B7CF-4FD7-826B-977B6CA54F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7231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D7027-DE6D-4DCE-8A70-07635B5825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340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894A7-0242-4277-90A0-41D1CD8305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5846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9B8C7-8782-4022-9C31-64630BF4FE1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1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D710C-9D7D-48EB-8BED-C0F15B97EA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432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A6F73-19C8-453F-8594-00E1F65C6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55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16CF1-A865-4C0F-B667-34751E51D3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2729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992D3-7FA2-4454-A052-BBF7D0D905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69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C7A62-FB63-4365-B924-365A715231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473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7E60E-BECA-487A-83F7-82676E43F5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204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A9823-769A-4AB0-84D3-1AF2FD97E4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626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0A787-6A73-46CA-8146-F9A5D39003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41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262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62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94E2DD9-8E3A-46A4-A81D-B19BABEDBC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olezzi@ime.usp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me.usp.br/~brolezzi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danieldendy.blogspot.com.br/2012/06/sexagesimal-base-60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http://educar.sc.usp.br/matematica/m3l1f97.gif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http://educar.sc.usp.br/matematica/m3l1f97.gif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educar.sc.usp.br/matematica/m3l1f98.gif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http://educar.sc.usp.br/matematica/m3l1f98.gif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educar.sc.usp.br/matematica/m3l1f99.gif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http://educar.sc.usp.br/matematica/m3l1f99.gif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http://educar.sc.usp.br/matematica/m3l1f99.gif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educar.sc.usp.br/matematica/m3l1f100.gif" TargetMode="Externa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http://educar.sc.usp.br/matematica/m3l1f100.gif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408113"/>
            <a:ext cx="9144000" cy="38258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r>
              <a:rPr lang="en-GB" sz="4000" b="1" dirty="0" smtClean="0">
                <a:latin typeface="Verdana" pitchFamily="34" charset="0"/>
              </a:rPr>
              <a:t/>
            </a:r>
            <a:br>
              <a:rPr lang="en-GB" sz="4000" b="1" dirty="0" smtClean="0">
                <a:latin typeface="Verdana" pitchFamily="34" charset="0"/>
              </a:rPr>
            </a:br>
            <a:r>
              <a:rPr lang="en-GB" sz="4000" b="1" dirty="0" smtClean="0">
                <a:latin typeface="Verdana" pitchFamily="34" charset="0"/>
              </a:rPr>
              <a:t/>
            </a:r>
            <a:br>
              <a:rPr lang="en-GB" sz="4000" b="1" dirty="0" smtClean="0">
                <a:latin typeface="Verdana" pitchFamily="34" charset="0"/>
              </a:rPr>
            </a:br>
            <a:r>
              <a:rPr lang="en-GB" sz="4000" b="1" dirty="0">
                <a:latin typeface="Verdana" pitchFamily="34" charset="0"/>
              </a:rPr>
              <a:t/>
            </a:r>
            <a:br>
              <a:rPr lang="en-GB" sz="4000" b="1" dirty="0">
                <a:latin typeface="Verdana" pitchFamily="34" charset="0"/>
              </a:rPr>
            </a:br>
            <a:r>
              <a:rPr lang="pt-BR" b="1" u="sng" dirty="0" smtClean="0"/>
              <a:t/>
            </a:r>
            <a:br>
              <a:rPr lang="pt-BR" b="1" u="sng" dirty="0" smtClean="0"/>
            </a:br>
            <a:r>
              <a:rPr lang="en-GB" b="1" dirty="0" err="1" smtClean="0">
                <a:latin typeface="Verdana" pitchFamily="34" charset="0"/>
              </a:rPr>
              <a:t>Oficina</a:t>
            </a:r>
            <a:r>
              <a:rPr lang="en-GB" b="1" dirty="0" smtClean="0">
                <a:latin typeface="Verdana" pitchFamily="34" charset="0"/>
              </a:rPr>
              <a:t> </a:t>
            </a:r>
            <a:r>
              <a:rPr lang="en-GB" b="1" dirty="0" err="1" smtClean="0">
                <a:latin typeface="Verdana" pitchFamily="34" charset="0"/>
              </a:rPr>
              <a:t>temática</a:t>
            </a:r>
            <a:r>
              <a:rPr lang="en-GB" b="1" dirty="0" smtClean="0">
                <a:latin typeface="Verdana" pitchFamily="34" charset="0"/>
              </a:rPr>
              <a:t> 1</a:t>
            </a:r>
            <a:br>
              <a:rPr lang="en-GB" b="1" dirty="0" smtClean="0">
                <a:latin typeface="Verdana" pitchFamily="34" charset="0"/>
              </a:rPr>
            </a:br>
            <a:r>
              <a:rPr lang="en-GB" b="1" dirty="0" err="1" smtClean="0">
                <a:latin typeface="Verdana" pitchFamily="34" charset="0"/>
              </a:rPr>
              <a:t>Alfabetização</a:t>
            </a:r>
            <a:r>
              <a:rPr lang="en-GB" b="1" dirty="0" smtClean="0">
                <a:latin typeface="Verdana" pitchFamily="34" charset="0"/>
              </a:rPr>
              <a:t> </a:t>
            </a:r>
            <a:r>
              <a:rPr lang="en-GB" b="1" dirty="0" err="1" smtClean="0">
                <a:latin typeface="Verdana" pitchFamily="34" charset="0"/>
              </a:rPr>
              <a:t>numérica</a:t>
            </a:r>
            <a:r>
              <a:rPr lang="en-GB" b="1" dirty="0" smtClean="0">
                <a:latin typeface="Verdana" pitchFamily="34" charset="0"/>
              </a:rPr>
              <a:t/>
            </a:r>
            <a:br>
              <a:rPr lang="en-GB" b="1" dirty="0" smtClean="0">
                <a:latin typeface="Verdana" pitchFamily="34" charset="0"/>
              </a:rPr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2800" i="1" dirty="0" smtClean="0"/>
              <a:t>Prof</a:t>
            </a:r>
            <a:r>
              <a:rPr lang="pt-BR" sz="2800" i="1" dirty="0"/>
              <a:t>. Antonio Carlos Brolezzi</a:t>
            </a:r>
            <a:r>
              <a:rPr lang="pt-BR" sz="2800" dirty="0"/>
              <a:t> 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>
                <a:hlinkClick r:id="rId3"/>
              </a:rPr>
              <a:t>brolezzi@ime.usp.br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>
                <a:hlinkClick r:id="rId4"/>
              </a:rPr>
              <a:t>www.ime.usp.br/~brolezzi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en-GB" sz="2400" dirty="0" smtClean="0"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pt-BR" sz="2800" dirty="0" smtClean="0">
              <a:cs typeface="Arial" charset="0"/>
            </a:endParaRPr>
          </a:p>
          <a:p>
            <a:pPr algn="ctr"/>
            <a:r>
              <a:rPr lang="pt-BR" sz="2800" dirty="0" smtClean="0">
                <a:cs typeface="Arial" charset="0"/>
              </a:rPr>
              <a:t>O QUE É CONTÍNUO?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Já contínuo vem de </a:t>
            </a:r>
            <a:r>
              <a:rPr lang="pt-BR" sz="2800" i="1" dirty="0" err="1" smtClean="0">
                <a:cs typeface="Arial" charset="0"/>
              </a:rPr>
              <a:t>con</a:t>
            </a:r>
            <a:r>
              <a:rPr lang="pt-BR" sz="2800" i="1" dirty="0" smtClean="0">
                <a:cs typeface="Arial" charset="0"/>
              </a:rPr>
              <a:t>-tenere</a:t>
            </a:r>
            <a:r>
              <a:rPr lang="pt-BR" sz="2800" dirty="0" smtClean="0">
                <a:cs typeface="Arial" charset="0"/>
              </a:rPr>
              <a:t> (ter junto, manter unido, segurar). 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Contínuo é o que está imediatamente unido a outra coisa. 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Da mesma origem vem conter, conteúdo, continente, contente (o que cabe em si, e não cobiça alargar-se). </a:t>
            </a:r>
          </a:p>
          <a:p>
            <a:endParaRPr lang="pt-BR" sz="2800" dirty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Contínuo designa também o funcionário que presta assistência contínua ao chefe</a:t>
            </a:r>
          </a:p>
          <a:p>
            <a:endParaRPr lang="pt-BR" sz="28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000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pt-BR" sz="2800" dirty="0" smtClean="0">
              <a:cs typeface="Arial" charset="0"/>
            </a:endParaRPr>
          </a:p>
          <a:p>
            <a:pPr algn="ctr"/>
            <a:r>
              <a:rPr lang="pt-BR" sz="2800" dirty="0" smtClean="0">
                <a:cs typeface="Arial" charset="0"/>
              </a:rPr>
              <a:t>O QUE É CONTÍNUO?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Certo tipo de grandezas é formado por aquelas</a:t>
            </a:r>
          </a:p>
          <a:p>
            <a:r>
              <a:rPr lang="pt-BR" sz="2800" dirty="0" smtClean="0">
                <a:cs typeface="Arial" charset="0"/>
              </a:rPr>
              <a:t>quantidades que são passíveis de medida, como nossa altura. </a:t>
            </a:r>
          </a:p>
          <a:p>
            <a:endParaRPr lang="pt-BR" sz="2800" dirty="0">
              <a:cs typeface="Arial" charset="0"/>
            </a:endParaRPr>
          </a:p>
        </p:txBody>
      </p:sp>
      <p:pic>
        <p:nvPicPr>
          <p:cNvPr id="3" name="Picture 3" descr="measuring-he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083188"/>
            <a:ext cx="3624064" cy="325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57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measuring-he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876" y="260648"/>
            <a:ext cx="7053334" cy="6341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894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Preste atenção na cigarra cantando entre as árvores: primeiro se ouve uma série de notas precisamente definidas e claramente separadas, acelerando lentamente. </a:t>
            </a:r>
          </a:p>
          <a:p>
            <a:endParaRPr lang="pt-BR" sz="3200" dirty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Então, na medida em que o trinado ganha força, sente-se que as notas lentamente unem-se umas as outras; mas ainda cada trinado pode ser individualizado como parte elementar de um canto de flauta. </a:t>
            </a:r>
          </a:p>
          <a:p>
            <a:endParaRPr lang="pt-BR" sz="3200" dirty="0" smtClean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Por fim, repentinamente, deparamo-nos com uma nota contínua que é o clímax do canto da cigarra até seu final.</a:t>
            </a:r>
          </a:p>
        </p:txBody>
      </p:sp>
    </p:spTree>
    <p:extLst>
      <p:ext uri="{BB962C8B-B14F-4D97-AF65-F5344CB8AC3E}">
        <p14:creationId xmlns:p14="http://schemas.microsoft.com/office/powerpoint/2010/main" val="32775803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Agora observe o mar quando quebra na praia. Cada onda toma volume, precipita-se, e desaparece na areia. Podemos separar regularmente cada onda daquelas que a precederam e daquelas que a seguirão, e ainda cada onda individual é parte do contínuo do mar.</a:t>
            </a:r>
          </a:p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Assim é, em nossa experiência do dia-a-dia, a relação entre a continuidade e a ideia do discreto: às vezes a experiência da continuidade subjaz à do discreto e às vezes o discreto leva ao contínuo. </a:t>
            </a:r>
          </a:p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Sua relação é uma relação entre parceiros iguais.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Newton da Costa – matemático, lógico e filósofo</a:t>
            </a:r>
            <a:endParaRPr lang="pt-BR" sz="28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985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858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b="1" dirty="0" smtClean="0"/>
          </a:p>
          <a:p>
            <a:pPr marL="0" indent="0">
              <a:buNone/>
            </a:pPr>
            <a:r>
              <a:rPr lang="pt-BR" dirty="0"/>
              <a:t>Medir é comparar uma grandeza com uma outra, de mesma natureza, tomada como padrão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sz="2400" b="1" dirty="0"/>
          </a:p>
          <a:p>
            <a:pPr marL="0" indent="0">
              <a:buNone/>
            </a:pPr>
            <a:r>
              <a:rPr lang="pt-BR" b="1" dirty="0" smtClean="0"/>
              <a:t>Ou seja, medir é contar quantas vezes uma grandeza, considerada como padrão, “cabe” em outra.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 smtClean="0"/>
              <a:t>Já contar... é dizer quantas unidades tem determinada quantidade. Ou seja, medir essa grandeza em termos de unidades.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b="1" dirty="0" smtClean="0"/>
          </a:p>
        </p:txBody>
      </p:sp>
    </p:spTree>
    <p:extLst>
      <p:ext uri="{BB962C8B-B14F-4D97-AF65-F5344CB8AC3E}">
        <p14:creationId xmlns:p14="http://schemas.microsoft.com/office/powerpoint/2010/main" val="23290536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h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95300"/>
            <a:ext cx="48768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716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9144000" cy="551656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algn="ctr" eaLnBrk="1" hangingPunct="1">
              <a:lnSpc>
                <a:spcPct val="93000"/>
              </a:lnSpc>
              <a:spcBef>
                <a:spcPts val="10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4000" b="1" smtClean="0">
              <a:latin typeface="Verdana" pitchFamily="34" charset="0"/>
            </a:endParaRPr>
          </a:p>
          <a:p>
            <a:pPr algn="ctr" eaLnBrk="1" hangingPunct="1">
              <a:spcBef>
                <a:spcPts val="10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smtClean="0">
                <a:latin typeface="Verdana" pitchFamily="34" charset="0"/>
              </a:rPr>
              <a:t>Quantas unidades,</a:t>
            </a:r>
          </a:p>
          <a:p>
            <a:pPr algn="ctr" eaLnBrk="1" hangingPunct="1">
              <a:spcBef>
                <a:spcPts val="10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smtClean="0">
                <a:latin typeface="Verdana" pitchFamily="34" charset="0"/>
              </a:rPr>
              <a:t>quantas dezenas e </a:t>
            </a:r>
          </a:p>
          <a:p>
            <a:pPr algn="ctr" eaLnBrk="1" hangingPunct="1">
              <a:spcBef>
                <a:spcPts val="10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smtClean="0">
                <a:latin typeface="Verdana" pitchFamily="34" charset="0"/>
              </a:rPr>
              <a:t>quantas centenas há em</a:t>
            </a:r>
            <a:r>
              <a:rPr lang="en-GB" sz="4000" b="1" smtClean="0">
                <a:latin typeface="Verdana" pitchFamily="34" charset="0"/>
              </a:rPr>
              <a:t> </a:t>
            </a:r>
          </a:p>
          <a:p>
            <a:pPr algn="ctr" eaLnBrk="1" hangingPunct="1">
              <a:spcBef>
                <a:spcPts val="10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5400" b="1" smtClean="0">
                <a:latin typeface="Verdana" pitchFamily="34" charset="0"/>
              </a:rPr>
              <a:t>825</a:t>
            </a:r>
            <a:r>
              <a:rPr lang="en-GB" sz="4000" b="1" smtClean="0">
                <a:latin typeface="Verdana" pitchFamily="34" charset="0"/>
              </a:rPr>
              <a:t>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7538968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1188" cy="45275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93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>
                <a:latin typeface="Verdana" pitchFamily="34" charset="0"/>
              </a:rPr>
              <a:t>Escreva</a:t>
            </a:r>
            <a:r>
              <a:rPr lang="en-GB" dirty="0" smtClean="0">
                <a:latin typeface="Verdana" pitchFamily="34" charset="0"/>
              </a:rPr>
              <a:t> o </a:t>
            </a:r>
            <a:r>
              <a:rPr lang="en-GB" dirty="0" err="1" smtClean="0">
                <a:latin typeface="Verdana" pitchFamily="34" charset="0"/>
              </a:rPr>
              <a:t>número</a:t>
            </a:r>
            <a:r>
              <a:rPr lang="en-GB" dirty="0" smtClean="0">
                <a:latin typeface="Verdana" pitchFamily="34" charset="0"/>
              </a:rPr>
              <a:t> </a:t>
            </a:r>
          </a:p>
          <a:p>
            <a:pPr lvl="1" algn="ctr" eaLnBrk="1" hangingPunct="1">
              <a:lnSpc>
                <a:spcPct val="93000"/>
              </a:lnSpc>
              <a:spcBef>
                <a:spcPts val="9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b="1" dirty="0" smtClean="0">
                <a:latin typeface="Verdana" pitchFamily="34" charset="0"/>
              </a:rPr>
              <a:t>10.500.000</a:t>
            </a:r>
            <a:r>
              <a:rPr lang="en-GB" dirty="0" smtClean="0">
                <a:latin typeface="Verdana" pitchFamily="34" charset="0"/>
              </a:rPr>
              <a:t> </a:t>
            </a:r>
          </a:p>
          <a:p>
            <a:pPr lvl="1" eaLnBrk="1" hangingPunct="1">
              <a:lnSpc>
                <a:spcPct val="93000"/>
              </a:lnSpc>
              <a:spcBef>
                <a:spcPts val="900"/>
              </a:spcBef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 smtClean="0">
                <a:latin typeface="Verdana" pitchFamily="34" charset="0"/>
              </a:rPr>
              <a:t>de </a:t>
            </a:r>
            <a:r>
              <a:rPr lang="en-GB" sz="3200" dirty="0" err="1" smtClean="0">
                <a:latin typeface="Verdana" pitchFamily="34" charset="0"/>
              </a:rPr>
              <a:t>três</a:t>
            </a:r>
            <a:r>
              <a:rPr lang="en-GB" sz="3200" dirty="0" smtClean="0">
                <a:latin typeface="Verdana" pitchFamily="34" charset="0"/>
              </a:rPr>
              <a:t> </a:t>
            </a:r>
            <a:r>
              <a:rPr lang="en-GB" sz="3200" dirty="0" err="1" smtClean="0">
                <a:latin typeface="Verdana" pitchFamily="34" charset="0"/>
              </a:rPr>
              <a:t>formas</a:t>
            </a:r>
            <a:r>
              <a:rPr lang="en-GB" sz="3200" dirty="0" smtClean="0">
                <a:latin typeface="Verdana" pitchFamily="34" charset="0"/>
              </a:rPr>
              <a:t> </a:t>
            </a:r>
            <a:r>
              <a:rPr lang="en-GB" sz="3200" dirty="0" err="1" smtClean="0">
                <a:latin typeface="Verdana" pitchFamily="34" charset="0"/>
              </a:rPr>
              <a:t>diferentes</a:t>
            </a:r>
            <a:endParaRPr lang="en-GB" sz="3200" dirty="0" smtClean="0">
              <a:latin typeface="Verdana" pitchFamily="34" charset="0"/>
            </a:endParaRPr>
          </a:p>
          <a:p>
            <a:pPr eaLnBrk="1" hangingPunct="1"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>
                <a:latin typeface="Verdana" pitchFamily="34" charset="0"/>
              </a:rPr>
              <a:t>Qual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ou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quais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formas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são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mais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usadas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pela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mídia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para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escrever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números</a:t>
            </a:r>
            <a:r>
              <a:rPr lang="en-GB" dirty="0" smtClean="0">
                <a:latin typeface="Verdana" pitchFamily="34" charset="0"/>
              </a:rPr>
              <a:t>? 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8597912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Text Box 2"/>
          <p:cNvSpPr txBox="1">
            <a:spLocks noChangeArrowheads="1"/>
          </p:cNvSpPr>
          <p:nvPr/>
        </p:nvSpPr>
        <p:spPr bwMode="auto">
          <a:xfrm>
            <a:off x="0" y="981075"/>
            <a:ext cx="8893175" cy="513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36600" indent="-2794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endParaRPr lang="en-GB" sz="4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n-GB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Distâncias</a:t>
            </a:r>
            <a:endParaRPr lang="pt-BR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Depois do Sol, qual a distância da estrela mais próxima da Terra? </a:t>
            </a: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en-GB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0821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408113"/>
            <a:ext cx="9144000" cy="38258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r>
              <a:rPr lang="en-GB" sz="4000" b="1" dirty="0" smtClean="0">
                <a:latin typeface="Verdana" pitchFamily="34" charset="0"/>
              </a:rPr>
              <a:t/>
            </a:r>
            <a:br>
              <a:rPr lang="en-GB" sz="4000" b="1" dirty="0" smtClean="0">
                <a:latin typeface="Verdana" pitchFamily="34" charset="0"/>
              </a:rPr>
            </a:br>
            <a:r>
              <a:rPr lang="en-GB" sz="4000" b="1" dirty="0" err="1" smtClean="0">
                <a:latin typeface="Verdana" pitchFamily="34" charset="0"/>
              </a:rPr>
              <a:t>Conceito</a:t>
            </a:r>
            <a:r>
              <a:rPr lang="en-GB" sz="4000" b="1" dirty="0" smtClean="0">
                <a:latin typeface="Verdana" pitchFamily="34" charset="0"/>
              </a:rPr>
              <a:t> de </a:t>
            </a:r>
            <a:r>
              <a:rPr lang="en-GB" sz="4000" b="1" dirty="0" err="1">
                <a:latin typeface="Verdana" pitchFamily="34" charset="0"/>
              </a:rPr>
              <a:t>n</a:t>
            </a:r>
            <a:r>
              <a:rPr lang="en-GB" b="1" dirty="0" err="1" smtClean="0">
                <a:latin typeface="Verdana" pitchFamily="34" charset="0"/>
              </a:rPr>
              <a:t>úmero</a:t>
            </a:r>
            <a:r>
              <a:rPr lang="en-GB" b="1" dirty="0" smtClean="0">
                <a:latin typeface="Verdana" pitchFamily="34" charset="0"/>
              </a:rPr>
              <a:t>:</a:t>
            </a:r>
            <a:br>
              <a:rPr lang="en-GB" b="1" dirty="0" smtClean="0">
                <a:latin typeface="Verdana" pitchFamily="34" charset="0"/>
              </a:rPr>
            </a:br>
            <a:r>
              <a:rPr lang="en-GB" b="1" dirty="0">
                <a:latin typeface="Verdana" pitchFamily="34" charset="0"/>
              </a:rPr>
              <a:t/>
            </a:r>
            <a:br>
              <a:rPr lang="en-GB" b="1" dirty="0">
                <a:latin typeface="Verdana" pitchFamily="34" charset="0"/>
              </a:rPr>
            </a:br>
            <a:r>
              <a:rPr lang="pt-BR" b="1" dirty="0" smtClean="0"/>
              <a:t>Contagens </a:t>
            </a:r>
            <a:r>
              <a:rPr lang="pt-BR" b="1" dirty="0"/>
              <a:t>e </a:t>
            </a:r>
            <a:r>
              <a:rPr lang="pt-BR" b="1" dirty="0" smtClean="0"/>
              <a:t>medidas</a:t>
            </a:r>
            <a:r>
              <a:rPr lang="pt-BR" dirty="0" smtClean="0"/>
              <a:t/>
            </a:r>
            <a:br>
              <a:rPr lang="pt-BR" dirty="0" smtClean="0"/>
            </a:br>
            <a:endParaRPr lang="en-GB" sz="24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2164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Text Box 2"/>
          <p:cNvSpPr txBox="1">
            <a:spLocks noChangeArrowheads="1"/>
          </p:cNvSpPr>
          <p:nvPr/>
        </p:nvSpPr>
        <p:spPr bwMode="auto">
          <a:xfrm>
            <a:off x="0" y="509588"/>
            <a:ext cx="8893175" cy="594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36600" indent="-2794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r>
              <a:rPr lang="en-GB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Atividade  - Velocidade</a:t>
            </a:r>
            <a:endParaRPr lang="pt-BR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Qual a distância da estrela mais próxima? </a:t>
            </a:r>
          </a:p>
          <a:p>
            <a:pPr algn="ctr"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defRPr/>
            </a:pP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 estrela mais próxima de Terra depois do Sol é Alfa Centauro. </a:t>
            </a:r>
          </a:p>
          <a:p>
            <a:pPr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defRPr/>
            </a:pP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Ela concentra-se a uma distância de 40 trilhões de quilômetros (40.000.000.000.000) da Terra.</a:t>
            </a:r>
          </a:p>
          <a:p>
            <a:pPr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defRPr/>
            </a:pP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Mas, como as distâncias no Universo são imensas, fica difícil utilizar números com tantos zeros. </a:t>
            </a:r>
          </a:p>
          <a:p>
            <a:pPr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898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Text Box 2"/>
          <p:cNvSpPr txBox="1">
            <a:spLocks noChangeArrowheads="1"/>
          </p:cNvSpPr>
          <p:nvPr/>
        </p:nvSpPr>
        <p:spPr bwMode="auto">
          <a:xfrm>
            <a:off x="0" y="295275"/>
            <a:ext cx="8893175" cy="637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36600" indent="-2794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r>
              <a:rPr lang="en-GB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Atividade  - Velocidade</a:t>
            </a:r>
            <a:endParaRPr lang="pt-BR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Qual a distância da estrela mais próxima? </a:t>
            </a:r>
          </a:p>
          <a:p>
            <a:pPr algn="ctr"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defRPr/>
            </a:pP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Para facilitar a compreensão das distâncias, utilizamos então a unidade de medida chamada ano-luz, que nada mais é do que a distância percorrida pela luz em um ano. </a:t>
            </a:r>
          </a:p>
          <a:p>
            <a:pPr eaLnBrk="1" hangingPunct="1">
              <a:defRPr/>
            </a:pPr>
            <a:endParaRPr lang="pt-BR" sz="28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defRPr/>
            </a:pP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 luz viaja a uma velocidade de 300 mil quilômetros por segundo (nada viaja mais rápido do que ela), percorrendo 9,46 trilhões de quilômetros por ano entre os astros. Assim , a distância de </a:t>
            </a:r>
            <a:r>
              <a:rPr lang="pt-BR" sz="2800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Alfa Centauro</a:t>
            </a:r>
            <a:r>
              <a:rPr lang="pt-BR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até nós passa a ser de 4,2 anos-luz (40 trilhões / 9,46).</a:t>
            </a:r>
          </a:p>
        </p:txBody>
      </p:sp>
    </p:spTree>
    <p:extLst>
      <p:ext uri="{BB962C8B-B14F-4D97-AF65-F5344CB8AC3E}">
        <p14:creationId xmlns:p14="http://schemas.microsoft.com/office/powerpoint/2010/main" val="31087871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Text Box 2"/>
          <p:cNvSpPr txBox="1">
            <a:spLocks noChangeArrowheads="1"/>
          </p:cNvSpPr>
          <p:nvPr/>
        </p:nvSpPr>
        <p:spPr bwMode="auto">
          <a:xfrm>
            <a:off x="0" y="981075"/>
            <a:ext cx="8893175" cy="513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36600" indent="-2794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r>
              <a:rPr lang="en-GB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</a:p>
          <a:p>
            <a:pPr algn="ctr" eaLnBrk="1" hangingPunct="1"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Volume e </a:t>
            </a:r>
            <a:r>
              <a:rPr lang="en-GB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capacidade</a:t>
            </a:r>
            <a:endParaRPr lang="pt-BR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Quantos litros de água tem no Oceano Atlântico? </a:t>
            </a: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en-GB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387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Text Box 2"/>
          <p:cNvSpPr txBox="1">
            <a:spLocks noChangeArrowheads="1"/>
          </p:cNvSpPr>
          <p:nvPr/>
        </p:nvSpPr>
        <p:spPr bwMode="auto">
          <a:xfrm>
            <a:off x="250825" y="293688"/>
            <a:ext cx="8893175" cy="654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36600" indent="-2794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r>
              <a:rPr lang="en-GB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Atividade </a:t>
            </a:r>
          </a:p>
          <a:p>
            <a:pPr algn="ctr" eaLnBrk="1" hangingPunct="1">
              <a:defRPr/>
            </a:pPr>
            <a:r>
              <a:rPr lang="en-GB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Capacidade</a:t>
            </a:r>
            <a:endParaRPr lang="pt-BR" b="1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Quantos litros de água tem no Oceano Atlântico? </a:t>
            </a:r>
          </a:p>
          <a:p>
            <a:pPr algn="ctr" eaLnBrk="1" hangingPunct="1">
              <a:defRPr/>
            </a:pP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O Oceano Atlântico tem um volume médio de </a:t>
            </a:r>
          </a:p>
          <a:p>
            <a:pPr algn="ctr" eaLnBrk="1" hangingPunct="1">
              <a:defRPr/>
            </a:pP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323.600.000 quilômetros cúbicos.</a:t>
            </a:r>
          </a:p>
          <a:p>
            <a:pPr algn="ctr" eaLnBrk="1" hangingPunct="1">
              <a:defRPr/>
            </a:pP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Cada quilômetro cúbico equivale a  </a:t>
            </a:r>
          </a:p>
          <a:p>
            <a:pPr algn="ctr" eaLnBrk="1" hangingPunct="1"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1.000.000.000.000 litros (um trilhão de litros).</a:t>
            </a:r>
          </a:p>
          <a:p>
            <a:pPr algn="ctr" eaLnBrk="1" hangingPunct="1">
              <a:defRPr/>
            </a:pP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Logo, o Oceano Atlântico tem aproximadamente</a:t>
            </a:r>
          </a:p>
          <a:p>
            <a:pPr algn="ctr" eaLnBrk="1" hangingPunct="1">
              <a:defRPr/>
            </a:pP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323.600.000.000.000.000.000</a:t>
            </a:r>
          </a:p>
          <a:p>
            <a:pPr algn="ctr" eaLnBrk="1" hangingPunct="1">
              <a:defRPr/>
            </a:pP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Trezentos e vinte e três quintilhões e seiscentos quatrilhões de litros.</a:t>
            </a:r>
            <a:endParaRPr lang="en-GB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27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Text Box 2"/>
          <p:cNvSpPr txBox="1">
            <a:spLocks noChangeArrowheads="1"/>
          </p:cNvSpPr>
          <p:nvPr/>
        </p:nvSpPr>
        <p:spPr bwMode="auto">
          <a:xfrm>
            <a:off x="0" y="1481138"/>
            <a:ext cx="8893175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36600" indent="-2794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Números grandes:</a:t>
            </a:r>
          </a:p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endParaRPr lang="en-GB" sz="4400" b="1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CCECFF"/>
              </a:buClr>
              <a:buSzPct val="100000"/>
              <a:buFont typeface="Arial" charset="0"/>
              <a:buNone/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Quantos zeros tem em um decilhão?</a:t>
            </a:r>
            <a:endParaRPr lang="pt-BR" sz="36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pt-BR" sz="36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defRPr/>
            </a:pPr>
            <a:endParaRPr lang="en-GB" sz="36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2405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42" name="Group 2"/>
          <p:cNvGraphicFramePr>
            <a:graphicFrameLocks noGrp="1"/>
          </p:cNvGraphicFramePr>
          <p:nvPr>
            <p:ph/>
          </p:nvPr>
        </p:nvGraphicFramePr>
        <p:xfrm>
          <a:off x="0" y="274638"/>
          <a:ext cx="8686800" cy="6249988"/>
        </p:xfrm>
        <a:graphic>
          <a:graphicData uri="http://schemas.openxmlformats.org/drawingml/2006/table">
            <a:tbl>
              <a:tblPr/>
              <a:tblGrid>
                <a:gridCol w="6810375"/>
                <a:gridCol w="1876425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Número escrito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Como se lê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Mil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Trilião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Quatrilhão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Quintilhão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Sextilhão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Setilhão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1 000 000 000 000 000 000 000 000 000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Octilhão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1 000 000 000 000 000 000 000 000 000 000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Nonilhão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1 000 000 000 000 000 000 000 000 000 000 000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Decilhão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140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b="1" dirty="0" smtClean="0"/>
              <a:t>Alfabetização numérica – expectativas de aprendizagem</a:t>
            </a:r>
          </a:p>
          <a:p>
            <a:pPr eaLnBrk="1" hangingPunct="1"/>
            <a:endParaRPr lang="pt-BR" b="1" dirty="0" smtClean="0"/>
          </a:p>
          <a:p>
            <a:pPr eaLnBrk="1" hangingPunct="1"/>
            <a:r>
              <a:rPr lang="pt-BR" b="1" dirty="0" smtClean="0"/>
              <a:t>PRIMEIRO </a:t>
            </a:r>
            <a:r>
              <a:rPr lang="pt-BR" b="1" dirty="0"/>
              <a:t>ANO</a:t>
            </a:r>
          </a:p>
          <a:p>
            <a:pPr eaLnBrk="1" hangingPunct="1"/>
            <a:r>
              <a:rPr lang="pt-BR" b="1" dirty="0"/>
              <a:t>Números</a:t>
            </a:r>
          </a:p>
          <a:p>
            <a:pPr eaLnBrk="1" hangingPunct="1"/>
            <a:r>
              <a:rPr lang="pt-BR" b="1" dirty="0"/>
              <a:t>M01 Reconhecer a utilização de números no seu contexto diário.</a:t>
            </a:r>
          </a:p>
          <a:p>
            <a:pPr eaLnBrk="1" hangingPunct="1"/>
            <a:r>
              <a:rPr lang="pt-BR" b="1" dirty="0"/>
              <a:t>M02 Formular hipóteses sobre escritas numéricas relativas a números familiares, como a idade, o número da casa etc.</a:t>
            </a:r>
          </a:p>
          <a:p>
            <a:pPr eaLnBrk="1" hangingPunct="1"/>
            <a:r>
              <a:rPr lang="pt-BR" b="1" dirty="0"/>
              <a:t>M03 Identificar escritas numéricas relativas a números </a:t>
            </a:r>
            <a:r>
              <a:rPr lang="pt-BR" b="1" dirty="0" err="1"/>
              <a:t>freqüentes</a:t>
            </a:r>
            <a:r>
              <a:rPr lang="pt-BR" b="1" dirty="0"/>
              <a:t>, como os dias do mês, o ano etc.</a:t>
            </a:r>
          </a:p>
          <a:p>
            <a:pPr eaLnBrk="1" hangingPunct="1"/>
            <a:r>
              <a:rPr lang="pt-BR" b="1" dirty="0"/>
              <a:t>M04 Formular hipóteses sobre a leitura e escrita de números </a:t>
            </a:r>
            <a:r>
              <a:rPr lang="pt-BR" b="1" dirty="0" err="1"/>
              <a:t>freqüentes</a:t>
            </a:r>
            <a:r>
              <a:rPr lang="pt-BR" b="1" dirty="0"/>
              <a:t> no seu contexto doméstico.</a:t>
            </a:r>
          </a:p>
          <a:p>
            <a:pPr eaLnBrk="1" hangingPunct="1"/>
            <a:r>
              <a:rPr lang="pt-BR" b="1" dirty="0"/>
              <a:t>M05 Realizar a contagem de objetos (em coleções móveis ou fixas) pelo uso da </a:t>
            </a:r>
            <a:r>
              <a:rPr lang="pt-BR" b="1" dirty="0" err="1"/>
              <a:t>seqüência</a:t>
            </a:r>
            <a:r>
              <a:rPr lang="pt-BR" b="1" dirty="0"/>
              <a:t> numérica (oral).</a:t>
            </a:r>
          </a:p>
          <a:p>
            <a:pPr eaLnBrk="1" hangingPunct="1"/>
            <a:r>
              <a:rPr lang="pt-BR" b="1" dirty="0"/>
              <a:t>M06 Fazer contagens orais em escala ascendente (do menor para o maior) e descendente (do maior para o menor), contando de um em um.</a:t>
            </a:r>
          </a:p>
          <a:p>
            <a:pPr eaLnBrk="1" hangingPunct="1"/>
            <a:r>
              <a:rPr lang="pt-BR" b="1" dirty="0"/>
              <a:t>M07 Construir procedimentos como formar pares e agrupar, para facilitar a contagem e a comparação entre duas coleções.</a:t>
            </a:r>
          </a:p>
          <a:p>
            <a:pPr eaLnBrk="1" hangingPunct="1"/>
            <a:r>
              <a:rPr lang="pt-BR" b="1" dirty="0"/>
              <a:t>M08 Construir procedimentos para comparar a quantidade de objetos de duas coleções, identificando a que tem mais, a que tem menos, ou se têm a mesma quantidade.</a:t>
            </a:r>
          </a:p>
          <a:p>
            <a:pPr eaLnBrk="1" hangingPunct="1"/>
            <a:r>
              <a:rPr lang="pt-BR" b="1" dirty="0"/>
              <a:t>M09 Produzir escritas numéricas de números familiares e </a:t>
            </a:r>
            <a:r>
              <a:rPr lang="pt-BR" b="1" dirty="0" err="1"/>
              <a:t>freqüentes</a:t>
            </a:r>
            <a:r>
              <a:rPr lang="pt-BR" b="1" dirty="0"/>
              <a:t> pela identificação de regularidades.</a:t>
            </a:r>
          </a:p>
          <a:p>
            <a:pPr eaLnBrk="1" hangingPunct="1"/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9410290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85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b="1"/>
              <a:t>SEGUNDO ANO</a:t>
            </a:r>
          </a:p>
          <a:p>
            <a:pPr eaLnBrk="1" hangingPunct="1"/>
            <a:r>
              <a:rPr lang="pt-BR" b="1"/>
              <a:t>Números</a:t>
            </a:r>
          </a:p>
          <a:p>
            <a:pPr eaLnBrk="1" hangingPunct="1"/>
            <a:r>
              <a:rPr lang="pt-BR" b="1"/>
              <a:t>M01 Utilizar números para expressar quantidades de elementos de uma coleção.</a:t>
            </a:r>
          </a:p>
          <a:p>
            <a:pPr eaLnBrk="1" hangingPunct="1"/>
            <a:r>
              <a:rPr lang="pt-BR" b="1"/>
              <a:t>M02 Utilizar números para expressar a ordem dos elementos de uma coleção ou seqüência.</a:t>
            </a:r>
          </a:p>
          <a:p>
            <a:pPr eaLnBrk="1" hangingPunct="1"/>
            <a:r>
              <a:rPr lang="pt-BR" b="1"/>
              <a:t>M03 Utilizar números na função de código, para identificar linhas de ônibus, telefones, placas de carros, registros de identidade.</a:t>
            </a:r>
          </a:p>
          <a:p>
            <a:pPr eaLnBrk="1" hangingPunct="1"/>
            <a:r>
              <a:rPr lang="pt-BR" b="1"/>
              <a:t>M04 Utilizar diferentes estratégias para quantificar elementos de uma coleção: contagem, formação pares, agrupamentos e estimativas.</a:t>
            </a:r>
          </a:p>
          <a:p>
            <a:pPr eaLnBrk="1" hangingPunct="1"/>
            <a:r>
              <a:rPr lang="pt-BR" b="1"/>
              <a:t>M05 Contar em escalas ascendente e descendente de um em um, de dois em dois, de cinco em cinco, de dez em dez etc.,</a:t>
            </a:r>
          </a:p>
          <a:p>
            <a:pPr eaLnBrk="1" hangingPunct="1"/>
            <a:r>
              <a:rPr lang="pt-BR" b="1"/>
              <a:t>M06 Formular hipóteses sobre a grandeza numérica, pela identificação da quantidade de algarismos que compõem sua escrita e/ou pela identificação da posição ocupada pelos algarismos que compõem sua escrita.</a:t>
            </a:r>
          </a:p>
          <a:p>
            <a:pPr eaLnBrk="1" hangingPunct="1"/>
            <a:r>
              <a:rPr lang="pt-BR" b="1"/>
              <a:t>M07 Produzir escritas numéricas identificando regularidades e regras do sistema de numeração decimal.</a:t>
            </a:r>
          </a:p>
          <a:p>
            <a:pPr eaLnBrk="1" hangingPunct="1"/>
            <a:r>
              <a:rPr lang="pt-BR" b="1"/>
              <a:t>M08 Utilizar a calculadora para produzir escritas de números que são ditados.</a:t>
            </a:r>
          </a:p>
        </p:txBody>
      </p:sp>
    </p:spTree>
    <p:extLst>
      <p:ext uri="{BB962C8B-B14F-4D97-AF65-F5344CB8AC3E}">
        <p14:creationId xmlns:p14="http://schemas.microsoft.com/office/powerpoint/2010/main" val="23572144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b="1"/>
              <a:t>TERCEIRO ANO</a:t>
            </a:r>
          </a:p>
          <a:p>
            <a:pPr eaLnBrk="1" hangingPunct="1"/>
            <a:r>
              <a:rPr lang="pt-BR" b="1"/>
              <a:t>Números</a:t>
            </a:r>
          </a:p>
          <a:p>
            <a:pPr eaLnBrk="1" hangingPunct="1"/>
            <a:r>
              <a:rPr lang="pt-BR" b="1"/>
              <a:t>M01 Ler e escrever números pela compreensão das características do sistema de numeração decimal.</a:t>
            </a:r>
          </a:p>
          <a:p>
            <a:pPr eaLnBrk="1" hangingPunct="1"/>
            <a:r>
              <a:rPr lang="pt-BR" b="1"/>
              <a:t>M02 Comparar e ordenar números (em ordem crescente e decrescente).</a:t>
            </a:r>
          </a:p>
          <a:p>
            <a:pPr eaLnBrk="1" hangingPunct="1"/>
            <a:r>
              <a:rPr lang="pt-BR" b="1"/>
              <a:t>M03 Resolver situações-problema que envolvam relações entre números, tais como: ser maior que, ser menor que, estar entre, ter mais um, ter mais dois, ser o dobro, ser a metade.</a:t>
            </a:r>
          </a:p>
          <a:p>
            <a:pPr eaLnBrk="1" hangingPunct="1"/>
            <a:r>
              <a:rPr lang="pt-BR" b="1"/>
              <a:t>M04 Contar em escalas ascendente e descendente a partir de qualquer número dado.</a:t>
            </a:r>
          </a:p>
          <a:p>
            <a:pPr eaLnBrk="1" hangingPunct="1"/>
            <a:r>
              <a:rPr lang="pt-BR" b="1"/>
              <a:t>M05 Utilizar a calculadora para produzir e comparar escritas numéricas.</a:t>
            </a:r>
          </a:p>
        </p:txBody>
      </p:sp>
    </p:spTree>
    <p:extLst>
      <p:ext uri="{BB962C8B-B14F-4D97-AF65-F5344CB8AC3E}">
        <p14:creationId xmlns:p14="http://schemas.microsoft.com/office/powerpoint/2010/main" val="42148657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85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b="1"/>
              <a:t>QUARTO ANO</a:t>
            </a:r>
          </a:p>
          <a:p>
            <a:pPr eaLnBrk="1" hangingPunct="1"/>
            <a:r>
              <a:rPr lang="pt-BR" b="1"/>
              <a:t>Números</a:t>
            </a:r>
          </a:p>
          <a:p>
            <a:pPr eaLnBrk="1" hangingPunct="1"/>
            <a:r>
              <a:rPr lang="pt-BR" b="1"/>
              <a:t>M01 Reconhecer e utilizar números naturais no contexto diário.</a:t>
            </a:r>
          </a:p>
          <a:p>
            <a:pPr eaLnBrk="1" hangingPunct="1"/>
            <a:r>
              <a:rPr lang="pt-BR" b="1"/>
              <a:t>M02 Compreender e utilizar as regras do sistema de numeração decimal, para leitura, escrita, comparação e ordenação de números naturais de qualquer ordem de grandeza.</a:t>
            </a:r>
          </a:p>
          <a:p>
            <a:pPr eaLnBrk="1" hangingPunct="1"/>
            <a:r>
              <a:rPr lang="pt-BR" b="1"/>
              <a:t>M03 Contar em escalas ascendente e descendente a partir de qualquer número natural dado.</a:t>
            </a:r>
          </a:p>
          <a:p>
            <a:pPr eaLnBrk="1" hangingPunct="1"/>
            <a:r>
              <a:rPr lang="pt-BR" b="1"/>
              <a:t>M04 Resolver situações-problema em que é necessário fazer estimativas ou arredondamentos de números naturais (cálculos aproximados).</a:t>
            </a:r>
          </a:p>
          <a:p>
            <a:pPr eaLnBrk="1" hangingPunct="1"/>
            <a:r>
              <a:rPr lang="pt-BR" b="1"/>
              <a:t>M05 Reconhecer e utilizar números racionais no contexto diário.</a:t>
            </a:r>
          </a:p>
          <a:p>
            <a:pPr eaLnBrk="1" hangingPunct="1"/>
            <a:r>
              <a:rPr lang="pt-BR" b="1"/>
              <a:t>M06 Explorar diferentes significados das frações em situações-problema (parte-todo e quociente).</a:t>
            </a:r>
          </a:p>
          <a:p>
            <a:pPr eaLnBrk="1" hangingPunct="1"/>
            <a:r>
              <a:rPr lang="pt-BR" b="1"/>
              <a:t>M07 Ler e escrever números racionais, de uso freqüente no cotidiano, representados na forma decimal ou fracionária.</a:t>
            </a:r>
          </a:p>
          <a:p>
            <a:pPr eaLnBrk="1" hangingPunct="1"/>
            <a:r>
              <a:rPr lang="pt-BR" b="1"/>
              <a:t>M08 Comparar e ordenar números racionais de uso freqüente, na representação decimal.</a:t>
            </a:r>
          </a:p>
          <a:p>
            <a:pPr eaLnBrk="1" hangingPunct="1"/>
            <a:r>
              <a:rPr lang="pt-BR" b="1"/>
              <a:t>M09 Observar as regras do sistema de numeração decimal para compreensão, leitura e representação dos números racionais na forma decimal.</a:t>
            </a:r>
          </a:p>
        </p:txBody>
      </p:sp>
    </p:spTree>
    <p:extLst>
      <p:ext uri="{BB962C8B-B14F-4D97-AF65-F5344CB8AC3E}">
        <p14:creationId xmlns:p14="http://schemas.microsoft.com/office/powerpoint/2010/main" val="204490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Text Box 4"/>
          <p:cNvSpPr txBox="1">
            <a:spLocks noChangeArrowheads="1"/>
          </p:cNvSpPr>
          <p:nvPr/>
        </p:nvSpPr>
        <p:spPr bwMode="auto">
          <a:xfrm>
            <a:off x="0" y="1571625"/>
            <a:ext cx="91440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2400" i="1" dirty="0">
                <a:cs typeface="Arial" charset="0"/>
              </a:rPr>
              <a:t> </a:t>
            </a:r>
            <a:endParaRPr lang="pt-BR" sz="2400" b="1" dirty="0">
              <a:cs typeface="Arial" charset="0"/>
            </a:endParaRPr>
          </a:p>
          <a:p>
            <a:r>
              <a:rPr lang="pt-BR" sz="3200" b="1" dirty="0">
                <a:cs typeface="Arial" charset="0"/>
              </a:rPr>
              <a:t>De onde vem a </a:t>
            </a:r>
            <a:r>
              <a:rPr lang="pt-BR" sz="3200" b="1" dirty="0" smtClean="0">
                <a:cs typeface="Arial" charset="0"/>
              </a:rPr>
              <a:t>ideia </a:t>
            </a:r>
            <a:r>
              <a:rPr lang="pt-BR" sz="3200" b="1" dirty="0">
                <a:cs typeface="Arial" charset="0"/>
              </a:rPr>
              <a:t>de número?</a:t>
            </a:r>
          </a:p>
          <a:p>
            <a:endParaRPr lang="pt-BR" sz="3200" b="1" dirty="0">
              <a:cs typeface="Arial" charset="0"/>
            </a:endParaRPr>
          </a:p>
          <a:p>
            <a:r>
              <a:rPr lang="pt-BR" sz="3200" b="1" dirty="0">
                <a:cs typeface="Arial" charset="0"/>
              </a:rPr>
              <a:t>De contar e de medir.</a:t>
            </a:r>
          </a:p>
          <a:p>
            <a:endParaRPr lang="pt-BR" sz="3200" dirty="0">
              <a:cs typeface="Arial" charset="0"/>
            </a:endParaRPr>
          </a:p>
          <a:p>
            <a:r>
              <a:rPr lang="pt-BR" sz="3200" dirty="0">
                <a:cs typeface="Arial" charset="0"/>
              </a:rPr>
              <a:t>Contar e medir são operações através das quais se constrói a </a:t>
            </a:r>
            <a:r>
              <a:rPr lang="pt-BR" sz="3200" dirty="0" smtClean="0">
                <a:cs typeface="Arial" charset="0"/>
              </a:rPr>
              <a:t>ideia </a:t>
            </a:r>
            <a:r>
              <a:rPr lang="pt-BR" sz="3200" dirty="0">
                <a:cs typeface="Arial" charset="0"/>
              </a:rPr>
              <a:t>de número, e que portanto é conveniente trabalhar a compreensão da relação entre o discreto e o contínuo para </a:t>
            </a:r>
            <a:r>
              <a:rPr lang="pt-BR" sz="3200" dirty="0" smtClean="0">
                <a:cs typeface="Arial" charset="0"/>
              </a:rPr>
              <a:t>desenvolver a ideia de número. </a:t>
            </a:r>
            <a:endParaRPr lang="pt-BR" sz="3200" dirty="0">
              <a:cs typeface="Arial" charset="0"/>
            </a:endParaRPr>
          </a:p>
          <a:p>
            <a:r>
              <a:rPr lang="pt-BR" sz="2400" dirty="0">
                <a:cs typeface="Arial" charset="0"/>
              </a:rPr>
              <a:t> </a:t>
            </a:r>
            <a:endParaRPr lang="pt-BR" sz="12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2493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1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31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879475" y="4921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t-BR" b="1"/>
              <a:t>QUINTO ANO</a:t>
            </a:r>
          </a:p>
          <a:p>
            <a:pPr eaLnBrk="1" hangingPunct="1"/>
            <a:r>
              <a:rPr lang="pt-BR" b="1"/>
              <a:t>Números</a:t>
            </a:r>
          </a:p>
          <a:p>
            <a:pPr eaLnBrk="1" hangingPunct="1"/>
            <a:r>
              <a:rPr lang="pt-BR" b="1"/>
              <a:t>M01 Compreender e utilizar as regras do sistema de numeração decimal, para leitura e escrita, comparação, ordenação e arredondamento de números naturais de qualquer ordem de grandeza.</a:t>
            </a:r>
          </a:p>
          <a:p>
            <a:pPr eaLnBrk="1" hangingPunct="1"/>
            <a:r>
              <a:rPr lang="pt-BR" b="1"/>
              <a:t>M02 Reconhecer e fazer leitura de números racionais no contexto diário, nas representações fracionária e decimal.</a:t>
            </a:r>
          </a:p>
          <a:p>
            <a:pPr eaLnBrk="1" hangingPunct="1"/>
            <a:r>
              <a:rPr lang="pt-BR" b="1"/>
              <a:t>M03 Explorar diferentes significados das frações em situações-problema: parte-todo, quociente e razão.</a:t>
            </a:r>
          </a:p>
          <a:p>
            <a:pPr eaLnBrk="1" hangingPunct="1"/>
            <a:r>
              <a:rPr lang="pt-BR" b="1"/>
              <a:t>M04 Escrever números racionais de uso freqüente, nas representações fracionária e decimal e localizar alguns deles na reta numérica.</a:t>
            </a:r>
          </a:p>
          <a:p>
            <a:pPr eaLnBrk="1" hangingPunct="1"/>
            <a:r>
              <a:rPr lang="pt-BR" b="1"/>
              <a:t>M05 Comparar e ordenar números racionais de uso freqüente, nas representações fracionária e decimal.</a:t>
            </a:r>
          </a:p>
          <a:p>
            <a:pPr eaLnBrk="1" hangingPunct="1"/>
            <a:r>
              <a:rPr lang="pt-BR" b="1"/>
              <a:t>M06 Identificar e produzir frações equivalentes, pela observação de representações gráficas e de regularidades nas escritas numéricas.</a:t>
            </a:r>
          </a:p>
        </p:txBody>
      </p:sp>
    </p:spTree>
    <p:extLst>
      <p:ext uri="{BB962C8B-B14F-4D97-AF65-F5344CB8AC3E}">
        <p14:creationId xmlns:p14="http://schemas.microsoft.com/office/powerpoint/2010/main" val="16454664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Rot="1" noChangeArrowheads="1"/>
          </p:cNvSpPr>
          <p:nvPr>
            <p:ph type="title"/>
          </p:nvPr>
        </p:nvSpPr>
        <p:spPr>
          <a:xfrm>
            <a:off x="0" y="1408113"/>
            <a:ext cx="9144000" cy="38258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latin typeface="Verdana" pitchFamily="34" charset="0"/>
              </a:rPr>
              <a:t/>
            </a:r>
            <a:br>
              <a:rPr lang="en-GB" b="0" dirty="0">
                <a:latin typeface="Verdana" pitchFamily="34" charset="0"/>
              </a:rPr>
            </a:br>
            <a:r>
              <a:rPr lang="en-GB" b="0" dirty="0">
                <a:latin typeface="Verdana" pitchFamily="34" charset="0"/>
              </a:rPr>
              <a:t> </a:t>
            </a:r>
            <a:r>
              <a:rPr lang="pt-BR" dirty="0">
                <a:latin typeface="Verdana" pitchFamily="34" charset="0"/>
              </a:rPr>
              <a:t>O cálculo mental </a:t>
            </a:r>
            <a:r>
              <a:rPr lang="pt-BR" dirty="0" smtClean="0">
                <a:latin typeface="Verdana" pitchFamily="34" charset="0"/>
              </a:rPr>
              <a:t/>
            </a:r>
            <a:br>
              <a:rPr lang="pt-BR" dirty="0" smtClean="0">
                <a:latin typeface="Verdana" pitchFamily="34" charset="0"/>
              </a:rPr>
            </a:br>
            <a:r>
              <a:rPr lang="pt-BR" dirty="0" smtClean="0">
                <a:latin typeface="Verdana" pitchFamily="34" charset="0"/>
              </a:rPr>
              <a:t>... e </a:t>
            </a:r>
            <a:r>
              <a:rPr lang="pt-BR" dirty="0">
                <a:latin typeface="Verdana" pitchFamily="34" charset="0"/>
              </a:rPr>
              <a:t>manual</a:t>
            </a:r>
            <a:r>
              <a:rPr lang="en-GB" dirty="0">
                <a:latin typeface="Verdana" pitchFamily="34" charset="0"/>
              </a:rPr>
              <a:t/>
            </a:r>
            <a:br>
              <a:rPr lang="en-GB" dirty="0">
                <a:latin typeface="Verdana" pitchFamily="34" charset="0"/>
              </a:rPr>
            </a:br>
            <a:endParaRPr lang="en-GB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392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 typeface="Wingdings" pitchFamily="2" charset="2"/>
              <a:buNone/>
            </a:pPr>
            <a:r>
              <a:rPr lang="pt-BR">
                <a:latin typeface="Verdana" pitchFamily="34" charset="0"/>
              </a:rPr>
              <a:t>Atividade 1</a:t>
            </a:r>
          </a:p>
          <a:p>
            <a:pPr marL="609600" indent="-609600" algn="ctr">
              <a:buFont typeface="Wingdings" pitchFamily="2" charset="2"/>
              <a:buNone/>
            </a:pPr>
            <a:endParaRPr lang="pt-BR">
              <a:latin typeface="Verdana" pitchFamily="34" charset="0"/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pt-BR">
                <a:latin typeface="Verdana" pitchFamily="34" charset="0"/>
              </a:rPr>
              <a:t> Faça a operação abaixo de três formas diferentes: </a:t>
            </a:r>
          </a:p>
          <a:p>
            <a:pPr marL="609600" indent="-609600"/>
            <a:endParaRPr lang="pt-BR">
              <a:latin typeface="Verdana" pitchFamily="34" charset="0"/>
            </a:endParaRPr>
          </a:p>
          <a:p>
            <a:pPr marL="609600" indent="-609600" algn="ctr">
              <a:buFont typeface="Wingdings" pitchFamily="2" charset="2"/>
              <a:buNone/>
            </a:pPr>
            <a:r>
              <a:rPr lang="pt-BR">
                <a:latin typeface="Verdana" pitchFamily="34" charset="0"/>
              </a:rPr>
              <a:t>1190 + 2610 </a:t>
            </a:r>
          </a:p>
          <a:p>
            <a:pPr marL="609600" indent="-609600" algn="ctr">
              <a:buFont typeface="Wingdings" pitchFamily="2" charset="2"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 typeface="Wingdings" pitchFamily="2" charset="2"/>
              <a:buNone/>
            </a:pPr>
            <a:r>
              <a:rPr lang="pt-BR">
                <a:latin typeface="Verdana" pitchFamily="34" charset="0"/>
              </a:rPr>
              <a:t>O que cada procedimento apresenta de interessante? Por quê?</a:t>
            </a:r>
          </a:p>
        </p:txBody>
      </p:sp>
    </p:spTree>
    <p:extLst>
      <p:ext uri="{BB962C8B-B14F-4D97-AF65-F5344CB8AC3E}">
        <p14:creationId xmlns:p14="http://schemas.microsoft.com/office/powerpoint/2010/main" val="19208673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Text Box 2"/>
          <p:cNvSpPr txBox="1">
            <a:spLocks noChangeArrowheads="1"/>
          </p:cNvSpPr>
          <p:nvPr/>
        </p:nvSpPr>
        <p:spPr bwMode="auto">
          <a:xfrm>
            <a:off x="0" y="533400"/>
            <a:ext cx="9144000" cy="213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4400">
                <a:solidFill>
                  <a:srgbClr val="000000"/>
                </a:solidFill>
                <a:latin typeface="Century Gothic" pitchFamily="34" charset="0"/>
              </a:rPr>
              <a:t>Alguns procedimentos possíveis para fazer</a:t>
            </a:r>
          </a:p>
          <a:p>
            <a:pPr algn="ctr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4400">
                <a:solidFill>
                  <a:srgbClr val="000000"/>
                </a:solidFill>
                <a:latin typeface="Century Gothic" pitchFamily="34" charset="0"/>
              </a:rPr>
              <a:t>1 190 + 2610 = 3800</a:t>
            </a:r>
          </a:p>
        </p:txBody>
      </p:sp>
      <p:sp>
        <p:nvSpPr>
          <p:cNvPr id="293891" name="Text Box 3"/>
          <p:cNvSpPr txBox="1">
            <a:spLocks noChangeArrowheads="1"/>
          </p:cNvSpPr>
          <p:nvPr/>
        </p:nvSpPr>
        <p:spPr bwMode="auto">
          <a:xfrm>
            <a:off x="1692275" y="2852738"/>
            <a:ext cx="5280025" cy="2455862"/>
          </a:xfrm>
          <a:prstGeom prst="rect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800" b="1">
                <a:latin typeface="Comic Sans MS" pitchFamily="66" charset="0"/>
              </a:rPr>
              <a:t>1 000 + 2 000 = 3 000</a:t>
            </a:r>
          </a:p>
          <a:p>
            <a:pPr algn="r">
              <a:spcBef>
                <a:spcPct val="50000"/>
              </a:spcBef>
            </a:pPr>
            <a:r>
              <a:rPr lang="pt-BR" sz="2800" b="1">
                <a:latin typeface="Comic Sans MS" pitchFamily="66" charset="0"/>
              </a:rPr>
              <a:t>100 + 600 = 700</a:t>
            </a:r>
          </a:p>
          <a:p>
            <a:pPr algn="r">
              <a:spcBef>
                <a:spcPct val="50000"/>
              </a:spcBef>
            </a:pPr>
            <a:r>
              <a:rPr lang="pt-BR" sz="2800" b="1">
                <a:latin typeface="Comic Sans MS" pitchFamily="66" charset="0"/>
              </a:rPr>
              <a:t>90 + 10 = 100</a:t>
            </a:r>
          </a:p>
          <a:p>
            <a:pPr algn="r">
              <a:spcBef>
                <a:spcPct val="50000"/>
              </a:spcBef>
            </a:pPr>
            <a:r>
              <a:rPr lang="pt-BR" sz="2800" b="1">
                <a:latin typeface="Comic Sans MS" pitchFamily="66" charset="0"/>
              </a:rPr>
              <a:t>3 000 + 700 + 100 = 3 800</a:t>
            </a:r>
          </a:p>
        </p:txBody>
      </p:sp>
    </p:spTree>
    <p:extLst>
      <p:ext uri="{BB962C8B-B14F-4D97-AF65-F5344CB8AC3E}">
        <p14:creationId xmlns:p14="http://schemas.microsoft.com/office/powerpoint/2010/main" val="97548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build="allAtOnce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3" name="Text Box 3"/>
          <p:cNvSpPr txBox="1">
            <a:spLocks noChangeArrowheads="1"/>
          </p:cNvSpPr>
          <p:nvPr/>
        </p:nvSpPr>
        <p:spPr bwMode="auto">
          <a:xfrm>
            <a:off x="3563938" y="3933825"/>
            <a:ext cx="1752600" cy="1814513"/>
          </a:xfrm>
          <a:prstGeom prst="rect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800" b="1">
                <a:latin typeface="Comic Sans MS" pitchFamily="66" charset="0"/>
              </a:rPr>
              <a:t>1 190</a:t>
            </a:r>
          </a:p>
          <a:p>
            <a:pPr algn="r">
              <a:spcBef>
                <a:spcPct val="50000"/>
              </a:spcBef>
            </a:pPr>
            <a:r>
              <a:rPr lang="pt-BR" sz="2800" b="1" u="sng">
                <a:latin typeface="Comic Sans MS" pitchFamily="66" charset="0"/>
              </a:rPr>
              <a:t>+ 2 610</a:t>
            </a:r>
          </a:p>
          <a:p>
            <a:pPr algn="r">
              <a:spcBef>
                <a:spcPct val="50000"/>
              </a:spcBef>
            </a:pPr>
            <a:r>
              <a:rPr lang="pt-BR" sz="2800" b="1">
                <a:latin typeface="Comic Sans MS" pitchFamily="66" charset="0"/>
              </a:rPr>
              <a:t>3 800</a:t>
            </a:r>
          </a:p>
        </p:txBody>
      </p:sp>
      <p:sp>
        <p:nvSpPr>
          <p:cNvPr id="225284" name="Text Box 4"/>
          <p:cNvSpPr txBox="1">
            <a:spLocks noChangeArrowheads="1"/>
          </p:cNvSpPr>
          <p:nvPr/>
        </p:nvSpPr>
        <p:spPr bwMode="auto">
          <a:xfrm>
            <a:off x="539750" y="404813"/>
            <a:ext cx="55626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3600">
                <a:solidFill>
                  <a:srgbClr val="000000"/>
                </a:solidFill>
                <a:latin typeface="Century Gothic" pitchFamily="34" charset="0"/>
              </a:rPr>
              <a:t>Segundo Procedimento</a:t>
            </a:r>
          </a:p>
        </p:txBody>
      </p:sp>
      <p:sp>
        <p:nvSpPr>
          <p:cNvPr id="225294" name="Text Box 14"/>
          <p:cNvSpPr txBox="1">
            <a:spLocks noChangeArrowheads="1"/>
          </p:cNvSpPr>
          <p:nvPr/>
        </p:nvSpPr>
        <p:spPr bwMode="auto">
          <a:xfrm>
            <a:off x="0" y="1700213"/>
            <a:ext cx="9144000" cy="66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4400">
                <a:solidFill>
                  <a:srgbClr val="000000"/>
                </a:solidFill>
                <a:latin typeface="Century Gothic" pitchFamily="34" charset="0"/>
              </a:rPr>
              <a:t>1 190 + 2610 = 3800</a:t>
            </a:r>
          </a:p>
        </p:txBody>
      </p:sp>
    </p:spTree>
    <p:extLst>
      <p:ext uri="{BB962C8B-B14F-4D97-AF65-F5344CB8AC3E}">
        <p14:creationId xmlns:p14="http://schemas.microsoft.com/office/powerpoint/2010/main" val="284561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3" grpId="0" build="allAtOnce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6" name="Text Box 4"/>
          <p:cNvSpPr txBox="1">
            <a:spLocks noChangeArrowheads="1"/>
          </p:cNvSpPr>
          <p:nvPr/>
        </p:nvSpPr>
        <p:spPr bwMode="auto">
          <a:xfrm>
            <a:off x="1908175" y="476250"/>
            <a:ext cx="55626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3600">
                <a:solidFill>
                  <a:srgbClr val="000000"/>
                </a:solidFill>
                <a:latin typeface="Century Gothic" pitchFamily="34" charset="0"/>
              </a:rPr>
              <a:t>Terceiro Procedimento</a:t>
            </a:r>
          </a:p>
        </p:txBody>
      </p:sp>
      <p:sp>
        <p:nvSpPr>
          <p:cNvPr id="243717" name="Text Box 5"/>
          <p:cNvSpPr txBox="1">
            <a:spLocks noChangeArrowheads="1"/>
          </p:cNvSpPr>
          <p:nvPr/>
        </p:nvSpPr>
        <p:spPr bwMode="auto">
          <a:xfrm>
            <a:off x="0" y="4495800"/>
            <a:ext cx="9144000" cy="2455863"/>
          </a:xfrm>
          <a:prstGeom prst="rect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     </a:t>
            </a:r>
            <a:r>
              <a:rPr lang="pt-BR" sz="2800" b="1">
                <a:latin typeface="Comic Sans MS" pitchFamily="66" charset="0"/>
              </a:rPr>
              <a:t>   + 1 000          + 100            + 90</a:t>
            </a:r>
          </a:p>
          <a:p>
            <a:pPr algn="r">
              <a:spcBef>
                <a:spcPct val="50000"/>
              </a:spcBef>
            </a:pPr>
            <a:endParaRPr lang="pt-BR" sz="2800" b="1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pt-BR" sz="2800" b="1">
                <a:latin typeface="Comic Sans MS" pitchFamily="66" charset="0"/>
              </a:rPr>
              <a:t>2 610             3 610           3 710       3 800</a:t>
            </a:r>
          </a:p>
          <a:p>
            <a:pPr algn="r">
              <a:spcBef>
                <a:spcPct val="50000"/>
              </a:spcBef>
            </a:pPr>
            <a:endParaRPr lang="pt-BR" sz="2800" b="1">
              <a:latin typeface="Comic Sans MS" pitchFamily="66" charset="0"/>
            </a:endParaRPr>
          </a:p>
        </p:txBody>
      </p:sp>
      <p:sp>
        <p:nvSpPr>
          <p:cNvPr id="243718" name="Line 6"/>
          <p:cNvSpPr>
            <a:spLocks noChangeShapeType="1"/>
          </p:cNvSpPr>
          <p:nvPr/>
        </p:nvSpPr>
        <p:spPr bwMode="auto">
          <a:xfrm flipV="1">
            <a:off x="990600" y="5029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43719" name="Line 7"/>
          <p:cNvSpPr>
            <a:spLocks noChangeShapeType="1"/>
          </p:cNvSpPr>
          <p:nvPr/>
        </p:nvSpPr>
        <p:spPr bwMode="auto">
          <a:xfrm rot="5400000" flipV="1">
            <a:off x="2667000" y="5029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43720" name="Line 8"/>
          <p:cNvSpPr>
            <a:spLocks noChangeShapeType="1"/>
          </p:cNvSpPr>
          <p:nvPr/>
        </p:nvSpPr>
        <p:spPr bwMode="auto">
          <a:xfrm flipV="1">
            <a:off x="4038600" y="5029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43721" name="Line 9"/>
          <p:cNvSpPr>
            <a:spLocks noChangeShapeType="1"/>
          </p:cNvSpPr>
          <p:nvPr/>
        </p:nvSpPr>
        <p:spPr bwMode="auto">
          <a:xfrm rot="5400000" flipV="1">
            <a:off x="5257800" y="49530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43722" name="Line 10"/>
          <p:cNvSpPr>
            <a:spLocks noChangeShapeType="1"/>
          </p:cNvSpPr>
          <p:nvPr/>
        </p:nvSpPr>
        <p:spPr bwMode="auto">
          <a:xfrm flipV="1">
            <a:off x="6705600" y="49530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43723" name="Line 11"/>
          <p:cNvSpPr>
            <a:spLocks noChangeShapeType="1"/>
          </p:cNvSpPr>
          <p:nvPr/>
        </p:nvSpPr>
        <p:spPr bwMode="auto">
          <a:xfrm rot="5400000" flipV="1">
            <a:off x="7848600" y="5029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43724" name="Text Box 12"/>
          <p:cNvSpPr txBox="1">
            <a:spLocks noChangeArrowheads="1"/>
          </p:cNvSpPr>
          <p:nvPr/>
        </p:nvSpPr>
        <p:spPr bwMode="auto">
          <a:xfrm>
            <a:off x="0" y="1700213"/>
            <a:ext cx="9144000" cy="66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4400">
                <a:solidFill>
                  <a:srgbClr val="000000"/>
                </a:solidFill>
                <a:latin typeface="Century Gothic" pitchFamily="34" charset="0"/>
              </a:rPr>
              <a:t>1 190 + 2610 = 3800</a:t>
            </a:r>
          </a:p>
        </p:txBody>
      </p:sp>
    </p:spTree>
    <p:extLst>
      <p:ext uri="{BB962C8B-B14F-4D97-AF65-F5344CB8AC3E}">
        <p14:creationId xmlns:p14="http://schemas.microsoft.com/office/powerpoint/2010/main" val="53733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7" grpId="0" animBg="1"/>
      <p:bldP spid="243717" grpId="1" animBg="1"/>
      <p:bldP spid="243718" grpId="0" animBg="1"/>
      <p:bldP spid="243719" grpId="0" animBg="1"/>
      <p:bldP spid="243720" grpId="0" animBg="1"/>
      <p:bldP spid="243721" grpId="0" animBg="1"/>
      <p:bldP spid="243722" grpId="0" animBg="1"/>
      <p:bldP spid="24372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Atividade 2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>
                <a:latin typeface="Verdana" pitchFamily="34" charset="0"/>
              </a:rPr>
              <a:t> Seria diferente fazer a conta abaixo?</a:t>
            </a:r>
          </a:p>
          <a:p>
            <a:pPr marL="609600" indent="-609600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R$ 11,90 + R$ 26,10 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Por quê?</a:t>
            </a:r>
          </a:p>
        </p:txBody>
      </p:sp>
    </p:spTree>
    <p:extLst>
      <p:ext uri="{BB962C8B-B14F-4D97-AF65-F5344CB8AC3E}">
        <p14:creationId xmlns:p14="http://schemas.microsoft.com/office/powerpoint/2010/main" val="30660496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Atividade 3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>
                <a:latin typeface="Verdana" pitchFamily="34" charset="0"/>
              </a:rPr>
              <a:t> Faça a operação abaixo de três formas diferentes: </a:t>
            </a:r>
          </a:p>
          <a:p>
            <a:pPr marL="609600" indent="-609600"/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500 - 199 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O que cada procedimento apresenta de interessante? Por quê?</a:t>
            </a:r>
          </a:p>
        </p:txBody>
      </p:sp>
    </p:spTree>
    <p:extLst>
      <p:ext uri="{BB962C8B-B14F-4D97-AF65-F5344CB8AC3E}">
        <p14:creationId xmlns:p14="http://schemas.microsoft.com/office/powerpoint/2010/main" val="27501012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Text Box 2"/>
          <p:cNvSpPr txBox="1">
            <a:spLocks noChangeArrowheads="1"/>
          </p:cNvSpPr>
          <p:nvPr/>
        </p:nvSpPr>
        <p:spPr bwMode="auto">
          <a:xfrm>
            <a:off x="0" y="533400"/>
            <a:ext cx="9144000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4400">
                <a:solidFill>
                  <a:srgbClr val="000000"/>
                </a:solidFill>
                <a:latin typeface="Century Gothic" pitchFamily="34" charset="0"/>
              </a:rPr>
              <a:t>500 - 199 =</a:t>
            </a:r>
          </a:p>
        </p:txBody>
      </p:sp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685800" y="2057400"/>
            <a:ext cx="3429000" cy="1814513"/>
          </a:xfrm>
          <a:prstGeom prst="rect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500 - 200 = 300</a:t>
            </a:r>
          </a:p>
          <a:p>
            <a:pPr algn="r"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200 - 199 =    1</a:t>
            </a:r>
          </a:p>
          <a:p>
            <a:pPr algn="r"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300 + 1 = 301</a:t>
            </a:r>
          </a:p>
        </p:txBody>
      </p:sp>
      <p:sp>
        <p:nvSpPr>
          <p:cNvPr id="226308" name="Text Box 4"/>
          <p:cNvSpPr txBox="1">
            <a:spLocks noChangeArrowheads="1"/>
          </p:cNvSpPr>
          <p:nvPr/>
        </p:nvSpPr>
        <p:spPr bwMode="auto">
          <a:xfrm>
            <a:off x="0" y="1371600"/>
            <a:ext cx="91440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3600">
                <a:solidFill>
                  <a:srgbClr val="000000"/>
                </a:solidFill>
                <a:latin typeface="Century Gothic" pitchFamily="34" charset="0"/>
              </a:rPr>
              <a:t>Primeiro Procedimento</a:t>
            </a:r>
          </a:p>
        </p:txBody>
      </p:sp>
      <p:sp>
        <p:nvSpPr>
          <p:cNvPr id="226309" name="Text Box 5"/>
          <p:cNvSpPr txBox="1">
            <a:spLocks noChangeArrowheads="1"/>
          </p:cNvSpPr>
          <p:nvPr/>
        </p:nvSpPr>
        <p:spPr bwMode="auto">
          <a:xfrm>
            <a:off x="3581400" y="4038600"/>
            <a:ext cx="55626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3600">
                <a:solidFill>
                  <a:srgbClr val="000000"/>
                </a:solidFill>
                <a:latin typeface="Century Gothic" pitchFamily="34" charset="0"/>
              </a:rPr>
              <a:t>Segundo Procedimento</a:t>
            </a:r>
          </a:p>
        </p:txBody>
      </p:sp>
      <p:sp>
        <p:nvSpPr>
          <p:cNvPr id="226310" name="Text Box 6"/>
          <p:cNvSpPr txBox="1">
            <a:spLocks noChangeArrowheads="1"/>
          </p:cNvSpPr>
          <p:nvPr/>
        </p:nvSpPr>
        <p:spPr bwMode="auto">
          <a:xfrm>
            <a:off x="5410200" y="4724400"/>
            <a:ext cx="1752600" cy="1814513"/>
          </a:xfrm>
          <a:prstGeom prst="rect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500</a:t>
            </a:r>
          </a:p>
          <a:p>
            <a:pPr algn="r">
              <a:spcBef>
                <a:spcPct val="50000"/>
              </a:spcBef>
            </a:pPr>
            <a:r>
              <a:rPr lang="pt-BR" sz="2800" b="1" u="sng">
                <a:solidFill>
                  <a:srgbClr val="996633"/>
                </a:solidFill>
                <a:latin typeface="Comic Sans MS" pitchFamily="66" charset="0"/>
              </a:rPr>
              <a:t>- 199</a:t>
            </a:r>
          </a:p>
          <a:p>
            <a:pPr algn="r"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301</a:t>
            </a:r>
          </a:p>
        </p:txBody>
      </p:sp>
    </p:spTree>
    <p:extLst>
      <p:ext uri="{BB962C8B-B14F-4D97-AF65-F5344CB8AC3E}">
        <p14:creationId xmlns:p14="http://schemas.microsoft.com/office/powerpoint/2010/main" val="418330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/>
      <p:bldP spid="226307" grpId="0" animBg="1"/>
      <p:bldP spid="226308" grpId="0"/>
      <p:bldP spid="226309" grpId="0"/>
      <p:bldP spid="22631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Text Box 2"/>
          <p:cNvSpPr txBox="1">
            <a:spLocks noChangeArrowheads="1"/>
          </p:cNvSpPr>
          <p:nvPr/>
        </p:nvSpPr>
        <p:spPr bwMode="auto">
          <a:xfrm>
            <a:off x="1828800" y="685800"/>
            <a:ext cx="55626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3600">
                <a:solidFill>
                  <a:srgbClr val="000000"/>
                </a:solidFill>
                <a:latin typeface="Century Gothic" pitchFamily="34" charset="0"/>
              </a:rPr>
              <a:t>Terceiro Procedimento</a:t>
            </a:r>
          </a:p>
        </p:txBody>
      </p:sp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295400" y="1752600"/>
            <a:ext cx="6705600" cy="1814513"/>
          </a:xfrm>
          <a:prstGeom prst="rect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      + 1              + 300</a:t>
            </a:r>
          </a:p>
          <a:p>
            <a:pPr algn="r">
              <a:spcBef>
                <a:spcPct val="50000"/>
              </a:spcBef>
            </a:pPr>
            <a:endParaRPr lang="pt-BR" sz="2800" b="1">
              <a:solidFill>
                <a:srgbClr val="996633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199           200                500</a:t>
            </a:r>
          </a:p>
        </p:txBody>
      </p:sp>
      <p:sp>
        <p:nvSpPr>
          <p:cNvPr id="227332" name="Line 4"/>
          <p:cNvSpPr>
            <a:spLocks noChangeShapeType="1"/>
          </p:cNvSpPr>
          <p:nvPr/>
        </p:nvSpPr>
        <p:spPr bwMode="auto">
          <a:xfrm flipV="1">
            <a:off x="1828800" y="2362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27333" name="Line 5"/>
          <p:cNvSpPr>
            <a:spLocks noChangeShapeType="1"/>
          </p:cNvSpPr>
          <p:nvPr/>
        </p:nvSpPr>
        <p:spPr bwMode="auto">
          <a:xfrm rot="5400000" flipV="1">
            <a:off x="3352800" y="2362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27334" name="Line 6"/>
          <p:cNvSpPr>
            <a:spLocks noChangeShapeType="1"/>
          </p:cNvSpPr>
          <p:nvPr/>
        </p:nvSpPr>
        <p:spPr bwMode="auto">
          <a:xfrm flipV="1">
            <a:off x="4648200" y="2362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27335" name="Line 7"/>
          <p:cNvSpPr>
            <a:spLocks noChangeShapeType="1"/>
          </p:cNvSpPr>
          <p:nvPr/>
        </p:nvSpPr>
        <p:spPr bwMode="auto">
          <a:xfrm rot="5400000" flipV="1">
            <a:off x="6477000" y="2362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563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0" grpId="0" autoUpdateAnimBg="0"/>
      <p:bldP spid="227331" grpId="0" animBg="1" autoUpdateAnimBg="0"/>
      <p:bldP spid="227332" grpId="0" animBg="1"/>
      <p:bldP spid="227333" grpId="0" animBg="1"/>
      <p:bldP spid="227334" grpId="0" animBg="1"/>
      <p:bldP spid="2273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858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b="1" dirty="0" smtClean="0"/>
          </a:p>
          <a:p>
            <a:pPr marL="0" indent="0">
              <a:buNone/>
            </a:pPr>
            <a:r>
              <a:rPr lang="pt-BR" dirty="0" smtClean="0"/>
              <a:t>O que é contar?</a:t>
            </a:r>
          </a:p>
          <a:p>
            <a:pPr marL="0" indent="0">
              <a:buNone/>
            </a:pPr>
            <a:r>
              <a:rPr lang="pt-BR" dirty="0" smtClean="0"/>
              <a:t>dizer </a:t>
            </a:r>
            <a:r>
              <a:rPr lang="pt-BR" dirty="0"/>
              <a:t>os números </a:t>
            </a:r>
            <a:endParaRPr lang="pt-BR" dirty="0" smtClean="0"/>
          </a:p>
          <a:p>
            <a:pPr marL="0" indent="0">
              <a:buNone/>
            </a:pPr>
            <a:r>
              <a:rPr lang="pt-BR" i="1" dirty="0"/>
              <a:t>	</a:t>
            </a:r>
            <a:r>
              <a:rPr lang="pt-BR" i="1" dirty="0" smtClean="0"/>
              <a:t>Ela </a:t>
            </a:r>
            <a:r>
              <a:rPr lang="pt-BR" i="1" dirty="0"/>
              <a:t>já sabe contar </a:t>
            </a:r>
            <a:endParaRPr lang="pt-BR" i="1" dirty="0" smtClean="0"/>
          </a:p>
          <a:p>
            <a:pPr marL="0" indent="0">
              <a:buNone/>
            </a:pPr>
            <a:r>
              <a:rPr lang="pt-BR" dirty="0" smtClean="0"/>
              <a:t>calcular </a:t>
            </a:r>
            <a:r>
              <a:rPr lang="pt-BR" dirty="0"/>
              <a:t>o valor ou </a:t>
            </a:r>
            <a:r>
              <a:rPr lang="pt-BR" dirty="0" smtClean="0"/>
              <a:t>quantidade</a:t>
            </a:r>
          </a:p>
          <a:p>
            <a:pPr marL="0" indent="0">
              <a:buNone/>
            </a:pPr>
            <a:r>
              <a:rPr lang="pt-BR" i="1" dirty="0"/>
              <a:t>	</a:t>
            </a:r>
            <a:r>
              <a:rPr lang="pt-BR" i="1" dirty="0" smtClean="0"/>
              <a:t>contar o número de pessoas</a:t>
            </a:r>
            <a:endParaRPr lang="pt-BR" dirty="0" smtClean="0"/>
          </a:p>
          <a:p>
            <a:pPr marL="0" indent="0">
              <a:buNone/>
            </a:pPr>
            <a:r>
              <a:rPr lang="pt-BR" i="1" dirty="0" smtClean="0"/>
              <a:t>	contar o dinheiro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narrar algo </a:t>
            </a:r>
          </a:p>
          <a:p>
            <a:pPr marL="0" indent="0">
              <a:buNone/>
            </a:pPr>
            <a:r>
              <a:rPr lang="pt-BR" i="1" dirty="0"/>
              <a:t>	</a:t>
            </a:r>
            <a:r>
              <a:rPr lang="pt-BR" i="1" dirty="0" smtClean="0"/>
              <a:t>contar o que se passou</a:t>
            </a:r>
            <a:endParaRPr lang="pt-BR" dirty="0" smtClean="0"/>
          </a:p>
          <a:p>
            <a:pPr marL="0" indent="0">
              <a:buNone/>
            </a:pPr>
            <a:r>
              <a:rPr lang="pt-BR" i="1" dirty="0" smtClean="0"/>
              <a:t>	contar uma história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medir, marcar </a:t>
            </a:r>
          </a:p>
          <a:p>
            <a:pPr marL="0" indent="0">
              <a:buNone/>
            </a:pPr>
            <a:r>
              <a:rPr lang="pt-BR" i="1" dirty="0"/>
              <a:t>	</a:t>
            </a:r>
            <a:r>
              <a:rPr lang="pt-BR" i="1" dirty="0" smtClean="0"/>
              <a:t>contar o tempo que falta para partir.</a:t>
            </a:r>
            <a:endParaRPr lang="pt-BR" dirty="0"/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2786601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Atividade 4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>
                <a:latin typeface="Verdana" pitchFamily="34" charset="0"/>
              </a:rPr>
              <a:t>Seria diferente fazer a conta abaixo? </a:t>
            </a:r>
          </a:p>
          <a:p>
            <a:pPr marL="609600" indent="-609600"/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R$ 5,00 – R$ 1,99 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Qual o resultado mais esperado?</a:t>
            </a: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Que atividade matemática está por trás deste resultado?</a:t>
            </a:r>
          </a:p>
        </p:txBody>
      </p:sp>
    </p:spTree>
    <p:extLst>
      <p:ext uri="{BB962C8B-B14F-4D97-AF65-F5344CB8AC3E}">
        <p14:creationId xmlns:p14="http://schemas.microsoft.com/office/powerpoint/2010/main" val="11970506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Atividade 5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Qual foi a primeira 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máquina de calcular 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do mundo? </a:t>
            </a:r>
          </a:p>
        </p:txBody>
      </p:sp>
    </p:spTree>
    <p:extLst>
      <p:ext uri="{BB962C8B-B14F-4D97-AF65-F5344CB8AC3E}">
        <p14:creationId xmlns:p14="http://schemas.microsoft.com/office/powerpoint/2010/main" val="21063570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197" name="Picture 5" descr="fing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763" y="333375"/>
            <a:ext cx="6075362" cy="657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64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pt-BR" dirty="0" smtClean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 smtClean="0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 dirty="0" smtClean="0">
                <a:latin typeface="Verdana" pitchFamily="34" charset="0"/>
              </a:rPr>
              <a:t>Contar com os dedos!</a:t>
            </a: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509120"/>
            <a:ext cx="5619750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7149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 dirty="0">
                <a:latin typeface="Verdana" pitchFamily="34" charset="0"/>
              </a:rPr>
              <a:t>C</a:t>
            </a:r>
            <a:r>
              <a:rPr lang="pt-BR" dirty="0" smtClean="0">
                <a:latin typeface="Verdana" pitchFamily="34" charset="0"/>
              </a:rPr>
              <a:t>omo contar até 12 com uma mão só?</a:t>
            </a: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</p:txBody>
      </p:sp>
      <p:pic>
        <p:nvPicPr>
          <p:cNvPr id="3" name="Espaço Reservado para Conteúdo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5736" y="2852936"/>
            <a:ext cx="4608512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89756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031" y="0"/>
            <a:ext cx="4833938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21952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 dirty="0" smtClean="0">
                <a:latin typeface="Verdana" pitchFamily="34" charset="0"/>
              </a:rPr>
              <a:t>E como contar até 60 com os dedos?</a:t>
            </a: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</p:txBody>
      </p:sp>
      <p:pic>
        <p:nvPicPr>
          <p:cNvPr id="3" name="Espaço Reservado para Conteúdo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5736" y="2852936"/>
            <a:ext cx="4608512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12221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 dirty="0" smtClean="0">
                <a:latin typeface="Verdana" pitchFamily="34" charset="0"/>
              </a:rPr>
              <a:t>Que número pode ser representado com este gesto?</a:t>
            </a: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450" y="3861048"/>
            <a:ext cx="42291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3719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 dirty="0" smtClean="0">
                <a:latin typeface="Verdana" pitchFamily="34" charset="0"/>
              </a:rPr>
              <a:t>Que número pode ser representado com este gesto?</a:t>
            </a:r>
          </a:p>
          <a:p>
            <a:pPr marL="609600" indent="-609600">
              <a:buFontTx/>
              <a:buNone/>
            </a:pPr>
            <a:endParaRPr lang="pt-BR" dirty="0" smtClean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 smtClean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 smtClean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 smtClean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sz="1200" dirty="0" smtClean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 sz="1200" dirty="0" smtClean="0">
                <a:latin typeface="Verdana" pitchFamily="34" charset="0"/>
              </a:rPr>
              <a:t>Fonte: </a:t>
            </a:r>
            <a:r>
              <a:rPr lang="pt-BR" sz="1200" dirty="0" smtClean="0">
                <a:hlinkClick r:id="rId3"/>
              </a:rPr>
              <a:t>http</a:t>
            </a:r>
            <a:r>
              <a:rPr lang="pt-BR" sz="1200" dirty="0">
                <a:hlinkClick r:id="rId3"/>
              </a:rPr>
              <a:t>://danieldendy.blogspot.com.br/2012/06/sexagesimal-base-60.html</a:t>
            </a:r>
            <a:endParaRPr lang="pt-BR" sz="1200" dirty="0">
              <a:latin typeface="Verdana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450" y="3861048"/>
            <a:ext cx="4229100" cy="234315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024361"/>
            <a:ext cx="422910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6849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98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Atividade 6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 b="1" i="1"/>
              <a:t>A tabuada dos nove e os dedos das mãos</a:t>
            </a:r>
            <a:endParaRPr lang="pt-BR" i="1"/>
          </a:p>
          <a:p>
            <a:pPr marL="609600" indent="-609600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r>
              <a:rPr lang="pt-BR"/>
              <a:t>Há um modo interessante para se obter a tabuada do nove usando os dedos das mãos. Coloque as mãos abertas sobre a mesa. </a:t>
            </a:r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endParaRPr lang="pt-BR"/>
          </a:p>
        </p:txBody>
      </p:sp>
      <p:pic>
        <p:nvPicPr>
          <p:cNvPr id="251907" name="Picture 3" descr="Figura 97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327525"/>
            <a:ext cx="3024187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6086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858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b="1" dirty="0" smtClean="0"/>
          </a:p>
          <a:p>
            <a:pPr marL="0" indent="0">
              <a:buNone/>
            </a:pPr>
            <a:r>
              <a:rPr lang="pt-BR" dirty="0" smtClean="0"/>
              <a:t>O que é medir?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tirar </a:t>
            </a:r>
            <a:r>
              <a:rPr lang="pt-BR" dirty="0"/>
              <a:t>as </a:t>
            </a:r>
            <a:r>
              <a:rPr lang="pt-BR" dirty="0" smtClean="0"/>
              <a:t>dimensões</a:t>
            </a:r>
          </a:p>
          <a:p>
            <a:pPr marL="0" indent="0">
              <a:buNone/>
            </a:pPr>
            <a:r>
              <a:rPr lang="pt-BR" i="1" dirty="0"/>
              <a:t>	</a:t>
            </a:r>
            <a:r>
              <a:rPr lang="pt-BR" i="1" dirty="0" smtClean="0"/>
              <a:t>medir </a:t>
            </a:r>
            <a:r>
              <a:rPr lang="pt-BR" i="1" dirty="0"/>
              <a:t>um terreno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avaliar</a:t>
            </a:r>
            <a:r>
              <a:rPr lang="pt-BR" dirty="0"/>
              <a:t>, </a:t>
            </a:r>
            <a:r>
              <a:rPr lang="pt-BR" dirty="0" smtClean="0"/>
              <a:t>calcular</a:t>
            </a:r>
          </a:p>
          <a:p>
            <a:pPr marL="0" indent="0">
              <a:buNone/>
            </a:pPr>
            <a:r>
              <a:rPr lang="pt-BR" i="1" dirty="0" smtClean="0"/>
              <a:t>	medir </a:t>
            </a:r>
            <a:r>
              <a:rPr lang="pt-BR" i="1" dirty="0"/>
              <a:t>as </a:t>
            </a:r>
            <a:r>
              <a:rPr lang="pt-BR" i="1" dirty="0" smtClean="0"/>
              <a:t>consequências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pensar</a:t>
            </a:r>
            <a:r>
              <a:rPr lang="pt-BR" dirty="0"/>
              <a:t>, ter </a:t>
            </a:r>
            <a:r>
              <a:rPr lang="pt-BR" dirty="0" smtClean="0"/>
              <a:t>cuidado</a:t>
            </a:r>
          </a:p>
          <a:p>
            <a:pPr marL="0" indent="0">
              <a:buNone/>
            </a:pPr>
            <a:r>
              <a:rPr lang="pt-BR" i="1" dirty="0"/>
              <a:t>	</a:t>
            </a:r>
            <a:r>
              <a:rPr lang="pt-BR" i="1" dirty="0" smtClean="0"/>
              <a:t>Meça </a:t>
            </a:r>
            <a:r>
              <a:rPr lang="pt-BR" i="1" dirty="0"/>
              <a:t>as suas palavras!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comparar-se </a:t>
            </a:r>
            <a:r>
              <a:rPr lang="pt-BR" dirty="0"/>
              <a:t>a </a:t>
            </a:r>
            <a:r>
              <a:rPr lang="pt-BR" dirty="0" smtClean="0"/>
              <a:t>alguém 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medir-se </a:t>
            </a:r>
            <a:r>
              <a:rPr lang="pt-BR" dirty="0"/>
              <a:t>com o adversário.</a:t>
            </a:r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7141808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Atividade 6</a:t>
            </a:r>
          </a:p>
          <a:p>
            <a:pPr marL="609600" indent="-609600" algn="ctr">
              <a:buFontTx/>
              <a:buNone/>
            </a:pPr>
            <a:r>
              <a:rPr lang="pt-BR"/>
              <a:t>Coloque as mãos abertas sobre a mesa. </a:t>
            </a:r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r>
              <a:rPr lang="pt-BR"/>
              <a:t>Vamos obter, por exemplo, 3 x 9. Dobre o 3° dedo, a contar da esquerda para a direita. </a:t>
            </a:r>
          </a:p>
        </p:txBody>
      </p:sp>
      <p:pic>
        <p:nvPicPr>
          <p:cNvPr id="253955" name="Picture 3" descr="Figura 97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57338"/>
            <a:ext cx="3024188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3957" name="Picture 5" descr="Figura 98"/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725" y="4508500"/>
            <a:ext cx="3382963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7329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/>
              <a:t>Vamos obter, por exemplo, 3 x 9. Dobre o 3° dedo, a contar da esquerda para a direita. </a:t>
            </a:r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r>
              <a:rPr lang="pt-BR"/>
              <a:t>Veja que, a esquerda do dedo dobrado, ficaram dois dedos e, a sua direita, 7 dedos. </a:t>
            </a:r>
          </a:p>
        </p:txBody>
      </p:sp>
      <p:pic>
        <p:nvPicPr>
          <p:cNvPr id="256004" name="Picture 4" descr="Figura 98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557338"/>
            <a:ext cx="3382962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05" name="Picture 5" descr="Figura 99"/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3024188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41862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792788"/>
          </a:xfrm>
        </p:spPr>
        <p:txBody>
          <a:bodyPr/>
          <a:lstStyle/>
          <a:p>
            <a:pPr marL="609600" indent="-609600"/>
            <a:r>
              <a:rPr lang="pt-BR"/>
              <a:t>Veja que, a esquerda do dedo dobrado, ficaram dois dedos e, a sua direita, 7 dedos. </a:t>
            </a:r>
          </a:p>
          <a:p>
            <a:pPr marL="609600" indent="-609600"/>
            <a:endParaRPr lang="pt-BR"/>
          </a:p>
          <a:p>
            <a:pPr marL="609600" indent="-609600"/>
            <a:endParaRPr lang="pt-BR"/>
          </a:p>
          <a:p>
            <a:pPr marL="609600" indent="-609600"/>
            <a:endParaRPr lang="pt-BR"/>
          </a:p>
          <a:p>
            <a:pPr marL="609600" indent="-609600"/>
            <a:endParaRPr lang="pt-BR"/>
          </a:p>
          <a:p>
            <a:pPr marL="609600" indent="-609600"/>
            <a:endParaRPr lang="pt-BR"/>
          </a:p>
          <a:p>
            <a:pPr marL="609600" indent="-609600" algn="ctr">
              <a:buFontTx/>
              <a:buNone/>
            </a:pPr>
            <a:r>
              <a:rPr lang="pt-BR"/>
              <a:t>Eis o resultado: 3 x 9 = 27! </a:t>
            </a:r>
          </a:p>
          <a:p>
            <a:pPr marL="609600" indent="-609600">
              <a:buFontTx/>
              <a:buNone/>
            </a:pPr>
            <a:r>
              <a:rPr lang="pt-BR"/>
              <a:t>Veja como se obtém 6 x 9:  </a:t>
            </a:r>
          </a:p>
        </p:txBody>
      </p:sp>
      <p:pic>
        <p:nvPicPr>
          <p:cNvPr id="258052" name="Picture 4" descr="Figura 99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557338"/>
            <a:ext cx="3024188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96055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792788"/>
          </a:xfrm>
        </p:spPr>
        <p:txBody>
          <a:bodyPr/>
          <a:lstStyle/>
          <a:p>
            <a:pPr marL="609600" indent="-609600"/>
            <a:endParaRPr lang="pt-BR"/>
          </a:p>
          <a:p>
            <a:pPr marL="609600" indent="-609600"/>
            <a:endParaRPr lang="pt-BR"/>
          </a:p>
          <a:p>
            <a:pPr marL="609600" indent="-609600"/>
            <a:endParaRPr lang="pt-BR"/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r>
              <a:rPr lang="pt-BR"/>
              <a:t>Eis o resultado: 3 x 9 = 27! </a:t>
            </a:r>
          </a:p>
          <a:p>
            <a:pPr marL="609600" indent="-609600">
              <a:buFontTx/>
              <a:buNone/>
            </a:pPr>
            <a:r>
              <a:rPr lang="pt-BR"/>
              <a:t>Veja como se obtém 6 x 9: </a:t>
            </a:r>
          </a:p>
          <a:p>
            <a:pPr marL="609600" indent="-609600">
              <a:buFontTx/>
              <a:buNone/>
            </a:pPr>
            <a:r>
              <a:rPr lang="pt-BR"/>
              <a:t> </a:t>
            </a:r>
          </a:p>
        </p:txBody>
      </p:sp>
      <p:pic>
        <p:nvPicPr>
          <p:cNvPr id="260099" name="Picture 3" descr="Figura 99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60350"/>
            <a:ext cx="3024187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0100" name="Picture 4" descr="Figura 100"/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3860800"/>
            <a:ext cx="3529013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972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792788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endParaRPr lang="pt-BR"/>
          </a:p>
          <a:p>
            <a:pPr marL="609600" indent="-609600">
              <a:lnSpc>
                <a:spcPct val="90000"/>
              </a:lnSpc>
            </a:pPr>
            <a:endParaRPr lang="pt-BR"/>
          </a:p>
          <a:p>
            <a:pPr marL="609600" indent="-609600">
              <a:lnSpc>
                <a:spcPct val="90000"/>
              </a:lnSpc>
            </a:pPr>
            <a:endParaRPr lang="pt-BR"/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pt-BR"/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pt-BR"/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pt-BR"/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pt-BR"/>
              <a:t>Eis o resultado: 6 x 9 = 54 </a:t>
            </a: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pt-BR"/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pt-BR"/>
              <a:t>Experimente obter assim as outras multiplicações da tabuada do nove.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pt-BR"/>
              <a:t> </a:t>
            </a:r>
          </a:p>
        </p:txBody>
      </p:sp>
      <p:pic>
        <p:nvPicPr>
          <p:cNvPr id="262148" name="Picture 4" descr="Figura 100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15888"/>
            <a:ext cx="3529013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66783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6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 dirty="0">
                <a:latin typeface="Verdana" pitchFamily="34" charset="0"/>
              </a:rPr>
              <a:t>Atividade </a:t>
            </a:r>
            <a:r>
              <a:rPr lang="pt-BR" dirty="0" smtClean="0">
                <a:latin typeface="Verdana" pitchFamily="34" charset="0"/>
              </a:rPr>
              <a:t>7</a:t>
            </a:r>
            <a:endParaRPr lang="pt-BR" dirty="0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 dirty="0" smtClean="0"/>
              <a:t>A tabuada do </a:t>
            </a:r>
            <a:r>
              <a:rPr lang="pt-BR" smtClean="0"/>
              <a:t>6 ao 9</a:t>
            </a:r>
            <a:endParaRPr lang="pt-BR" dirty="0"/>
          </a:p>
        </p:txBody>
      </p:sp>
      <p:pic>
        <p:nvPicPr>
          <p:cNvPr id="5" name="Picture 4" descr="hands%20childr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8840"/>
            <a:ext cx="7056338" cy="399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858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b="1" dirty="0" smtClean="0"/>
          </a:p>
          <a:p>
            <a:pPr algn="ctr" eaLnBrk="1" hangingPunct="1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3600" b="1" dirty="0" smtClean="0"/>
              <a:t>1 2 3 4 5 6 7 8 9 10 11 12 ...</a:t>
            </a:r>
          </a:p>
          <a:p>
            <a:pPr eaLnBrk="1" hangingPunct="1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3600" b="1" dirty="0" smtClean="0"/>
          </a:p>
          <a:p>
            <a:pPr eaLnBrk="1" hangingPunct="1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3600" dirty="0" smtClean="0"/>
              <a:t>Os números naturais são formados a partir de unidades.</a:t>
            </a:r>
          </a:p>
          <a:p>
            <a:pPr eaLnBrk="1" hangingPunct="1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3600" dirty="0" smtClean="0"/>
          </a:p>
          <a:p>
            <a:pPr eaLnBrk="1" hangingPunct="1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3600" dirty="0" smtClean="0"/>
              <a:t>Dois sentidos da unidade: </a:t>
            </a:r>
          </a:p>
          <a:p>
            <a:pPr eaLnBrk="1" hangingPunct="1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3600" dirty="0" smtClean="0"/>
              <a:t>1. Propriedade do número um</a:t>
            </a:r>
          </a:p>
          <a:p>
            <a:pPr eaLnBrk="1" hangingPunct="1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3600" dirty="0" smtClean="0"/>
              <a:t>2. Padrão de medida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73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73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73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pt-BR" sz="2800" dirty="0" smtClean="0">
              <a:cs typeface="Arial" charset="0"/>
            </a:endParaRPr>
          </a:p>
          <a:p>
            <a:pPr algn="ctr"/>
            <a:r>
              <a:rPr lang="pt-BR" sz="2800" dirty="0" smtClean="0">
                <a:cs typeface="Arial" charset="0"/>
              </a:rPr>
              <a:t>O QUE É DISCRETO?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De modo geral, </a:t>
            </a:r>
            <a:r>
              <a:rPr lang="pt-BR" sz="2800" i="1" dirty="0" smtClean="0">
                <a:cs typeface="Arial" charset="0"/>
              </a:rPr>
              <a:t>discreto</a:t>
            </a:r>
            <a:r>
              <a:rPr lang="pt-BR" sz="2800" dirty="0" smtClean="0">
                <a:cs typeface="Arial" charset="0"/>
              </a:rPr>
              <a:t> é aquilo que exprime objetos distintos, que se revela por sinais separados, que se põe à parte.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Vem do latim </a:t>
            </a:r>
            <a:r>
              <a:rPr lang="pt-BR" sz="2800" i="1" dirty="0" err="1" smtClean="0">
                <a:cs typeface="Arial" charset="0"/>
              </a:rPr>
              <a:t>discretus</a:t>
            </a:r>
            <a:r>
              <a:rPr lang="pt-BR" sz="2800" dirty="0" smtClean="0">
                <a:cs typeface="Arial" charset="0"/>
              </a:rPr>
              <a:t>, particípio passado do verbo</a:t>
            </a:r>
          </a:p>
          <a:p>
            <a:r>
              <a:rPr lang="pt-BR" sz="2800" i="1" dirty="0" err="1" smtClean="0">
                <a:cs typeface="Arial" charset="0"/>
              </a:rPr>
              <a:t>discernere</a:t>
            </a:r>
            <a:r>
              <a:rPr lang="pt-BR" sz="2800" dirty="0" smtClean="0">
                <a:cs typeface="Arial" charset="0"/>
              </a:rPr>
              <a:t> (discernir), que significa discriminar, separar, distinguir, ver claro.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Etimologicamente, </a:t>
            </a:r>
            <a:r>
              <a:rPr lang="pt-BR" sz="2800" i="1" dirty="0" err="1" smtClean="0">
                <a:cs typeface="Arial" charset="0"/>
              </a:rPr>
              <a:t>discernere</a:t>
            </a:r>
            <a:r>
              <a:rPr lang="pt-BR" sz="2800" dirty="0" smtClean="0">
                <a:cs typeface="Arial" charset="0"/>
              </a:rPr>
              <a:t> vem de </a:t>
            </a:r>
            <a:r>
              <a:rPr lang="pt-BR" sz="2800" i="1" dirty="0" err="1" smtClean="0">
                <a:cs typeface="Arial" charset="0"/>
              </a:rPr>
              <a:t>cernere</a:t>
            </a:r>
            <a:r>
              <a:rPr lang="pt-BR" sz="2800" dirty="0" smtClean="0">
                <a:cs typeface="Arial" charset="0"/>
              </a:rPr>
              <a:t>, que quer dizer passar pelo crivo, joeirar, decidir.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Da mesma fonte derivam as palavras segredo, secreto, certo, discrição. </a:t>
            </a:r>
            <a:endParaRPr lang="pt-BR" sz="2800" dirty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pt-BR" sz="2800" dirty="0" smtClean="0">
              <a:cs typeface="Arial" charset="0"/>
            </a:endParaRPr>
          </a:p>
          <a:p>
            <a:pPr algn="ctr"/>
            <a:r>
              <a:rPr lang="pt-BR" sz="2800" dirty="0" smtClean="0">
                <a:cs typeface="Arial" charset="0"/>
              </a:rPr>
              <a:t>O QUE É DISCRETO?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Desse sentido de ser separado, distinto, vem o uso de discreto referindo-se a quem sabe guardar um segredo, é prudente, circunspecto, recatado, modesto, não se faz sentir com intensidade, é pequeno.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Grandezas discretas são contáveis, que são objeto de contagem, como o número de livros em uma prateleira. </a:t>
            </a:r>
          </a:p>
          <a:p>
            <a:endParaRPr lang="pt-BR" sz="2800" dirty="0">
              <a:cs typeface="Arial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738" y="4832092"/>
            <a:ext cx="1870524" cy="146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514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48" y="-27384"/>
            <a:ext cx="87782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36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1446</TotalTime>
  <Words>2194</Words>
  <Application>Microsoft Office PowerPoint</Application>
  <PresentationFormat>Apresentação na tela (4:3)</PresentationFormat>
  <Paragraphs>354</Paragraphs>
  <Slides>55</Slides>
  <Notes>34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55</vt:i4>
      </vt:variant>
    </vt:vector>
  </HeadingPairs>
  <TitlesOfParts>
    <vt:vector size="56" baseType="lpstr">
      <vt:lpstr>Design padrão</vt:lpstr>
      <vt:lpstr>    Oficina temática 1 Alfabetização numérica  Prof. Antonio Carlos Brolezzi    brolezzi@ime.usp.br  www.ime.usp.br/~brolezzi  </vt:lpstr>
      <vt:lpstr> Conceito de número:  Contagens e medidas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O cálculo mental  ... e manual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MAT1514 - A Matemática na Educação Básica  O conceito de número  Prof. Antonio Carlos Brolezzi    brolezzi@ime.usp.br  www.ime.usp.br/~brolezzi</dc:title>
  <dc:creator>Brolezzi</dc:creator>
  <cp:lastModifiedBy>Brolezzi</cp:lastModifiedBy>
  <cp:revision>99</cp:revision>
  <dcterms:modified xsi:type="dcterms:W3CDTF">2012-09-21T11:58:09Z</dcterms:modified>
</cp:coreProperties>
</file>