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12166"/>
              <a:lumOff val="-13042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 b="def" i="def"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" name="Shape 13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ha"/>
          <p:cNvSpPr/>
          <p:nvPr/>
        </p:nvSpPr>
        <p:spPr>
          <a:xfrm>
            <a:off x="3851671" y="6679406"/>
            <a:ext cx="16689508" cy="182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" name="Texto do Título"/>
          <p:cNvSpPr txBox="1"/>
          <p:nvPr>
            <p:ph type="title"/>
          </p:nvPr>
        </p:nvSpPr>
        <p:spPr>
          <a:xfrm>
            <a:off x="3851671" y="1857375"/>
            <a:ext cx="16680658" cy="4464844"/>
          </a:xfrm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14" name="Nível de Corpo Um…"/>
          <p:cNvSpPr txBox="1"/>
          <p:nvPr>
            <p:ph type="body" sz="quarter" idx="1"/>
          </p:nvPr>
        </p:nvSpPr>
        <p:spPr>
          <a:xfrm>
            <a:off x="3851671" y="7054453"/>
            <a:ext cx="16680658" cy="14287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–Jaime Silveira"/>
          <p:cNvSpPr txBox="1"/>
          <p:nvPr>
            <p:ph type="body" sz="quarter" idx="13"/>
          </p:nvPr>
        </p:nvSpPr>
        <p:spPr>
          <a:xfrm>
            <a:off x="4833937" y="8947546"/>
            <a:ext cx="14716126" cy="6985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642937">
              <a:spcBef>
                <a:spcPts val="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–Jaime Silveira</a:t>
            </a:r>
          </a:p>
        </p:txBody>
      </p:sp>
      <p:sp>
        <p:nvSpPr>
          <p:cNvPr id="102" name="“Digite uma citação aqui.”"/>
          <p:cNvSpPr txBox="1"/>
          <p:nvPr>
            <p:ph type="body" sz="quarter" idx="14"/>
          </p:nvPr>
        </p:nvSpPr>
        <p:spPr>
          <a:xfrm>
            <a:off x="4833937" y="6034881"/>
            <a:ext cx="14716126" cy="10033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642937">
              <a:spcBef>
                <a:spcPts val="3300"/>
              </a:spcBef>
              <a:buSzTx/>
              <a:buFontTx/>
              <a:buNone/>
              <a:defRPr sz="5600"/>
            </a:lvl1pPr>
          </a:lstStyle>
          <a:p>
            <a:pPr/>
            <a:r>
              <a:t>“Digite uma citação aqui.”</a:t>
            </a:r>
          </a:p>
        </p:txBody>
      </p:sp>
      <p:sp>
        <p:nvSpPr>
          <p:cNvPr id="10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Imagem"/>
          <p:cNvSpPr/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o do Título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/>
          <a:lstStyle>
            <a:lvl1pPr algn="ctr"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Texto do Título</a:t>
            </a:r>
          </a:p>
        </p:txBody>
      </p:sp>
      <p:sp>
        <p:nvSpPr>
          <p:cNvPr id="126" name="Nível de Corpo Um…"/>
          <p:cNvSpPr txBox="1"/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5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 algn="ctr">
              <a:spcBef>
                <a:spcPts val="0"/>
              </a:spcBef>
              <a:buSzTx/>
              <a:buFontTx/>
              <a:buNone/>
              <a:defRPr sz="5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 algn="ctr">
              <a:spcBef>
                <a:spcPts val="0"/>
              </a:spcBef>
              <a:buSzTx/>
              <a:buFontTx/>
              <a:buNone/>
              <a:defRPr sz="5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 algn="ctr">
              <a:spcBef>
                <a:spcPts val="0"/>
              </a:spcBef>
              <a:buSzTx/>
              <a:buFontTx/>
              <a:buNone/>
              <a:defRPr sz="5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 algn="ctr">
              <a:spcBef>
                <a:spcPts val="0"/>
              </a:spcBef>
              <a:buSzTx/>
              <a:buFontTx/>
              <a:buNone/>
              <a:defRPr sz="5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27" name="Número do Slide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anchor="t"/>
          <a:lstStyle>
            <a:lvl1pPr algn="ctr">
              <a:defRPr sz="2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inha"/>
          <p:cNvSpPr/>
          <p:nvPr/>
        </p:nvSpPr>
        <p:spPr>
          <a:xfrm>
            <a:off x="13656469" y="11215686"/>
            <a:ext cx="1" cy="200043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" name="Imagem"/>
          <p:cNvSpPr/>
          <p:nvPr>
            <p:ph type="pic" idx="13"/>
          </p:nvPr>
        </p:nvSpPr>
        <p:spPr>
          <a:xfrm>
            <a:off x="3048000" y="0"/>
            <a:ext cx="18288000" cy="106799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4" name="Texto do Título"/>
          <p:cNvSpPr txBox="1"/>
          <p:nvPr>
            <p:ph type="title"/>
          </p:nvPr>
        </p:nvSpPr>
        <p:spPr>
          <a:xfrm>
            <a:off x="5030390" y="10947796"/>
            <a:ext cx="8143876" cy="2393158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/>
            <a:r>
              <a:t>Texto do Título</a:t>
            </a:r>
          </a:p>
        </p:txBody>
      </p:sp>
      <p:sp>
        <p:nvSpPr>
          <p:cNvPr id="25" name="Nível de Corpo Um…"/>
          <p:cNvSpPr txBox="1"/>
          <p:nvPr>
            <p:ph type="body" sz="quarter" idx="1"/>
          </p:nvPr>
        </p:nvSpPr>
        <p:spPr>
          <a:xfrm>
            <a:off x="14085093" y="11912203"/>
            <a:ext cx="6965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6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o do Título"/>
          <p:cNvSpPr txBox="1"/>
          <p:nvPr>
            <p:ph type="title"/>
          </p:nvPr>
        </p:nvSpPr>
        <p:spPr>
          <a:xfrm>
            <a:off x="3851671" y="4625578"/>
            <a:ext cx="16680658" cy="4464844"/>
          </a:xfrm>
          <a:prstGeom prst="rect">
            <a:avLst/>
          </a:prstGeom>
        </p:spPr>
        <p:txBody>
          <a:bodyPr anchor="ctr"/>
          <a:lstStyle/>
          <a:p>
            <a:pPr/>
            <a:r>
              <a:t>Texto do Título</a:t>
            </a:r>
          </a:p>
        </p:txBody>
      </p:sp>
      <p:sp>
        <p:nvSpPr>
          <p:cNvPr id="3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inha"/>
          <p:cNvSpPr/>
          <p:nvPr/>
        </p:nvSpPr>
        <p:spPr>
          <a:xfrm>
            <a:off x="3851671" y="6840140"/>
            <a:ext cx="7501607" cy="5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" name="Imagem"/>
          <p:cNvSpPr/>
          <p:nvPr>
            <p:ph type="pic" sz="half" idx="13"/>
          </p:nvPr>
        </p:nvSpPr>
        <p:spPr>
          <a:xfrm>
            <a:off x="12192000" y="0"/>
            <a:ext cx="914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3" name="Texto do Título"/>
          <p:cNvSpPr txBox="1"/>
          <p:nvPr>
            <p:ph type="title"/>
          </p:nvPr>
        </p:nvSpPr>
        <p:spPr>
          <a:xfrm>
            <a:off x="3851671" y="2018109"/>
            <a:ext cx="7500939" cy="4464845"/>
          </a:xfrm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44" name="Nível de Corpo Um…"/>
          <p:cNvSpPr txBox="1"/>
          <p:nvPr>
            <p:ph type="body" sz="quarter" idx="1"/>
          </p:nvPr>
        </p:nvSpPr>
        <p:spPr>
          <a:xfrm>
            <a:off x="3851671" y="7215187"/>
            <a:ext cx="7500939" cy="44648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-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5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61" name="Nível de Corpo U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Linha"/>
          <p:cNvSpPr/>
          <p:nvPr/>
        </p:nvSpPr>
        <p:spPr>
          <a:xfrm>
            <a:off x="3851671" y="2768203"/>
            <a:ext cx="7134460" cy="186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0" name="Imagem"/>
          <p:cNvSpPr/>
          <p:nvPr>
            <p:ph type="pic" sz="half" idx="13"/>
          </p:nvPr>
        </p:nvSpPr>
        <p:spPr>
          <a:xfrm>
            <a:off x="12192000" y="0"/>
            <a:ext cx="914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1" name="Texto do Título"/>
          <p:cNvSpPr txBox="1"/>
          <p:nvPr>
            <p:ph type="title"/>
          </p:nvPr>
        </p:nvSpPr>
        <p:spPr>
          <a:xfrm>
            <a:off x="3851671" y="464343"/>
            <a:ext cx="7143751" cy="1964532"/>
          </a:xfrm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72" name="Nível de Corpo Um…"/>
          <p:cNvSpPr txBox="1"/>
          <p:nvPr>
            <p:ph type="body" sz="half" idx="1"/>
          </p:nvPr>
        </p:nvSpPr>
        <p:spPr>
          <a:xfrm>
            <a:off x="3851671" y="3125390"/>
            <a:ext cx="7143751" cy="9376173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4200"/>
              </a:spcBef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87400" indent="-457200">
              <a:spcBef>
                <a:spcPts val="4200"/>
              </a:spcBef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17600" indent="-457200">
              <a:spcBef>
                <a:spcPts val="4200"/>
              </a:spcBef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447800" indent="-457200">
              <a:spcBef>
                <a:spcPts val="4200"/>
              </a:spcBef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778000" indent="-457200">
              <a:spcBef>
                <a:spcPts val="4200"/>
              </a:spcBef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3" name="Número do Slide"/>
          <p:cNvSpPr txBox="1"/>
          <p:nvPr>
            <p:ph type="sldNum" sz="quarter" idx="2"/>
          </p:nvPr>
        </p:nvSpPr>
        <p:spPr>
          <a:xfrm>
            <a:off x="3766232" y="12942938"/>
            <a:ext cx="409779" cy="415875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Nível de Corpo Um…"/>
          <p:cNvSpPr txBox="1"/>
          <p:nvPr>
            <p:ph type="body" idx="1"/>
          </p:nvPr>
        </p:nvSpPr>
        <p:spPr>
          <a:xfrm>
            <a:off x="4298156" y="1250156"/>
            <a:ext cx="15769829" cy="11197829"/>
          </a:xfrm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Linha"/>
          <p:cNvSpPr/>
          <p:nvPr/>
        </p:nvSpPr>
        <p:spPr>
          <a:xfrm flipH="1">
            <a:off x="15781732" y="714375"/>
            <a:ext cx="180" cy="1121573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9" name="Linha"/>
          <p:cNvSpPr/>
          <p:nvPr/>
        </p:nvSpPr>
        <p:spPr>
          <a:xfrm>
            <a:off x="15781729" y="6277570"/>
            <a:ext cx="4849457" cy="5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0" name="Imagem"/>
          <p:cNvSpPr/>
          <p:nvPr>
            <p:ph type="pic" sz="quarter" idx="13"/>
          </p:nvPr>
        </p:nvSpPr>
        <p:spPr>
          <a:xfrm>
            <a:off x="16013906" y="6500812"/>
            <a:ext cx="4607720" cy="54292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1" name="Imagem"/>
          <p:cNvSpPr/>
          <p:nvPr>
            <p:ph type="pic" sz="quarter" idx="14"/>
          </p:nvPr>
        </p:nvSpPr>
        <p:spPr>
          <a:xfrm>
            <a:off x="16013906" y="714375"/>
            <a:ext cx="4607719" cy="53399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2" name="Imagem"/>
          <p:cNvSpPr/>
          <p:nvPr>
            <p:ph type="pic" sz="half" idx="15"/>
          </p:nvPr>
        </p:nvSpPr>
        <p:spPr>
          <a:xfrm>
            <a:off x="3780234" y="714375"/>
            <a:ext cx="11769329" cy="1121568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Nível de Corpo Um…"/>
          <p:cNvSpPr txBox="1"/>
          <p:nvPr>
            <p:ph type="body" sz="quarter" idx="1"/>
          </p:nvPr>
        </p:nvSpPr>
        <p:spPr>
          <a:xfrm>
            <a:off x="3780234" y="12180093"/>
            <a:ext cx="11769329" cy="132159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9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ha"/>
          <p:cNvSpPr/>
          <p:nvPr/>
        </p:nvSpPr>
        <p:spPr>
          <a:xfrm>
            <a:off x="3851671" y="2768203"/>
            <a:ext cx="16689524" cy="182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Texto do Título"/>
          <p:cNvSpPr txBox="1"/>
          <p:nvPr>
            <p:ph type="title"/>
          </p:nvPr>
        </p:nvSpPr>
        <p:spPr>
          <a:xfrm>
            <a:off x="3851671" y="464343"/>
            <a:ext cx="16680658" cy="1964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b">
            <a:normAutofit fontScale="100000" lnSpcReduction="0"/>
          </a:bodyPr>
          <a:lstStyle/>
          <a:p>
            <a:pPr/>
            <a:r>
              <a:t>Texto do Título</a:t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20329146" y="12942938"/>
            <a:ext cx="409779" cy="415875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 anchor="b">
            <a:spAutoFit/>
          </a:bodyPr>
          <a:lstStyle>
            <a:lvl1pPr algn="r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" name="Nível de Corpo Um…"/>
          <p:cNvSpPr txBox="1"/>
          <p:nvPr>
            <p:ph type="body" idx="1"/>
          </p:nvPr>
        </p:nvSpPr>
        <p:spPr>
          <a:xfrm>
            <a:off x="3851671" y="3125390"/>
            <a:ext cx="16680658" cy="9376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635000" marR="0" indent="-635000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1pPr>
      <a:lvl2pPr marL="1092200" marR="0" indent="-635000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2pPr>
      <a:lvl3pPr marL="1549400" marR="0" indent="-635000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3pPr>
      <a:lvl4pPr marL="2006600" marR="0" indent="-635000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4pPr>
      <a:lvl5pPr marL="2463800" marR="0" indent="-635000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5pPr>
      <a:lvl6pPr marL="2921000" marR="0" indent="-635000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6pPr>
      <a:lvl7pPr marL="3378200" marR="0" indent="-635000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7pPr>
      <a:lvl8pPr marL="3835400" marR="0" indent="-635000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8pPr>
      <a:lvl9pPr marL="4292600" marR="0" indent="-635000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50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png"/><Relationship Id="rId3" Type="http://schemas.openxmlformats.org/officeDocument/2006/relationships/image" Target="../media/image1.jpe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3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Relationship Id="rId3" Type="http://schemas.openxmlformats.org/officeDocument/2006/relationships/image" Target="../media/image4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0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InterSCity.org" TargetMode="Externa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Captura de Tela 2017-09-11 às 21.13.49.png" descr="Captura de Tela 2017-09-11 às 21.13.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4155686"/>
            <a:ext cx="18288000" cy="4187688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oftware and science making cities better…"/>
          <p:cNvSpPr txBox="1"/>
          <p:nvPr>
            <p:ph type="ctrTitle"/>
          </p:nvPr>
        </p:nvSpPr>
        <p:spPr>
          <a:xfrm>
            <a:off x="3199884" y="821531"/>
            <a:ext cx="17984232" cy="4464844"/>
          </a:xfrm>
          <a:prstGeom prst="rect">
            <a:avLst/>
          </a:prstGeom>
        </p:spPr>
        <p:txBody>
          <a:bodyPr/>
          <a:lstStyle/>
          <a:p>
            <a:pPr>
              <a:defRPr sz="7600"/>
            </a:pPr>
            <a:r>
              <a:t>Software and science making cities better</a:t>
            </a:r>
          </a:p>
          <a:p>
            <a:pPr>
              <a:defRPr sz="6400"/>
            </a:pPr>
            <a:br/>
          </a:p>
          <a:p>
            <a:pPr>
              <a:defRPr sz="6400"/>
            </a:pPr>
            <a:r>
              <a:t>city-university collaborations</a:t>
            </a:r>
          </a:p>
        </p:txBody>
      </p:sp>
      <p:sp>
        <p:nvSpPr>
          <p:cNvPr id="138" name="Prof. Fabio Kon…"/>
          <p:cNvSpPr txBox="1"/>
          <p:nvPr>
            <p:ph type="subTitle" sz="quarter" idx="1"/>
          </p:nvPr>
        </p:nvSpPr>
        <p:spPr>
          <a:xfrm>
            <a:off x="3851671" y="9114280"/>
            <a:ext cx="16680658" cy="3302032"/>
          </a:xfrm>
          <a:prstGeom prst="rect">
            <a:avLst/>
          </a:prstGeom>
        </p:spPr>
        <p:txBody>
          <a:bodyPr/>
          <a:lstStyle/>
          <a:p>
            <a:pPr defTabSz="796885">
              <a:defRPr sz="3492"/>
            </a:pPr>
            <a:r>
              <a:t>Prof. Fabio Kon</a:t>
            </a:r>
          </a:p>
          <a:p>
            <a:pPr defTabSz="796885">
              <a:defRPr sz="3492"/>
            </a:pPr>
            <a:r>
              <a:t>Department of Computer Science</a:t>
            </a:r>
          </a:p>
          <a:p>
            <a:pPr defTabSz="796885">
              <a:defRPr sz="3492"/>
            </a:pPr>
            <a:r>
              <a:t>University of São Paulo, Brazil</a:t>
            </a:r>
          </a:p>
          <a:p>
            <a:pPr defTabSz="796885">
              <a:defRPr sz="3492"/>
            </a:pPr>
          </a:p>
          <a:p>
            <a:pPr defTabSz="796885">
              <a:defRPr sz="3492"/>
            </a:pPr>
            <a:r>
              <a:t>Fulbright Visiting Professor</a:t>
            </a:r>
          </a:p>
          <a:p>
            <a:pPr defTabSz="796885">
              <a:defRPr sz="3492"/>
            </a:pPr>
            <a:r>
              <a:t>MIT Senseable City Lab</a:t>
            </a:r>
          </a:p>
        </p:txBody>
      </p:sp>
      <p:pic>
        <p:nvPicPr>
          <p:cNvPr id="139" name="FabioColorido.png" descr="FabioColorid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98099" y="9575426"/>
            <a:ext cx="2373172" cy="3129836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Número do Slide"/>
          <p:cNvSpPr txBox="1"/>
          <p:nvPr>
            <p:ph type="sldNum" sz="quarter" idx="2"/>
          </p:nvPr>
        </p:nvSpPr>
        <p:spPr>
          <a:xfrm>
            <a:off x="20456248" y="12942938"/>
            <a:ext cx="282677" cy="4158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urvey and proposed reference architecture for Smart City Software Platforms"/>
          <p:cNvSpPr txBox="1"/>
          <p:nvPr>
            <p:ph type="body" sz="quarter" idx="1"/>
          </p:nvPr>
        </p:nvSpPr>
        <p:spPr>
          <a:xfrm>
            <a:off x="3267405" y="754880"/>
            <a:ext cx="12603629" cy="1731872"/>
          </a:xfrm>
          <a:prstGeom prst="rect">
            <a:avLst/>
          </a:prstGeom>
        </p:spPr>
        <p:txBody>
          <a:bodyPr/>
          <a:lstStyle/>
          <a:p>
            <a:pPr defTabSz="764024">
              <a:defRPr sz="4650"/>
            </a:pPr>
            <a:r>
              <a:t>Survey and proposed reference architecture for</a:t>
            </a:r>
            <a:br/>
            <a:r>
              <a:t>Smart City Software Platforms</a:t>
            </a:r>
          </a:p>
        </p:txBody>
      </p:sp>
      <p:sp>
        <p:nvSpPr>
          <p:cNvPr id="18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3" name="ArquiteturaReferencia.png" descr="ArquiteturaReferencia.png"/>
          <p:cNvPicPr>
            <a:picLocks noChangeAspect="1"/>
          </p:cNvPicPr>
          <p:nvPr/>
        </p:nvPicPr>
        <p:blipFill>
          <a:blip r:embed="rId2">
            <a:extLst/>
          </a:blip>
          <a:srcRect l="1671" t="0" r="1567" b="0"/>
          <a:stretch>
            <a:fillRect/>
          </a:stretch>
        </p:blipFill>
        <p:spPr>
          <a:xfrm>
            <a:off x="3080926" y="3374967"/>
            <a:ext cx="12603420" cy="10130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Captura de Tela 2017-09-11 às 20.15.06.png" descr="Captura de Tela 2017-09-11 às 20.15.0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02702" y="2723457"/>
            <a:ext cx="6363342" cy="3308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Captura de Tela 2017-09-11 às 20.16.01.png" descr="Captura de Tela 2017-09-11 às 20.16.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691235" y="1869412"/>
            <a:ext cx="4102008" cy="911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Captura de Tela 2017-09-11 às 20.21.08.png" descr="Captura de Tela 2017-09-11 às 20.21.0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983627" y="7584983"/>
            <a:ext cx="5195755" cy="24039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9" name="Captura de Tela 2017-09-11 às 20.11.46.png" descr="Captura de Tela 2017-09-11 às 20.11.46.png"/>
          <p:cNvPicPr>
            <a:picLocks noChangeAspect="1"/>
          </p:cNvPicPr>
          <p:nvPr/>
        </p:nvPicPr>
        <p:blipFill>
          <a:blip r:embed="rId2">
            <a:extLst/>
          </a:blip>
          <a:srcRect l="4618" t="0" r="4618" b="0"/>
          <a:stretch>
            <a:fillRect/>
          </a:stretch>
        </p:blipFill>
        <p:spPr>
          <a:xfrm>
            <a:off x="15886704" y="6939535"/>
            <a:ext cx="5758487" cy="5607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T4uB8OmyPlnPGtp05mtRd6nlpfcnfowsVPhfyip9SC1TjTKZbkBWwvupDHQl9uBKk6bPIi1zw_HRvkm5VE6NnAVJuoD1AOPXUO58WAUT0AgVAnQYX29k0h250Flj3MHAN8a3S2oVb7M.png" descr="T4uB8OmyPlnPGtp05mtRd6nlpfcnfowsVPhfyip9SC1TjTKZbkBWwvupDHQl9uBKk6bPIi1zw_HRvkm5VE6NnAVJuoD1AOPXUO58WAUT0AgVAnQYX29k0h250Flj3MHAN8a3S2oVb7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95201" y="646814"/>
            <a:ext cx="10190936" cy="11812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Captura de Tela 2017-09-16 às 15.26.49.png" descr="Captura de Tela 2017-09-16 às 15.26.4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811506" y="318321"/>
            <a:ext cx="6033904" cy="549231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Texto"/>
          <p:cNvSpPr txBox="1"/>
          <p:nvPr/>
        </p:nvSpPr>
        <p:spPr>
          <a:xfrm>
            <a:off x="3792775" y="199709"/>
            <a:ext cx="332106" cy="886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5" name="Corpo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7" name="home-HealthDashboard.png" descr="home-HealthDashboar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2561" y="164499"/>
            <a:ext cx="20438879" cy="11576667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3 -"/>
          <p:cNvSpPr txBox="1"/>
          <p:nvPr/>
        </p:nvSpPr>
        <p:spPr>
          <a:xfrm>
            <a:off x="3571240" y="878365"/>
            <a:ext cx="1096646" cy="886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3 -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ítulo"/>
          <p:cNvSpPr txBox="1"/>
          <p:nvPr>
            <p:ph type="title"/>
          </p:nvPr>
        </p:nvSpPr>
        <p:spPr>
          <a:xfrm>
            <a:off x="3851671" y="446484"/>
            <a:ext cx="16680658" cy="196453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1" name="Corpo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3" name="Dist5.PNG" descr="Dist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567" y="722976"/>
            <a:ext cx="23178865" cy="112605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6" name="Corpo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8" name="Limites.PNG" descr="Limites.PNG"/>
          <p:cNvPicPr>
            <a:picLocks noChangeAspect="1"/>
          </p:cNvPicPr>
          <p:nvPr/>
        </p:nvPicPr>
        <p:blipFill>
          <a:blip r:embed="rId2">
            <a:extLst/>
          </a:blip>
          <a:srcRect l="243" t="0" r="27030" b="0"/>
          <a:stretch>
            <a:fillRect/>
          </a:stretch>
        </p:blipFill>
        <p:spPr>
          <a:xfrm>
            <a:off x="1256362" y="-65826"/>
            <a:ext cx="20320191" cy="13614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Captura de Tela 2018-08-13 às 16.17.10.png" descr="Captura de Tela 2018-08-13 às 16.17.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19398" y="-279611"/>
            <a:ext cx="7620211" cy="9376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Captura de Tela 2018-08-13 às 16.16.50.png" descr="Captura de Tela 2018-08-13 às 16.16.5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682037" y="5029118"/>
            <a:ext cx="7357357" cy="8874338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Multiple ways…"/>
          <p:cNvSpPr txBox="1"/>
          <p:nvPr/>
        </p:nvSpPr>
        <p:spPr>
          <a:xfrm>
            <a:off x="3106743" y="6667750"/>
            <a:ext cx="6097576" cy="3166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b="1" sz="6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Multiple ways </a:t>
            </a:r>
          </a:p>
          <a:p>
            <a:pPr>
              <a:defRPr b="1" sz="6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of dividing </a:t>
            </a:r>
          </a:p>
          <a:p>
            <a:pPr>
              <a:defRPr b="1" sz="6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 city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4" name="B20.PNG" descr="B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95" y="2176466"/>
            <a:ext cx="15856878" cy="7809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C91.PNG" descr="C9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05756" y="-1819494"/>
            <a:ext cx="13547481" cy="7034135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Leukemia"/>
          <p:cNvSpPr txBox="1"/>
          <p:nvPr/>
        </p:nvSpPr>
        <p:spPr>
          <a:xfrm>
            <a:off x="7564358" y="56834"/>
            <a:ext cx="2790191" cy="886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Leukemia</a:t>
            </a:r>
          </a:p>
        </p:txBody>
      </p:sp>
      <p:pic>
        <p:nvPicPr>
          <p:cNvPr id="217" name="A90.PNG" descr="A9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16173" y="7377312"/>
            <a:ext cx="13506922" cy="7034134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Dengue…"/>
          <p:cNvSpPr txBox="1"/>
          <p:nvPr/>
        </p:nvSpPr>
        <p:spPr>
          <a:xfrm>
            <a:off x="6418313" y="11516600"/>
            <a:ext cx="2461261" cy="1648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Dengue</a:t>
            </a:r>
          </a:p>
          <a:p>
            <a:pPr/>
            <a:r>
              <a:t>Fever</a:t>
            </a:r>
          </a:p>
        </p:txBody>
      </p:sp>
      <p:sp>
        <p:nvSpPr>
          <p:cNvPr id="219" name="HIV"/>
          <p:cNvSpPr txBox="1"/>
          <p:nvPr/>
        </p:nvSpPr>
        <p:spPr>
          <a:xfrm>
            <a:off x="15578670" y="5852748"/>
            <a:ext cx="1120141" cy="886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HIV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2" name="Clinicas.PNG" descr="Clinica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669" y="88887"/>
            <a:ext cx="15174291" cy="7421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Zaio.PNG" descr="Zai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63564" y="7435560"/>
            <a:ext cx="12851903" cy="6341851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Regional…"/>
          <p:cNvSpPr txBox="1"/>
          <p:nvPr/>
        </p:nvSpPr>
        <p:spPr>
          <a:xfrm>
            <a:off x="7838281" y="11599944"/>
            <a:ext cx="2873376" cy="1648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Regional </a:t>
            </a:r>
          </a:p>
          <a:p>
            <a:pPr/>
            <a:r>
              <a:t>Hospital</a:t>
            </a:r>
          </a:p>
        </p:txBody>
      </p:sp>
      <p:sp>
        <p:nvSpPr>
          <p:cNvPr id="225" name="Metropolitan…"/>
          <p:cNvSpPr txBox="1"/>
          <p:nvPr/>
        </p:nvSpPr>
        <p:spPr>
          <a:xfrm>
            <a:off x="15294382" y="439819"/>
            <a:ext cx="3723641" cy="1648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Metropolitan</a:t>
            </a:r>
          </a:p>
          <a:p>
            <a:pPr/>
            <a:r>
              <a:t>Hospital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8" name="Dist20.PNG" descr="Dist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9475" y="6033392"/>
            <a:ext cx="16298772" cy="8018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10_secundario.PNG" descr="I10_secundari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90058" y="-1476085"/>
            <a:ext cx="16689523" cy="8203189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&gt;20Km…"/>
          <p:cNvSpPr txBox="1"/>
          <p:nvPr/>
        </p:nvSpPr>
        <p:spPr>
          <a:xfrm>
            <a:off x="2604266" y="8712678"/>
            <a:ext cx="4926897" cy="1648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/>
            <a:r>
              <a:t>&gt;20Km </a:t>
            </a:r>
          </a:p>
          <a:p>
            <a:pPr/>
            <a:r>
              <a:t>to get service</a:t>
            </a:r>
          </a:p>
        </p:txBody>
      </p:sp>
      <p:sp>
        <p:nvSpPr>
          <p:cNvPr id="231" name="Hypertension…"/>
          <p:cNvSpPr txBox="1"/>
          <p:nvPr/>
        </p:nvSpPr>
        <p:spPr>
          <a:xfrm>
            <a:off x="16675045" y="1856957"/>
            <a:ext cx="3926007" cy="1537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/>
            <a:r>
              <a:t>Hypertension</a:t>
            </a:r>
          </a:p>
          <a:p>
            <a:pPr>
              <a:defRPr sz="4200"/>
            </a:pPr>
            <a:r>
              <a:t>(most frequent)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4 -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4 - </a:t>
            </a:r>
          </a:p>
          <a:p>
            <a:pPr/>
            <a:r>
              <a:t>Crowdsourcing startup App: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guiaderodas</a:t>
            </a:r>
          </a:p>
        </p:txBody>
      </p:sp>
      <p:sp>
        <p:nvSpPr>
          <p:cNvPr id="23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5" name="tryDPB556Dt9jBpHtVfVapVT_Z_tc-B-c6tjZSkWwpbTWNX-6--cluCCmoXE4XFEPY4qeddqtRMGKxpIY5lP8-MuSnXC6H_D02oxAchzy9gLybgoAGMHHcsgngRgaFaRPvTKM_zMruY.png" descr="tryDPB556Dt9jBpHtVfVapVT_Z_tc-B-c6tjZSkWwpbTWNX-6--cluCCmoXE4XFEPY4qeddqtRMGKxpIY5lP8-MuSnXC6H_D02oxAchzy9gLybgoAGMHHcsgngRgaFaRPvTKM_zMru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3593" y="4554140"/>
            <a:ext cx="7363610" cy="7363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tryDPB556Dt9jBpHtVfVapVT_Z_tc-B-c6tjZSkWwpbTWNX-6--cluCCmoXE4XFEPY4qeddqtRMGKxpIY5lP8-MuSnXC6H_D02oxAchzy9gLybgoAGMHHcsgngRgaFaRPvTKM_zMruY.png" descr="tryDPB556Dt9jBpHtVfVapVT_Z_tc-B-c6tjZSkWwpbTWNX-6--cluCCmoXE4XFEPY4qeddqtRMGKxpIY5lP8-MuSnXC6H_D02oxAchzy9gLybgoAGMHHcsgngRgaFaRPvTKM_zMru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10195" y="4554140"/>
            <a:ext cx="7363609" cy="7363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tryDPB556Dt9jBpHtVfVapVT_Z_tc-B-c6tjZSkWwpbTWNX-6--cluCCmoXE4XFEPY4qeddqtRMGKxpIY5lP8-MuSnXC6H_D02oxAchzy9gLybgoAGMHHcsgngRgaFaRPvTKM_zMruY.png" descr="tryDPB556Dt9jBpHtVfVapVT_Z_tc-B-c6tjZSkWwpbTWNX-6--cluCCmoXE4XFEPY4qeddqtRMGKxpIY5lP8-MuSnXC6H_D02oxAchzy9gLybgoAGMHHcsgngRgaFaRPvTKM_zMru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38734" y="4554140"/>
            <a:ext cx="7363610" cy="7363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Oa7JfM9XLCTc8MPS-Vt2eVOf8llliOUwsTpRgZeyLhvXHoAkudLExIfHUn5763TrSWj_jh7wxve4gTL8JkbsYly-dBvyGSSsiCkA3QFZLaPjFJubXpW3DjE4Z9Lz7QTCpxF7bzcdMo4.png" descr="Oa7JfM9XLCTc8MPS-Vt2eVOf8llliOUwsTpRgZeyLhvXHoAkudLExIfHUn5763TrSWj_jh7wxve4gTL8JkbsYly-dBvyGSSsiCkA3QFZLaPjFJubXpW3DjE4Z9Lz7QTCpxF7bzcdMo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96227" y="5869928"/>
            <a:ext cx="2693040" cy="4787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5gcqVSrea65qxzfxmxfWn7NWAnuTNJL2D0iNKTLK0lNzGlTJNvSpb4UyxKRWd4UZb4Tqor40vUuXqCpYRtB-ImfpVi9stNyHNdaEWOY49iZxbQhgWYvxj6FXnDVojtIu6lt11cx0aG8.png" descr="5gcqVSrea65qxzfxmxfWn7NWAnuTNJL2D0iNKTLK0lNzGlTJNvSpb4UyxKRWd4UZb4Tqor40vUuXqCpYRtB-ImfpVi9stNyHNdaEWOY49iZxbQhgWYvxj6FXnDVojtIu6lt11cx0aG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42672" y="5731547"/>
            <a:ext cx="2693040" cy="4787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4aNp15z8iAgxNyBPRmocrECqIYeR1qT1vnolN51RJGuY2tCSC7GMmVHxsK-5yhFa65izkmbY7ah_x4hyjmFtTPfkjZjwy4QoHjqfgwK8c_43l5JUFb-lOH36TVsvj7p5hXKYAWVRdnU.png" descr="4aNp15z8iAgxNyBPRmocrECqIYeR1qT1vnolN51RJGuY2tCSC7GMmVHxsK-5yhFa65izkmbY7ah_x4hyjmFtTPfkjZjwy4QoHjqfgwK8c_43l5JUFb-lOH36TVsvj7p5hXKYAWVRdnU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845621" y="5731729"/>
            <a:ext cx="2693039" cy="47876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Accessibility Ranking"/>
          <p:cNvSpPr txBox="1"/>
          <p:nvPr>
            <p:ph type="title"/>
          </p:nvPr>
        </p:nvSpPr>
        <p:spPr>
          <a:xfrm>
            <a:off x="3851671" y="464343"/>
            <a:ext cx="16680658" cy="1072261"/>
          </a:xfrm>
          <a:prstGeom prst="rect">
            <a:avLst/>
          </a:prstGeom>
        </p:spPr>
        <p:txBody>
          <a:bodyPr/>
          <a:lstStyle/>
          <a:p>
            <a:pPr/>
            <a:r>
              <a:t>Accessibility Ranking</a:t>
            </a:r>
          </a:p>
        </p:txBody>
      </p:sp>
      <p:sp>
        <p:nvSpPr>
          <p:cNvPr id="24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4" name="Captura de Tela 2018-08-13 às 16.49.27.png" descr="Captura de Tela 2018-08-13 às 16.49.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3370" y="1728171"/>
            <a:ext cx="19490489" cy="12188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ollabor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Collaborations</a:t>
            </a:r>
          </a:p>
        </p:txBody>
      </p:sp>
      <p:sp>
        <p:nvSpPr>
          <p:cNvPr id="143" name="35 CS professors +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35 CS professors +</a:t>
            </a:r>
          </a:p>
          <a:p>
            <a:pPr lvl="1"/>
            <a:r>
              <a:t>Architects, Urban Planners, Economists, Health Professionals, Transportation Engineers</a:t>
            </a:r>
          </a:p>
          <a:p>
            <a:pPr/>
            <a:r>
              <a:t>São Paulo City Hall (21M people in Great São Paulo)</a:t>
            </a:r>
          </a:p>
          <a:p>
            <a:pPr/>
            <a:r>
              <a:t>Smaller cities in Brazil (demands are different)</a:t>
            </a:r>
          </a:p>
        </p:txBody>
      </p:sp>
      <p:sp>
        <p:nvSpPr>
          <p:cNvPr id="144" name="Número do Slide"/>
          <p:cNvSpPr txBox="1"/>
          <p:nvPr>
            <p:ph type="sldNum" sz="quarter" idx="2"/>
          </p:nvPr>
        </p:nvSpPr>
        <p:spPr>
          <a:xfrm>
            <a:off x="20456248" y="12942938"/>
            <a:ext cx="282677" cy="4158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7" name="Captura de Tela 2018-08-13 às 17.04.01.png" descr="Captura de Tela 2018-08-13 às 17.04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65468" y="-1394620"/>
            <a:ext cx="14411320" cy="246850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rupo"/>
          <p:cNvGrpSpPr/>
          <p:nvPr/>
        </p:nvGrpSpPr>
        <p:grpSpPr>
          <a:xfrm>
            <a:off x="9824397" y="4150211"/>
            <a:ext cx="5221987" cy="8369866"/>
            <a:chOff x="0" y="0"/>
            <a:chExt cx="5221986" cy="8369865"/>
          </a:xfrm>
        </p:grpSpPr>
        <p:pic>
          <p:nvPicPr>
            <p:cNvPr id="249" name="01_Coletivo_Inicial_01.png" descr="01_Coletivo_Inicial_0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221987" cy="83698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" name="CLT-IMG_2015-11-17 15:43:43.jpg" descr="CLT-IMG_2015-11-17 15:43:43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43626" y="867175"/>
              <a:ext cx="3680431" cy="6542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2" name="COLETIVO_RAFAEL-00.png" descr="COLETIVO_RAFAEL-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84134" y="-10424"/>
            <a:ext cx="2041571" cy="1921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logo_scipopulis.png" descr="logo_scipopuli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079460" y="11337858"/>
            <a:ext cx="4266373" cy="1372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diario.jpg" descr="diario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822657" y="3055625"/>
            <a:ext cx="4779980" cy="8369866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Retângulo"/>
          <p:cNvSpPr/>
          <p:nvPr/>
        </p:nvSpPr>
        <p:spPr>
          <a:xfrm>
            <a:off x="6190319" y="-14052"/>
            <a:ext cx="14117094" cy="1802864"/>
          </a:xfrm>
          <a:prstGeom prst="rect">
            <a:avLst/>
          </a:prstGeom>
          <a:solidFill>
            <a:srgbClr val="DC2A0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BB1A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56" name="Scipopulis’ COLETIVO APP…"/>
          <p:cNvSpPr txBox="1"/>
          <p:nvPr/>
        </p:nvSpPr>
        <p:spPr>
          <a:xfrm>
            <a:off x="6759415" y="214276"/>
            <a:ext cx="12943184" cy="1472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5600">
                <a:solidFill>
                  <a:srgbClr val="FFFFFF"/>
                </a:solidFill>
                <a:uFill>
                  <a:solidFill>
                    <a:srgbClr val="0000FF"/>
                  </a:solidFill>
                </a:uFill>
                <a:latin typeface="PT Sans Caption"/>
                <a:ea typeface="PT Sans Caption"/>
                <a:cs typeface="PT Sans Caption"/>
                <a:sym typeface="PT Sans Caption"/>
              </a:defRPr>
            </a:pPr>
            <a:r>
              <a:t>Scipopulis’ COLETIVO APP</a:t>
            </a:r>
          </a:p>
          <a:p>
            <a:pPr algn="l">
              <a:defRPr sz="2800">
                <a:solidFill>
                  <a:srgbClr val="FFFFFF"/>
                </a:solidFill>
                <a:uFill>
                  <a:solidFill>
                    <a:srgbClr val="0000FF"/>
                  </a:solidFill>
                </a:uFill>
                <a:latin typeface="PT Sans Caption"/>
                <a:ea typeface="PT Sans Caption"/>
                <a:cs typeface="PT Sans Caption"/>
                <a:sym typeface="PT Sans Caption"/>
              </a:defRPr>
            </a:pPr>
            <a:r>
              <a:t>(for citizens)</a:t>
            </a:r>
          </a:p>
        </p:txBody>
      </p:sp>
      <p:sp>
        <p:nvSpPr>
          <p:cNvPr id="257" name="Retângulo"/>
          <p:cNvSpPr/>
          <p:nvPr/>
        </p:nvSpPr>
        <p:spPr>
          <a:xfrm>
            <a:off x="3012281" y="-5589"/>
            <a:ext cx="607219" cy="1785938"/>
          </a:xfrm>
          <a:prstGeom prst="rect">
            <a:avLst/>
          </a:prstGeom>
          <a:solidFill>
            <a:srgbClr val="DC2A0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BB1A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58" name="702428262_2734155364008938396.jpg" descr="702428262_2734155364008938396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946912" y="5647864"/>
            <a:ext cx="3742906" cy="1101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Screenshot 2015-06-24 00.02.05.png" descr="Screenshot 2015-06-24 00.02.05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823089" y="6967318"/>
            <a:ext cx="4035268" cy="5333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Screen Shot 2017-06-09 at 12.37.09.png" descr="Screen Shot 2017-06-09 at 12.37.09.png"/>
          <p:cNvPicPr>
            <a:picLocks noChangeAspect="1"/>
          </p:cNvPicPr>
          <p:nvPr/>
        </p:nvPicPr>
        <p:blipFill>
          <a:blip r:embed="rId2">
            <a:extLst/>
          </a:blip>
          <a:srcRect l="31300" t="0" r="0" b="0"/>
          <a:stretch>
            <a:fillRect/>
          </a:stretch>
        </p:blipFill>
        <p:spPr>
          <a:xfrm>
            <a:off x="17783882" y="3029545"/>
            <a:ext cx="6179398" cy="7682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Screen Shot 2017-09-15 at 16.24.12.png" descr="Screen Shot 2017-09-15 at 16.24.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799" y="1955755"/>
            <a:ext cx="16923902" cy="8880366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Retângulo"/>
          <p:cNvSpPr/>
          <p:nvPr/>
        </p:nvSpPr>
        <p:spPr>
          <a:xfrm>
            <a:off x="6190319" y="-2510"/>
            <a:ext cx="14117094" cy="1802864"/>
          </a:xfrm>
          <a:prstGeom prst="rect">
            <a:avLst/>
          </a:prstGeom>
          <a:solidFill>
            <a:srgbClr val="DC2A0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BB1A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4" name="REAL TIME DASHBOARD…"/>
          <p:cNvSpPr txBox="1"/>
          <p:nvPr/>
        </p:nvSpPr>
        <p:spPr>
          <a:xfrm>
            <a:off x="6777274" y="225818"/>
            <a:ext cx="12943184" cy="1472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5600">
                <a:solidFill>
                  <a:srgbClr val="FFFFFF"/>
                </a:solidFill>
                <a:uFill>
                  <a:solidFill>
                    <a:srgbClr val="0000FF"/>
                  </a:solidFill>
                </a:uFill>
                <a:latin typeface="PT Sans Caption"/>
                <a:ea typeface="PT Sans Caption"/>
                <a:cs typeface="PT Sans Caption"/>
                <a:sym typeface="PT Sans Caption"/>
              </a:defRPr>
            </a:pPr>
            <a:r>
              <a:t>REAL TIME DASHBOARD</a:t>
            </a:r>
          </a:p>
          <a:p>
            <a:pPr algn="l">
              <a:defRPr sz="2800">
                <a:solidFill>
                  <a:srgbClr val="FFFFFF"/>
                </a:solidFill>
                <a:uFill>
                  <a:solidFill>
                    <a:srgbClr val="0000FF"/>
                  </a:solidFill>
                </a:uFill>
                <a:latin typeface="PT Sans Caption"/>
                <a:ea typeface="PT Sans Caption"/>
                <a:cs typeface="PT Sans Caption"/>
                <a:sym typeface="PT Sans Caption"/>
              </a:defRPr>
            </a:pPr>
            <a:r>
              <a:t>(for system operators)</a:t>
            </a:r>
          </a:p>
        </p:txBody>
      </p:sp>
      <p:sp>
        <p:nvSpPr>
          <p:cNvPr id="265" name="Retângulo"/>
          <p:cNvSpPr/>
          <p:nvPr/>
        </p:nvSpPr>
        <p:spPr>
          <a:xfrm>
            <a:off x="3012281" y="5953"/>
            <a:ext cx="607219" cy="1785938"/>
          </a:xfrm>
          <a:prstGeom prst="rect">
            <a:avLst/>
          </a:prstGeom>
          <a:solidFill>
            <a:srgbClr val="DC2A0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BB1A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66" name="image21.png" descr="image2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67732" y="129340"/>
            <a:ext cx="1786625" cy="1665116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In use by the São Paulo secretary of transportation…"/>
          <p:cNvSpPr txBox="1"/>
          <p:nvPr/>
        </p:nvSpPr>
        <p:spPr>
          <a:xfrm>
            <a:off x="245442" y="11474900"/>
            <a:ext cx="20445432" cy="1648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635000" indent="-635000" algn="l">
              <a:buSzPct val="75000"/>
              <a:buFont typeface="Helvetica Neue"/>
              <a:buChar char="•"/>
            </a:pPr>
            <a:r>
              <a:t>In use by the São Paulo secretary of transportation</a:t>
            </a:r>
          </a:p>
          <a:p>
            <a:pPr marL="635000" indent="-635000" algn="l">
              <a:buSzPct val="75000"/>
              <a:buFont typeface="Helvetica Neue"/>
              <a:buChar char="•"/>
            </a:pPr>
            <a:r>
              <a:t>in test at: Rio de Janeiro, Curitiba, Santiago (Chile), Brasilia, etc.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Screen Shot 2017-02-08 at 21.43.35.png" descr="Screen Shot 2017-02-08 at 21.43.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5985" y="1847050"/>
            <a:ext cx="12943183" cy="11295869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Retângulo"/>
          <p:cNvSpPr/>
          <p:nvPr/>
        </p:nvSpPr>
        <p:spPr>
          <a:xfrm>
            <a:off x="6190319" y="-2510"/>
            <a:ext cx="14117094" cy="1802864"/>
          </a:xfrm>
          <a:prstGeom prst="rect">
            <a:avLst/>
          </a:prstGeom>
          <a:solidFill>
            <a:srgbClr val="DC2A0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BB1A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1" name="MOBILITY PANEL…"/>
          <p:cNvSpPr txBox="1"/>
          <p:nvPr/>
        </p:nvSpPr>
        <p:spPr>
          <a:xfrm>
            <a:off x="6777274" y="208279"/>
            <a:ext cx="12943184" cy="1507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5600">
                <a:solidFill>
                  <a:srgbClr val="FFFFFF"/>
                </a:solidFill>
                <a:uFill>
                  <a:solidFill>
                    <a:srgbClr val="0000FF"/>
                  </a:solidFill>
                </a:uFill>
                <a:latin typeface="PT Sans Caption"/>
                <a:ea typeface="PT Sans Caption"/>
                <a:cs typeface="PT Sans Caption"/>
                <a:sym typeface="PT Sans Caption"/>
              </a:defRPr>
            </a:pPr>
            <a:r>
              <a:t>MOBILITY PANEL</a:t>
            </a:r>
          </a:p>
          <a:p>
            <a:pPr algn="l">
              <a:defRPr sz="3000">
                <a:solidFill>
                  <a:srgbClr val="FFFFFF"/>
                </a:solidFill>
                <a:uFill>
                  <a:solidFill>
                    <a:srgbClr val="0000FF"/>
                  </a:solidFill>
                </a:uFill>
                <a:latin typeface="PT Sans Caption"/>
                <a:ea typeface="PT Sans Caption"/>
                <a:cs typeface="PT Sans Caption"/>
                <a:sym typeface="PT Sans Caption"/>
              </a:defRPr>
            </a:pPr>
            <a:r>
              <a:t>(CONSOLITADED BUS SPEEDS for citizens)</a:t>
            </a:r>
          </a:p>
        </p:txBody>
      </p:sp>
      <p:sp>
        <p:nvSpPr>
          <p:cNvPr id="272" name="Retângulo"/>
          <p:cNvSpPr/>
          <p:nvPr/>
        </p:nvSpPr>
        <p:spPr>
          <a:xfrm>
            <a:off x="3012281" y="5953"/>
            <a:ext cx="607219" cy="1785938"/>
          </a:xfrm>
          <a:prstGeom prst="rect">
            <a:avLst/>
          </a:prstGeom>
          <a:solidFill>
            <a:srgbClr val="DC2A0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BB1A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73" name="image21.png" descr="image2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67732" y="129340"/>
            <a:ext cx="1786625" cy="16651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Screenshot 2015-12-10 17.07.31.png" descr="Screenshot 2015-12-10 17.07.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5970" y="2459204"/>
            <a:ext cx="6900258" cy="46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Captura de tela 2017-02-07 09.51.10.png" descr="Captura de tela 2017-02-07 09.51.10.png"/>
          <p:cNvPicPr>
            <a:picLocks noChangeAspect="1"/>
          </p:cNvPicPr>
          <p:nvPr/>
        </p:nvPicPr>
        <p:blipFill>
          <a:blip r:embed="rId3">
            <a:extLst/>
          </a:blip>
          <a:srcRect l="51083" t="51848" r="0" b="0"/>
          <a:stretch>
            <a:fillRect/>
          </a:stretch>
        </p:blipFill>
        <p:spPr>
          <a:xfrm>
            <a:off x="9178977" y="9575335"/>
            <a:ext cx="8082310" cy="4491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Screen Shot 2017-09-15 at 16.02.01.png" descr="Screen Shot 2017-09-15 at 16.02.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80338" y="7182270"/>
            <a:ext cx="8269678" cy="6496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Screen Shot 2017-09-15 at 15.57.41.png" descr="Screen Shot 2017-09-15 at 15.57.4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762429" y="761189"/>
            <a:ext cx="7243245" cy="3028994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Historical data"/>
          <p:cNvSpPr txBox="1"/>
          <p:nvPr/>
        </p:nvSpPr>
        <p:spPr>
          <a:xfrm>
            <a:off x="2303447" y="1823898"/>
            <a:ext cx="3505303" cy="713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3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Historical data</a:t>
            </a:r>
          </a:p>
        </p:txBody>
      </p:sp>
      <p:pic>
        <p:nvPicPr>
          <p:cNvPr id="280" name="Screen Shot 2017-09-15 at 16.52.50.png" descr="Screen Shot 2017-09-15 at 16.52.5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250610" y="7755898"/>
            <a:ext cx="5036344" cy="5947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Screen Shot 2017-09-15 at 16.52.58.png" descr="Screen Shot 2017-09-15 at 16.52.5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171502" y="1790145"/>
            <a:ext cx="8490205" cy="6352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Screen Shot 2017-09-15 at 17.00.09.png" descr="Screen Shot 2017-09-15 at 17.00.0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722350" y="2753075"/>
            <a:ext cx="8490205" cy="726215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Comparing bus x auto"/>
          <p:cNvSpPr txBox="1"/>
          <p:nvPr/>
        </p:nvSpPr>
        <p:spPr>
          <a:xfrm>
            <a:off x="10347328" y="2122582"/>
            <a:ext cx="5240249" cy="713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3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Comparing bus x auto</a:t>
            </a:r>
          </a:p>
        </p:txBody>
      </p:sp>
      <p:sp>
        <p:nvSpPr>
          <p:cNvPr id="284" name="Retângulo"/>
          <p:cNvSpPr/>
          <p:nvPr/>
        </p:nvSpPr>
        <p:spPr>
          <a:xfrm>
            <a:off x="6214131" y="-2510"/>
            <a:ext cx="14117094" cy="1802864"/>
          </a:xfrm>
          <a:prstGeom prst="rect">
            <a:avLst/>
          </a:prstGeom>
          <a:solidFill>
            <a:srgbClr val="DC2A0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BB1A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5" name="DATA ANALYSIS and visualization"/>
          <p:cNvSpPr txBox="1"/>
          <p:nvPr/>
        </p:nvSpPr>
        <p:spPr>
          <a:xfrm>
            <a:off x="6801087" y="475577"/>
            <a:ext cx="12943184" cy="97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5600">
                <a:solidFill>
                  <a:srgbClr val="FFFFFF"/>
                </a:solidFill>
                <a:uFill>
                  <a:solidFill>
                    <a:srgbClr val="0000FF"/>
                  </a:solidFill>
                </a:uFill>
                <a:latin typeface="PT Sans Caption"/>
                <a:ea typeface="PT Sans Caption"/>
                <a:cs typeface="PT Sans Caption"/>
                <a:sym typeface="PT Sans Caption"/>
              </a:defRPr>
            </a:lvl1pPr>
          </a:lstStyle>
          <a:p>
            <a:pPr/>
            <a:r>
              <a:t>DATA ANALYSIS and visualization</a:t>
            </a:r>
          </a:p>
        </p:txBody>
      </p:sp>
      <p:sp>
        <p:nvSpPr>
          <p:cNvPr id="286" name="Retângulo"/>
          <p:cNvSpPr/>
          <p:nvPr/>
        </p:nvSpPr>
        <p:spPr>
          <a:xfrm>
            <a:off x="3036093" y="5953"/>
            <a:ext cx="607220" cy="1785938"/>
          </a:xfrm>
          <a:prstGeom prst="rect">
            <a:avLst/>
          </a:prstGeom>
          <a:solidFill>
            <a:srgbClr val="DC2A0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BB1A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87" name="image21.png" descr="image21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991545" y="129340"/>
            <a:ext cx="1786624" cy="16651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m" descr="Imagem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4056" y="-22147"/>
            <a:ext cx="19621160" cy="137602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BikeScience @ MIT Senseable City Lab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BikeScience @ MIT Senseable City Lab</a:t>
            </a:r>
          </a:p>
        </p:txBody>
      </p:sp>
      <p:sp>
        <p:nvSpPr>
          <p:cNvPr id="292" name="Use of bikes for urban transportation is increasing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96900" indent="-596900" defTabSz="772239">
              <a:spcBef>
                <a:spcPts val="5500"/>
              </a:spcBef>
              <a:defRPr sz="4700"/>
            </a:pPr>
            <a:r>
              <a:t>Use of bikes for urban transportation is increasing</a:t>
            </a:r>
          </a:p>
          <a:p>
            <a:pPr lvl="1" marL="1026667" indent="-596900" defTabSz="772239">
              <a:spcBef>
                <a:spcPts val="5500"/>
              </a:spcBef>
              <a:defRPr sz="4700"/>
            </a:pPr>
            <a:r>
              <a:t>15+ million shared bikes, increasing rapidly</a:t>
            </a:r>
          </a:p>
          <a:p>
            <a:pPr lvl="2" marL="1456436" indent="-596900" defTabSz="772239">
              <a:spcBef>
                <a:spcPts val="5500"/>
              </a:spcBef>
              <a:defRPr sz="4700"/>
            </a:pPr>
            <a:r>
              <a:t>(just a small fraction) of the total # of trips</a:t>
            </a:r>
          </a:p>
          <a:p>
            <a:pPr marL="596900" indent="-596900" defTabSz="772239">
              <a:spcBef>
                <a:spcPts val="5500"/>
              </a:spcBef>
              <a:defRPr sz="4700"/>
            </a:pPr>
            <a:r>
              <a:t>Bike transportation has numerous advantages:</a:t>
            </a:r>
          </a:p>
          <a:p>
            <a:pPr lvl="1" marL="1026667" indent="-596900" defTabSz="772239">
              <a:spcBef>
                <a:spcPts val="5500"/>
              </a:spcBef>
              <a:defRPr sz="4700"/>
            </a:pPr>
            <a:r>
              <a:t>for the city</a:t>
            </a:r>
          </a:p>
          <a:p>
            <a:pPr lvl="1" marL="1026667" indent="-596900" defTabSz="772239">
              <a:spcBef>
                <a:spcPts val="5500"/>
              </a:spcBef>
              <a:defRPr sz="4700"/>
            </a:pPr>
            <a:r>
              <a:t>for the planet</a:t>
            </a:r>
          </a:p>
          <a:p>
            <a:pPr lvl="1" marL="1026667" indent="-596900" defTabSz="772239">
              <a:spcBef>
                <a:spcPts val="5500"/>
              </a:spcBef>
              <a:defRPr sz="4700"/>
            </a:pPr>
            <a:r>
              <a:t>for the user </a:t>
            </a:r>
          </a:p>
        </p:txBody>
      </p:sp>
      <p:sp>
        <p:nvSpPr>
          <p:cNvPr id="29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Bikes are underutilize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Bikes are underutilized</a:t>
            </a:r>
          </a:p>
        </p:txBody>
      </p:sp>
      <p:sp>
        <p:nvSpPr>
          <p:cNvPr id="296" name="London - bikes are faste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London - bikes are faster</a:t>
            </a:r>
          </a:p>
          <a:p>
            <a:pPr lvl="1"/>
            <a:r>
              <a:t>than public transport for most trips &lt; 8 miles </a:t>
            </a:r>
            <a:r>
              <a:rPr sz="2200"/>
              <a:t>[Properly 2013]</a:t>
            </a:r>
          </a:p>
          <a:p>
            <a:pPr lvl="1"/>
            <a:r>
              <a:t>1/3 of current car trips </a:t>
            </a:r>
            <a:r>
              <a:rPr sz="1800"/>
              <a:t>[City of London 2017]</a:t>
            </a:r>
          </a:p>
          <a:p>
            <a:pPr/>
            <a:r>
              <a:t>USA </a:t>
            </a:r>
            <a:r>
              <a:rPr sz="3200"/>
              <a:t>[</a:t>
            </a:r>
            <a:r>
              <a:rPr sz="2400"/>
              <a:t>Dept. of Transportation 2017]</a:t>
            </a:r>
          </a:p>
          <a:p>
            <a:pPr lvl="1"/>
            <a:r>
              <a:t>35% of car trips are &lt; 2 miles / 46% &lt; 3 miles</a:t>
            </a:r>
          </a:p>
          <a:p>
            <a:pPr lvl="1"/>
            <a:r>
              <a:t>1% of trips are on a bike</a:t>
            </a:r>
          </a:p>
        </p:txBody>
      </p:sp>
      <p:sp>
        <p:nvSpPr>
          <p:cNvPr id="29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Next ste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Next steps</a:t>
            </a:r>
          </a:p>
        </p:txBody>
      </p:sp>
      <p:sp>
        <p:nvSpPr>
          <p:cNvPr id="300" name="Analyze flows in 20 cities identifying…"/>
          <p:cNvSpPr txBox="1"/>
          <p:nvPr>
            <p:ph type="body" idx="1"/>
          </p:nvPr>
        </p:nvSpPr>
        <p:spPr>
          <a:xfrm>
            <a:off x="3851671" y="3125390"/>
            <a:ext cx="17913048" cy="10064596"/>
          </a:xfrm>
          <a:prstGeom prst="rect">
            <a:avLst/>
          </a:prstGeom>
        </p:spPr>
        <p:txBody>
          <a:bodyPr/>
          <a:lstStyle/>
          <a:p>
            <a:pPr/>
            <a:r>
              <a:t>Analyze flows in 20 cities identifying </a:t>
            </a:r>
          </a:p>
          <a:p>
            <a:pPr lvl="1"/>
            <a:r>
              <a:t>common patterns and different classes of cities</a:t>
            </a:r>
          </a:p>
          <a:p>
            <a:pPr/>
            <a:r>
              <a:t>Analyze relations with socioeconomic and topographic data from city districts    develop ML model</a:t>
            </a:r>
          </a:p>
          <a:p>
            <a:pPr/>
            <a:r>
              <a:t>Analyze data from dockless systems</a:t>
            </a:r>
          </a:p>
          <a:p>
            <a:pPr/>
          </a:p>
          <a:p>
            <a:pPr/>
            <a:r>
              <a:t>Two papers to be submitted soon!</a:t>
            </a:r>
          </a:p>
        </p:txBody>
      </p:sp>
      <p:sp>
        <p:nvSpPr>
          <p:cNvPr id="30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2" name="Linha"/>
          <p:cNvSpPr/>
          <p:nvPr/>
        </p:nvSpPr>
        <p:spPr>
          <a:xfrm>
            <a:off x="9281525" y="7381579"/>
            <a:ext cx="573162" cy="1"/>
          </a:xfrm>
          <a:prstGeom prst="line">
            <a:avLst/>
          </a:prstGeom>
          <a:ln w="63500">
            <a:solidFill>
              <a:srgbClr val="5B5F85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he Futu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Future</a:t>
            </a:r>
          </a:p>
        </p:txBody>
      </p:sp>
      <p:sp>
        <p:nvSpPr>
          <p:cNvPr id="305" name="Advanced collaborative research among InterSCity partner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Advanced collaborative research among InterSCity partners</a:t>
            </a:r>
          </a:p>
          <a:p>
            <a:pPr lvl="1"/>
            <a:r>
              <a:t>Middleware implementation: scalability, performance, usability by developers</a:t>
            </a:r>
          </a:p>
          <a:p>
            <a:pPr lvl="1"/>
            <a:r>
              <a:t>Big Data processing, analysis, and visualization</a:t>
            </a:r>
          </a:p>
          <a:p>
            <a:pPr lvl="1"/>
            <a:r>
              <a:t>Machine Learning to improve city services</a:t>
            </a:r>
          </a:p>
          <a:p>
            <a:pPr/>
            <a:r>
              <a:t>Establish and strengthen international collaborations</a:t>
            </a:r>
            <a:br/>
          </a:p>
        </p:txBody>
      </p:sp>
      <p:sp>
        <p:nvSpPr>
          <p:cNvPr id="306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InterSCity lab in Brazil"/>
          <p:cNvSpPr txBox="1"/>
          <p:nvPr>
            <p:ph type="title"/>
          </p:nvPr>
        </p:nvSpPr>
        <p:spPr>
          <a:xfrm>
            <a:off x="3851671" y="464343"/>
            <a:ext cx="16680658" cy="1007568"/>
          </a:xfrm>
          <a:prstGeom prst="rect">
            <a:avLst/>
          </a:prstGeom>
        </p:spPr>
        <p:txBody>
          <a:bodyPr/>
          <a:lstStyle/>
          <a:p>
            <a:pPr lvl="1"/>
            <a:r>
              <a:t>InterSCity lab in Brazil</a:t>
            </a:r>
          </a:p>
        </p:txBody>
      </p:sp>
      <p:sp>
        <p:nvSpPr>
          <p:cNvPr id="147" name="~60 people working:…"/>
          <p:cNvSpPr txBox="1"/>
          <p:nvPr>
            <p:ph type="body" idx="1"/>
          </p:nvPr>
        </p:nvSpPr>
        <p:spPr>
          <a:xfrm>
            <a:off x="2926655" y="1777561"/>
            <a:ext cx="18416551" cy="1122078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~60 people working:</a:t>
            </a:r>
          </a:p>
          <a:p>
            <a:pPr lvl="1"/>
            <a:r>
              <a:t>USP, FGV, PUC-Rio, Scipopulis, UFABC, UFG, UFMA, UFMS, UFRJ, Unicamp, Unifesp</a:t>
            </a:r>
          </a:p>
          <a:p>
            <a:pPr lvl="1"/>
            <a:r>
              <a:t>interface between Computer Science and Cities</a:t>
            </a:r>
          </a:p>
          <a:p>
            <a:pPr lvl="1"/>
            <a:r>
              <a:t>6-year funding (2017 to 2023)</a:t>
            </a:r>
          </a:p>
          <a:p>
            <a:pPr lvl="1"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u="sng">
                <a:hlinkClick r:id="rId2" invalidUrl="" action="" tgtFrame="" tooltip="" history="1" highlightClick="0" endSnd="0"/>
              </a:rPr>
              <a:t>InterSCity.org</a:t>
            </a:r>
          </a:p>
          <a:p>
            <a:pPr lvl="1"/>
            <a:r>
              <a:t>Open Source software</a:t>
            </a:r>
          </a:p>
          <a:p>
            <a:pPr lvl="1"/>
            <a:r>
              <a:t>Open Datasets</a:t>
            </a:r>
          </a:p>
        </p:txBody>
      </p:sp>
      <p:sp>
        <p:nvSpPr>
          <p:cNvPr id="148" name="Número do Slide"/>
          <p:cNvSpPr txBox="1"/>
          <p:nvPr>
            <p:ph type="sldNum" sz="quarter" idx="2"/>
          </p:nvPr>
        </p:nvSpPr>
        <p:spPr>
          <a:xfrm>
            <a:off x="20456248" y="12942938"/>
            <a:ext cx="282677" cy="4158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Captura de Tela 2017-09-11 às 21.13.49.png" descr="Captura de Tela 2017-09-11 às 21.13.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7170" y="-54730"/>
            <a:ext cx="18766018" cy="4297147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Contact"/>
          <p:cNvSpPr txBox="1"/>
          <p:nvPr>
            <p:ph type="title"/>
          </p:nvPr>
        </p:nvSpPr>
        <p:spPr>
          <a:xfrm>
            <a:off x="3851671" y="0"/>
            <a:ext cx="16680658" cy="1964532"/>
          </a:xfrm>
          <a:prstGeom prst="rect">
            <a:avLst/>
          </a:prstGeom>
        </p:spPr>
        <p:txBody>
          <a:bodyPr/>
          <a:lstStyle>
            <a:lvl1pPr algn="ctr">
              <a:defRPr sz="6600"/>
            </a:lvl1pPr>
          </a:lstStyle>
          <a:p>
            <a:pPr/>
            <a:r>
              <a:t>Contact</a:t>
            </a:r>
          </a:p>
        </p:txBody>
      </p:sp>
      <p:sp>
        <p:nvSpPr>
          <p:cNvPr id="310" name="kon@ime.usp.br…"/>
          <p:cNvSpPr txBox="1"/>
          <p:nvPr>
            <p:ph type="body" idx="1"/>
          </p:nvPr>
        </p:nvSpPr>
        <p:spPr>
          <a:xfrm>
            <a:off x="3851671" y="4623312"/>
            <a:ext cx="16680658" cy="8601625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b="1" sz="6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kon@ime.usp.br</a:t>
            </a:r>
          </a:p>
          <a:p>
            <a:pPr marL="0" indent="0" algn="ctr">
              <a:buSzTx/>
              <a:buNone/>
              <a:defRPr sz="6600"/>
            </a:pPr>
          </a:p>
          <a:p>
            <a:pPr marL="0" indent="0" algn="ctr">
              <a:buSzTx/>
              <a:buNone/>
              <a:defRPr b="1" sz="6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interscity.org</a:t>
            </a:r>
          </a:p>
          <a:p>
            <a:pPr marL="0" indent="0" algn="ctr">
              <a:buSzTx/>
              <a:buNone/>
              <a:defRPr i="1" sz="5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(post-doc fellowships available)</a:t>
            </a:r>
          </a:p>
        </p:txBody>
      </p:sp>
      <p:sp>
        <p:nvSpPr>
          <p:cNvPr id="31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Our vie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Our view</a:t>
            </a:r>
          </a:p>
        </p:txBody>
      </p:sp>
      <p:sp>
        <p:nvSpPr>
          <p:cNvPr id="151" name="Smart City =  &quot;a city in which its social, business, and technological aspects are supported by ICT to improve the quality of life of its citizens in an integrated, affordable, and sustainable way.”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559355">
              <a:lnSpc>
                <a:spcPts val="3300"/>
              </a:lnSpc>
              <a:spcBef>
                <a:spcPts val="0"/>
              </a:spcBef>
              <a:buSzTx/>
              <a:buFontTx/>
              <a:buNone/>
              <a:defRPr sz="1392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L="0" indent="0" defTabSz="559355">
              <a:lnSpc>
                <a:spcPts val="3300"/>
              </a:lnSpc>
              <a:spcBef>
                <a:spcPts val="0"/>
              </a:spcBef>
              <a:buSzTx/>
              <a:buFontTx/>
              <a:buNone/>
              <a:defRPr sz="1392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L="0" indent="0" defTabSz="559355">
              <a:lnSpc>
                <a:spcPts val="8600"/>
              </a:lnSpc>
              <a:spcBef>
                <a:spcPts val="0"/>
              </a:spcBef>
              <a:buSzTx/>
              <a:buFontTx/>
              <a:buNone/>
              <a:defRPr sz="5742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 i="1"/>
              <a:t>Smart City</a:t>
            </a:r>
            <a:r>
              <a:t> = </a:t>
            </a:r>
            <a:br/>
            <a:r>
              <a:t>"a city in which its social, business, and technological aspects are supported by ICT to improve the quality of life of its citizens in an integrated, affordable, and sustainable way.”</a:t>
            </a:r>
          </a:p>
          <a:p>
            <a:pPr marL="0" indent="0" defTabSz="559355">
              <a:lnSpc>
                <a:spcPts val="8600"/>
              </a:lnSpc>
              <a:spcBef>
                <a:spcPts val="0"/>
              </a:spcBef>
              <a:buSzTx/>
              <a:buFontTx/>
              <a:buNone/>
              <a:defRPr sz="5742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L="0" indent="0" defTabSz="559355">
              <a:lnSpc>
                <a:spcPts val="8600"/>
              </a:lnSpc>
              <a:spcBef>
                <a:spcPts val="0"/>
              </a:spcBef>
              <a:buSzTx/>
              <a:buFontTx/>
              <a:buNone/>
              <a:defRPr sz="5742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L="0" indent="0" defTabSz="559355">
              <a:lnSpc>
                <a:spcPts val="8600"/>
              </a:lnSpc>
              <a:spcBef>
                <a:spcPts val="0"/>
              </a:spcBef>
              <a:buSzTx/>
              <a:buFontTx/>
              <a:buNone/>
              <a:defRPr sz="5742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we’re interested in developing a</a:t>
            </a:r>
          </a:p>
          <a:p>
            <a:pPr lvl="8" marL="0" indent="1591055" defTabSz="559355">
              <a:lnSpc>
                <a:spcPts val="8600"/>
              </a:lnSpc>
              <a:spcBef>
                <a:spcPts val="0"/>
              </a:spcBef>
              <a:buSzTx/>
              <a:buFontTx/>
              <a:buNone/>
              <a:defRPr sz="5742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 i="1"/>
              <a:t>Software platform for Smart Cities</a:t>
            </a:r>
            <a:r>
              <a:t> </a:t>
            </a:r>
            <a:br/>
          </a:p>
        </p:txBody>
      </p:sp>
      <p:sp>
        <p:nvSpPr>
          <p:cNvPr id="152" name="Número do Slide"/>
          <p:cNvSpPr txBox="1"/>
          <p:nvPr>
            <p:ph type="sldNum" sz="quarter" idx="2"/>
          </p:nvPr>
        </p:nvSpPr>
        <p:spPr>
          <a:xfrm>
            <a:off x="20456248" y="12942938"/>
            <a:ext cx="282677" cy="4158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Our view on Smart Cit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600"/>
            </a:lvl1pPr>
          </a:lstStyle>
          <a:p>
            <a:pPr/>
            <a:r>
              <a:t>Our view on Smart Cities</a:t>
            </a:r>
          </a:p>
        </p:txBody>
      </p:sp>
      <p:sp>
        <p:nvSpPr>
          <p:cNvPr id="155" name="Although we don’t ignore high-tech solutions for the elite, we prefer to focus on:…"/>
          <p:cNvSpPr txBox="1"/>
          <p:nvPr>
            <p:ph type="body" idx="1"/>
          </p:nvPr>
        </p:nvSpPr>
        <p:spPr>
          <a:xfrm>
            <a:off x="2905125" y="2778051"/>
            <a:ext cx="18288000" cy="10412924"/>
          </a:xfrm>
          <a:prstGeom prst="rect">
            <a:avLst/>
          </a:prstGeom>
        </p:spPr>
        <p:txBody>
          <a:bodyPr/>
          <a:lstStyle/>
          <a:p>
            <a:pPr lvl="2" marL="0" indent="260604" defTabSz="468272">
              <a:spcBef>
                <a:spcPts val="3300"/>
              </a:spcBef>
              <a:buSzTx/>
              <a:buFontTx/>
              <a:buNone/>
              <a:defRPr sz="5130"/>
            </a:pPr>
            <a:r>
              <a:t>Although we don’t ignore high-tech solutions for the elite, we prefer to focus on:</a:t>
            </a:r>
          </a:p>
          <a:p>
            <a:pPr lvl="1" marL="627078" indent="-366474" defTabSz="468272">
              <a:lnSpc>
                <a:spcPct val="200000"/>
              </a:lnSpc>
              <a:spcBef>
                <a:spcPts val="3300"/>
              </a:spcBef>
              <a:defRPr sz="5130"/>
            </a:pPr>
            <a:r>
              <a:t>people (technology is a </a:t>
            </a:r>
            <a:br/>
            <a:r>
              <a:t>means not an end)</a:t>
            </a:r>
          </a:p>
          <a:p>
            <a:pPr lvl="1" marL="627078" indent="-366474" defTabSz="468272">
              <a:lnSpc>
                <a:spcPct val="200000"/>
              </a:lnSpc>
              <a:spcBef>
                <a:spcPts val="3300"/>
              </a:spcBef>
              <a:defRPr sz="5130"/>
            </a:pPr>
            <a:r>
              <a:t>low-income populations</a:t>
            </a:r>
          </a:p>
          <a:p>
            <a:pPr lvl="1" marL="627078" indent="-366474" defTabSz="468272">
              <a:lnSpc>
                <a:spcPct val="200000"/>
              </a:lnSpc>
              <a:spcBef>
                <a:spcPts val="3300"/>
              </a:spcBef>
              <a:defRPr sz="5130"/>
            </a:pPr>
            <a:r>
              <a:t>developing countries</a:t>
            </a:r>
          </a:p>
          <a:p>
            <a:pPr lvl="1" marL="627078" indent="-366474" defTabSz="468272">
              <a:lnSpc>
                <a:spcPct val="200000"/>
              </a:lnSpc>
              <a:spcBef>
                <a:spcPts val="3300"/>
              </a:spcBef>
              <a:defRPr sz="5130"/>
            </a:pPr>
            <a:r>
              <a:t>underprivileged neighborhoods</a:t>
            </a:r>
          </a:p>
        </p:txBody>
      </p:sp>
      <p:sp>
        <p:nvSpPr>
          <p:cNvPr id="156" name="Número do Slide"/>
          <p:cNvSpPr txBox="1"/>
          <p:nvPr>
            <p:ph type="sldNum" sz="quarter" idx="2"/>
          </p:nvPr>
        </p:nvSpPr>
        <p:spPr>
          <a:xfrm>
            <a:off x="20456248" y="12942938"/>
            <a:ext cx="282677" cy="4158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7" name="Captura de Tela 2017-09-11 às 20.52.01.png" descr="Captura de Tela 2017-09-11 às 20.52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22086" y="4367577"/>
            <a:ext cx="11184588" cy="74148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he InterSCity Project"/>
          <p:cNvSpPr txBox="1"/>
          <p:nvPr>
            <p:ph type="title"/>
          </p:nvPr>
        </p:nvSpPr>
        <p:spPr>
          <a:xfrm>
            <a:off x="3511227" y="464343"/>
            <a:ext cx="7484195" cy="1964532"/>
          </a:xfrm>
          <a:prstGeom prst="rect">
            <a:avLst/>
          </a:prstGeom>
        </p:spPr>
        <p:txBody>
          <a:bodyPr/>
          <a:lstStyle/>
          <a:p>
            <a:pPr/>
            <a:r>
              <a:t>The InterSCity Project</a:t>
            </a:r>
          </a:p>
        </p:txBody>
      </p:sp>
      <p:sp>
        <p:nvSpPr>
          <p:cNvPr id="160" name="3 lines of research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</a:p>
          <a:p>
            <a:pPr/>
          </a:p>
          <a:p>
            <a:pPr/>
            <a:r>
              <a:t>3 lines of research</a:t>
            </a:r>
          </a:p>
          <a:p>
            <a:pPr/>
          </a:p>
          <a:p>
            <a:pPr/>
            <a:r>
              <a:t>3 levels</a:t>
            </a:r>
          </a:p>
        </p:txBody>
      </p:sp>
      <p:sp>
        <p:nvSpPr>
          <p:cNvPr id="161" name="Número do Slide"/>
          <p:cNvSpPr txBox="1"/>
          <p:nvPr>
            <p:ph type="sldNum" sz="quarter" idx="2"/>
          </p:nvPr>
        </p:nvSpPr>
        <p:spPr>
          <a:xfrm>
            <a:off x="3766232" y="12942938"/>
            <a:ext cx="282678" cy="4158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2" name="estrutura-inct-en.pdf" descr="estrutura-inct-en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38760" y="-262798"/>
            <a:ext cx="10069611" cy="142415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rojec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Projects </a:t>
            </a:r>
          </a:p>
        </p:txBody>
      </p:sp>
      <p:sp>
        <p:nvSpPr>
          <p:cNvPr id="165" name="City Simulato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934861" indent="-934861">
              <a:buSzPct val="100000"/>
              <a:buFontTx/>
              <a:buAutoNum type="arabicPeriod" startAt="1"/>
            </a:pPr>
            <a:r>
              <a:t>City Simulator</a:t>
            </a:r>
          </a:p>
          <a:p>
            <a:pPr marL="934861" indent="-934861">
              <a:buSzPct val="100000"/>
              <a:buFontTx/>
              <a:buAutoNum type="arabicPeriod" startAt="1"/>
            </a:pPr>
            <a:r>
              <a:t>Smart City Software Platform</a:t>
            </a:r>
          </a:p>
          <a:p>
            <a:pPr marL="934861" indent="-934861">
              <a:buSzPct val="100000"/>
              <a:buFontTx/>
              <a:buAutoNum type="arabicPeriod" startAt="1"/>
            </a:pPr>
            <a:r>
              <a:t>Health Dashboard                                      </a:t>
            </a:r>
          </a:p>
          <a:p>
            <a:pPr marL="934861" indent="-934861">
              <a:buSzPct val="100000"/>
              <a:buFontTx/>
              <a:buAutoNum type="arabicPeriod" startAt="1"/>
            </a:pPr>
            <a:r>
              <a:t>Accessibility Ranking             </a:t>
            </a:r>
          </a:p>
          <a:p>
            <a:pPr marL="934861" indent="-934861">
              <a:buSzPct val="100000"/>
              <a:buFontTx/>
              <a:buAutoNum type="arabicPeriod" startAt="1"/>
            </a:pPr>
            <a:r>
              <a:t>Scipopulis Startup</a:t>
            </a:r>
          </a:p>
          <a:p>
            <a:pPr marL="934861" indent="-934861">
              <a:buSzPct val="100000"/>
              <a:buFontTx/>
              <a:buAutoNum type="arabicPeriod" startAt="1"/>
            </a:pPr>
            <a:r>
              <a:t>BikeSCience @  MIT Senseable City Lab</a:t>
            </a:r>
          </a:p>
        </p:txBody>
      </p:sp>
      <p:sp>
        <p:nvSpPr>
          <p:cNvPr id="166" name="Número do Slide"/>
          <p:cNvSpPr txBox="1"/>
          <p:nvPr>
            <p:ph type="sldNum" sz="quarter" idx="2"/>
          </p:nvPr>
        </p:nvSpPr>
        <p:spPr>
          <a:xfrm>
            <a:off x="20456248" y="12942938"/>
            <a:ext cx="282677" cy="4158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mapa.png" descr="map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21661" y="6405937"/>
            <a:ext cx="10060655" cy="6784323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1 - InterSCimulator"/>
          <p:cNvSpPr txBox="1"/>
          <p:nvPr>
            <p:ph type="title"/>
          </p:nvPr>
        </p:nvSpPr>
        <p:spPr>
          <a:xfrm>
            <a:off x="3851671" y="-17860"/>
            <a:ext cx="7143751" cy="1964532"/>
          </a:xfrm>
          <a:prstGeom prst="rect">
            <a:avLst/>
          </a:prstGeom>
        </p:spPr>
        <p:txBody>
          <a:bodyPr/>
          <a:lstStyle/>
          <a:p>
            <a:pPr/>
            <a:r>
              <a:t>1 - InterSCimulator</a:t>
            </a:r>
          </a:p>
        </p:txBody>
      </p:sp>
      <p:sp>
        <p:nvSpPr>
          <p:cNvPr id="170" name="Erlang-based large-scale simulator for Smart Cities…"/>
          <p:cNvSpPr txBox="1"/>
          <p:nvPr>
            <p:ph type="body" sz="half" idx="1"/>
          </p:nvPr>
        </p:nvSpPr>
        <p:spPr>
          <a:xfrm>
            <a:off x="3851671" y="3125390"/>
            <a:ext cx="7872707" cy="10106524"/>
          </a:xfrm>
          <a:prstGeom prst="rect">
            <a:avLst/>
          </a:prstGeom>
        </p:spPr>
        <p:txBody>
          <a:bodyPr/>
          <a:lstStyle/>
          <a:p>
            <a:pPr/>
            <a:r>
              <a:t>Erlang-based large-scale simulator for Smart Cities</a:t>
            </a:r>
          </a:p>
          <a:p>
            <a:pPr/>
            <a:r>
              <a:t>Simulations with 17 million agents in super-real-time</a:t>
            </a:r>
          </a:p>
          <a:p>
            <a:pPr/>
            <a:r>
              <a:t>Multimodal transportation </a:t>
            </a:r>
          </a:p>
          <a:p>
            <a:pPr lvl="1"/>
            <a:r>
              <a:t>cars, pedestrians, buses, subway, (bicycles).</a:t>
            </a:r>
          </a:p>
          <a:p>
            <a:pPr lvl="1"/>
            <a:r>
              <a:t>Impact analysis of changes in the transportation infrastructure and associated costs.</a:t>
            </a:r>
          </a:p>
          <a:p>
            <a:pPr lvl="1"/>
            <a:r>
              <a:t>Population from Paraisópolis favela (slum) in SP.</a:t>
            </a:r>
          </a:p>
        </p:txBody>
      </p:sp>
      <p:sp>
        <p:nvSpPr>
          <p:cNvPr id="171" name="Número do Slide"/>
          <p:cNvSpPr txBox="1"/>
          <p:nvPr>
            <p:ph type="sldNum" sz="quarter" idx="2"/>
          </p:nvPr>
        </p:nvSpPr>
        <p:spPr>
          <a:xfrm>
            <a:off x="3766232" y="12942938"/>
            <a:ext cx="282678" cy="4158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2" name="InterSCSimulator (1).png" descr="InterSCSimulator (1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12204" y="417323"/>
            <a:ext cx="8474968" cy="65703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2- A generic Software Platform for Smart Cities"/>
          <p:cNvSpPr txBox="1"/>
          <p:nvPr>
            <p:ph type="title"/>
          </p:nvPr>
        </p:nvSpPr>
        <p:spPr>
          <a:xfrm>
            <a:off x="3851671" y="954011"/>
            <a:ext cx="16680658" cy="1742755"/>
          </a:xfrm>
          <a:prstGeom prst="rect">
            <a:avLst/>
          </a:prstGeom>
        </p:spPr>
        <p:txBody>
          <a:bodyPr/>
          <a:lstStyle>
            <a:lvl1pPr defTabSz="739378">
              <a:defRPr sz="5219"/>
            </a:lvl1pPr>
          </a:lstStyle>
          <a:p>
            <a:pPr/>
            <a:r>
              <a:t>2- A generic Software Platform for Smart Cities</a:t>
            </a:r>
          </a:p>
        </p:txBody>
      </p:sp>
      <p:sp>
        <p:nvSpPr>
          <p:cNvPr id="175" name="Número do Slide"/>
          <p:cNvSpPr txBox="1"/>
          <p:nvPr>
            <p:ph type="sldNum" sz="quarter" idx="2"/>
          </p:nvPr>
        </p:nvSpPr>
        <p:spPr>
          <a:xfrm>
            <a:off x="20456248" y="12942938"/>
            <a:ext cx="282677" cy="4158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6" name="Captura de Tela 2017-09-11 às 20.26.38.png" descr="Captura de Tela 2017-09-11 às 20.26.3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79353" y="7941132"/>
            <a:ext cx="11533750" cy="5392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Captura de Tela 2017-09-11 às 20.26.06.png" descr="Captura de Tela 2017-09-11 às 20.26.0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25290" y="2839821"/>
            <a:ext cx="9425935" cy="442238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Linha de Conexão"/>
          <p:cNvSpPr/>
          <p:nvPr/>
        </p:nvSpPr>
        <p:spPr>
          <a:xfrm>
            <a:off x="6290905" y="7701971"/>
            <a:ext cx="2141128" cy="22263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5" h="21600" fill="norm" stroke="1" extrusionOk="0">
                <a:moveTo>
                  <a:pt x="21455" y="21600"/>
                </a:moveTo>
                <a:cubicBezTo>
                  <a:pt x="7006" y="21194"/>
                  <a:pt x="-145" y="13994"/>
                  <a:pt x="2" y="0"/>
                </a:cubicBezTo>
              </a:path>
            </a:pathLst>
          </a:custGeom>
          <a:ln w="139700">
            <a:solidFill>
              <a:srgbClr val="D56366"/>
            </a:solidFill>
            <a:miter lim="400000"/>
            <a:headEnd type="triangle"/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